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2" r:id="rId4"/>
    <p:sldId id="283" r:id="rId5"/>
    <p:sldId id="284" r:id="rId6"/>
    <p:sldId id="286" r:id="rId7"/>
    <p:sldId id="287" r:id="rId8"/>
    <p:sldId id="288" r:id="rId9"/>
    <p:sldId id="290" r:id="rId10"/>
    <p:sldId id="291" r:id="rId11"/>
    <p:sldId id="293" r:id="rId12"/>
    <p:sldId id="294" r:id="rId13"/>
    <p:sldId id="300" r:id="rId14"/>
    <p:sldId id="301" r:id="rId15"/>
    <p:sldId id="30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5"/>
    <p:restoredTop sz="94677"/>
  </p:normalViewPr>
  <p:slideViewPr>
    <p:cSldViewPr>
      <p:cViewPr varScale="1">
        <p:scale>
          <a:sx n="84" d="100"/>
          <a:sy n="84" d="100"/>
        </p:scale>
        <p:origin x="62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EDAABFD-E589-42F1-A0DC-56C7788FB59D}" type="datetimeFigureOut">
              <a:rPr lang="zh-CN" altLang="en-US" smtClean="0"/>
              <a:pPr/>
              <a:t>2023/4/20</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A838F8A9-ABCB-4E60-948B-04B73ECF3DB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38F8A9-ABCB-4E60-948B-04B73ECF3DB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3EDAABFD-E589-42F1-A0DC-56C7788FB59D}" type="datetimeFigureOut">
              <a:rPr lang="zh-CN" altLang="en-US" smtClean="0"/>
              <a:pPr/>
              <a:t>2023/4/20</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A838F8A9-ABCB-4E60-948B-04B73ECF3DB9}"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A838F8A9-ABCB-4E60-948B-04B73ECF3DB9}"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838F8A9-ABCB-4E60-948B-04B73ECF3DB9}"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3EDAABFD-E589-42F1-A0DC-56C7788FB59D}" type="datetimeFigureOut">
              <a:rPr lang="zh-CN" altLang="en-US" smtClean="0"/>
              <a:pPr/>
              <a:t>2023/4/20</a:t>
            </a:fld>
            <a:endParaRPr lang="zh-CN" altLang="en-US"/>
          </a:p>
        </p:txBody>
      </p:sp>
      <p:sp>
        <p:nvSpPr>
          <p:cNvPr id="10" name="灯片编号占位符 9"/>
          <p:cNvSpPr>
            <a:spLocks noGrp="1"/>
          </p:cNvSpPr>
          <p:nvPr>
            <p:ph type="sldNum" sz="quarter" idx="16"/>
          </p:nvPr>
        </p:nvSpPr>
        <p:spPr/>
        <p:txBody>
          <a:bodyPr rtlCol="0"/>
          <a:lstStyle/>
          <a:p>
            <a:fld id="{A838F8A9-ABCB-4E60-948B-04B73ECF3DB9}"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3EDAABFD-E589-42F1-A0DC-56C7788FB59D}" type="datetimeFigureOut">
              <a:rPr lang="zh-CN" altLang="en-US" smtClean="0"/>
              <a:pPr/>
              <a:t>2023/4/20</a:t>
            </a:fld>
            <a:endParaRPr lang="zh-CN" altLang="en-US"/>
          </a:p>
        </p:txBody>
      </p:sp>
      <p:sp>
        <p:nvSpPr>
          <p:cNvPr id="12" name="灯片编号占位符 11"/>
          <p:cNvSpPr>
            <a:spLocks noGrp="1"/>
          </p:cNvSpPr>
          <p:nvPr>
            <p:ph type="sldNum" sz="quarter" idx="16"/>
          </p:nvPr>
        </p:nvSpPr>
        <p:spPr/>
        <p:txBody>
          <a:bodyPr rtlCol="0"/>
          <a:lstStyle/>
          <a:p>
            <a:fld id="{A838F8A9-ABCB-4E60-948B-04B73ECF3DB9}"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A838F8A9-ABCB-4E60-948B-04B73ECF3DB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A838F8A9-ABCB-4E60-948B-04B73ECF3DB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3EDAABFD-E589-42F1-A0DC-56C7788FB59D}" type="datetimeFigureOut">
              <a:rPr lang="zh-CN" altLang="en-US" smtClean="0"/>
              <a:pPr/>
              <a:t>2023/4/20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A838F8A9-ABCB-4E60-948B-04B73ECF3DB9}"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3EDAABFD-E589-42F1-A0DC-56C7788FB59D}" type="datetimeFigureOut">
              <a:rPr lang="zh-CN" altLang="en-US" smtClean="0"/>
              <a:pPr/>
              <a:t>2023/4/20</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A838F8A9-ABCB-4E60-948B-04B73ECF3DB9}"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EDAABFD-E589-42F1-A0DC-56C7788FB59D}" type="datetimeFigureOut">
              <a:rPr lang="zh-CN" altLang="en-US" smtClean="0"/>
              <a:pPr/>
              <a:t>2023/4/20</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838F8A9-ABCB-4E60-948B-04B73ECF3DB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4149080"/>
            <a:ext cx="7736160" cy="1718320"/>
          </a:xfrm>
        </p:spPr>
        <p:txBody>
          <a:bodyPr/>
          <a:lstStyle/>
          <a:p>
            <a:r>
              <a:rPr lang="zh-CN" altLang="en-US" dirty="0" smtClean="0">
                <a:latin typeface="Times New Roman" panose="02020603050405020304" pitchFamily="18" charset="0"/>
                <a:cs typeface="Times New Roman" panose="02020603050405020304" pitchFamily="18" charset="0"/>
              </a:rPr>
              <a:t>语言</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：语言与文学 </a:t>
            </a: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Language A: language and literature </a:t>
            </a:r>
            <a:r>
              <a:rPr lang="en-US" altLang="zh-CN" sz="2400" dirty="0" smtClean="0">
                <a:latin typeface="Times New Roman" panose="02020603050405020304" pitchFamily="18" charset="0"/>
                <a:cs typeface="Times New Roman" panose="02020603050405020304" pitchFamily="18" charset="0"/>
              </a:rPr>
              <a:t>guide FOR GRADE 10</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smtClean="0"/>
              <a:t>paper1</a:t>
            </a:r>
            <a:r>
              <a:rPr lang="zh-CN" altLang="en-US" dirty="0" smtClean="0"/>
              <a:t>复习</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文本分析的参考</a:t>
            </a:r>
            <a:r>
              <a:rPr lang="zh-CN" altLang="en-US" dirty="0" smtClean="0"/>
              <a:t>结构</a:t>
            </a:r>
            <a:endParaRPr lang="zh-CN" altLang="en-US" dirty="0"/>
          </a:p>
        </p:txBody>
      </p:sp>
      <p:sp>
        <p:nvSpPr>
          <p:cNvPr id="3" name="内容占位符 2"/>
          <p:cNvSpPr>
            <a:spLocks noGrp="1"/>
          </p:cNvSpPr>
          <p:nvPr>
            <p:ph sz="quarter" idx="1"/>
          </p:nvPr>
        </p:nvSpPr>
        <p:spPr>
          <a:xfrm>
            <a:off x="633195" y="1700808"/>
            <a:ext cx="8153400" cy="4495800"/>
          </a:xfrm>
        </p:spPr>
        <p:txBody>
          <a:bodyPr>
            <a:normAutofit lnSpcReduction="10000"/>
          </a:bodyPr>
          <a:lstStyle/>
          <a:p>
            <a:r>
              <a:rPr lang="zh-CN" altLang="en-US" dirty="0" smtClean="0"/>
              <a:t>第四段：</a:t>
            </a:r>
            <a:r>
              <a:rPr lang="zh-CN" altLang="en-US" dirty="0"/>
              <a:t>集中讨论体裁元素</a:t>
            </a:r>
            <a:r>
              <a:rPr lang="en-US" altLang="zh-CN" dirty="0" smtClean="0"/>
              <a:t>——</a:t>
            </a:r>
            <a:r>
              <a:rPr lang="zh-CN" altLang="en-US" dirty="0" smtClean="0"/>
              <a:t>语调、语气、韵律、节奏和视角</a:t>
            </a:r>
            <a:endParaRPr lang="en-US" altLang="zh-CN" dirty="0" smtClean="0"/>
          </a:p>
          <a:p>
            <a:pPr>
              <a:buFont typeface="Wingdings" panose="05000000000000000000" pitchFamily="2" charset="2"/>
              <a:buChar char="u"/>
            </a:pPr>
            <a:r>
              <a:rPr lang="zh-CN" altLang="en-US" dirty="0" smtClean="0"/>
              <a:t>文章的语调和语气呈现怎样的特征？适应了怎样的交流目的？和受众之间又是什么关系？</a:t>
            </a:r>
            <a:endParaRPr lang="en-US" altLang="zh-CN" dirty="0" smtClean="0"/>
          </a:p>
          <a:p>
            <a:pPr>
              <a:buFont typeface="Wingdings" panose="05000000000000000000" pitchFamily="2" charset="2"/>
              <a:buChar char="u"/>
            </a:pPr>
            <a:r>
              <a:rPr lang="zh-CN" altLang="en-US" dirty="0" smtClean="0"/>
              <a:t>文章的韵律和节奏对于呈现主题有何作用？为什么这样安排选文的韵律和节奏？这样的安排有何文体效果？</a:t>
            </a:r>
            <a:endParaRPr lang="en-US" altLang="zh-CN" dirty="0" smtClean="0"/>
          </a:p>
          <a:p>
            <a:pPr>
              <a:buFont typeface="Wingdings" panose="05000000000000000000" pitchFamily="2" charset="2"/>
              <a:buChar char="u"/>
            </a:pPr>
            <a:r>
              <a:rPr lang="zh-CN" altLang="en-US" dirty="0"/>
              <a:t>文章</a:t>
            </a:r>
            <a:r>
              <a:rPr lang="zh-CN" altLang="en-US" dirty="0" smtClean="0"/>
              <a:t>用的是什么人称？第一人称、第二人称、第三人称在表意效果上有何差别？选用如此的人称和交流目的及受众对象之间是什么关系？</a:t>
            </a:r>
            <a:endParaRPr lang="en-US" altLang="zh-CN" dirty="0"/>
          </a:p>
        </p:txBody>
      </p:sp>
    </p:spTree>
    <p:extLst>
      <p:ext uri="{BB962C8B-B14F-4D97-AF65-F5344CB8AC3E}">
        <p14:creationId xmlns:p14="http://schemas.microsoft.com/office/powerpoint/2010/main" val="2391826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文本分析的参考</a:t>
            </a:r>
            <a:r>
              <a:rPr lang="zh-CN" altLang="en-US" dirty="0" smtClean="0"/>
              <a:t>结构</a:t>
            </a:r>
            <a:endParaRPr lang="zh-CN" altLang="en-US" dirty="0"/>
          </a:p>
        </p:txBody>
      </p:sp>
      <p:sp>
        <p:nvSpPr>
          <p:cNvPr id="3" name="内容占位符 2"/>
          <p:cNvSpPr>
            <a:spLocks noGrp="1"/>
          </p:cNvSpPr>
          <p:nvPr>
            <p:ph sz="quarter" idx="1"/>
          </p:nvPr>
        </p:nvSpPr>
        <p:spPr>
          <a:xfrm>
            <a:off x="633195" y="1700808"/>
            <a:ext cx="8153400" cy="4495800"/>
          </a:xfrm>
        </p:spPr>
        <p:txBody>
          <a:bodyPr>
            <a:normAutofit/>
          </a:bodyPr>
          <a:lstStyle/>
          <a:p>
            <a:r>
              <a:rPr lang="zh-CN" altLang="en-US" dirty="0" smtClean="0"/>
              <a:t>第五段：</a:t>
            </a:r>
            <a:r>
              <a:rPr lang="zh-CN" altLang="en-US" dirty="0"/>
              <a:t>集中讨论体裁元素</a:t>
            </a:r>
            <a:r>
              <a:rPr lang="en-US" altLang="zh-CN" dirty="0" smtClean="0"/>
              <a:t>——</a:t>
            </a:r>
            <a:r>
              <a:rPr lang="zh-CN" altLang="en-US" dirty="0" smtClean="0"/>
              <a:t>各种表现手法、论证方式和修辞手段</a:t>
            </a:r>
            <a:endParaRPr lang="en-US" altLang="zh-CN" dirty="0" smtClean="0"/>
          </a:p>
          <a:p>
            <a:pPr>
              <a:buFont typeface="Wingdings" panose="05000000000000000000" pitchFamily="2" charset="2"/>
              <a:buChar char="u"/>
            </a:pPr>
            <a:r>
              <a:rPr lang="zh-CN" altLang="en-US" dirty="0" smtClean="0"/>
              <a:t>不同的表现手法如何适应于不同的文本体裁？</a:t>
            </a:r>
            <a:endParaRPr lang="en-US" altLang="zh-CN" dirty="0" smtClean="0"/>
          </a:p>
          <a:p>
            <a:pPr>
              <a:buFont typeface="Wingdings" panose="05000000000000000000" pitchFamily="2" charset="2"/>
              <a:buChar char="u"/>
            </a:pPr>
            <a:r>
              <a:rPr lang="zh-CN" altLang="en-US" dirty="0" smtClean="0"/>
              <a:t>不同的论证方式如何有效地支撑起对主题的呈现？</a:t>
            </a:r>
            <a:endParaRPr lang="en-US" altLang="zh-CN" dirty="0" smtClean="0"/>
          </a:p>
          <a:p>
            <a:pPr>
              <a:buFont typeface="Wingdings" panose="05000000000000000000" pitchFamily="2" charset="2"/>
              <a:buChar char="u"/>
            </a:pPr>
            <a:r>
              <a:rPr lang="zh-CN" altLang="en-US" dirty="0"/>
              <a:t>修辞</a:t>
            </a:r>
            <a:r>
              <a:rPr lang="zh-CN" altLang="en-US" dirty="0" smtClean="0"/>
              <a:t>手法的使用有何具体的表意效果？</a:t>
            </a:r>
            <a:endParaRPr lang="en-US" altLang="zh-CN" dirty="0" smtClean="0"/>
          </a:p>
        </p:txBody>
      </p:sp>
    </p:spTree>
    <p:extLst>
      <p:ext uri="{BB962C8B-B14F-4D97-AF65-F5344CB8AC3E}">
        <p14:creationId xmlns:p14="http://schemas.microsoft.com/office/powerpoint/2010/main" val="1126667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文本分析的参考</a:t>
            </a:r>
            <a:r>
              <a:rPr lang="zh-CN" altLang="en-US" dirty="0" smtClean="0"/>
              <a:t>结构</a:t>
            </a:r>
            <a:endParaRPr lang="zh-CN" altLang="en-US" dirty="0"/>
          </a:p>
        </p:txBody>
      </p:sp>
      <p:sp>
        <p:nvSpPr>
          <p:cNvPr id="3" name="内容占位符 2"/>
          <p:cNvSpPr>
            <a:spLocks noGrp="1"/>
          </p:cNvSpPr>
          <p:nvPr>
            <p:ph sz="quarter" idx="1"/>
          </p:nvPr>
        </p:nvSpPr>
        <p:spPr>
          <a:xfrm>
            <a:off x="633194" y="1700808"/>
            <a:ext cx="8403301" cy="4495800"/>
          </a:xfrm>
        </p:spPr>
        <p:txBody>
          <a:bodyPr>
            <a:normAutofit/>
          </a:bodyPr>
          <a:lstStyle/>
          <a:p>
            <a:r>
              <a:rPr lang="zh-CN" altLang="en-US" dirty="0" smtClean="0"/>
              <a:t>第六段：总结归纳全文，可以适度谈论个人感悟</a:t>
            </a:r>
            <a:endParaRPr lang="en-US" altLang="zh-CN" dirty="0" smtClean="0"/>
          </a:p>
          <a:p>
            <a:pPr>
              <a:buFont typeface="Wingdings" panose="05000000000000000000" pitchFamily="2" charset="2"/>
              <a:buChar char="u"/>
            </a:pPr>
            <a:r>
              <a:rPr lang="zh-CN" altLang="en-US" dirty="0" smtClean="0"/>
              <a:t>总结选文的内容、主题、思想与情感</a:t>
            </a:r>
            <a:endParaRPr lang="en-US" altLang="zh-CN" dirty="0" smtClean="0"/>
          </a:p>
          <a:p>
            <a:pPr>
              <a:buFont typeface="Wingdings" panose="05000000000000000000" pitchFamily="2" charset="2"/>
              <a:buChar char="u"/>
            </a:pPr>
            <a:r>
              <a:rPr lang="zh-CN" altLang="en-US" dirty="0" smtClean="0"/>
              <a:t>总结选文主题与社会语境及受众之间的关系</a:t>
            </a:r>
            <a:endParaRPr lang="en-US" altLang="zh-CN" dirty="0" smtClean="0"/>
          </a:p>
          <a:p>
            <a:pPr>
              <a:buFont typeface="Wingdings" panose="05000000000000000000" pitchFamily="2" charset="2"/>
              <a:buChar char="u"/>
            </a:pPr>
            <a:r>
              <a:rPr lang="zh-CN" altLang="en-US" dirty="0" smtClean="0"/>
              <a:t>总结选文的体裁特征</a:t>
            </a:r>
            <a:endParaRPr lang="en-US" altLang="zh-CN" dirty="0" smtClean="0"/>
          </a:p>
          <a:p>
            <a:pPr>
              <a:buFont typeface="Wingdings" panose="05000000000000000000" pitchFamily="2" charset="2"/>
              <a:buChar char="u"/>
            </a:pPr>
            <a:r>
              <a:rPr lang="zh-CN" altLang="en-US" dirty="0" smtClean="0"/>
              <a:t>从选文中能够深挖、升华、反思怎样一个话题？从哪些层面可以批判性地看待这个话题？</a:t>
            </a:r>
            <a:endParaRPr lang="en-US" altLang="zh-CN" dirty="0" smtClean="0"/>
          </a:p>
        </p:txBody>
      </p:sp>
    </p:spTree>
    <p:extLst>
      <p:ext uri="{BB962C8B-B14F-4D97-AF65-F5344CB8AC3E}">
        <p14:creationId xmlns:p14="http://schemas.microsoft.com/office/powerpoint/2010/main" val="3713190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文本结构总结</a:t>
            </a:r>
            <a:endParaRPr lang="zh-CN" altLang="en-US" dirty="0"/>
          </a:p>
        </p:txBody>
      </p:sp>
      <p:sp>
        <p:nvSpPr>
          <p:cNvPr id="3" name="内容占位符 2"/>
          <p:cNvSpPr>
            <a:spLocks noGrp="1"/>
          </p:cNvSpPr>
          <p:nvPr>
            <p:ph sz="quarter" idx="1"/>
          </p:nvPr>
        </p:nvSpPr>
        <p:spPr>
          <a:xfrm>
            <a:off x="612648" y="1844824"/>
            <a:ext cx="7991800" cy="4464496"/>
          </a:xfrm>
        </p:spPr>
        <p:txBody>
          <a:bodyPr>
            <a:normAutofit fontScale="92500"/>
          </a:bodyPr>
          <a:lstStyle/>
          <a:p>
            <a:pPr>
              <a:lnSpc>
                <a:spcPct val="150000"/>
              </a:lnSpc>
            </a:pPr>
            <a:r>
              <a:rPr lang="zh-CN" altLang="en-US" b="1" dirty="0" smtClean="0"/>
              <a:t>内容</a:t>
            </a:r>
            <a:r>
              <a:rPr lang="zh-CN" altLang="en-US" dirty="0" smtClean="0"/>
              <a:t>和</a:t>
            </a:r>
            <a:r>
              <a:rPr lang="zh-CN" altLang="en-US" b="1" dirty="0" smtClean="0"/>
              <a:t>形式</a:t>
            </a:r>
            <a:r>
              <a:rPr lang="zh-CN" altLang="en-US" dirty="0" smtClean="0"/>
              <a:t>作为评论文章得以展开的两大基本范畴，而对交流目的、时代背景与社会语境、发者与受众的讨论含纳在对内容和形式的分析过程中。</a:t>
            </a:r>
            <a:endParaRPr lang="en-US" altLang="zh-CN" dirty="0" smtClean="0"/>
          </a:p>
          <a:p>
            <a:pPr>
              <a:lnSpc>
                <a:spcPct val="150000"/>
              </a:lnSpc>
            </a:pPr>
            <a:r>
              <a:rPr lang="zh-CN" altLang="en-US" dirty="0" smtClean="0"/>
              <a:t>形式层面的分析仍然占据评论文章的重心，很多时候文章内容是在对文体形式的具体分析中得以展开的。</a:t>
            </a:r>
            <a:endParaRPr lang="zh-CN" altLang="en-US" dirty="0"/>
          </a:p>
        </p:txBody>
      </p:sp>
    </p:spTree>
    <p:extLst>
      <p:ext uri="{BB962C8B-B14F-4D97-AF65-F5344CB8AC3E}">
        <p14:creationId xmlns:p14="http://schemas.microsoft.com/office/powerpoint/2010/main" val="379385965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引导题</a:t>
            </a:r>
            <a:endParaRPr kumimoji="1" lang="zh-CN" altLang="en-US" dirty="0"/>
          </a:p>
        </p:txBody>
      </p:sp>
      <p:sp>
        <p:nvSpPr>
          <p:cNvPr id="3" name="内容占位符 2"/>
          <p:cNvSpPr>
            <a:spLocks noGrp="1"/>
          </p:cNvSpPr>
          <p:nvPr>
            <p:ph sz="quarter" idx="1"/>
          </p:nvPr>
        </p:nvSpPr>
        <p:spPr/>
        <p:txBody>
          <a:bodyPr>
            <a:normAutofit fontScale="92500" lnSpcReduction="10000"/>
          </a:bodyPr>
          <a:lstStyle/>
          <a:p>
            <a:pPr>
              <a:lnSpc>
                <a:spcPct val="150000"/>
              </a:lnSpc>
            </a:pPr>
            <a:r>
              <a:rPr lang="zh-CN" altLang="en-US" dirty="0" smtClean="0"/>
              <a:t>建议</a:t>
            </a:r>
            <a:r>
              <a:rPr lang="zh-CN" altLang="en-US" dirty="0"/>
              <a:t>学生使用引导题，因为这可以给他们的论证提供一个清楚的</a:t>
            </a:r>
            <a:r>
              <a:rPr lang="zh-CN" altLang="en-US" b="1" dirty="0">
                <a:solidFill>
                  <a:srgbClr val="C00000"/>
                </a:solidFill>
              </a:rPr>
              <a:t>焦点</a:t>
            </a:r>
            <a:r>
              <a:rPr lang="zh-CN" altLang="en-US" dirty="0"/>
              <a:t>。他们</a:t>
            </a:r>
            <a:r>
              <a:rPr lang="zh-CN" altLang="en-US" dirty="0" smtClean="0"/>
              <a:t>也应该</a:t>
            </a:r>
            <a:r>
              <a:rPr lang="zh-CN" altLang="en-US" dirty="0"/>
              <a:t>记住这是一篇引导下的分析文章，而不是逐行逐句的评论。 </a:t>
            </a:r>
            <a:endParaRPr lang="en-US" altLang="zh-CN" dirty="0" smtClean="0"/>
          </a:p>
          <a:p>
            <a:pPr>
              <a:lnSpc>
                <a:spcPct val="150000"/>
              </a:lnSpc>
            </a:pPr>
            <a:r>
              <a:rPr lang="zh-CN" altLang="en-US" dirty="0"/>
              <a:t>如果学生选择不使用引导题，那么他们就必须在论文的导言部分为分析提供一个</a:t>
            </a:r>
            <a:r>
              <a:rPr lang="zh-CN" altLang="en-US" dirty="0" smtClean="0"/>
              <a:t>替代性</a:t>
            </a:r>
            <a:r>
              <a:rPr lang="zh-CN" altLang="en-US" dirty="0"/>
              <a:t>的，针对某一形式要素或写作技巧的</a:t>
            </a:r>
            <a:r>
              <a:rPr lang="zh-CN" altLang="en-US" b="1" dirty="0">
                <a:solidFill>
                  <a:srgbClr val="C00000"/>
                </a:solidFill>
              </a:rPr>
              <a:t>焦点</a:t>
            </a:r>
            <a:r>
              <a:rPr lang="zh-CN" altLang="en-US" dirty="0"/>
              <a:t>，并在自己的应答中始终保持这个</a:t>
            </a:r>
            <a:r>
              <a:rPr lang="zh-CN" altLang="en-US" dirty="0" smtClean="0"/>
              <a:t>焦点</a:t>
            </a:r>
            <a:r>
              <a:rPr lang="zh-CN" altLang="en-US" dirty="0"/>
              <a:t>。 </a:t>
            </a:r>
          </a:p>
          <a:p>
            <a:pPr>
              <a:lnSpc>
                <a:spcPct val="150000"/>
              </a:lnSpc>
            </a:pPr>
            <a:endParaRPr lang="zh-CN" altLang="en-US" dirty="0"/>
          </a:p>
        </p:txBody>
      </p:sp>
    </p:spTree>
    <p:extLst>
      <p:ext uri="{BB962C8B-B14F-4D97-AF65-F5344CB8AC3E}">
        <p14:creationId xmlns:p14="http://schemas.microsoft.com/office/powerpoint/2010/main" val="83263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880" y="404664"/>
            <a:ext cx="8153400" cy="990600"/>
          </a:xfrm>
        </p:spPr>
        <p:txBody>
          <a:bodyPr/>
          <a:lstStyle/>
          <a:p>
            <a:r>
              <a:rPr kumimoji="1" lang="zh-CN" altLang="en-US" smtClean="0"/>
              <a:t>精简版：</a:t>
            </a:r>
            <a:endParaRPr kumimoji="1" lang="zh-CN" altLang="en-US"/>
          </a:p>
        </p:txBody>
      </p:sp>
      <p:sp>
        <p:nvSpPr>
          <p:cNvPr id="3" name="内容占位符 2"/>
          <p:cNvSpPr>
            <a:spLocks noGrp="1"/>
          </p:cNvSpPr>
          <p:nvPr>
            <p:ph sz="quarter" idx="1"/>
          </p:nvPr>
        </p:nvSpPr>
        <p:spPr>
          <a:xfrm>
            <a:off x="612648" y="1600200"/>
            <a:ext cx="8153400" cy="5141168"/>
          </a:xfrm>
        </p:spPr>
        <p:txBody>
          <a:bodyPr>
            <a:normAutofit fontScale="92500" lnSpcReduction="20000"/>
          </a:bodyPr>
          <a:lstStyle/>
          <a:p>
            <a:r>
              <a:rPr kumimoji="1" lang="en-US" altLang="zh-CN" dirty="0"/>
              <a:t>1</a:t>
            </a:r>
            <a:r>
              <a:rPr kumimoji="1" lang="zh-CN" altLang="en-US" dirty="0"/>
              <a:t>、简要概括文本的内容、主旨、发者平台、读者对象、语境信息等（可参照引导题抓重点组织措辞</a:t>
            </a:r>
            <a:r>
              <a:rPr kumimoji="1" lang="zh-CN" altLang="en-US" dirty="0" smtClean="0"/>
              <a:t>）</a:t>
            </a:r>
            <a:endParaRPr kumimoji="1" lang="en-US" altLang="zh-CN" dirty="0" smtClean="0"/>
          </a:p>
          <a:p>
            <a:r>
              <a:rPr kumimoji="1" lang="en-US" altLang="zh-CN" dirty="0" smtClean="0"/>
              <a:t>2</a:t>
            </a:r>
            <a:r>
              <a:rPr kumimoji="1" lang="zh-CN" altLang="en-US" dirty="0"/>
              <a:t>、集中讨论文章的体裁特点：</a:t>
            </a:r>
            <a:r>
              <a:rPr kumimoji="1" lang="zh-CN" altLang="en-US" dirty="0" smtClean="0"/>
              <a:t>结构</a:t>
            </a:r>
            <a:endParaRPr kumimoji="1" lang="en-US" altLang="zh-CN" dirty="0" smtClean="0"/>
          </a:p>
          <a:p>
            <a:r>
              <a:rPr kumimoji="1" lang="en-US" altLang="zh-CN" dirty="0" smtClean="0"/>
              <a:t>3</a:t>
            </a:r>
            <a:r>
              <a:rPr kumimoji="1" lang="zh-CN" altLang="en-US" dirty="0"/>
              <a:t>、集中讨论文章的体裁特点（和引导题相关的）典型</a:t>
            </a:r>
            <a:r>
              <a:rPr kumimoji="1" lang="zh-CN" altLang="en-US" dirty="0" smtClean="0"/>
              <a:t>手法</a:t>
            </a:r>
            <a:endParaRPr kumimoji="1" lang="en-US" altLang="zh-CN" dirty="0" smtClean="0"/>
          </a:p>
          <a:p>
            <a:r>
              <a:rPr kumimoji="1" lang="en-US" altLang="zh-CN" dirty="0" smtClean="0"/>
              <a:t>4</a:t>
            </a:r>
            <a:r>
              <a:rPr kumimoji="1" lang="zh-CN" altLang="en-US" dirty="0"/>
              <a:t>、集中讨论文章的体裁特点：词语使用和各种修辞</a:t>
            </a:r>
            <a:r>
              <a:rPr kumimoji="1" lang="zh-CN" altLang="en-US" dirty="0" smtClean="0"/>
              <a:t>手法</a:t>
            </a:r>
            <a:endParaRPr kumimoji="1" lang="en-US" altLang="zh-CN" dirty="0" smtClean="0"/>
          </a:p>
          <a:p>
            <a:r>
              <a:rPr kumimoji="1" lang="en-US" altLang="zh-CN" dirty="0" smtClean="0"/>
              <a:t>5</a:t>
            </a:r>
            <a:r>
              <a:rPr kumimoji="1" lang="zh-CN" altLang="en-US" dirty="0"/>
              <a:t>、集中讨论文章的体裁特点：语调和</a:t>
            </a:r>
            <a:r>
              <a:rPr kumimoji="1" lang="zh-CN" altLang="en-US" dirty="0" smtClean="0"/>
              <a:t>语气</a:t>
            </a:r>
            <a:endParaRPr kumimoji="1" lang="en-US" altLang="zh-CN" dirty="0" smtClean="0"/>
          </a:p>
          <a:p>
            <a:r>
              <a:rPr kumimoji="1" lang="en-US" altLang="zh-CN" dirty="0" smtClean="0"/>
              <a:t>6</a:t>
            </a:r>
            <a:r>
              <a:rPr kumimoji="1" lang="zh-CN" altLang="en-US" dirty="0"/>
              <a:t>、总结归纳，谈个人看法（简短</a:t>
            </a:r>
            <a:r>
              <a:rPr kumimoji="1" lang="zh-CN" altLang="en-US" dirty="0" smtClean="0"/>
              <a:t>）</a:t>
            </a:r>
            <a:endParaRPr kumimoji="1" lang="en-US" altLang="zh-CN" dirty="0" smtClean="0"/>
          </a:p>
          <a:p>
            <a:r>
              <a:rPr kumimoji="1" lang="zh-CN" altLang="en-US" dirty="0" smtClean="0"/>
              <a:t>注意</a:t>
            </a:r>
            <a:r>
              <a:rPr kumimoji="1" lang="zh-CN" altLang="en-US" dirty="0"/>
              <a:t>：模板仅供无米下炊的同学临阵套用，具体文本还需具体分析，讨论层次顺序可调换、可融合贴合文本找重点！不贴合于选文的模板将是空洞无用的！</a:t>
            </a:r>
          </a:p>
        </p:txBody>
      </p:sp>
    </p:spTree>
    <p:extLst>
      <p:ext uri="{BB962C8B-B14F-4D97-AF65-F5344CB8AC3E}">
        <p14:creationId xmlns:p14="http://schemas.microsoft.com/office/powerpoint/2010/main" val="107128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文本的共生系统</a:t>
            </a:r>
            <a:endParaRPr lang="zh-CN" altLang="en-US" dirty="0"/>
          </a:p>
        </p:txBody>
      </p:sp>
      <p:grpSp>
        <p:nvGrpSpPr>
          <p:cNvPr id="17" name="组合 16"/>
          <p:cNvGrpSpPr/>
          <p:nvPr/>
        </p:nvGrpSpPr>
        <p:grpSpPr>
          <a:xfrm>
            <a:off x="563670" y="2852936"/>
            <a:ext cx="8201467" cy="2623737"/>
            <a:chOff x="531818" y="2996952"/>
            <a:chExt cx="8201467" cy="2623737"/>
          </a:xfrm>
        </p:grpSpPr>
        <p:grpSp>
          <p:nvGrpSpPr>
            <p:cNvPr id="6" name="组合 5"/>
            <p:cNvGrpSpPr/>
            <p:nvPr/>
          </p:nvGrpSpPr>
          <p:grpSpPr>
            <a:xfrm>
              <a:off x="3491880" y="2996952"/>
              <a:ext cx="2097568" cy="864096"/>
              <a:chOff x="4355976" y="4365103"/>
              <a:chExt cx="2097568" cy="864096"/>
            </a:xfrm>
          </p:grpSpPr>
          <p:sp>
            <p:nvSpPr>
              <p:cNvPr id="4" name="椭圆 3"/>
              <p:cNvSpPr/>
              <p:nvPr/>
            </p:nvSpPr>
            <p:spPr>
              <a:xfrm>
                <a:off x="4355976" y="4365103"/>
                <a:ext cx="209756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4258" y="4566319"/>
                <a:ext cx="1681004" cy="461665"/>
              </a:xfrm>
              <a:prstGeom prst="rect">
                <a:avLst/>
              </a:prstGeom>
              <a:noFill/>
            </p:spPr>
            <p:txBody>
              <a:bodyPr wrap="square" rtlCol="0">
                <a:spAutoFit/>
              </a:bodyPr>
              <a:lstStyle/>
              <a:p>
                <a:pPr algn="ctr"/>
                <a:r>
                  <a:rPr lang="zh-CN" altLang="en-US" sz="2400" dirty="0" smtClean="0"/>
                  <a:t>文本</a:t>
                </a:r>
                <a:endParaRPr lang="zh-CN" altLang="en-US" sz="2400" dirty="0"/>
              </a:p>
            </p:txBody>
          </p:sp>
        </p:grpSp>
        <p:sp>
          <p:nvSpPr>
            <p:cNvPr id="8" name="矩形 7"/>
            <p:cNvSpPr/>
            <p:nvPr/>
          </p:nvSpPr>
          <p:spPr>
            <a:xfrm>
              <a:off x="531818" y="3189111"/>
              <a:ext cx="2031325" cy="461665"/>
            </a:xfrm>
            <a:prstGeom prst="rect">
              <a:avLst/>
            </a:prstGeom>
          </p:spPr>
          <p:txBody>
            <a:bodyPr wrap="none">
              <a:spAutoFit/>
            </a:bodyPr>
            <a:lstStyle/>
            <a:p>
              <a:r>
                <a:rPr lang="zh-CN" altLang="en-US" sz="2400" dirty="0"/>
                <a:t>作家（发者）</a:t>
              </a:r>
            </a:p>
          </p:txBody>
        </p:sp>
        <p:sp>
          <p:nvSpPr>
            <p:cNvPr id="9" name="矩形 8"/>
            <p:cNvSpPr/>
            <p:nvPr/>
          </p:nvSpPr>
          <p:spPr>
            <a:xfrm>
              <a:off x="3779912" y="5159024"/>
              <a:ext cx="2031325" cy="461665"/>
            </a:xfrm>
            <a:prstGeom prst="rect">
              <a:avLst/>
            </a:prstGeom>
          </p:spPr>
          <p:txBody>
            <a:bodyPr wrap="none">
              <a:spAutoFit/>
            </a:bodyPr>
            <a:lstStyle/>
            <a:p>
              <a:r>
                <a:rPr lang="zh-CN" altLang="en-US" sz="2400" dirty="0"/>
                <a:t>世界（语境）</a:t>
              </a:r>
            </a:p>
          </p:txBody>
        </p:sp>
        <p:sp>
          <p:nvSpPr>
            <p:cNvPr id="10" name="矩形 9"/>
            <p:cNvSpPr/>
            <p:nvPr/>
          </p:nvSpPr>
          <p:spPr>
            <a:xfrm>
              <a:off x="6701960" y="3189110"/>
              <a:ext cx="2031325" cy="461665"/>
            </a:xfrm>
            <a:prstGeom prst="rect">
              <a:avLst/>
            </a:prstGeom>
          </p:spPr>
          <p:txBody>
            <a:bodyPr wrap="none">
              <a:spAutoFit/>
            </a:bodyPr>
            <a:lstStyle/>
            <a:p>
              <a:r>
                <a:rPr lang="zh-CN" altLang="en-US" sz="2400" dirty="0"/>
                <a:t>读者（受众）</a:t>
              </a:r>
            </a:p>
          </p:txBody>
        </p:sp>
        <p:cxnSp>
          <p:nvCxnSpPr>
            <p:cNvPr id="12" name="直接箭头连接符 11"/>
            <p:cNvCxnSpPr/>
            <p:nvPr/>
          </p:nvCxnSpPr>
          <p:spPr>
            <a:xfrm>
              <a:off x="2411760" y="3429000"/>
              <a:ext cx="9361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10" idx="1"/>
            </p:cNvCxnSpPr>
            <p:nvPr/>
          </p:nvCxnSpPr>
          <p:spPr>
            <a:xfrm flipH="1">
              <a:off x="5720697" y="3419943"/>
              <a:ext cx="98126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rot="16200000">
              <a:off x="4111842" y="4545124"/>
              <a:ext cx="9361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7647032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文本分析的基本模块</a:t>
            </a:r>
            <a:endParaRPr lang="zh-CN" altLang="en-US" dirty="0"/>
          </a:p>
        </p:txBody>
      </p:sp>
      <p:sp>
        <p:nvSpPr>
          <p:cNvPr id="3" name="内容占位符 2"/>
          <p:cNvSpPr>
            <a:spLocks noGrp="1"/>
          </p:cNvSpPr>
          <p:nvPr>
            <p:ph sz="quarter" idx="1"/>
          </p:nvPr>
        </p:nvSpPr>
        <p:spPr>
          <a:xfrm>
            <a:off x="612648" y="1700808"/>
            <a:ext cx="8153400" cy="4925144"/>
          </a:xfrm>
        </p:spPr>
        <p:txBody>
          <a:bodyPr>
            <a:normAutofit lnSpcReduction="10000"/>
          </a:bodyPr>
          <a:lstStyle/>
          <a:p>
            <a:r>
              <a:rPr lang="zh-CN" altLang="en-US" u="sng" dirty="0" smtClean="0"/>
              <a:t>发者</a:t>
            </a:r>
            <a:r>
              <a:rPr lang="zh-CN" altLang="en-US" dirty="0" smtClean="0"/>
              <a:t>：信息的发出者及对多种信息进行组合的编码者。</a:t>
            </a:r>
            <a:endParaRPr lang="en-US" altLang="zh-CN" dirty="0" smtClean="0"/>
          </a:p>
          <a:p>
            <a:r>
              <a:rPr lang="zh-CN" altLang="en-US" u="sng" dirty="0" smtClean="0"/>
              <a:t>语境</a:t>
            </a:r>
            <a:r>
              <a:rPr lang="zh-CN" altLang="en-US" dirty="0" smtClean="0"/>
              <a:t>：文本所处的语言环境。分为文本的</a:t>
            </a:r>
            <a:r>
              <a:rPr lang="zh-CN" altLang="en-US" b="1" dirty="0" smtClean="0"/>
              <a:t>内部语境</a:t>
            </a:r>
            <a:r>
              <a:rPr lang="zh-CN" altLang="en-US" dirty="0" smtClean="0"/>
              <a:t>和文本的</a:t>
            </a:r>
            <a:r>
              <a:rPr lang="zh-CN" altLang="en-US" b="1" dirty="0" smtClean="0"/>
              <a:t>外部语境</a:t>
            </a:r>
            <a:r>
              <a:rPr lang="zh-CN" altLang="en-US" dirty="0" smtClean="0"/>
              <a:t>。文本的内部语境指文本中上下文之间的语言环境，各种意义关系通过上下文之间的联接得以实现。文本的外部语境指文本所处的整个社会环境，也就是文本所置身的文化和历史背景。</a:t>
            </a:r>
            <a:endParaRPr lang="en-US" altLang="zh-CN" dirty="0" smtClean="0"/>
          </a:p>
          <a:p>
            <a:r>
              <a:rPr lang="zh-CN" altLang="en-US" u="sng" dirty="0" smtClean="0"/>
              <a:t>体裁</a:t>
            </a:r>
            <a:r>
              <a:rPr lang="zh-CN" altLang="en-US" dirty="0" smtClean="0"/>
              <a:t>：</a:t>
            </a:r>
            <a:r>
              <a:rPr lang="zh-CN" altLang="en-US" dirty="0"/>
              <a:t>文本</a:t>
            </a:r>
            <a:r>
              <a:rPr lang="zh-CN" altLang="en-US" dirty="0" smtClean="0"/>
              <a:t>中的不同元素及其经过组织形成的</a:t>
            </a:r>
            <a:r>
              <a:rPr lang="zh-CN" altLang="en-US" b="1" dirty="0" smtClean="0"/>
              <a:t>文体特征</a:t>
            </a:r>
            <a:r>
              <a:rPr lang="zh-CN" altLang="en-US" dirty="0" smtClean="0"/>
              <a:t>，以及</a:t>
            </a:r>
            <a:r>
              <a:rPr lang="zh-CN" altLang="en-US" dirty="0"/>
              <a:t>文本</a:t>
            </a:r>
            <a:r>
              <a:rPr lang="zh-CN" altLang="en-US" dirty="0" smtClean="0"/>
              <a:t>中呈现的多种</a:t>
            </a:r>
            <a:r>
              <a:rPr lang="zh-CN" altLang="en-US" b="1" dirty="0" smtClean="0"/>
              <a:t>艺术表现手法</a:t>
            </a:r>
            <a:r>
              <a:rPr lang="zh-CN" altLang="en-US" dirty="0" smtClean="0"/>
              <a:t>和</a:t>
            </a:r>
            <a:r>
              <a:rPr lang="zh-CN" altLang="en-US" b="1" dirty="0" smtClean="0"/>
              <a:t>技巧</a:t>
            </a:r>
            <a:r>
              <a:rPr lang="zh-CN" altLang="en-US" dirty="0" smtClean="0"/>
              <a:t>。</a:t>
            </a:r>
            <a:endParaRPr lang="zh-CN" altLang="en-US" dirty="0"/>
          </a:p>
        </p:txBody>
      </p:sp>
    </p:spTree>
    <p:extLst>
      <p:ext uri="{BB962C8B-B14F-4D97-AF65-F5344CB8AC3E}">
        <p14:creationId xmlns:p14="http://schemas.microsoft.com/office/powerpoint/2010/main" val="21250147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文本分析</a:t>
            </a:r>
            <a:r>
              <a:rPr lang="zh-CN" altLang="en-US" dirty="0"/>
              <a:t>的</a:t>
            </a:r>
            <a:r>
              <a:rPr lang="zh-CN" altLang="en-US" dirty="0" smtClean="0"/>
              <a:t>基本模块</a:t>
            </a:r>
            <a:endParaRPr lang="zh-CN" altLang="en-US" dirty="0"/>
          </a:p>
        </p:txBody>
      </p:sp>
      <p:sp>
        <p:nvSpPr>
          <p:cNvPr id="3" name="内容占位符 2"/>
          <p:cNvSpPr>
            <a:spLocks noGrp="1"/>
          </p:cNvSpPr>
          <p:nvPr>
            <p:ph sz="quarter" idx="1"/>
          </p:nvPr>
        </p:nvSpPr>
        <p:spPr>
          <a:xfrm>
            <a:off x="612648" y="1844824"/>
            <a:ext cx="8153400" cy="4495800"/>
          </a:xfrm>
        </p:spPr>
        <p:txBody>
          <a:bodyPr>
            <a:normAutofit fontScale="92500" lnSpcReduction="20000"/>
          </a:bodyPr>
          <a:lstStyle/>
          <a:p>
            <a:r>
              <a:rPr lang="zh-CN" altLang="en-US" u="sng" dirty="0"/>
              <a:t>交流</a:t>
            </a:r>
            <a:r>
              <a:rPr lang="zh-CN" altLang="en-US" u="sng" dirty="0" smtClean="0"/>
              <a:t>目的</a:t>
            </a:r>
            <a:r>
              <a:rPr lang="zh-CN" altLang="en-US" dirty="0" smtClean="0"/>
              <a:t>：文本通过编码试图要达到怎样的交际目的？比如对于广告而言，一般情况下广告文本的普遍目的是宣传产品，以使受众能够购买该产品。公益广告的目的另有不同，可能宣扬一种社会价值观或一个教育主张。海报的普遍目的在于吸引读者的眼球以增加知名度和刺激受众的消费欲望。</a:t>
            </a:r>
            <a:endParaRPr lang="en-US" altLang="zh-CN" dirty="0" smtClean="0"/>
          </a:p>
          <a:p>
            <a:r>
              <a:rPr lang="zh-CN" altLang="en-US" dirty="0" smtClean="0"/>
              <a:t>在分析文本的交流目的的时候，既要分析特定文本体裁的普遍目的，以及对应于这一文本自身的独特目的。文本的交流目的要结合具体的文体特征</a:t>
            </a:r>
            <a:r>
              <a:rPr lang="zh-CN" altLang="en-US" dirty="0"/>
              <a:t>加以</a:t>
            </a:r>
            <a:r>
              <a:rPr lang="zh-CN" altLang="en-US" dirty="0" smtClean="0"/>
              <a:t>分析，也就是要思考：</a:t>
            </a:r>
            <a:r>
              <a:rPr lang="zh-CN" altLang="en-US" b="1" u="sng" dirty="0"/>
              <a:t>文本</a:t>
            </a:r>
            <a:r>
              <a:rPr lang="zh-CN" altLang="en-US" b="1" u="sng" dirty="0" smtClean="0"/>
              <a:t>的交流目的</a:t>
            </a:r>
            <a:r>
              <a:rPr lang="zh-CN" altLang="en-US" b="1" u="sng" dirty="0"/>
              <a:t>是如何</a:t>
            </a:r>
            <a:r>
              <a:rPr lang="zh-CN" altLang="en-US" b="1" u="sng" dirty="0" smtClean="0"/>
              <a:t>通过不同的表现形式、文体技法、语言和风格具体得以</a:t>
            </a:r>
            <a:r>
              <a:rPr lang="zh-CN" altLang="en-US" b="1" u="sng" dirty="0"/>
              <a:t>实现（或不实现）</a:t>
            </a:r>
            <a:r>
              <a:rPr lang="zh-CN" altLang="en-US" b="1" u="sng" dirty="0" smtClean="0"/>
              <a:t>的？</a:t>
            </a:r>
            <a:endParaRPr lang="en-US" altLang="zh-CN" b="1" u="sng" dirty="0" smtClean="0"/>
          </a:p>
        </p:txBody>
      </p:sp>
    </p:spTree>
    <p:extLst>
      <p:ext uri="{BB962C8B-B14F-4D97-AF65-F5344CB8AC3E}">
        <p14:creationId xmlns:p14="http://schemas.microsoft.com/office/powerpoint/2010/main" val="32216344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文本分析</a:t>
            </a:r>
            <a:r>
              <a:rPr lang="zh-CN" altLang="en-US" dirty="0"/>
              <a:t>的</a:t>
            </a:r>
            <a:r>
              <a:rPr lang="zh-CN" altLang="en-US" dirty="0" smtClean="0"/>
              <a:t>基本模块</a:t>
            </a:r>
            <a:endParaRPr lang="zh-CN" altLang="en-US" dirty="0"/>
          </a:p>
        </p:txBody>
      </p:sp>
      <p:sp>
        <p:nvSpPr>
          <p:cNvPr id="3" name="内容占位符 2"/>
          <p:cNvSpPr>
            <a:spLocks noGrp="1"/>
          </p:cNvSpPr>
          <p:nvPr>
            <p:ph sz="quarter" idx="1"/>
          </p:nvPr>
        </p:nvSpPr>
        <p:spPr>
          <a:xfrm>
            <a:off x="612648" y="1716832"/>
            <a:ext cx="8279832" cy="3872408"/>
          </a:xfrm>
        </p:spPr>
        <p:txBody>
          <a:bodyPr>
            <a:normAutofit/>
          </a:bodyPr>
          <a:lstStyle/>
          <a:p>
            <a:r>
              <a:rPr lang="zh-CN" altLang="en-US" u="sng" dirty="0"/>
              <a:t>受众</a:t>
            </a:r>
            <a:r>
              <a:rPr lang="zh-CN" altLang="en-US" dirty="0"/>
              <a:t>：信息的接收者和解码者，发者的目标对象。在分析受众时要</a:t>
            </a:r>
            <a:r>
              <a:rPr lang="zh-CN" altLang="en-US" dirty="0" smtClean="0"/>
              <a:t>结合</a:t>
            </a:r>
            <a:r>
              <a:rPr lang="zh-CN" altLang="en-US" b="1" dirty="0" smtClean="0"/>
              <a:t>具体的文化和社会语境</a:t>
            </a:r>
            <a:r>
              <a:rPr lang="zh-CN" altLang="en-US" dirty="0"/>
              <a:t>，</a:t>
            </a:r>
            <a:r>
              <a:rPr lang="zh-CN" altLang="en-US" dirty="0" smtClean="0"/>
              <a:t>同时也要结合</a:t>
            </a:r>
            <a:r>
              <a:rPr lang="zh-CN" altLang="en-US" b="1" dirty="0" smtClean="0"/>
              <a:t>文本体裁</a:t>
            </a:r>
            <a:r>
              <a:rPr lang="zh-CN" altLang="en-US" dirty="0" smtClean="0"/>
              <a:t>，也就是文本通过设定怎样的</a:t>
            </a:r>
            <a:r>
              <a:rPr lang="zh-CN" altLang="en-US" b="1" dirty="0" smtClean="0"/>
              <a:t>结构</a:t>
            </a:r>
            <a:r>
              <a:rPr lang="zh-CN" altLang="en-US" dirty="0" smtClean="0"/>
              <a:t>、使用了哪些</a:t>
            </a:r>
            <a:r>
              <a:rPr lang="zh-CN" altLang="en-US" b="1" dirty="0" smtClean="0"/>
              <a:t>文体技法</a:t>
            </a:r>
            <a:r>
              <a:rPr lang="zh-CN" altLang="en-US" dirty="0" smtClean="0"/>
              <a:t>、呈现怎样的</a:t>
            </a:r>
            <a:r>
              <a:rPr lang="zh-CN" altLang="en-US" b="1" dirty="0" smtClean="0"/>
              <a:t>语言和风格</a:t>
            </a:r>
            <a:r>
              <a:rPr lang="zh-CN" altLang="en-US" dirty="0" smtClean="0"/>
              <a:t>加以分析。要</a:t>
            </a:r>
            <a:r>
              <a:rPr lang="zh-CN" altLang="en-US" dirty="0"/>
              <a:t>思考：发者为什么</a:t>
            </a:r>
            <a:r>
              <a:rPr lang="zh-CN" altLang="en-US" dirty="0" smtClean="0"/>
              <a:t>设定某一</a:t>
            </a:r>
            <a:r>
              <a:rPr lang="zh-CN" altLang="en-US" dirty="0"/>
              <a:t>社会群体</a:t>
            </a:r>
            <a:r>
              <a:rPr lang="zh-CN" altLang="en-US" dirty="0" smtClean="0"/>
              <a:t>作为该文本的预期受</a:t>
            </a:r>
            <a:r>
              <a:rPr lang="zh-CN" altLang="en-US" dirty="0"/>
              <a:t>众</a:t>
            </a:r>
            <a:r>
              <a:rPr lang="zh-CN" altLang="en-US" dirty="0" smtClean="0"/>
              <a:t>？文本通过何种方法（元素、形式与技巧）将受众与交流目的结合起来，以及这样的结合是否有效？</a:t>
            </a:r>
            <a:endParaRPr lang="zh-CN" altLang="en-US" dirty="0"/>
          </a:p>
        </p:txBody>
      </p:sp>
    </p:spTree>
    <p:extLst>
      <p:ext uri="{BB962C8B-B14F-4D97-AF65-F5344CB8AC3E}">
        <p14:creationId xmlns:p14="http://schemas.microsoft.com/office/powerpoint/2010/main" val="5698878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文本内容的构成</a:t>
            </a:r>
            <a:endParaRPr lang="zh-CN" altLang="en-US" dirty="0"/>
          </a:p>
        </p:txBody>
      </p:sp>
      <p:sp>
        <p:nvSpPr>
          <p:cNvPr id="3" name="内容占位符 2"/>
          <p:cNvSpPr>
            <a:spLocks noGrp="1"/>
          </p:cNvSpPr>
          <p:nvPr>
            <p:ph sz="quarter" idx="1"/>
          </p:nvPr>
        </p:nvSpPr>
        <p:spPr>
          <a:xfrm>
            <a:off x="612648" y="1700808"/>
            <a:ext cx="8153400" cy="4896544"/>
          </a:xfrm>
        </p:spPr>
        <p:txBody>
          <a:bodyPr>
            <a:normAutofit fontScale="92500" lnSpcReduction="10000"/>
          </a:bodyPr>
          <a:lstStyle/>
          <a:p>
            <a:r>
              <a:rPr lang="zh-CN" altLang="en-US" dirty="0" smtClean="0"/>
              <a:t>题材：文本所描述的一组生活事件和现象</a:t>
            </a:r>
            <a:endParaRPr lang="en-US" altLang="zh-CN" dirty="0" smtClean="0"/>
          </a:p>
          <a:p>
            <a:r>
              <a:rPr lang="zh-CN" altLang="en-US" dirty="0" smtClean="0"/>
              <a:t>主题</a:t>
            </a:r>
            <a:endParaRPr lang="en-US" altLang="zh-CN" dirty="0" smtClean="0"/>
          </a:p>
          <a:p>
            <a:r>
              <a:rPr lang="zh-CN" altLang="en-US" dirty="0" smtClean="0"/>
              <a:t>线索：明线和暗线</a:t>
            </a:r>
            <a:endParaRPr lang="en-US" altLang="zh-CN" dirty="0" smtClean="0"/>
          </a:p>
          <a:p>
            <a:r>
              <a:rPr lang="zh-CN" altLang="en-US" dirty="0"/>
              <a:t>人物</a:t>
            </a:r>
            <a:r>
              <a:rPr lang="zh-CN" altLang="en-US" dirty="0" smtClean="0"/>
              <a:t>形象</a:t>
            </a:r>
            <a:endParaRPr lang="en-US" altLang="zh-CN" dirty="0" smtClean="0"/>
          </a:p>
          <a:p>
            <a:r>
              <a:rPr lang="zh-CN" altLang="en-US" dirty="0" smtClean="0"/>
              <a:t>事件</a:t>
            </a:r>
            <a:endParaRPr lang="en-US" altLang="zh-CN" dirty="0" smtClean="0"/>
          </a:p>
          <a:p>
            <a:r>
              <a:rPr lang="zh-CN" altLang="en-US" dirty="0" smtClean="0"/>
              <a:t>环境：景物描写、意象与意境</a:t>
            </a:r>
            <a:endParaRPr lang="en-US" altLang="zh-CN" dirty="0" smtClean="0"/>
          </a:p>
          <a:p>
            <a:r>
              <a:rPr lang="zh-CN" altLang="en-US" dirty="0" smtClean="0"/>
              <a:t>情感</a:t>
            </a:r>
            <a:endParaRPr lang="en-US" altLang="zh-CN" dirty="0" smtClean="0"/>
          </a:p>
          <a:p>
            <a:r>
              <a:rPr lang="zh-CN" altLang="en-US" dirty="0" smtClean="0"/>
              <a:t>思想</a:t>
            </a:r>
            <a:endParaRPr lang="en-US" altLang="zh-CN" dirty="0" smtClean="0"/>
          </a:p>
          <a:p>
            <a:r>
              <a:rPr lang="zh-CN" altLang="en-US" dirty="0" smtClean="0"/>
              <a:t>文化背景和社会语境</a:t>
            </a:r>
            <a:endParaRPr lang="en-US" altLang="zh-CN" dirty="0" smtClean="0"/>
          </a:p>
          <a:p>
            <a:r>
              <a:rPr lang="zh-CN" altLang="en-US" dirty="0"/>
              <a:t>交流</a:t>
            </a:r>
            <a:r>
              <a:rPr lang="zh-CN" altLang="en-US" dirty="0" smtClean="0"/>
              <a:t>目的</a:t>
            </a:r>
            <a:endParaRPr lang="en-US" altLang="zh-CN" dirty="0" smtClean="0"/>
          </a:p>
        </p:txBody>
      </p:sp>
    </p:spTree>
    <p:extLst>
      <p:ext uri="{BB962C8B-B14F-4D97-AF65-F5344CB8AC3E}">
        <p14:creationId xmlns:p14="http://schemas.microsoft.com/office/powerpoint/2010/main" val="27520034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文本体裁（形式）的构成</a:t>
            </a:r>
            <a:endParaRPr lang="zh-CN" altLang="en-US" dirty="0"/>
          </a:p>
        </p:txBody>
      </p:sp>
      <p:sp>
        <p:nvSpPr>
          <p:cNvPr id="3" name="内容占位符 2"/>
          <p:cNvSpPr>
            <a:spLocks noGrp="1"/>
          </p:cNvSpPr>
          <p:nvPr>
            <p:ph sz="quarter" idx="1"/>
          </p:nvPr>
        </p:nvSpPr>
        <p:spPr>
          <a:xfrm>
            <a:off x="467544" y="1600200"/>
            <a:ext cx="8424936" cy="5501208"/>
          </a:xfrm>
        </p:spPr>
        <p:txBody>
          <a:bodyPr>
            <a:normAutofit fontScale="85000" lnSpcReduction="20000"/>
          </a:bodyPr>
          <a:lstStyle/>
          <a:p>
            <a:r>
              <a:rPr lang="zh-CN" altLang="en-US" dirty="0" smtClean="0"/>
              <a:t>结构：标题、小标题、分段、分行、开头（楔子）、结尾、过渡段</a:t>
            </a:r>
            <a:r>
              <a:rPr lang="en-US" altLang="zh-CN" dirty="0" smtClean="0"/>
              <a:t>……</a:t>
            </a:r>
            <a:r>
              <a:rPr lang="zh-CN" altLang="en-US" dirty="0" smtClean="0"/>
              <a:t>；递进式结构、并列式结构、复式结构（递进与并列相结合）、嵌套式结构（</a:t>
            </a:r>
            <a:r>
              <a:rPr lang="en-US" altLang="zh-CN" dirty="0" smtClean="0"/>
              <a:t>《</a:t>
            </a:r>
            <a:r>
              <a:rPr lang="zh-CN" altLang="en-US" dirty="0" smtClean="0"/>
              <a:t>行道树</a:t>
            </a:r>
            <a:r>
              <a:rPr lang="en-US" altLang="zh-CN" dirty="0" smtClean="0"/>
              <a:t>》</a:t>
            </a:r>
            <a:r>
              <a:rPr lang="zh-CN" altLang="en-US" dirty="0" smtClean="0"/>
              <a:t>）</a:t>
            </a:r>
            <a:r>
              <a:rPr lang="en-US" altLang="zh-CN" dirty="0" smtClean="0"/>
              <a:t>……</a:t>
            </a:r>
          </a:p>
          <a:p>
            <a:r>
              <a:rPr lang="zh-CN" altLang="en-US" dirty="0" smtClean="0"/>
              <a:t>视角：人称变化、镜头变化（大小远近）</a:t>
            </a:r>
            <a:endParaRPr lang="en-US" altLang="zh-CN" dirty="0" smtClean="0"/>
          </a:p>
          <a:p>
            <a:r>
              <a:rPr lang="zh-CN" altLang="en-US" dirty="0" smtClean="0"/>
              <a:t>语言：</a:t>
            </a:r>
            <a:r>
              <a:rPr lang="en-US" altLang="zh-CN" dirty="0" smtClean="0"/>
              <a:t>A. </a:t>
            </a:r>
            <a:r>
              <a:rPr lang="zh-CN" altLang="en-US" dirty="0" smtClean="0"/>
              <a:t>语调与语气</a:t>
            </a:r>
            <a:endParaRPr lang="en-US" altLang="zh-CN" dirty="0" smtClean="0"/>
          </a:p>
          <a:p>
            <a:pPr marL="0" indent="0">
              <a:buNone/>
            </a:pPr>
            <a:r>
              <a:rPr lang="en-US" altLang="zh-CN" dirty="0" smtClean="0"/>
              <a:t>              B. </a:t>
            </a:r>
            <a:r>
              <a:rPr lang="zh-CN" altLang="en-US" dirty="0" smtClean="0"/>
              <a:t>节奏（分段与分行，语势的轻缓与急切）</a:t>
            </a:r>
            <a:endParaRPr lang="en-US" altLang="zh-CN" dirty="0" smtClean="0"/>
          </a:p>
          <a:p>
            <a:pPr marL="0" indent="0">
              <a:buNone/>
            </a:pPr>
            <a:r>
              <a:rPr lang="en-US" altLang="zh-CN" dirty="0"/>
              <a:t> </a:t>
            </a:r>
            <a:r>
              <a:rPr lang="en-US" altLang="zh-CN" dirty="0" smtClean="0"/>
              <a:t>             C. </a:t>
            </a:r>
            <a:r>
              <a:rPr lang="zh-CN" altLang="en-US" dirty="0" smtClean="0"/>
              <a:t>韵律（押韵与分行）</a:t>
            </a:r>
            <a:endParaRPr lang="en-US" altLang="zh-CN" dirty="0" smtClean="0"/>
          </a:p>
          <a:p>
            <a:pPr marL="0" indent="0">
              <a:buNone/>
            </a:pPr>
            <a:r>
              <a:rPr lang="en-US" altLang="zh-CN" dirty="0"/>
              <a:t> </a:t>
            </a:r>
            <a:r>
              <a:rPr lang="en-US" altLang="zh-CN" dirty="0" smtClean="0"/>
              <a:t>             D. </a:t>
            </a:r>
            <a:r>
              <a:rPr lang="zh-CN" altLang="en-US" dirty="0" smtClean="0"/>
              <a:t>风格（豪放、婉约、书面语、口语体）</a:t>
            </a:r>
            <a:endParaRPr lang="en-US" altLang="zh-CN" dirty="0" smtClean="0"/>
          </a:p>
          <a:p>
            <a:pPr marL="0" indent="0">
              <a:buNone/>
            </a:pPr>
            <a:r>
              <a:rPr lang="en-US" altLang="zh-CN" dirty="0"/>
              <a:t> </a:t>
            </a:r>
            <a:r>
              <a:rPr lang="en-US" altLang="zh-CN" dirty="0" smtClean="0"/>
              <a:t>             E. </a:t>
            </a:r>
            <a:r>
              <a:rPr lang="zh-CN" altLang="en-US" dirty="0" smtClean="0"/>
              <a:t>表现手法和论证方式（以小见大、以动衬静、托物言志、虚实结合、欲擒故纵、渲染、烘托、映衬、反衬、象征、蒙太奇、白描、侧面描写、心理描写、动作描写、环境描写；举例论证、对比论证、夹叙夹议</a:t>
            </a:r>
            <a:r>
              <a:rPr lang="en-US" altLang="zh-CN" dirty="0" smtClean="0"/>
              <a:t>……</a:t>
            </a:r>
            <a:r>
              <a:rPr lang="zh-CN" altLang="en-US" dirty="0" smtClean="0"/>
              <a:t>）</a:t>
            </a:r>
            <a:endParaRPr lang="en-US" altLang="zh-CN" dirty="0" smtClean="0"/>
          </a:p>
          <a:p>
            <a:pPr marL="0" indent="0">
              <a:buNone/>
            </a:pPr>
            <a:r>
              <a:rPr lang="en-US" altLang="zh-CN" dirty="0"/>
              <a:t> </a:t>
            </a:r>
            <a:r>
              <a:rPr lang="en-US" altLang="zh-CN" dirty="0" smtClean="0"/>
              <a:t>             F. </a:t>
            </a:r>
            <a:r>
              <a:rPr lang="zh-CN" altLang="en-US" dirty="0" smtClean="0"/>
              <a:t>修辞（比喻、比拟、借代、用典、双关、排比、顶真、反问、设问、专有术语</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421783909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文本分析的参考结构</a:t>
            </a:r>
            <a:endParaRPr lang="zh-CN" altLang="en-US" dirty="0"/>
          </a:p>
        </p:txBody>
      </p:sp>
      <p:sp>
        <p:nvSpPr>
          <p:cNvPr id="3" name="内容占位符 2"/>
          <p:cNvSpPr>
            <a:spLocks noGrp="1"/>
          </p:cNvSpPr>
          <p:nvPr>
            <p:ph sz="quarter" idx="1"/>
          </p:nvPr>
        </p:nvSpPr>
        <p:spPr>
          <a:xfrm>
            <a:off x="612648" y="1700808"/>
            <a:ext cx="8153400" cy="4495800"/>
          </a:xfrm>
        </p:spPr>
        <p:txBody>
          <a:bodyPr>
            <a:normAutofit fontScale="92500"/>
          </a:bodyPr>
          <a:lstStyle/>
          <a:p>
            <a:r>
              <a:rPr lang="zh-CN" altLang="en-US" dirty="0" smtClean="0"/>
              <a:t>第一段：简要概括选文的内容、主题、情感、思想、文体特征，以及这些要素与社会语境之间的关系。</a:t>
            </a:r>
            <a:endParaRPr lang="en-US" altLang="zh-CN" dirty="0"/>
          </a:p>
          <a:p>
            <a:r>
              <a:rPr lang="zh-CN" altLang="en-US" dirty="0"/>
              <a:t>第二</a:t>
            </a:r>
            <a:r>
              <a:rPr lang="zh-CN" altLang="en-US" dirty="0" smtClean="0"/>
              <a:t>段：深入谈论选文的内容和主题，它如何呈现社会现象和表达态度与情感。</a:t>
            </a:r>
            <a:endParaRPr lang="en-US" altLang="zh-CN" dirty="0" smtClean="0"/>
          </a:p>
          <a:p>
            <a:pPr>
              <a:buFont typeface="Wingdings" panose="05000000000000000000" pitchFamily="2" charset="2"/>
              <a:buChar char="u"/>
            </a:pPr>
            <a:r>
              <a:rPr lang="zh-CN" altLang="en-US" dirty="0" smtClean="0"/>
              <a:t>选文在题材上有何新颖独到之处？</a:t>
            </a:r>
            <a:endParaRPr lang="en-US" altLang="zh-CN" dirty="0" smtClean="0"/>
          </a:p>
          <a:p>
            <a:pPr>
              <a:buFont typeface="Wingdings" panose="05000000000000000000" pitchFamily="2" charset="2"/>
              <a:buChar char="u"/>
            </a:pPr>
            <a:r>
              <a:rPr lang="zh-CN" altLang="en-US" dirty="0" smtClean="0"/>
              <a:t>文章讨论的话题是什么，讨论这个话题想要达到怎样的交流目的？</a:t>
            </a:r>
            <a:endParaRPr lang="en-US" altLang="zh-CN" dirty="0" smtClean="0"/>
          </a:p>
          <a:p>
            <a:pPr>
              <a:buFont typeface="Wingdings" panose="05000000000000000000" pitchFamily="2" charset="2"/>
              <a:buChar char="u"/>
            </a:pPr>
            <a:r>
              <a:rPr lang="zh-CN" altLang="en-US" dirty="0" smtClean="0"/>
              <a:t>这一话题所牵连的社会现象是什么，能产生怎样的社会效应，和时代背景又是如何关联起来的？</a:t>
            </a:r>
            <a:endParaRPr lang="en-US" altLang="zh-CN" dirty="0" smtClean="0"/>
          </a:p>
        </p:txBody>
      </p:sp>
    </p:spTree>
    <p:extLst>
      <p:ext uri="{BB962C8B-B14F-4D97-AF65-F5344CB8AC3E}">
        <p14:creationId xmlns:p14="http://schemas.microsoft.com/office/powerpoint/2010/main" val="379909401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文本分析的参考结构</a:t>
            </a:r>
            <a:endParaRPr lang="zh-CN" altLang="en-US" dirty="0"/>
          </a:p>
        </p:txBody>
      </p:sp>
      <p:sp>
        <p:nvSpPr>
          <p:cNvPr id="3" name="内容占位符 2"/>
          <p:cNvSpPr>
            <a:spLocks noGrp="1"/>
          </p:cNvSpPr>
          <p:nvPr>
            <p:ph sz="quarter" idx="1"/>
          </p:nvPr>
        </p:nvSpPr>
        <p:spPr>
          <a:xfrm>
            <a:off x="612648" y="1700808"/>
            <a:ext cx="8153400" cy="4896544"/>
          </a:xfrm>
        </p:spPr>
        <p:txBody>
          <a:bodyPr>
            <a:normAutofit lnSpcReduction="10000"/>
          </a:bodyPr>
          <a:lstStyle/>
          <a:p>
            <a:r>
              <a:rPr lang="zh-CN" altLang="en-US" dirty="0" smtClean="0"/>
              <a:t>第三段：集中讨论体裁元素</a:t>
            </a:r>
            <a:r>
              <a:rPr lang="en-US" altLang="zh-CN" dirty="0" smtClean="0"/>
              <a:t>——</a:t>
            </a:r>
            <a:r>
              <a:rPr lang="zh-CN" altLang="en-US" dirty="0" smtClean="0"/>
              <a:t>文体和结构</a:t>
            </a:r>
            <a:endParaRPr lang="en-US" altLang="zh-CN" dirty="0" smtClean="0"/>
          </a:p>
          <a:p>
            <a:pPr>
              <a:buFont typeface="Wingdings" panose="05000000000000000000" pitchFamily="2" charset="2"/>
              <a:buChar char="u"/>
            </a:pPr>
            <a:r>
              <a:rPr lang="zh-CN" altLang="en-US" dirty="0" smtClean="0"/>
              <a:t>选文是什么体裁？是广告、宣传海报、博客文章、微信公号文章、商品软文、新闻报道、视图文本，还是打油诗？</a:t>
            </a:r>
            <a:endParaRPr lang="en-US" altLang="zh-CN" dirty="0" smtClean="0"/>
          </a:p>
          <a:p>
            <a:pPr>
              <a:buFont typeface="Wingdings" panose="05000000000000000000" pitchFamily="2" charset="2"/>
              <a:buChar char="u"/>
            </a:pPr>
            <a:r>
              <a:rPr lang="zh-CN" altLang="en-US" dirty="0" smtClean="0"/>
              <a:t>这种体裁的普遍目的是什么？对应于选文的独特目的又是什么？交流目的如何通过体裁特征得以呈现？</a:t>
            </a:r>
            <a:endParaRPr lang="en-US" altLang="zh-CN" dirty="0" smtClean="0"/>
          </a:p>
          <a:p>
            <a:pPr>
              <a:buFont typeface="Wingdings" panose="05000000000000000000" pitchFamily="2" charset="2"/>
              <a:buChar char="u"/>
            </a:pPr>
            <a:r>
              <a:rPr lang="zh-CN" altLang="en-US" dirty="0" smtClean="0"/>
              <a:t>选文的结构有何特点？这样的谋篇布局产生了怎样的文体效果？它和社会语境之间是什么关系？发者为何这样结构全文？受众的接受又如何纳入到选文对结构的考量之中？</a:t>
            </a:r>
            <a:endParaRPr lang="en-US" altLang="zh-CN" dirty="0" smtClean="0"/>
          </a:p>
        </p:txBody>
      </p:sp>
    </p:spTree>
    <p:extLst>
      <p:ext uri="{BB962C8B-B14F-4D97-AF65-F5344CB8AC3E}">
        <p14:creationId xmlns:p14="http://schemas.microsoft.com/office/powerpoint/2010/main" val="389912729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1363</TotalTime>
  <Words>1440</Words>
  <Application>Microsoft Macintosh PowerPoint</Application>
  <PresentationFormat>全屏显示(4:3)</PresentationFormat>
  <Paragraphs>77</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Times New Roman</vt:lpstr>
      <vt:lpstr>Tw Cen MT</vt:lpstr>
      <vt:lpstr>Wingdings</vt:lpstr>
      <vt:lpstr>Wingdings 2</vt:lpstr>
      <vt:lpstr>华文仿宋</vt:lpstr>
      <vt:lpstr>中性</vt:lpstr>
      <vt:lpstr>语言A：语言与文学  Language A: language and literature guide FOR GRADE 10</vt:lpstr>
      <vt:lpstr>文本的共生系统</vt:lpstr>
      <vt:lpstr>文本分析的基本模块</vt:lpstr>
      <vt:lpstr>文本分析的基本模块</vt:lpstr>
      <vt:lpstr>文本分析的基本模块</vt:lpstr>
      <vt:lpstr>文本内容的构成</vt:lpstr>
      <vt:lpstr>文本体裁（形式）的构成</vt:lpstr>
      <vt:lpstr>文本分析的参考结构</vt:lpstr>
      <vt:lpstr>文本分析的参考结构</vt:lpstr>
      <vt:lpstr>文本分析的参考结构</vt:lpstr>
      <vt:lpstr>文本分析的参考结构</vt:lpstr>
      <vt:lpstr>文本分析的参考结构</vt:lpstr>
      <vt:lpstr>文本结构总结</vt:lpstr>
      <vt:lpstr>引导题</vt:lpstr>
      <vt:lpstr>精简版：</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第八讲  广告符号学</dc:title>
  <dc:creator>phschool</dc:creator>
  <cp:lastModifiedBy>金 美帆</cp:lastModifiedBy>
  <cp:revision>100</cp:revision>
  <cp:lastPrinted>2022-09-14T02:28:19Z</cp:lastPrinted>
  <dcterms:created xsi:type="dcterms:W3CDTF">2014-10-16T01:21:47Z</dcterms:created>
  <dcterms:modified xsi:type="dcterms:W3CDTF">2023-04-20T04:50:14Z</dcterms:modified>
</cp:coreProperties>
</file>