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52"/>
  </p:notesMasterIdLst>
  <p:sldIdLst>
    <p:sldId id="256" r:id="rId2"/>
    <p:sldId id="257" r:id="rId3"/>
    <p:sldId id="258" r:id="rId4"/>
    <p:sldId id="259" r:id="rId5"/>
    <p:sldId id="261" r:id="rId6"/>
    <p:sldId id="301" r:id="rId7"/>
    <p:sldId id="262" r:id="rId8"/>
    <p:sldId id="272" r:id="rId9"/>
    <p:sldId id="273" r:id="rId10"/>
    <p:sldId id="274" r:id="rId11"/>
    <p:sldId id="275" r:id="rId12"/>
    <p:sldId id="278" r:id="rId13"/>
    <p:sldId id="276" r:id="rId14"/>
    <p:sldId id="277" r:id="rId15"/>
    <p:sldId id="279" r:id="rId16"/>
    <p:sldId id="280" r:id="rId17"/>
    <p:sldId id="281" r:id="rId18"/>
    <p:sldId id="282" r:id="rId19"/>
    <p:sldId id="283" r:id="rId20"/>
    <p:sldId id="270" r:id="rId21"/>
    <p:sldId id="289" r:id="rId22"/>
    <p:sldId id="290" r:id="rId23"/>
    <p:sldId id="291" r:id="rId24"/>
    <p:sldId id="288" r:id="rId25"/>
    <p:sldId id="263" r:id="rId26"/>
    <p:sldId id="286" r:id="rId27"/>
    <p:sldId id="287" r:id="rId28"/>
    <p:sldId id="292" r:id="rId29"/>
    <p:sldId id="293" r:id="rId30"/>
    <p:sldId id="294" r:id="rId31"/>
    <p:sldId id="295" r:id="rId32"/>
    <p:sldId id="284" r:id="rId33"/>
    <p:sldId id="285" r:id="rId34"/>
    <p:sldId id="296" r:id="rId35"/>
    <p:sldId id="297" r:id="rId36"/>
    <p:sldId id="300" r:id="rId37"/>
    <p:sldId id="298" r:id="rId38"/>
    <p:sldId id="299" r:id="rId39"/>
    <p:sldId id="264" r:id="rId40"/>
    <p:sldId id="265" r:id="rId41"/>
    <p:sldId id="266" r:id="rId42"/>
    <p:sldId id="304" r:id="rId43"/>
    <p:sldId id="305" r:id="rId44"/>
    <p:sldId id="306" r:id="rId45"/>
    <p:sldId id="302" r:id="rId46"/>
    <p:sldId id="303" r:id="rId47"/>
    <p:sldId id="307" r:id="rId48"/>
    <p:sldId id="267" r:id="rId49"/>
    <p:sldId id="268" r:id="rId50"/>
    <p:sldId id="269" r:id="rId5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075"/>
    <p:restoredTop sz="94669"/>
  </p:normalViewPr>
  <p:slideViewPr>
    <p:cSldViewPr snapToGrid="0" snapToObjects="1">
      <p:cViewPr>
        <p:scale>
          <a:sx n="60" d="100"/>
          <a:sy n="60" d="100"/>
        </p:scale>
        <p:origin x="1016"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29BF0-2417-F846-A77F-693692B46FC2}" type="datetimeFigureOut">
              <a:rPr kumimoji="1" lang="zh-CN" altLang="en-US" smtClean="0"/>
              <a:t>2019/3/28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E9086-CCC9-8148-A8AD-B95DE279F61A}" type="slidenum">
              <a:rPr kumimoji="1" lang="zh-CN" altLang="en-US" smtClean="0"/>
              <a:t>‹#›</a:t>
            </a:fld>
            <a:endParaRPr kumimoji="1" lang="zh-CN" altLang="en-US"/>
          </a:p>
        </p:txBody>
      </p:sp>
    </p:spTree>
    <p:extLst>
      <p:ext uri="{BB962C8B-B14F-4D97-AF65-F5344CB8AC3E}">
        <p14:creationId xmlns:p14="http://schemas.microsoft.com/office/powerpoint/2010/main" val="1154342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kumimoji="1" lang="zh-CN" altLang="en-US"/>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9061ECF-6B11-6846-9A61-6658C49FC653}" type="slidenum">
              <a:rPr kumimoji="1" lang="zh-CN" altLang="en-US" smtClean="0"/>
              <a:t>‹#›</a:t>
            </a:fld>
            <a:endParaRPr kumimoji="1" lang="zh-CN" altLang="en-US"/>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kumimoji="1" lang="zh-CN" altLang="en-US"/>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9061ECF-6B11-6846-9A61-6658C49FC653}" type="slidenum">
              <a:rPr kumimoji="1" lang="zh-CN" altLang="en-US" smtClean="0"/>
              <a:t>‹#›</a:t>
            </a:fld>
            <a:endParaRPr kumimoji="1" lang="zh-CN" altLang="en-US"/>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Content Placeholder 3"/>
          <p:cNvSpPr>
            <a:spLocks noGrp="1"/>
          </p:cNvSpPr>
          <p:nvPr>
            <p:ph sz="half" idx="2"/>
          </p:nvPr>
        </p:nvSpPr>
        <p:spPr>
          <a:xfrm>
            <a:off x="941832" y="2909102"/>
            <a:ext cx="361188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Content Placeholder 5"/>
          <p:cNvSpPr>
            <a:spLocks noGrp="1"/>
          </p:cNvSpPr>
          <p:nvPr>
            <p:ph sz="quarter" idx="4"/>
          </p:nvPr>
        </p:nvSpPr>
        <p:spPr>
          <a:xfrm>
            <a:off x="4975398" y="2909102"/>
            <a:ext cx="3611880" cy="2996398"/>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DC7C8-B87C-9846-BFE0-08ECCB6B1E38}" type="datetimeFigureOut">
              <a:rPr kumimoji="1" lang="zh-CN" altLang="en-US" smtClean="0"/>
              <a:t>2019/3/28</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9061ECF-6B11-6846-9A61-6658C49FC653}"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573789" y="6375679"/>
            <a:ext cx="925016" cy="348462"/>
          </a:xfrm>
        </p:spPr>
        <p:txBody>
          <a:bodyPr/>
          <a:lstStyle/>
          <a:p>
            <a:fld id="{432DC7C8-B87C-9846-BFE0-08ECCB6B1E38}" type="datetimeFigureOut">
              <a:rPr kumimoji="1" lang="zh-CN" altLang="en-US" smtClean="0"/>
              <a:t>2019/3/28</a:t>
            </a:fld>
            <a:endParaRPr kumimoji="1" lang="zh-CN" altLang="en-US"/>
          </a:p>
        </p:txBody>
      </p:sp>
      <p:sp>
        <p:nvSpPr>
          <p:cNvPr id="6" name="Footer Placeholder 5"/>
          <p:cNvSpPr>
            <a:spLocks noGrp="1"/>
          </p:cNvSpPr>
          <p:nvPr>
            <p:ph type="ftr" sz="quarter" idx="11"/>
          </p:nvPr>
        </p:nvSpPr>
        <p:spPr>
          <a:xfrm>
            <a:off x="1577716" y="6375679"/>
            <a:ext cx="2611634" cy="345796"/>
          </a:xfrm>
        </p:spPr>
        <p:txBody>
          <a:bodyPr/>
          <a:lstStyle/>
          <a:p>
            <a:endParaRPr kumimoji="1" lang="zh-CN" altLang="en-US"/>
          </a:p>
        </p:txBody>
      </p:sp>
      <p:sp>
        <p:nvSpPr>
          <p:cNvPr id="7" name="Slide Number Placeholder 6"/>
          <p:cNvSpPr>
            <a:spLocks noGrp="1"/>
          </p:cNvSpPr>
          <p:nvPr>
            <p:ph type="sldNum" sz="quarter" idx="12"/>
          </p:nvPr>
        </p:nvSpPr>
        <p:spPr>
          <a:xfrm>
            <a:off x="4268261" y="6375679"/>
            <a:ext cx="924342" cy="345796"/>
          </a:xfrm>
        </p:spPr>
        <p:txBody>
          <a:bodyPr/>
          <a:lstStyle/>
          <a:p>
            <a:fld id="{99061ECF-6B11-6846-9A61-6658C49FC653}" type="slidenum">
              <a:rPr kumimoji="1" lang="zh-CN" altLang="en-US" smtClean="0"/>
              <a:t>‹#›</a:t>
            </a:fld>
            <a:endParaRPr kumimoji="1" lang="zh-CN" altLang="en-US"/>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将图片拖动到占位符，或单击添加图标</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Date Placeholder 4"/>
          <p:cNvSpPr>
            <a:spLocks noGrp="1"/>
          </p:cNvSpPr>
          <p:nvPr>
            <p:ph type="dt" sz="half" idx="10"/>
          </p:nvPr>
        </p:nvSpPr>
        <p:spPr>
          <a:xfrm>
            <a:off x="574463" y="6375679"/>
            <a:ext cx="924342" cy="348462"/>
          </a:xfrm>
        </p:spPr>
        <p:txBody>
          <a:bodyPr/>
          <a:lstStyle/>
          <a:p>
            <a:fld id="{432DC7C8-B87C-9846-BFE0-08ECCB6B1E38}" type="datetimeFigureOut">
              <a:rPr kumimoji="1" lang="zh-CN" altLang="en-US" smtClean="0"/>
              <a:t>2019/3/28</a:t>
            </a:fld>
            <a:endParaRPr kumimoji="1" lang="zh-CN" altLang="en-US"/>
          </a:p>
        </p:txBody>
      </p:sp>
      <p:sp>
        <p:nvSpPr>
          <p:cNvPr id="6" name="Footer Placeholder 5"/>
          <p:cNvSpPr>
            <a:spLocks noGrp="1"/>
          </p:cNvSpPr>
          <p:nvPr>
            <p:ph type="ftr" sz="quarter" idx="11"/>
          </p:nvPr>
        </p:nvSpPr>
        <p:spPr>
          <a:xfrm>
            <a:off x="1577716" y="6375679"/>
            <a:ext cx="2611634" cy="345796"/>
          </a:xfrm>
        </p:spPr>
        <p:txBody>
          <a:bodyPr/>
          <a:lstStyle/>
          <a:p>
            <a:endParaRPr kumimoji="1" lang="zh-CN" altLang="en-US"/>
          </a:p>
        </p:txBody>
      </p:sp>
      <p:sp>
        <p:nvSpPr>
          <p:cNvPr id="7" name="Slide Number Placeholder 6"/>
          <p:cNvSpPr>
            <a:spLocks noGrp="1"/>
          </p:cNvSpPr>
          <p:nvPr>
            <p:ph type="sldNum" sz="quarter" idx="12"/>
          </p:nvPr>
        </p:nvSpPr>
        <p:spPr>
          <a:xfrm>
            <a:off x="4256153" y="6375679"/>
            <a:ext cx="947460" cy="345796"/>
          </a:xfrm>
        </p:spPr>
        <p:txBody>
          <a:bodyPr/>
          <a:lstStyle/>
          <a:p>
            <a:fld id="{99061ECF-6B11-6846-9A61-6658C49FC653}" type="slidenum">
              <a:rPr kumimoji="1" lang="zh-CN" altLang="en-US" smtClean="0"/>
              <a:t>‹#›</a:t>
            </a:fld>
            <a:endParaRPr kumimoji="1" lang="zh-CN" altLang="en-US"/>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432DC7C8-B87C-9846-BFE0-08ECCB6B1E38}" type="datetimeFigureOut">
              <a:rPr kumimoji="1" lang="zh-CN" altLang="en-US" smtClean="0"/>
              <a:t>2019/3/28</a:t>
            </a:fld>
            <a:endParaRPr kumimoji="1" lang="zh-CN" altLang="en-US"/>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kumimoji="1" lang="zh-CN" altLang="en-US"/>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9061ECF-6B11-6846-9A61-6658C49FC653}" type="slidenum">
              <a:rPr kumimoji="1" lang="zh-CN" altLang="en-US" smtClean="0"/>
              <a:t>‹#›</a:t>
            </a:fld>
            <a:endParaRPr kumimoji="1" lang="zh-CN" altLang="en-US"/>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11487387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20574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8" pos="792" userDrawn="1">
          <p15:clr>
            <a:srgbClr val="F26B43"/>
          </p15:clr>
        </p15:guide>
        <p15:guide id="9" pos="7200" userDrawn="1">
          <p15:clr>
            <a:srgbClr val="F26B43"/>
          </p15:clr>
        </p15:guide>
        <p15:guide id="10" pos="594" userDrawn="1">
          <p15:clr>
            <a:srgbClr val="F26B43"/>
          </p15:clr>
        </p15:guide>
        <p15:guide id="11" pos="5400" userDrawn="1">
          <p15:clr>
            <a:srgbClr val="F26B43"/>
          </p15:clr>
        </p15:guide>
        <p15:guide id="12" orient="horz" pos="4008" userDrawn="1">
          <p15:clr>
            <a:srgbClr val="F26B43"/>
          </p15:clr>
        </p15:guide>
        <p15:guide id="13" orient="horz" pos="1440" userDrawn="1">
          <p15:clr>
            <a:srgbClr val="F26B43"/>
          </p15:clr>
        </p15:guide>
        <p15:guide id="14" orient="horz" pos="3720" userDrawn="1">
          <p15:clr>
            <a:srgbClr val="F26B43"/>
          </p15:clr>
        </p15:guide>
        <p15:guide id="15" orient="horz" pos="2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en-US" altLang="zh-CN" dirty="0" smtClean="0"/>
              <a:t>PAPER1</a:t>
            </a:r>
            <a:endParaRPr kumimoji="1" lang="zh-CN" altLang="en-US" dirty="0"/>
          </a:p>
        </p:txBody>
      </p:sp>
      <p:sp>
        <p:nvSpPr>
          <p:cNvPr id="3" name="副标题 2"/>
          <p:cNvSpPr>
            <a:spLocks noGrp="1"/>
          </p:cNvSpPr>
          <p:nvPr>
            <p:ph type="subTitle" idx="1"/>
          </p:nvPr>
        </p:nvSpPr>
        <p:spPr/>
        <p:txBody>
          <a:bodyPr/>
          <a:lstStyle/>
          <a:p>
            <a:endParaRPr kumimoji="1" lang="zh-CN" altLang="en-US"/>
          </a:p>
        </p:txBody>
      </p:sp>
    </p:spTree>
    <p:extLst>
      <p:ext uri="{BB962C8B-B14F-4D97-AF65-F5344CB8AC3E}">
        <p14:creationId xmlns:p14="http://schemas.microsoft.com/office/powerpoint/2010/main" val="15487665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228" y="159488"/>
            <a:ext cx="1145224" cy="597210"/>
          </a:xfrm>
        </p:spPr>
        <p:txBody>
          <a:bodyPr>
            <a:normAutofit/>
          </a:bodyPr>
          <a:lstStyle/>
          <a:p>
            <a:r>
              <a:rPr kumimoji="1" lang="zh-CN" altLang="en-US" sz="3200" b="1" dirty="0" smtClean="0"/>
              <a:t>比喻</a:t>
            </a:r>
            <a:endParaRPr kumimoji="1" lang="zh-CN" altLang="en-US" sz="3200" b="1" dirty="0"/>
          </a:p>
        </p:txBody>
      </p:sp>
      <p:sp>
        <p:nvSpPr>
          <p:cNvPr id="3" name="内容占位符 2"/>
          <p:cNvSpPr>
            <a:spLocks noGrp="1"/>
          </p:cNvSpPr>
          <p:nvPr>
            <p:ph idx="1"/>
          </p:nvPr>
        </p:nvSpPr>
        <p:spPr>
          <a:xfrm>
            <a:off x="662310" y="756698"/>
            <a:ext cx="8035123" cy="6101302"/>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4</a:t>
            </a:r>
            <a:r>
              <a:rPr kumimoji="1" lang="zh-CN" altLang="en-US" sz="2400" dirty="0" smtClean="0">
                <a:latin typeface="STZhongsong" charset="-122"/>
                <a:ea typeface="STZhongsong" charset="-122"/>
                <a:cs typeface="STZhongsong" charset="-122"/>
              </a:rPr>
              <a:t>）比喻的种类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b="1" dirty="0" smtClean="0">
                <a:latin typeface="STZhongsong" charset="-122"/>
                <a:ea typeface="STZhongsong" charset="-122"/>
                <a:cs typeface="STZhongsong" charset="-122"/>
              </a:rPr>
              <a:t>③ 借喻。</a:t>
            </a:r>
            <a:r>
              <a:rPr kumimoji="1" lang="zh-CN" altLang="en-US" sz="2400" dirty="0" smtClean="0">
                <a:latin typeface="STFangsong" charset="-122"/>
                <a:ea typeface="STFangsong" charset="-122"/>
                <a:cs typeface="STFangsong" charset="-122"/>
              </a:rPr>
              <a:t>不出现本体，直接叙述喻体。借喻的典型形式为：乙代甲。</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 我</a:t>
            </a:r>
            <a:r>
              <a:rPr kumimoji="1" lang="zh-CN" altLang="en-US" sz="2400" dirty="0">
                <a:latin typeface="STKaiti" charset="-122"/>
                <a:ea typeface="STKaiti" charset="-122"/>
                <a:cs typeface="STKaiti" charset="-122"/>
              </a:rPr>
              <a:t>似乎打了一个寒噤，我就知道，我们之间已经隔了一层可悲的</a:t>
            </a:r>
            <a:r>
              <a:rPr kumimoji="1" lang="zh-CN" altLang="en-US" sz="2400" b="1" dirty="0">
                <a:latin typeface="STKaiti" charset="-122"/>
                <a:ea typeface="STKaiti" charset="-122"/>
                <a:cs typeface="STKaiti" charset="-122"/>
              </a:rPr>
              <a:t>厚障壁</a:t>
            </a:r>
            <a:r>
              <a:rPr kumimoji="1" lang="zh-CN" altLang="en-US" sz="2400" dirty="0">
                <a:latin typeface="STKaiti" charset="-122"/>
                <a:ea typeface="STKaiti" charset="-122"/>
                <a:cs typeface="STKaiti" charset="-122"/>
              </a:rPr>
              <a:t>了，我也说不出话。”（鲁迅</a:t>
            </a:r>
            <a:r>
              <a:rPr kumimoji="1" lang="en-US"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故乡</a:t>
            </a:r>
            <a:r>
              <a:rPr kumimoji="1" lang="en-US" altLang="zh-CN" sz="2400" dirty="0">
                <a:latin typeface="STKaiti" charset="-122"/>
                <a:ea typeface="STKaiti" charset="-122"/>
                <a:cs typeface="STKaiti" charset="-122"/>
              </a:rPr>
              <a:t>》</a:t>
            </a:r>
            <a:r>
              <a:rPr kumimoji="1" lang="zh-CN" altLang="en-US" sz="2400" dirty="0">
                <a:latin typeface="STKaiti" charset="-122"/>
                <a:ea typeface="STKaiti" charset="-122"/>
                <a:cs typeface="STKaiti" charset="-122"/>
              </a:rPr>
              <a:t>）</a:t>
            </a:r>
            <a:r>
              <a:rPr kumimoji="1" lang="zh-CN" altLang="en-US" sz="2400" dirty="0">
                <a:latin typeface="STFangsong" charset="-122"/>
                <a:ea typeface="STFangsong" charset="-122"/>
                <a:cs typeface="STFangsong" charset="-122"/>
              </a:rPr>
              <a:t>以“厚障壁”来比喻“我”和闰土之间形成的感情距离</a:t>
            </a:r>
            <a:r>
              <a:rPr kumimoji="1" lang="zh-CN" altLang="en-US" sz="2400" dirty="0" smtClean="0">
                <a:latin typeface="STFangsong" charset="-122"/>
                <a:ea typeface="STFangsong" charset="-122"/>
                <a:cs typeface="STFangsong" charset="-122"/>
              </a:rPr>
              <a:t>。</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a:latin typeface="STKaiti" charset="-122"/>
                <a:ea typeface="STKaiti" charset="-122"/>
                <a:cs typeface="STKaiti" charset="-122"/>
              </a:rPr>
              <a:t>：他摇曳着一头的蓬</a:t>
            </a:r>
            <a:r>
              <a:rPr kumimoji="1" lang="zh-CN" altLang="en-US" sz="2400" dirty="0" smtClean="0">
                <a:latin typeface="STKaiti" charset="-122"/>
                <a:ea typeface="STKaiti" charset="-122"/>
                <a:cs typeface="STKaiti" charset="-122"/>
              </a:rPr>
              <a:t>草，冲</a:t>
            </a:r>
            <a:r>
              <a:rPr kumimoji="1" lang="zh-CN" altLang="en-US" sz="2400" dirty="0">
                <a:latin typeface="STKaiti" charset="-122"/>
                <a:ea typeface="STKaiti" charset="-122"/>
                <a:cs typeface="STKaiti" charset="-122"/>
              </a:rPr>
              <a:t>出门外去上学</a:t>
            </a:r>
            <a:r>
              <a:rPr kumimoji="1" lang="zh-CN" altLang="en-US" sz="2400" dirty="0" smtClean="0">
                <a:latin typeface="STKaiti" charset="-122"/>
                <a:ea typeface="STKaiti" charset="-122"/>
                <a:cs typeface="STKaiti" charset="-122"/>
              </a:rPr>
              <a:t>去。</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207326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17492" y="499731"/>
            <a:ext cx="1145224" cy="597210"/>
          </a:xfrm>
        </p:spPr>
        <p:txBody>
          <a:bodyPr>
            <a:normAutofit/>
          </a:bodyPr>
          <a:lstStyle/>
          <a:p>
            <a:r>
              <a:rPr kumimoji="1" lang="zh-CN" altLang="en-US" sz="3200" b="1" dirty="0" smtClean="0"/>
              <a:t>比喻</a:t>
            </a:r>
            <a:endParaRPr kumimoji="1" lang="zh-CN" altLang="en-US" sz="3200" b="1" dirty="0"/>
          </a:p>
        </p:txBody>
      </p:sp>
      <p:sp>
        <p:nvSpPr>
          <p:cNvPr id="3" name="内容占位符 2"/>
          <p:cNvSpPr>
            <a:spLocks noGrp="1"/>
          </p:cNvSpPr>
          <p:nvPr>
            <p:ph idx="1"/>
          </p:nvPr>
        </p:nvSpPr>
        <p:spPr>
          <a:xfrm>
            <a:off x="768636" y="1500977"/>
            <a:ext cx="7822471" cy="4836027"/>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5</a:t>
            </a:r>
            <a:r>
              <a:rPr kumimoji="1" lang="zh-CN" altLang="en-US" sz="2400" dirty="0" smtClean="0">
                <a:latin typeface="STZhongsong" charset="-122"/>
                <a:ea typeface="STZhongsong" charset="-122"/>
                <a:cs typeface="STZhongsong" charset="-122"/>
              </a:rPr>
              <a:t>）比喻的作用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① 比喻状物可使事物形象鲜明生动，加深读者的印象。</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② 比喻说理能做到浅显易懂，使人容易接受。</a:t>
            </a:r>
            <a:endParaRPr kumimoji="1" lang="en-US" altLang="zh-CN" sz="2400" dirty="0" smtClean="0">
              <a:latin typeface="STZhongsong" charset="-122"/>
              <a:ea typeface="STZhongsong" charset="-122"/>
              <a:cs typeface="STZhongsong" charset="-122"/>
            </a:endParaRPr>
          </a:p>
          <a:p>
            <a:pPr>
              <a:lnSpc>
                <a:spcPct val="150000"/>
              </a:lnSpc>
            </a:pPr>
            <a:endParaRPr kumimoji="1" lang="en-US" altLang="zh-CN" sz="2400" dirty="0">
              <a:latin typeface="STZhongsong" charset="-122"/>
              <a:ea typeface="STZhongsong" charset="-122"/>
              <a:cs typeface="STZhongsong" charset="-122"/>
            </a:endParaRPr>
          </a:p>
          <a:p>
            <a:pPr>
              <a:lnSpc>
                <a:spcPct val="150000"/>
              </a:lnSpc>
            </a:pPr>
            <a:r>
              <a:rPr lang="zh-CN" altLang="zh-CN" sz="2400" dirty="0">
                <a:latin typeface="STFangsong" charset="-122"/>
                <a:ea typeface="STFangsong" charset="-122"/>
                <a:cs typeface="STFangsong" charset="-122"/>
              </a:rPr>
              <a:t>化抽象为具体，化陌生为熟悉，化深奥为浅显，化平淡为神奇，生动、形象地表情达意</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0730360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952318" y="2441199"/>
            <a:ext cx="5128426" cy="1632252"/>
          </a:xfrm>
        </p:spPr>
        <p:txBody>
          <a:bodyPr anchor="ctr">
            <a:normAutofit/>
          </a:bodyPr>
          <a:lstStyle/>
          <a:p>
            <a:pPr algn="ctr"/>
            <a:r>
              <a:rPr lang="zh-CN" altLang="en-US" sz="6600" b="1" kern="100" dirty="0" smtClean="0">
                <a:latin typeface="STHupo" charset="-122"/>
                <a:ea typeface="STHupo" charset="-122"/>
                <a:cs typeface="STHupo" charset="-122"/>
              </a:rPr>
              <a:t>比拟</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65026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531628"/>
            <a:ext cx="1145224" cy="597210"/>
          </a:xfrm>
        </p:spPr>
        <p:txBody>
          <a:bodyPr>
            <a:normAutofit/>
          </a:bodyPr>
          <a:lstStyle/>
          <a:p>
            <a:r>
              <a:rPr kumimoji="1" lang="zh-CN" altLang="en-US" sz="3200" b="1" dirty="0" smtClean="0"/>
              <a:t>比拟</a:t>
            </a:r>
            <a:endParaRPr kumimoji="1" lang="zh-CN" altLang="en-US" sz="3200" b="1" dirty="0"/>
          </a:p>
        </p:txBody>
      </p:sp>
      <p:sp>
        <p:nvSpPr>
          <p:cNvPr id="3" name="内容占位符 2"/>
          <p:cNvSpPr>
            <a:spLocks noGrp="1"/>
          </p:cNvSpPr>
          <p:nvPr>
            <p:ph idx="1"/>
          </p:nvPr>
        </p:nvSpPr>
        <p:spPr>
          <a:xfrm>
            <a:off x="704841" y="1532875"/>
            <a:ext cx="8183978" cy="3868464"/>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比拟是把甲事物模拟作乙事物来写的修辞手法。包括把物当作人来写（拟人）、把人当作物来写（拟物）和把此物当作彼物来写（拟物）几种形式。事实上，前一种形式是把事物“人化”，后两种形式则是把人“物化”或把甲物“乙物化”。</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6642249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228" y="159488"/>
            <a:ext cx="1145224" cy="597210"/>
          </a:xfrm>
        </p:spPr>
        <p:txBody>
          <a:bodyPr>
            <a:normAutofit/>
          </a:bodyPr>
          <a:lstStyle/>
          <a:p>
            <a:r>
              <a:rPr kumimoji="1" lang="zh-CN" altLang="en-US" sz="3200" b="1" dirty="0" smtClean="0"/>
              <a:t>比拟</a:t>
            </a:r>
            <a:endParaRPr kumimoji="1" lang="zh-CN" altLang="en-US" sz="3200" b="1" dirty="0"/>
          </a:p>
        </p:txBody>
      </p:sp>
      <p:sp>
        <p:nvSpPr>
          <p:cNvPr id="3" name="内容占位符 2"/>
          <p:cNvSpPr>
            <a:spLocks noGrp="1"/>
          </p:cNvSpPr>
          <p:nvPr>
            <p:ph idx="1"/>
          </p:nvPr>
        </p:nvSpPr>
        <p:spPr>
          <a:xfrm>
            <a:off x="662310" y="990615"/>
            <a:ext cx="8035123" cy="4750966"/>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）比拟的种类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b="1" dirty="0" smtClean="0">
                <a:latin typeface="STZhongsong" charset="-122"/>
                <a:ea typeface="STZhongsong" charset="-122"/>
                <a:cs typeface="STZhongsong" charset="-122"/>
              </a:rPr>
              <a:t>① 拟人。 </a:t>
            </a:r>
            <a:r>
              <a:rPr kumimoji="1" lang="zh-CN" altLang="en-US" sz="2400" dirty="0" smtClean="0">
                <a:latin typeface="STFangsong" charset="-122"/>
                <a:ea typeface="STFangsong" charset="-122"/>
                <a:cs typeface="STFangsong" charset="-122"/>
              </a:rPr>
              <a:t>把物当作人来描写，赋予物以人的情感、意志、动作等，让无生命的事物好像有生命一样能活动，让有生命的事物好像人一样有思维和情感。</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 下面溪水大概是涸了，看着有无数用为筑桥剩下的大而笨的白色石块，懒懒散散睡了一溪沟（沈从文</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遥夜</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9723918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228" y="159488"/>
            <a:ext cx="1145224" cy="597210"/>
          </a:xfrm>
        </p:spPr>
        <p:txBody>
          <a:bodyPr>
            <a:normAutofit/>
          </a:bodyPr>
          <a:lstStyle/>
          <a:p>
            <a:r>
              <a:rPr kumimoji="1" lang="zh-CN" altLang="en-US" sz="3200" b="1" dirty="0" smtClean="0"/>
              <a:t>比拟</a:t>
            </a:r>
            <a:endParaRPr kumimoji="1" lang="zh-CN" altLang="en-US" sz="3200" b="1" dirty="0"/>
          </a:p>
        </p:txBody>
      </p:sp>
      <p:sp>
        <p:nvSpPr>
          <p:cNvPr id="3" name="内容占位符 2"/>
          <p:cNvSpPr>
            <a:spLocks noGrp="1"/>
          </p:cNvSpPr>
          <p:nvPr>
            <p:ph idx="1"/>
          </p:nvPr>
        </p:nvSpPr>
        <p:spPr>
          <a:xfrm>
            <a:off x="662310" y="756698"/>
            <a:ext cx="8098918" cy="5867385"/>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）比拟的种类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b="1" dirty="0" smtClean="0">
                <a:latin typeface="STZhongsong" charset="-122"/>
                <a:ea typeface="STZhongsong" charset="-122"/>
                <a:cs typeface="STZhongsong" charset="-122"/>
              </a:rPr>
              <a:t>② 拟物。 </a:t>
            </a:r>
            <a:endParaRPr kumimoji="1" lang="en-US" altLang="zh-CN" sz="2400" b="1"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把人当作物来写。</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 我到了自家的房外，我的母亲早已迎着出来了，接着便飞出了八岁的侄儿宏儿。（鲁迅</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故乡</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Fangsong" charset="-122"/>
                <a:ea typeface="STFangsong" charset="-122"/>
                <a:cs typeface="STFangsong" charset="-122"/>
              </a:rPr>
              <a:t>拟无生命的事物为有生命的事物</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Kaiti" charset="-122"/>
                <a:ea typeface="STKaiti" charset="-122"/>
                <a:cs typeface="STKaiti" charset="-122"/>
              </a:rPr>
              <a:t>予观夫巴陵胜状，在洞庭一湖。衔远山，吞长江，浩浩汤汤，横无际涯，朝晖夕阴，气象万千。（范仲淹</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岳阳楼记）</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6459493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6228" y="159488"/>
            <a:ext cx="1145224" cy="597210"/>
          </a:xfrm>
        </p:spPr>
        <p:txBody>
          <a:bodyPr>
            <a:normAutofit/>
          </a:bodyPr>
          <a:lstStyle/>
          <a:p>
            <a:r>
              <a:rPr kumimoji="1" lang="zh-CN" altLang="en-US" sz="3200" b="1" dirty="0" smtClean="0"/>
              <a:t>比拟</a:t>
            </a:r>
            <a:endParaRPr kumimoji="1" lang="zh-CN" altLang="en-US" sz="3200" b="1" dirty="0"/>
          </a:p>
        </p:txBody>
      </p:sp>
      <p:sp>
        <p:nvSpPr>
          <p:cNvPr id="3" name="内容占位符 2"/>
          <p:cNvSpPr>
            <a:spLocks noGrp="1"/>
          </p:cNvSpPr>
          <p:nvPr>
            <p:ph idx="1"/>
          </p:nvPr>
        </p:nvSpPr>
        <p:spPr>
          <a:xfrm>
            <a:off x="641045" y="726586"/>
            <a:ext cx="8098918" cy="3156083"/>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）比拟的种类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b="1" dirty="0" smtClean="0">
                <a:latin typeface="STZhongsong" charset="-122"/>
                <a:ea typeface="STZhongsong" charset="-122"/>
                <a:cs typeface="STZhongsong" charset="-122"/>
              </a:rPr>
              <a:t>② 拟物。 </a:t>
            </a:r>
            <a:endParaRPr kumimoji="1" lang="en-US" altLang="zh-CN" sz="2400" b="1"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拟抽象事理为物</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 三百年过去了</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唯物主义者</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战士布鲁诺的思想在自由的人民当中翱翔。（郑文光</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火刑</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a:p>
            <a:pPr>
              <a:lnSpc>
                <a:spcPct val="150000"/>
              </a:lnSpc>
            </a:pPr>
            <a:endParaRPr kumimoji="1" lang="en-US" altLang="zh-CN" sz="2400" dirty="0" smtClean="0">
              <a:latin typeface="STKaiti" charset="-122"/>
              <a:ea typeface="STKaiti" charset="-122"/>
              <a:cs typeface="STKaiti" charset="-122"/>
            </a:endParaRPr>
          </a:p>
        </p:txBody>
      </p:sp>
      <p:sp>
        <p:nvSpPr>
          <p:cNvPr id="4" name="文本框 3"/>
          <p:cNvSpPr txBox="1"/>
          <p:nvPr/>
        </p:nvSpPr>
        <p:spPr>
          <a:xfrm>
            <a:off x="896228" y="3912780"/>
            <a:ext cx="7843735" cy="2308324"/>
          </a:xfrm>
          <a:prstGeom prst="rect">
            <a:avLst/>
          </a:prstGeom>
          <a:noFill/>
        </p:spPr>
        <p:txBody>
          <a:bodyPr wrap="square" rtlCol="0">
            <a:spAutoFit/>
          </a:bodyPr>
          <a:lstStyle/>
          <a:p>
            <a:pPr marL="342900" indent="-342900">
              <a:lnSpc>
                <a:spcPct val="150000"/>
              </a:lnSpc>
              <a:buFont typeface="Arial" charset="0"/>
              <a:buChar char="•"/>
            </a:pPr>
            <a:r>
              <a:rPr kumimoji="1" lang="zh-CN" altLang="en-US" sz="2400" dirty="0" smtClean="0">
                <a:solidFill>
                  <a:schemeClr val="tx1">
                    <a:lumMod val="65000"/>
                    <a:lumOff val="35000"/>
                  </a:schemeClr>
                </a:solidFill>
                <a:latin typeface="STZhongsong" charset="-122"/>
                <a:ea typeface="STZhongsong" charset="-122"/>
                <a:cs typeface="STZhongsong" charset="-122"/>
              </a:rPr>
              <a:t>（</a:t>
            </a:r>
            <a:r>
              <a:rPr kumimoji="1" lang="en-US" altLang="zh-CN" sz="2400" dirty="0" smtClean="0">
                <a:solidFill>
                  <a:schemeClr val="tx1">
                    <a:lumMod val="65000"/>
                    <a:lumOff val="35000"/>
                  </a:schemeClr>
                </a:solidFill>
                <a:latin typeface="STZhongsong" charset="-122"/>
                <a:ea typeface="STZhongsong" charset="-122"/>
                <a:cs typeface="STZhongsong" charset="-122"/>
              </a:rPr>
              <a:t>3</a:t>
            </a:r>
            <a:r>
              <a:rPr kumimoji="1" lang="zh-CN" altLang="en-US" sz="2400" dirty="0" smtClean="0">
                <a:solidFill>
                  <a:schemeClr val="tx1">
                    <a:lumMod val="65000"/>
                    <a:lumOff val="35000"/>
                  </a:schemeClr>
                </a:solidFill>
                <a:latin typeface="STZhongsong" charset="-122"/>
                <a:ea typeface="STZhongsong" charset="-122"/>
                <a:cs typeface="STZhongsong" charset="-122"/>
              </a:rPr>
              <a:t>）比拟的作用</a:t>
            </a:r>
            <a:endParaRPr kumimoji="1" lang="en-US" altLang="zh-CN" sz="2400" dirty="0" smtClean="0">
              <a:solidFill>
                <a:schemeClr val="tx1">
                  <a:lumMod val="65000"/>
                  <a:lumOff val="35000"/>
                </a:schemeClr>
              </a:solidFill>
              <a:latin typeface="STZhongsong" charset="-122"/>
              <a:ea typeface="STZhongsong" charset="-122"/>
              <a:cs typeface="STZhongsong" charset="-122"/>
            </a:endParaRPr>
          </a:p>
          <a:p>
            <a:pPr>
              <a:lnSpc>
                <a:spcPct val="150000"/>
              </a:lnSpc>
            </a:pPr>
            <a:r>
              <a:rPr kumimoji="1" lang="zh-CN" altLang="en-US" sz="2400" dirty="0" smtClean="0">
                <a:solidFill>
                  <a:schemeClr val="tx1">
                    <a:lumMod val="65000"/>
                    <a:lumOff val="35000"/>
                  </a:schemeClr>
                </a:solidFill>
              </a:rPr>
              <a:t>① 色彩鲜明；② 描绘形象</a:t>
            </a:r>
            <a:r>
              <a:rPr kumimoji="1" lang="zh-CN" altLang="en-US" sz="2400" dirty="0">
                <a:solidFill>
                  <a:schemeClr val="tx1">
                    <a:lumMod val="65000"/>
                    <a:lumOff val="35000"/>
                  </a:schemeClr>
                </a:solidFill>
              </a:rPr>
              <a:t>；</a:t>
            </a:r>
            <a:r>
              <a:rPr kumimoji="1" lang="zh-CN" altLang="en-US" sz="2400" dirty="0" smtClean="0">
                <a:solidFill>
                  <a:schemeClr val="tx1">
                    <a:lumMod val="65000"/>
                    <a:lumOff val="35000"/>
                  </a:schemeClr>
                </a:solidFill>
              </a:rPr>
              <a:t>③ 表意丰富</a:t>
            </a:r>
            <a:endParaRPr kumimoji="1" lang="en-US" altLang="zh-CN" sz="2400" dirty="0" smtClean="0">
              <a:solidFill>
                <a:schemeClr val="tx1">
                  <a:lumMod val="65000"/>
                  <a:lumOff val="35000"/>
                </a:schemeClr>
              </a:solidFill>
            </a:endParaRPr>
          </a:p>
          <a:p>
            <a:pPr>
              <a:lnSpc>
                <a:spcPct val="150000"/>
              </a:lnSpc>
            </a:pPr>
            <a:r>
              <a:rPr kumimoji="1" lang="zh-CN" altLang="en-US" sz="2400" dirty="0">
                <a:solidFill>
                  <a:schemeClr val="tx1">
                    <a:lumMod val="65000"/>
                    <a:lumOff val="35000"/>
                  </a:schemeClr>
                </a:solidFill>
              </a:rPr>
              <a:t>寓情于物，化静为动，增强语言的形象性和生动性，使读者便于理解，</a:t>
            </a:r>
            <a:r>
              <a:rPr kumimoji="1" lang="zh-CN" altLang="en-US" sz="2400" dirty="0" smtClean="0">
                <a:solidFill>
                  <a:schemeClr val="tx1">
                    <a:lumMod val="65000"/>
                    <a:lumOff val="35000"/>
                  </a:schemeClr>
                </a:solidFill>
              </a:rPr>
              <a:t>引发联想</a:t>
            </a:r>
            <a:endParaRPr kumimoji="1" lang="zh-CN" altLang="en-US" sz="2400" dirty="0">
              <a:solidFill>
                <a:schemeClr val="tx1">
                  <a:lumMod val="65000"/>
                  <a:lumOff val="35000"/>
                </a:schemeClr>
              </a:solidFill>
            </a:endParaRPr>
          </a:p>
        </p:txBody>
      </p:sp>
    </p:spTree>
    <p:extLst>
      <p:ext uri="{BB962C8B-B14F-4D97-AF65-F5344CB8AC3E}">
        <p14:creationId xmlns:p14="http://schemas.microsoft.com/office/powerpoint/2010/main" val="190396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382385"/>
            <a:ext cx="7633742" cy="659606"/>
          </a:xfrm>
        </p:spPr>
        <p:txBody>
          <a:bodyPr>
            <a:normAutofit/>
          </a:bodyPr>
          <a:lstStyle/>
          <a:p>
            <a:r>
              <a:rPr kumimoji="1" lang="zh-CN" altLang="en-US" sz="3200" dirty="0" smtClean="0"/>
              <a:t>比喻和比拟的区别</a:t>
            </a:r>
            <a:endParaRPr kumimoji="1" lang="zh-CN" altLang="en-US" sz="3200" dirty="0"/>
          </a:p>
        </p:txBody>
      </p:sp>
      <p:sp>
        <p:nvSpPr>
          <p:cNvPr id="3" name="内容占位符 2"/>
          <p:cNvSpPr>
            <a:spLocks noGrp="1"/>
          </p:cNvSpPr>
          <p:nvPr>
            <p:ph idx="1"/>
          </p:nvPr>
        </p:nvSpPr>
        <p:spPr>
          <a:xfrm>
            <a:off x="938758" y="1286542"/>
            <a:ext cx="7633742" cy="5390705"/>
          </a:xfrm>
        </p:spPr>
        <p:txBody>
          <a:bodyPr>
            <a:normAutofit fontScale="92500" lnSpcReduction="10000"/>
          </a:bodyPr>
          <a:lstStyle/>
          <a:p>
            <a:pPr>
              <a:lnSpc>
                <a:spcPct val="150000"/>
              </a:lnSpc>
            </a:pPr>
            <a:r>
              <a:rPr kumimoji="1" lang="zh-CN" altLang="en-US" sz="2400" dirty="0" smtClean="0">
                <a:latin typeface="SimHei" charset="-122"/>
                <a:ea typeface="SimHei" charset="-122"/>
                <a:cs typeface="SimHei" charset="-122"/>
              </a:rPr>
              <a:t>同：追求语言表达上的效果，以达到语言形象、生动的目的。</a:t>
            </a:r>
            <a:endParaRPr kumimoji="1" lang="en-US" altLang="zh-CN" sz="2400" dirty="0" smtClean="0">
              <a:latin typeface="SimHei" charset="-122"/>
              <a:ea typeface="SimHei" charset="-122"/>
              <a:cs typeface="SimHei" charset="-122"/>
            </a:endParaRPr>
          </a:p>
          <a:p>
            <a:pPr>
              <a:lnSpc>
                <a:spcPct val="150000"/>
              </a:lnSpc>
            </a:pPr>
            <a:r>
              <a:rPr kumimoji="1" lang="zh-CN" altLang="en-US" sz="2400" dirty="0" smtClean="0">
                <a:latin typeface="SimHei" charset="-122"/>
                <a:ea typeface="SimHei" charset="-122"/>
                <a:cs typeface="SimHei" charset="-122"/>
              </a:rPr>
              <a:t>异：</a:t>
            </a:r>
            <a:endParaRPr kumimoji="1" lang="en-US" altLang="zh-CN" sz="2400" dirty="0" smtClean="0">
              <a:latin typeface="SimHei" charset="-122"/>
              <a:ea typeface="SimHei" charset="-122"/>
              <a:cs typeface="SimHei" charset="-122"/>
            </a:endParaRPr>
          </a:p>
          <a:p>
            <a:pPr>
              <a:lnSpc>
                <a:spcPct val="150000"/>
              </a:lnSpc>
            </a:pPr>
            <a:r>
              <a:rPr kumimoji="1" lang="zh-CN" altLang="en-US" sz="2400" b="1" dirty="0" smtClean="0">
                <a:latin typeface="SimHei" charset="-122"/>
                <a:ea typeface="SimHei" charset="-122"/>
                <a:cs typeface="SimHei" charset="-122"/>
              </a:rPr>
              <a:t>比喻</a:t>
            </a:r>
            <a:r>
              <a:rPr kumimoji="1" lang="zh-CN" altLang="en-US" sz="2400" dirty="0" smtClean="0">
                <a:latin typeface="SimHei" charset="-122"/>
                <a:ea typeface="SimHei" charset="-122"/>
                <a:cs typeface="SimHei" charset="-122"/>
              </a:rPr>
              <a:t>是打比方，重点放在喻体与本体的相似性上，不管哪一种比喻形式，喻体都一定出现在句子当中。</a:t>
            </a:r>
            <a:endParaRPr kumimoji="1" lang="en-US" altLang="zh-CN" sz="2400" dirty="0" smtClean="0">
              <a:latin typeface="SimHei" charset="-122"/>
              <a:ea typeface="SimHei" charset="-122"/>
              <a:cs typeface="SimHei" charset="-122"/>
            </a:endParaRPr>
          </a:p>
          <a:p>
            <a:pPr>
              <a:lnSpc>
                <a:spcPct val="150000"/>
              </a:lnSpc>
            </a:pPr>
            <a:r>
              <a:rPr kumimoji="1" lang="zh-CN" altLang="en-US" sz="2400" b="1" dirty="0" smtClean="0">
                <a:latin typeface="SimHei" charset="-122"/>
                <a:ea typeface="SimHei" charset="-122"/>
                <a:cs typeface="SimHei" charset="-122"/>
              </a:rPr>
              <a:t>比拟</a:t>
            </a:r>
            <a:r>
              <a:rPr kumimoji="1" lang="zh-CN" altLang="en-US" sz="2400" dirty="0" smtClean="0">
                <a:latin typeface="SimHei" charset="-122"/>
                <a:ea typeface="SimHei" charset="-122"/>
                <a:cs typeface="SimHei" charset="-122"/>
              </a:rPr>
              <a:t>是把人当成物来写或把物当成人来写，还可以是把甲物当成乙物来写。使某一人或事物具有了其本来所不具备的特征。</a:t>
            </a:r>
            <a:endParaRPr kumimoji="1" lang="en-US" altLang="zh-CN" sz="2400" dirty="0" smtClean="0">
              <a:latin typeface="SimHei" charset="-122"/>
              <a:ea typeface="SimHei" charset="-122"/>
              <a:cs typeface="SimHei" charset="-122"/>
            </a:endParaRPr>
          </a:p>
          <a:p>
            <a:pPr>
              <a:lnSpc>
                <a:spcPct val="150000"/>
              </a:lnSpc>
            </a:pPr>
            <a:r>
              <a:rPr kumimoji="1" lang="zh-CN" altLang="en-US" sz="2400" dirty="0">
                <a:latin typeface="SimHei" charset="-122"/>
                <a:ea typeface="SimHei" charset="-122"/>
                <a:cs typeface="SimHei" charset="-122"/>
              </a:rPr>
              <a:t>比拟是直接把物（或人）描述成人（或物）的神态和行为，比喻则是把一事物说成是另一事物。</a:t>
            </a:r>
            <a:endParaRPr kumimoji="1" lang="en-US" altLang="zh-CN" sz="2400" dirty="0" smtClean="0">
              <a:latin typeface="SimHei" charset="-122"/>
              <a:ea typeface="SimHei" charset="-122"/>
              <a:cs typeface="SimHei" charset="-122"/>
            </a:endParaRPr>
          </a:p>
          <a:p>
            <a:pPr>
              <a:lnSpc>
                <a:spcPct val="150000"/>
              </a:lnSpc>
            </a:pPr>
            <a:endParaRPr kumimoji="1" lang="zh-CN" altLang="en-US" sz="2400" dirty="0">
              <a:latin typeface="SimHei" charset="-122"/>
              <a:ea typeface="SimHei" charset="-122"/>
              <a:cs typeface="SimHei" charset="-122"/>
            </a:endParaRPr>
          </a:p>
        </p:txBody>
      </p:sp>
    </p:spTree>
    <p:extLst>
      <p:ext uri="{BB962C8B-B14F-4D97-AF65-F5344CB8AC3E}">
        <p14:creationId xmlns:p14="http://schemas.microsoft.com/office/powerpoint/2010/main" val="788483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014" y="956932"/>
            <a:ext cx="8208335" cy="3636334"/>
          </a:xfrm>
        </p:spPr>
        <p:txBody>
          <a:bodyPr>
            <a:normAutofit/>
          </a:bodyPr>
          <a:lstStyle/>
          <a:p>
            <a:pPr>
              <a:lnSpc>
                <a:spcPct val="150000"/>
              </a:lnSpc>
            </a:pPr>
            <a:r>
              <a:rPr kumimoji="1" lang="zh-CN" altLang="en-US" sz="2800" dirty="0" smtClean="0">
                <a:latin typeface="STKaiti" charset="-122"/>
                <a:ea typeface="STKaiti" charset="-122"/>
                <a:cs typeface="STKaiti" charset="-122"/>
              </a:rPr>
              <a:t>①方圆形</a:t>
            </a:r>
            <a:r>
              <a:rPr kumimoji="1" lang="zh-CN" altLang="en-US" sz="2800" dirty="0">
                <a:latin typeface="STKaiti" charset="-122"/>
                <a:ea typeface="STKaiti" charset="-122"/>
                <a:cs typeface="STKaiti" charset="-122"/>
              </a:rPr>
              <a:t>的</a:t>
            </a:r>
            <a:r>
              <a:rPr kumimoji="1" lang="zh-CN" altLang="en-US" sz="2800" dirty="0" smtClean="0">
                <a:latin typeface="STKaiti" charset="-122"/>
                <a:ea typeface="STKaiti" charset="-122"/>
                <a:cs typeface="STKaiti" charset="-122"/>
              </a:rPr>
              <a:t>下巴颏（</a:t>
            </a:r>
            <a:r>
              <a:rPr kumimoji="1" lang="en-US" altLang="zh-CN" sz="2800" dirty="0" smtClean="0">
                <a:latin typeface="STKaiti" charset="-122"/>
                <a:ea typeface="STKaiti" charset="-122"/>
                <a:cs typeface="STKaiti" charset="-122"/>
              </a:rPr>
              <a:t>ke1</a:t>
            </a:r>
            <a:r>
              <a:rPr kumimoji="1" lang="zh-CN" altLang="en-US" sz="2800" dirty="0" smtClean="0">
                <a:latin typeface="STKaiti" charset="-122"/>
                <a:ea typeface="STKaiti" charset="-122"/>
                <a:cs typeface="STKaiti" charset="-122"/>
              </a:rPr>
              <a:t>）</a:t>
            </a:r>
            <a:r>
              <a:rPr kumimoji="1" lang="en-US" altLang="zh-CN" sz="2800" dirty="0" smtClean="0">
                <a:latin typeface="STKaiti" charset="-122"/>
                <a:ea typeface="STKaiti" charset="-122"/>
                <a:cs typeface="STKaiti" charset="-122"/>
              </a:rPr>
              <a:t>,</a:t>
            </a:r>
            <a:r>
              <a:rPr kumimoji="1" lang="zh-CN" altLang="en-US" sz="2800" dirty="0">
                <a:latin typeface="STKaiti" charset="-122"/>
                <a:ea typeface="STKaiti" charset="-122"/>
                <a:cs typeface="STKaiti" charset="-122"/>
              </a:rPr>
              <a:t>有短短的黑胡</a:t>
            </a:r>
            <a:r>
              <a:rPr kumimoji="1" lang="zh-CN" altLang="en-US" sz="2800" dirty="0" smtClean="0">
                <a:latin typeface="STKaiti" charset="-122"/>
                <a:ea typeface="STKaiti" charset="-122"/>
                <a:cs typeface="STKaiti" charset="-122"/>
              </a:rPr>
              <a:t>茬儿，要是</a:t>
            </a:r>
            <a:r>
              <a:rPr kumimoji="1" lang="zh-CN" altLang="en-US" sz="2800" dirty="0">
                <a:latin typeface="STKaiti" charset="-122"/>
                <a:ea typeface="STKaiti" charset="-122"/>
                <a:cs typeface="STKaiti" charset="-122"/>
              </a:rPr>
              <a:t>仔细</a:t>
            </a:r>
            <a:r>
              <a:rPr kumimoji="1" lang="zh-CN" altLang="en-US" sz="2800" dirty="0" smtClean="0">
                <a:latin typeface="STKaiti" charset="-122"/>
                <a:ea typeface="STKaiti" charset="-122"/>
                <a:cs typeface="STKaiti" charset="-122"/>
              </a:rPr>
              <a:t>看，那</a:t>
            </a:r>
            <a:r>
              <a:rPr kumimoji="1" lang="zh-CN" altLang="en-US" sz="2800" dirty="0">
                <a:latin typeface="STKaiti" charset="-122"/>
                <a:ea typeface="STKaiti" charset="-122"/>
                <a:cs typeface="STKaiti" charset="-122"/>
              </a:rPr>
              <a:t>里面已经掺杂着银白色</a:t>
            </a:r>
            <a:r>
              <a:rPr kumimoji="1" lang="zh-CN" altLang="en-US" sz="2800" dirty="0" smtClean="0">
                <a:latin typeface="STKaiti" charset="-122"/>
                <a:ea typeface="STKaiti" charset="-122"/>
                <a:cs typeface="STKaiti" charset="-122"/>
              </a:rPr>
              <a:t>的松针</a:t>
            </a:r>
            <a:r>
              <a:rPr kumimoji="1" lang="zh-CN" altLang="en-US" sz="2800" dirty="0">
                <a:latin typeface="STKaiti" charset="-122"/>
                <a:ea typeface="STKaiti" charset="-122"/>
                <a:cs typeface="STKaiti" charset="-122"/>
              </a:rPr>
              <a:t>了。 </a:t>
            </a:r>
            <a:endParaRPr kumimoji="1" lang="en-US" altLang="zh-CN" sz="2800" dirty="0" smtClean="0">
              <a:latin typeface="STKaiti" charset="-122"/>
              <a:ea typeface="STKaiti" charset="-122"/>
              <a:cs typeface="STKaiti" charset="-122"/>
            </a:endParaRPr>
          </a:p>
          <a:p>
            <a:pPr>
              <a:lnSpc>
                <a:spcPct val="150000"/>
              </a:lnSpc>
            </a:pPr>
            <a:r>
              <a:rPr kumimoji="1" lang="zh-CN" altLang="en-US" sz="2800" dirty="0" smtClean="0">
                <a:latin typeface="STKaiti" charset="-122"/>
                <a:ea typeface="STKaiti" charset="-122"/>
                <a:cs typeface="STKaiti" charset="-122"/>
              </a:rPr>
              <a:t>②</a:t>
            </a:r>
            <a:r>
              <a:rPr kumimoji="1" lang="zh-CN" altLang="en-US" sz="2800" dirty="0">
                <a:latin typeface="STKaiti" charset="-122"/>
                <a:ea typeface="STKaiti" charset="-122"/>
                <a:cs typeface="STKaiti" charset="-122"/>
              </a:rPr>
              <a:t>这太阳像负着什么重担</a:t>
            </a:r>
            <a:r>
              <a:rPr kumimoji="1" lang="zh-CN" altLang="en-US" sz="2800" dirty="0" smtClean="0">
                <a:latin typeface="STKaiti" charset="-122"/>
                <a:ea typeface="STKaiti" charset="-122"/>
                <a:cs typeface="STKaiti" charset="-122"/>
              </a:rPr>
              <a:t>似的，慢慢儿，一</a:t>
            </a:r>
            <a:r>
              <a:rPr kumimoji="1" lang="zh-CN" altLang="en-US" sz="2800" dirty="0">
                <a:latin typeface="STKaiti" charset="-122"/>
                <a:ea typeface="STKaiti" charset="-122"/>
                <a:cs typeface="STKaiti" charset="-122"/>
              </a:rPr>
              <a:t>步一步</a:t>
            </a:r>
            <a:r>
              <a:rPr kumimoji="1" lang="zh-CN" altLang="en-US" sz="2800" dirty="0" smtClean="0">
                <a:latin typeface="STKaiti" charset="-122"/>
                <a:ea typeface="STKaiti" charset="-122"/>
                <a:cs typeface="STKaiti" charset="-122"/>
              </a:rPr>
              <a:t>地，努力</a:t>
            </a:r>
            <a:r>
              <a:rPr kumimoji="1" lang="zh-CN" altLang="en-US" sz="2800" dirty="0">
                <a:latin typeface="STKaiti" charset="-122"/>
                <a:ea typeface="STKaiti" charset="-122"/>
                <a:cs typeface="STKaiti" charset="-122"/>
              </a:rPr>
              <a:t>向上面</a:t>
            </a:r>
            <a:r>
              <a:rPr kumimoji="1" lang="zh-CN" altLang="en-US" sz="2800" dirty="0" smtClean="0">
                <a:latin typeface="STKaiti" charset="-122"/>
                <a:ea typeface="STKaiti" charset="-122"/>
                <a:cs typeface="STKaiti" charset="-122"/>
              </a:rPr>
              <a:t>升起来。到了最后终于冲破了云霞，完全跳出了海面。</a:t>
            </a:r>
            <a:endParaRPr kumimoji="1" lang="zh-CN" altLang="en-US" sz="2800" dirty="0">
              <a:latin typeface="STKaiti" charset="-122"/>
              <a:ea typeface="STKaiti" charset="-122"/>
              <a:cs typeface="STKaiti" charset="-122"/>
            </a:endParaRPr>
          </a:p>
        </p:txBody>
      </p:sp>
      <p:sp>
        <p:nvSpPr>
          <p:cNvPr id="4" name="文本框 3"/>
          <p:cNvSpPr txBox="1"/>
          <p:nvPr/>
        </p:nvSpPr>
        <p:spPr>
          <a:xfrm>
            <a:off x="956930" y="4593266"/>
            <a:ext cx="7272669" cy="637675"/>
          </a:xfrm>
          <a:prstGeom prst="rect">
            <a:avLst/>
          </a:prstGeom>
          <a:noFill/>
        </p:spPr>
        <p:txBody>
          <a:bodyPr wrap="square" rtlCol="0">
            <a:spAutoFit/>
          </a:bodyPr>
          <a:lstStyle/>
          <a:p>
            <a:pPr>
              <a:lnSpc>
                <a:spcPct val="150000"/>
              </a:lnSpc>
            </a:pPr>
            <a:r>
              <a:rPr kumimoji="1" lang="zh-CN" altLang="en-US" sz="2800" dirty="0" smtClean="0">
                <a:solidFill>
                  <a:schemeClr val="tx1">
                    <a:lumMod val="65000"/>
                    <a:lumOff val="35000"/>
                  </a:schemeClr>
                </a:solidFill>
                <a:latin typeface="STFangsong" charset="-122"/>
                <a:ea typeface="STFangsong" charset="-122"/>
                <a:cs typeface="STFangsong" charset="-122"/>
              </a:rPr>
              <a:t>①借喻 ②拟人</a:t>
            </a:r>
            <a:endParaRPr kumimoji="1" lang="zh-CN" altLang="en-US" sz="2800" dirty="0">
              <a:solidFill>
                <a:schemeClr val="tx1">
                  <a:lumMod val="65000"/>
                  <a:lumOff val="35000"/>
                </a:schemeClr>
              </a:solidFill>
              <a:latin typeface="STFangsong" charset="-122"/>
              <a:ea typeface="STFangsong" charset="-122"/>
              <a:cs typeface="STFangsong" charset="-122"/>
            </a:endParaRPr>
          </a:p>
        </p:txBody>
      </p:sp>
    </p:spTree>
    <p:extLst>
      <p:ext uri="{BB962C8B-B14F-4D97-AF65-F5344CB8AC3E}">
        <p14:creationId xmlns:p14="http://schemas.microsoft.com/office/powerpoint/2010/main" val="809147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3014" y="319257"/>
            <a:ext cx="8208335" cy="3253283"/>
          </a:xfrm>
        </p:spPr>
        <p:txBody>
          <a:bodyPr>
            <a:normAutofit/>
          </a:bodyPr>
          <a:lstStyle/>
          <a:p>
            <a:pPr>
              <a:lnSpc>
                <a:spcPct val="150000"/>
              </a:lnSpc>
            </a:pPr>
            <a:r>
              <a:rPr kumimoji="1" lang="zh-CN" altLang="en-US" sz="2400" dirty="0" smtClean="0">
                <a:latin typeface="STKaiti" charset="-122"/>
                <a:ea typeface="STKaiti" charset="-122"/>
                <a:cs typeface="STKaiti" charset="-122"/>
              </a:rPr>
              <a:t>①瘸腿老头是个老牛贩子，他一进牛市所有卖牛的买牛的都拿眼睛挖他，凡他拍过角板的牛马上涨价。</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Kaiti" charset="-122"/>
                <a:ea typeface="STKaiti" charset="-122"/>
                <a:cs typeface="STKaiti" charset="-122"/>
              </a:rPr>
              <a:t>②</a:t>
            </a:r>
            <a:r>
              <a:rPr kumimoji="1" lang="zh-CN" altLang="en-US" sz="2400" dirty="0">
                <a:latin typeface="STKaiti" charset="-122"/>
                <a:ea typeface="STKaiti" charset="-122"/>
                <a:cs typeface="STKaiti" charset="-122"/>
              </a:rPr>
              <a:t>瘸腿老头是个老牛贩子，他一进牛市所有卖牛的买牛</a:t>
            </a:r>
            <a:r>
              <a:rPr kumimoji="1" lang="zh-CN" altLang="en-US" sz="2400" dirty="0" smtClean="0">
                <a:latin typeface="STKaiti" charset="-122"/>
                <a:ea typeface="STKaiti" charset="-122"/>
                <a:cs typeface="STKaiti" charset="-122"/>
              </a:rPr>
              <a:t>的人的目光都像尖刀，紧盯着他。</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Kaiti" charset="-122"/>
                <a:ea typeface="STKaiti" charset="-122"/>
                <a:cs typeface="STKaiti" charset="-122"/>
              </a:rPr>
              <a:t>③狗的舌头热乎乎的，好似一个温柔的手掌。</a:t>
            </a:r>
            <a:endParaRPr kumimoji="1" lang="en-US" altLang="zh-CN" sz="2400" dirty="0" smtClean="0">
              <a:latin typeface="STKaiti" charset="-122"/>
              <a:ea typeface="STKaiti" charset="-122"/>
              <a:cs typeface="STKaiti" charset="-122"/>
            </a:endParaRPr>
          </a:p>
          <a:p>
            <a:pPr>
              <a:lnSpc>
                <a:spcPct val="150000"/>
              </a:lnSpc>
            </a:pPr>
            <a:endParaRPr kumimoji="1" lang="en-US" altLang="zh-CN" sz="2400" dirty="0" smtClean="0">
              <a:latin typeface="STKaiti" charset="-122"/>
              <a:ea typeface="STKaiti" charset="-122"/>
              <a:cs typeface="STKaiti" charset="-122"/>
            </a:endParaRPr>
          </a:p>
          <a:p>
            <a:pPr>
              <a:lnSpc>
                <a:spcPct val="150000"/>
              </a:lnSpc>
            </a:pPr>
            <a:endParaRPr kumimoji="1" lang="zh-CN" altLang="en-US" sz="2400" dirty="0">
              <a:latin typeface="STKaiti" charset="-122"/>
              <a:ea typeface="STKaiti" charset="-122"/>
              <a:cs typeface="STKaiti" charset="-122"/>
            </a:endParaRPr>
          </a:p>
        </p:txBody>
      </p:sp>
      <p:sp>
        <p:nvSpPr>
          <p:cNvPr id="4" name="文本框 3"/>
          <p:cNvSpPr txBox="1"/>
          <p:nvPr/>
        </p:nvSpPr>
        <p:spPr>
          <a:xfrm>
            <a:off x="893135" y="3870529"/>
            <a:ext cx="7272669" cy="2308324"/>
          </a:xfrm>
          <a:prstGeom prst="rect">
            <a:avLst/>
          </a:prstGeom>
          <a:noFill/>
        </p:spPr>
        <p:txBody>
          <a:bodyPr wrap="square" rtlCol="0">
            <a:spAutoFit/>
          </a:bodyPr>
          <a:lstStyle/>
          <a:p>
            <a:pPr>
              <a:lnSpc>
                <a:spcPct val="150000"/>
              </a:lnSpc>
            </a:pPr>
            <a:r>
              <a:rPr kumimoji="1" lang="zh-CN" altLang="en-US" sz="2400" dirty="0" smtClean="0">
                <a:solidFill>
                  <a:schemeClr val="tx1">
                    <a:lumMod val="65000"/>
                    <a:lumOff val="35000"/>
                  </a:schemeClr>
                </a:solidFill>
                <a:latin typeface="STFangsong" charset="-122"/>
                <a:ea typeface="STFangsong" charset="-122"/>
                <a:cs typeface="STFangsong" charset="-122"/>
              </a:rPr>
              <a:t>①“挖”将人们的眼睛比拟为尖刀，直接将“尖刀”锋利的特点融入句中，所以根本不需要再在句子出现“尖刀”。 </a:t>
            </a:r>
            <a:endParaRPr kumimoji="1" lang="en-US" altLang="zh-CN" sz="2400" dirty="0" smtClean="0">
              <a:solidFill>
                <a:schemeClr val="tx1">
                  <a:lumMod val="65000"/>
                  <a:lumOff val="35000"/>
                </a:schemeClr>
              </a:solidFill>
              <a:latin typeface="STFangsong" charset="-122"/>
              <a:ea typeface="STFangsong" charset="-122"/>
              <a:cs typeface="STFangsong" charset="-122"/>
            </a:endParaRPr>
          </a:p>
          <a:p>
            <a:pPr>
              <a:lnSpc>
                <a:spcPct val="150000"/>
              </a:lnSpc>
            </a:pPr>
            <a:r>
              <a:rPr kumimoji="1" lang="zh-CN" altLang="en-US" sz="2400" dirty="0" smtClean="0">
                <a:solidFill>
                  <a:schemeClr val="tx1">
                    <a:lumMod val="65000"/>
                    <a:lumOff val="35000"/>
                  </a:schemeClr>
                </a:solidFill>
                <a:latin typeface="STFangsong" charset="-122"/>
                <a:ea typeface="STFangsong" charset="-122"/>
                <a:cs typeface="STFangsong" charset="-122"/>
              </a:rPr>
              <a:t>② ③比喻</a:t>
            </a:r>
            <a:endParaRPr kumimoji="1" lang="zh-CN" altLang="en-US" sz="2400" dirty="0">
              <a:solidFill>
                <a:schemeClr val="tx1">
                  <a:lumMod val="65000"/>
                  <a:lumOff val="35000"/>
                </a:schemeClr>
              </a:solidFill>
              <a:latin typeface="STFangsong" charset="-122"/>
              <a:ea typeface="STFangsong" charset="-122"/>
              <a:cs typeface="STFangsong" charset="-122"/>
            </a:endParaRPr>
          </a:p>
        </p:txBody>
      </p:sp>
    </p:spTree>
    <p:extLst>
      <p:ext uri="{BB962C8B-B14F-4D97-AF65-F5344CB8AC3E}">
        <p14:creationId xmlns:p14="http://schemas.microsoft.com/office/powerpoint/2010/main" val="511047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01769" y="2465615"/>
            <a:ext cx="2858260" cy="1534886"/>
          </a:xfrm>
        </p:spPr>
        <p:txBody>
          <a:bodyPr anchor="ctr">
            <a:normAutofit/>
          </a:bodyPr>
          <a:lstStyle/>
          <a:p>
            <a:pPr algn="ctr"/>
            <a:r>
              <a:rPr kumimoji="1" lang="zh-CN" altLang="en-US" sz="6600" dirty="0" smtClean="0">
                <a:latin typeface="STHupo" charset="-122"/>
                <a:ea typeface="STHupo" charset="-122"/>
                <a:cs typeface="STHupo" charset="-122"/>
              </a:rPr>
              <a:t>引号</a:t>
            </a:r>
            <a:endParaRPr kumimoji="1" lang="zh-CN" altLang="en-US" sz="6600" dirty="0">
              <a:latin typeface="STHupo" charset="-122"/>
              <a:ea typeface="STHupo" charset="-122"/>
              <a:cs typeface="STHupo" charset="-122"/>
            </a:endParaRPr>
          </a:p>
        </p:txBody>
      </p:sp>
      <p:sp>
        <p:nvSpPr>
          <p:cNvPr id="5" name="文本占位符 4"/>
          <p:cNvSpPr>
            <a:spLocks noGrp="1"/>
          </p:cNvSpPr>
          <p:nvPr>
            <p:ph type="body" idx="1"/>
          </p:nvPr>
        </p:nvSpPr>
        <p:spPr>
          <a:xfrm>
            <a:off x="4220176" y="1939019"/>
            <a:ext cx="2221445" cy="1053192"/>
          </a:xfrm>
        </p:spPr>
        <p:txBody>
          <a:bodyPr anchor="ctr">
            <a:noAutofit/>
          </a:bodyPr>
          <a:lstStyle/>
          <a:p>
            <a:pPr algn="ctr"/>
            <a:r>
              <a:rPr kumimoji="1" lang="zh-CN" altLang="en-US" sz="6600" b="0" spc="600" dirty="0" smtClean="0">
                <a:solidFill>
                  <a:srgbClr val="EBDDC3"/>
                </a:solidFill>
                <a:latin typeface="STHupo" charset="-122"/>
                <a:ea typeface="STHupo" charset="-122"/>
                <a:cs typeface="STHupo" charset="-122"/>
              </a:rPr>
              <a:t>“ ”</a:t>
            </a:r>
            <a:endParaRPr kumimoji="1" lang="zh-CN" altLang="en-US" sz="6600" dirty="0"/>
          </a:p>
        </p:txBody>
      </p:sp>
    </p:spTree>
    <p:extLst>
      <p:ext uri="{BB962C8B-B14F-4D97-AF65-F5344CB8AC3E}">
        <p14:creationId xmlns:p14="http://schemas.microsoft.com/office/powerpoint/2010/main" val="13579967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借代</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4088543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借代</a:t>
            </a:r>
            <a:endParaRPr kumimoji="1" lang="zh-CN" altLang="en-US" sz="3600" b="1" dirty="0"/>
          </a:p>
        </p:txBody>
      </p:sp>
      <p:sp>
        <p:nvSpPr>
          <p:cNvPr id="3" name="内容占位符 2"/>
          <p:cNvSpPr>
            <a:spLocks noGrp="1"/>
          </p:cNvSpPr>
          <p:nvPr>
            <p:ph idx="1"/>
          </p:nvPr>
        </p:nvSpPr>
        <p:spPr>
          <a:xfrm>
            <a:off x="786809" y="974949"/>
            <a:ext cx="8123275" cy="5883050"/>
          </a:xfrm>
        </p:spPr>
        <p:txBody>
          <a:bodyPr>
            <a:normAutofit lnSpcReduction="10000"/>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借代是用相关的事物来代替所要表达的事物的修辞手法。它不直接说出要说的人或事物。</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a:latin typeface="SimHei" charset="-122"/>
                <a:ea typeface="SimHei" charset="-122"/>
                <a:cs typeface="SimHei" charset="-122"/>
              </a:rPr>
              <a:t>A</a:t>
            </a:r>
            <a:r>
              <a:rPr kumimoji="1" lang="zh-CN" altLang="en-US" sz="2400" dirty="0">
                <a:latin typeface="SimHei" charset="-122"/>
                <a:ea typeface="SimHei" charset="-122"/>
                <a:cs typeface="SimHei" charset="-122"/>
              </a:rPr>
              <a:t>、用本体事物的特征、标志、附属物代替本体事物</a:t>
            </a:r>
            <a:r>
              <a:rPr kumimoji="1" lang="zh-CN" altLang="en-US" sz="2400" dirty="0" smtClean="0">
                <a:latin typeface="SimHei" charset="-122"/>
                <a:ea typeface="SimHei" charset="-122"/>
                <a:cs typeface="SimHei" charset="-122"/>
              </a:rPr>
              <a:t>。</a:t>
            </a:r>
            <a:endParaRPr kumimoji="1" lang="en-US" altLang="zh-CN" sz="2400" dirty="0" smtClean="0">
              <a:latin typeface="SimHei" charset="-122"/>
              <a:ea typeface="SimHei" charset="-122"/>
              <a:cs typeface="SimHei" charset="-122"/>
            </a:endParaRPr>
          </a:p>
          <a:p>
            <a:pPr>
              <a:lnSpc>
                <a:spcPct val="150000"/>
              </a:lnSpc>
            </a:pPr>
            <a:r>
              <a:rPr kumimoji="1" lang="zh-CN" altLang="en-US" sz="2400" dirty="0" smtClean="0">
                <a:latin typeface="STFangsong" charset="-122"/>
                <a:ea typeface="STFangsong" charset="-122"/>
                <a:cs typeface="STFangsong" charset="-122"/>
              </a:rPr>
              <a:t>例如</a:t>
            </a:r>
            <a:r>
              <a:rPr kumimoji="1" lang="zh-CN" altLang="en-US" sz="2400" dirty="0">
                <a:latin typeface="STFangsong" charset="-122"/>
                <a:ea typeface="STFangsong" charset="-122"/>
                <a:cs typeface="STFangsong" charset="-122"/>
              </a:rPr>
              <a:t>：</a:t>
            </a:r>
          </a:p>
          <a:p>
            <a:pPr>
              <a:lnSpc>
                <a:spcPct val="150000"/>
              </a:lnSpc>
            </a:pPr>
            <a:r>
              <a:rPr kumimoji="1" lang="zh-CN" altLang="en-US" sz="2400" dirty="0">
                <a:latin typeface="STFangsong" charset="-122"/>
                <a:ea typeface="STFangsong" charset="-122"/>
                <a:cs typeface="STFangsong" charset="-122"/>
              </a:rPr>
              <a:t>① 花白胡子便取消自己的话</a:t>
            </a:r>
            <a:r>
              <a:rPr kumimoji="1" lang="en-US" altLang="zh-CN" sz="2400" dirty="0">
                <a:latin typeface="STFangsong" charset="-122"/>
                <a:ea typeface="STFangsong" charset="-122"/>
                <a:cs typeface="STFangsong" charset="-122"/>
              </a:rPr>
              <a:t>……</a:t>
            </a:r>
            <a:r>
              <a:rPr kumimoji="1" lang="zh-CN" altLang="en-US" sz="2400" dirty="0">
                <a:latin typeface="STFangsong" charset="-122"/>
                <a:ea typeface="STFangsong" charset="-122"/>
                <a:cs typeface="STFangsong" charset="-122"/>
              </a:rPr>
              <a:t>壁角的驼背忽然高兴起来。</a:t>
            </a:r>
          </a:p>
          <a:p>
            <a:pPr>
              <a:lnSpc>
                <a:spcPct val="150000"/>
              </a:lnSpc>
            </a:pPr>
            <a:r>
              <a:rPr kumimoji="1" lang="zh-CN" altLang="en-US" sz="2400" dirty="0" smtClean="0">
                <a:latin typeface="STFangsong" charset="-122"/>
                <a:ea typeface="STFangsong" charset="-122"/>
                <a:cs typeface="STFangsong" charset="-122"/>
              </a:rPr>
              <a:t>② </a:t>
            </a:r>
            <a:r>
              <a:rPr kumimoji="1" lang="zh-CN" altLang="en-US" sz="2400" dirty="0">
                <a:latin typeface="STFangsong" charset="-122"/>
                <a:ea typeface="STFangsong" charset="-122"/>
                <a:cs typeface="STFangsong" charset="-122"/>
              </a:rPr>
              <a:t>我们的原则是党指挥枪，而决不允许枪指挥党</a:t>
            </a:r>
            <a:r>
              <a:rPr kumimoji="1" lang="zh-CN" altLang="en-US" sz="2400" dirty="0" smtClean="0">
                <a:latin typeface="STFangsong" charset="-122"/>
                <a:ea typeface="STFangsong" charset="-122"/>
                <a:cs typeface="STFangsong" charset="-122"/>
              </a:rPr>
              <a:t>。</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③ 上面坐着两个老爷，东边的一个是马褂，西边的一个是西装。</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9263395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借代</a:t>
            </a:r>
            <a:endParaRPr kumimoji="1" lang="zh-CN" altLang="en-US" sz="3600" b="1" dirty="0"/>
          </a:p>
        </p:txBody>
      </p:sp>
      <p:sp>
        <p:nvSpPr>
          <p:cNvPr id="3" name="内容占位符 2"/>
          <p:cNvSpPr>
            <a:spLocks noGrp="1"/>
          </p:cNvSpPr>
          <p:nvPr>
            <p:ph idx="1"/>
          </p:nvPr>
        </p:nvSpPr>
        <p:spPr>
          <a:xfrm>
            <a:off x="786809" y="974950"/>
            <a:ext cx="8123275" cy="5468380"/>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a:latin typeface="SimHei" charset="-122"/>
                <a:ea typeface="SimHei" charset="-122"/>
                <a:cs typeface="SimHei" charset="-122"/>
              </a:rPr>
              <a:t>B</a:t>
            </a:r>
            <a:r>
              <a:rPr kumimoji="1" lang="zh-CN" altLang="en-US" sz="2400" dirty="0">
                <a:latin typeface="SimHei" charset="-122"/>
                <a:ea typeface="SimHei" charset="-122"/>
                <a:cs typeface="SimHei" charset="-122"/>
              </a:rPr>
              <a:t>、用与所说事物相对应的事物名称来代替所说事物。例如</a:t>
            </a:r>
            <a:r>
              <a:rPr kumimoji="1" lang="zh-CN" altLang="en-US" sz="2400" dirty="0" smtClean="0">
                <a:latin typeface="SimHei" charset="-122"/>
                <a:ea typeface="SimHei" charset="-122"/>
                <a:cs typeface="SimHei" charset="-122"/>
              </a:rPr>
              <a:t>：</a:t>
            </a:r>
            <a:endParaRPr kumimoji="1" lang="en-US" altLang="zh-CN" sz="2400" dirty="0" smtClean="0">
              <a:latin typeface="SimHei" charset="-122"/>
              <a:ea typeface="SimHei" charset="-122"/>
              <a:cs typeface="SimHei" charset="-122"/>
            </a:endParaRPr>
          </a:p>
          <a:p>
            <a:pPr>
              <a:lnSpc>
                <a:spcPct val="150000"/>
              </a:lnSpc>
            </a:pPr>
            <a:r>
              <a:rPr kumimoji="1" lang="zh-CN" altLang="en-US" sz="2400" dirty="0" smtClean="0">
                <a:latin typeface="STFangsong" charset="-122"/>
                <a:ea typeface="STFangsong" charset="-122"/>
                <a:cs typeface="STFangsong" charset="-122"/>
              </a:rPr>
              <a:t> </a:t>
            </a:r>
            <a:r>
              <a:rPr kumimoji="1" lang="zh-CN" altLang="en-US" sz="2400" dirty="0">
                <a:latin typeface="STFangsong" charset="-122"/>
                <a:ea typeface="STFangsong" charset="-122"/>
                <a:cs typeface="STFangsong" charset="-122"/>
              </a:rPr>
              <a:t>④ 你们杀死一个李公朴，会有千万个李公朴站起来</a:t>
            </a:r>
            <a:r>
              <a:rPr kumimoji="1" lang="zh-CN" altLang="en-US" sz="2400" dirty="0" smtClean="0">
                <a:latin typeface="STFangsong" charset="-122"/>
                <a:ea typeface="STFangsong" charset="-122"/>
                <a:cs typeface="STFangsong" charset="-122"/>
              </a:rPr>
              <a:t>。</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⑤ 我们的时代需要千千万万个雷锋。</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3</a:t>
            </a:r>
            <a:r>
              <a:rPr kumimoji="1" lang="zh-CN" altLang="en-US" sz="2400" dirty="0" smtClean="0">
                <a:latin typeface="STZhongsong" charset="-122"/>
                <a:ea typeface="STZhongsong" charset="-122"/>
                <a:cs typeface="STZhongsong" charset="-122"/>
              </a:rPr>
              <a:t>）借代的作用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以简代繁，以</a:t>
            </a:r>
            <a:r>
              <a:rPr kumimoji="1" lang="zh-CN" altLang="en-US" sz="2400" dirty="0">
                <a:latin typeface="STFangsong" charset="-122"/>
                <a:ea typeface="STFangsong" charset="-122"/>
                <a:cs typeface="STFangsong" charset="-122"/>
              </a:rPr>
              <a:t>实代虚。使语言形象具体、生动幽默，同时又含蓄简练，富有新鲜感。 </a:t>
            </a:r>
            <a:endParaRPr kumimoji="1" lang="en-US" altLang="zh-CN" sz="2400" dirty="0" smtClean="0">
              <a:latin typeface="STFangsong" charset="-122"/>
              <a:ea typeface="STFangsong" charset="-122"/>
              <a:cs typeface="STFangsong" charset="-122"/>
            </a:endParaRPr>
          </a:p>
          <a:p>
            <a:pPr>
              <a:lnSpc>
                <a:spcPct val="150000"/>
              </a:lnSpc>
            </a:pPr>
            <a:endParaRPr kumimoji="1"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617645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借代</a:t>
            </a:r>
            <a:endParaRPr kumimoji="1" lang="zh-CN" altLang="en-US" sz="3600" b="1" dirty="0"/>
          </a:p>
        </p:txBody>
      </p:sp>
      <p:sp>
        <p:nvSpPr>
          <p:cNvPr id="3" name="内容占位符 2"/>
          <p:cNvSpPr>
            <a:spLocks noGrp="1"/>
          </p:cNvSpPr>
          <p:nvPr>
            <p:ph idx="1"/>
          </p:nvPr>
        </p:nvSpPr>
        <p:spPr>
          <a:xfrm>
            <a:off x="786809" y="974949"/>
            <a:ext cx="8123275" cy="5702297"/>
          </a:xfrm>
        </p:spPr>
        <p:txBody>
          <a:bodyPr>
            <a:normAutofit lnSpcReduction="10000"/>
          </a:bodyPr>
          <a:lstStyle/>
          <a:p>
            <a:pPr>
              <a:lnSpc>
                <a:spcPct val="150000"/>
              </a:lnSpc>
            </a:pPr>
            <a:r>
              <a:rPr kumimoji="1" lang="zh-CN" altLang="en-US" sz="2400" dirty="0" smtClean="0">
                <a:latin typeface="STFangsong" charset="-122"/>
                <a:ea typeface="STFangsong" charset="-122"/>
                <a:cs typeface="STFangsong" charset="-122"/>
              </a:rPr>
              <a:t>借代必须抓住事物最典型的特征，对于所借代的事物，一般应在一定的语言环境中有所交代。另外，借代的借体和本体不能同时出现。</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imHei" charset="-122"/>
                <a:ea typeface="SimHei" charset="-122"/>
                <a:cs typeface="SimHei" charset="-122"/>
              </a:rPr>
              <a:t>借代与借喻的区别</a:t>
            </a:r>
            <a:endParaRPr kumimoji="1" lang="en-US" altLang="zh-CN" sz="2400" dirty="0" smtClean="0">
              <a:latin typeface="SimHei" charset="-122"/>
              <a:ea typeface="SimHei" charset="-122"/>
              <a:cs typeface="SimHei" charset="-122"/>
            </a:endParaRPr>
          </a:p>
          <a:p>
            <a:pPr>
              <a:lnSpc>
                <a:spcPct val="150000"/>
              </a:lnSpc>
            </a:pPr>
            <a:r>
              <a:rPr kumimoji="1" lang="zh-CN" altLang="en-US" sz="2400" dirty="0" smtClean="0">
                <a:latin typeface="STFangsong" charset="-122"/>
                <a:ea typeface="STFangsong" charset="-122"/>
                <a:cs typeface="STFangsong" charset="-122"/>
              </a:rPr>
              <a:t>借代</a:t>
            </a:r>
            <a:r>
              <a:rPr kumimoji="1" lang="zh-CN" altLang="en-US" sz="2400" dirty="0">
                <a:latin typeface="STFangsong" charset="-122"/>
                <a:ea typeface="STFangsong" charset="-122"/>
                <a:cs typeface="STFangsong" charset="-122"/>
              </a:rPr>
              <a:t>的本体与借体之间密切相关，</a:t>
            </a:r>
            <a:r>
              <a:rPr kumimoji="1" lang="zh-CN" altLang="en-US" sz="2400" b="1" dirty="0">
                <a:solidFill>
                  <a:srgbClr val="C00000"/>
                </a:solidFill>
                <a:latin typeface="STFangsong" charset="-122"/>
                <a:ea typeface="STFangsong" charset="-122"/>
                <a:cs typeface="STFangsong" charset="-122"/>
              </a:rPr>
              <a:t>但不相似</a:t>
            </a:r>
            <a:r>
              <a:rPr kumimoji="1" lang="zh-CN" altLang="en-US" sz="2400" dirty="0">
                <a:latin typeface="STFangsong" charset="-122"/>
                <a:ea typeface="STFangsong" charset="-122"/>
                <a:cs typeface="STFangsong" charset="-122"/>
              </a:rPr>
              <a:t>，重点在“代”；借喻的本体与喻体之间</a:t>
            </a:r>
            <a:r>
              <a:rPr kumimoji="1" lang="zh-CN" altLang="en-US" sz="2400" b="1" dirty="0">
                <a:solidFill>
                  <a:srgbClr val="C00000"/>
                </a:solidFill>
                <a:latin typeface="STFangsong" charset="-122"/>
                <a:ea typeface="STFangsong" charset="-122"/>
                <a:cs typeface="STFangsong" charset="-122"/>
              </a:rPr>
              <a:t>有相似点</a:t>
            </a:r>
            <a:r>
              <a:rPr kumimoji="1" lang="zh-CN" altLang="en-US" sz="2400" dirty="0">
                <a:latin typeface="STFangsong" charset="-122"/>
                <a:ea typeface="STFangsong" charset="-122"/>
                <a:cs typeface="STFangsong" charset="-122"/>
              </a:rPr>
              <a:t>，重点在“喻”。</a:t>
            </a:r>
            <a:r>
              <a:rPr kumimoji="1" lang="zh-CN" altLang="en-US" sz="2400" dirty="0">
                <a:latin typeface="STKaiti" charset="-122"/>
                <a:ea typeface="STKaiti" charset="-122"/>
                <a:cs typeface="STKaiti" charset="-122"/>
              </a:rPr>
              <a:t>例如：“断头今日意如何？创业艰难百战多。此去泉台招旧部，旌旗十万斩阎罗。”</a:t>
            </a:r>
            <a:r>
              <a:rPr kumimoji="1" lang="zh-CN" altLang="en-US" sz="2400" dirty="0">
                <a:latin typeface="STFangsong" charset="-122"/>
                <a:ea typeface="STFangsong" charset="-122"/>
                <a:cs typeface="STFangsong" charset="-122"/>
              </a:rPr>
              <a:t>在这里，“旌旗”是借代，“阎罗”是借喻</a:t>
            </a:r>
            <a:r>
              <a:rPr kumimoji="1" lang="zh-CN" altLang="en-US" sz="2400" dirty="0" smtClean="0">
                <a:latin typeface="STFangsong" charset="-122"/>
                <a:ea typeface="STFangsong" charset="-122"/>
                <a:cs typeface="STFangsong" charset="-122"/>
              </a:rPr>
              <a:t>。另外</a:t>
            </a:r>
            <a:r>
              <a:rPr kumimoji="1" lang="zh-CN" altLang="en-US" sz="2400" dirty="0">
                <a:latin typeface="STFangsong" charset="-122"/>
                <a:ea typeface="STFangsong" charset="-122"/>
                <a:cs typeface="STFangsong" charset="-122"/>
              </a:rPr>
              <a:t>，借喻可以把本体补出，以明喻的形式加以表述；借代则不用补出本体。</a:t>
            </a:r>
          </a:p>
          <a:p>
            <a:pPr>
              <a:lnSpc>
                <a:spcPct val="150000"/>
              </a:lnSpc>
            </a:pPr>
            <a:endParaRPr kumimoji="1"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15914384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夸张</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7124880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夸张</a:t>
            </a:r>
            <a:endParaRPr kumimoji="1" lang="zh-CN" altLang="en-US" sz="3600" b="1" dirty="0"/>
          </a:p>
        </p:txBody>
      </p:sp>
      <p:sp>
        <p:nvSpPr>
          <p:cNvPr id="3" name="内容占位符 2"/>
          <p:cNvSpPr>
            <a:spLocks noGrp="1"/>
          </p:cNvSpPr>
          <p:nvPr>
            <p:ph idx="1"/>
          </p:nvPr>
        </p:nvSpPr>
        <p:spPr>
          <a:xfrm>
            <a:off x="938757" y="974949"/>
            <a:ext cx="7758675" cy="5638501"/>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夸张是为某种表达需要，对客观的人、事物做扩大、缩小或超前描述的修辞手法</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① 扩大夸张：故意把客观事物说得“大、多、高、强、深</a:t>
            </a:r>
            <a:r>
              <a:rPr kumimoji="1" lang="en-US" altLang="zh-CN" sz="2400" dirty="0" smtClean="0">
                <a:latin typeface="STFangsong" charset="-122"/>
                <a:ea typeface="STFangsong" charset="-122"/>
                <a:cs typeface="STFangsong" charset="-122"/>
              </a:rPr>
              <a:t>……</a:t>
            </a:r>
            <a:r>
              <a:rPr kumimoji="1" lang="zh-CN" altLang="en-US" sz="2400" dirty="0" smtClean="0">
                <a:latin typeface="STFangsong" charset="-122"/>
                <a:ea typeface="STFangsong" charset="-122"/>
                <a:cs typeface="STFangsong" charset="-122"/>
              </a:rPr>
              <a:t>”的夸张形式。</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：蜀道之难，难于上青天！</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a:latin typeface="STKaiti" charset="-122"/>
                <a:ea typeface="STKaiti" charset="-122"/>
                <a:cs typeface="STKaiti" charset="-122"/>
              </a:rPr>
              <a:t>日照香炉生紫烟，遥看瀑布挂前川。飞流直下三千尺，疑是银河落九天。 </a:t>
            </a:r>
          </a:p>
        </p:txBody>
      </p:sp>
    </p:spTree>
    <p:extLst>
      <p:ext uri="{BB962C8B-B14F-4D97-AF65-F5344CB8AC3E}">
        <p14:creationId xmlns:p14="http://schemas.microsoft.com/office/powerpoint/2010/main" val="9434849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夸张</a:t>
            </a:r>
            <a:endParaRPr kumimoji="1" lang="zh-CN" altLang="en-US" sz="3600" b="1" dirty="0"/>
          </a:p>
        </p:txBody>
      </p:sp>
      <p:sp>
        <p:nvSpPr>
          <p:cNvPr id="3" name="内容占位符 2"/>
          <p:cNvSpPr>
            <a:spLocks noGrp="1"/>
          </p:cNvSpPr>
          <p:nvPr>
            <p:ph idx="1"/>
          </p:nvPr>
        </p:nvSpPr>
        <p:spPr>
          <a:xfrm>
            <a:off x="938757" y="974950"/>
            <a:ext cx="7758675" cy="5106874"/>
          </a:xfrm>
        </p:spPr>
        <p:txBody>
          <a:bodyPr>
            <a:normAutofit/>
          </a:bodyPr>
          <a:lstStyle/>
          <a:p>
            <a:pPr>
              <a:lnSpc>
                <a:spcPct val="150000"/>
              </a:lnSpc>
            </a:pPr>
            <a:r>
              <a:rPr kumimoji="1" lang="zh-CN" altLang="en-US" sz="2400" dirty="0" smtClean="0">
                <a:latin typeface="STFangsong" charset="-122"/>
                <a:ea typeface="STFangsong" charset="-122"/>
                <a:cs typeface="STFangsong" charset="-122"/>
              </a:rPr>
              <a:t>② 缩小夸张：故意把客观事物说得“小、少、低、弱、浅</a:t>
            </a:r>
            <a:r>
              <a:rPr kumimoji="1" lang="en-US" altLang="zh-CN" sz="2400" dirty="0" smtClean="0">
                <a:latin typeface="STFangsong" charset="-122"/>
                <a:ea typeface="STFangsong" charset="-122"/>
                <a:cs typeface="STFangsong" charset="-122"/>
              </a:rPr>
              <a:t>……</a:t>
            </a:r>
            <a:r>
              <a:rPr kumimoji="1" lang="zh-CN" altLang="en-US" sz="2400" dirty="0" smtClean="0">
                <a:latin typeface="STFangsong" charset="-122"/>
                <a:ea typeface="STFangsong" charset="-122"/>
                <a:cs typeface="STFangsong" charset="-122"/>
              </a:rPr>
              <a:t>”的夸张形式。</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：一个浑身黑色的人，站在老栓面前，眼光正像两把刀，刺得老栓缩小了一半。</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Kaiti" charset="-122"/>
                <a:ea typeface="STKaiti" charset="-122"/>
                <a:cs typeface="STKaiti" charset="-122"/>
              </a:rPr>
              <a:t>③ 超前夸张：在时间上故意把后出现的事物提前一步的夸张形式。</a:t>
            </a:r>
            <a:endParaRPr kumimoji="1" lang="en-US" altLang="zh-CN" sz="2400" dirty="0" smtClean="0">
              <a:latin typeface="STKaiti" charset="-122"/>
              <a:ea typeface="STKaiti" charset="-122"/>
              <a:cs typeface="STKaiti"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：看见这样鲜绿的麦苗，就嗅出白面馍馍的香味来了。</a:t>
            </a:r>
            <a:endParaRPr kumimoji="1" lang="zh-CN" altLang="en-US" sz="2200" dirty="0">
              <a:latin typeface="STKaiti" charset="-122"/>
              <a:ea typeface="STKaiti" charset="-122"/>
              <a:cs typeface="STKaiti" charset="-122"/>
            </a:endParaRPr>
          </a:p>
        </p:txBody>
      </p:sp>
    </p:spTree>
    <p:extLst>
      <p:ext uri="{BB962C8B-B14F-4D97-AF65-F5344CB8AC3E}">
        <p14:creationId xmlns:p14="http://schemas.microsoft.com/office/powerpoint/2010/main" val="9048100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420271"/>
            <a:ext cx="1786513" cy="746066"/>
          </a:xfrm>
        </p:spPr>
        <p:txBody>
          <a:bodyPr>
            <a:normAutofit/>
          </a:bodyPr>
          <a:lstStyle/>
          <a:p>
            <a:r>
              <a:rPr kumimoji="1" lang="zh-CN" altLang="en-US" sz="3600" b="1" dirty="0" smtClean="0"/>
              <a:t>夸张</a:t>
            </a:r>
            <a:endParaRPr kumimoji="1" lang="zh-CN" altLang="en-US" sz="3600" b="1" dirty="0"/>
          </a:p>
        </p:txBody>
      </p:sp>
      <p:sp>
        <p:nvSpPr>
          <p:cNvPr id="3" name="内容占位符 2"/>
          <p:cNvSpPr>
            <a:spLocks noGrp="1"/>
          </p:cNvSpPr>
          <p:nvPr>
            <p:ph idx="1"/>
          </p:nvPr>
        </p:nvSpPr>
        <p:spPr>
          <a:xfrm>
            <a:off x="938758" y="1166337"/>
            <a:ext cx="7758675" cy="4064882"/>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3</a:t>
            </a: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① 突出事物的某个</a:t>
            </a:r>
            <a:r>
              <a:rPr kumimoji="1" lang="zh-CN" altLang="en-US" sz="2400" dirty="0">
                <a:latin typeface="STFangsong" charset="-122"/>
                <a:ea typeface="STFangsong" charset="-122"/>
                <a:cs typeface="STFangsong" charset="-122"/>
              </a:rPr>
              <a:t>特征，揭示事物本质</a:t>
            </a:r>
            <a:r>
              <a:rPr kumimoji="1" lang="zh-CN" altLang="en-US" sz="2400" dirty="0" smtClean="0">
                <a:latin typeface="STFangsong" charset="-122"/>
                <a:ea typeface="STFangsong" charset="-122"/>
                <a:cs typeface="STFangsong" charset="-122"/>
              </a:rPr>
              <a:t>，引发读者联想，给</a:t>
            </a:r>
            <a:r>
              <a:rPr kumimoji="1" lang="zh-CN" altLang="en-US" sz="2400" dirty="0">
                <a:latin typeface="STFangsong" charset="-122"/>
                <a:ea typeface="STFangsong" charset="-122"/>
                <a:cs typeface="STFangsong" charset="-122"/>
              </a:rPr>
              <a:t>读者留下鲜明而深刻的印象 </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②表达作者的强烈感情，增强语气（或营造气氛），富有感染力，引起读者共鸣。</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2679531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对偶</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0455657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对偶</a:t>
            </a:r>
            <a:endParaRPr kumimoji="1" lang="zh-CN" altLang="en-US" sz="3600" b="1" dirty="0"/>
          </a:p>
        </p:txBody>
      </p:sp>
      <p:sp>
        <p:nvSpPr>
          <p:cNvPr id="3" name="内容占位符 2"/>
          <p:cNvSpPr>
            <a:spLocks noGrp="1"/>
          </p:cNvSpPr>
          <p:nvPr>
            <p:ph idx="1"/>
          </p:nvPr>
        </p:nvSpPr>
        <p:spPr>
          <a:xfrm>
            <a:off x="938758" y="950438"/>
            <a:ext cx="7758675" cy="5883051"/>
          </a:xfrm>
        </p:spPr>
        <p:txBody>
          <a:bodyPr>
            <a:normAutofit lnSpcReduction="10000"/>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对偶是用字数相等、结构相同或基本相同、意义上密切相连的一对短语或句子来表达相对或相近意思的修辞手法。</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例如：</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Kaiti" charset="-122"/>
                <a:ea typeface="STKaiti" charset="-122"/>
                <a:cs typeface="STKaiti" charset="-122"/>
              </a:rPr>
              <a:t>羁鸟恋旧林，池鱼思故渊。（陶渊明</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归园田居（其一）</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Kaiti" charset="-122"/>
                <a:ea typeface="STKaiti" charset="-122"/>
                <a:cs typeface="STKaiti" charset="-122"/>
              </a:rPr>
              <a:t>忧劳可以兴国，逸豫可以亡身。（欧阳修</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伶官传序</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Kaiti" charset="-122"/>
                <a:ea typeface="STKaiti" charset="-122"/>
                <a:cs typeface="STKaiti" charset="-122"/>
              </a:rPr>
              <a:t>落霞与孤鹜齐飞，秋水共长天一色。（王勃</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滕王阁序</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a:t>
            </a:r>
            <a:endParaRPr kumimoji="1" lang="zh-CN" altLang="en-US" sz="2200" dirty="0">
              <a:latin typeface="STKaiti" charset="-122"/>
              <a:ea typeface="STKaiti" charset="-122"/>
              <a:cs typeface="STKaiti" charset="-122"/>
            </a:endParaRPr>
          </a:p>
        </p:txBody>
      </p:sp>
    </p:spTree>
    <p:extLst>
      <p:ext uri="{BB962C8B-B14F-4D97-AF65-F5344CB8AC3E}">
        <p14:creationId xmlns:p14="http://schemas.microsoft.com/office/powerpoint/2010/main" val="6886164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1100842"/>
            <a:ext cx="4710928" cy="793272"/>
          </a:xfrm>
        </p:spPr>
        <p:txBody>
          <a:bodyPr>
            <a:normAutofit/>
          </a:bodyPr>
          <a:lstStyle/>
          <a:p>
            <a:r>
              <a:rPr kumimoji="1" lang="zh-CN" altLang="en-US" sz="4400" dirty="0" smtClean="0"/>
              <a:t>引号的定义</a:t>
            </a:r>
            <a:endParaRPr kumimoji="1" lang="zh-CN" altLang="en-US" sz="4400" dirty="0"/>
          </a:p>
        </p:txBody>
      </p:sp>
      <p:sp>
        <p:nvSpPr>
          <p:cNvPr id="3" name="内容占位符 2"/>
          <p:cNvSpPr>
            <a:spLocks noGrp="1"/>
          </p:cNvSpPr>
          <p:nvPr>
            <p:ph idx="1"/>
          </p:nvPr>
        </p:nvSpPr>
        <p:spPr>
          <a:xfrm>
            <a:off x="938758" y="2171703"/>
            <a:ext cx="7633742" cy="1518555"/>
          </a:xfrm>
        </p:spPr>
        <p:txBody>
          <a:bodyPr>
            <a:normAutofit/>
          </a:bodyPr>
          <a:lstStyle/>
          <a:p>
            <a:pPr>
              <a:lnSpc>
                <a:spcPct val="150000"/>
              </a:lnSpc>
              <a:buFont typeface="Wingdings" charset="2"/>
              <a:buChar char="Ø"/>
            </a:pPr>
            <a:r>
              <a:rPr kumimoji="1" lang="zh-CN" altLang="en-US" sz="2400" b="1" dirty="0" smtClean="0">
                <a:latin typeface="STFangsong" charset="-122"/>
                <a:ea typeface="STFangsong" charset="-122"/>
                <a:cs typeface="STFangsong" charset="-122"/>
              </a:rPr>
              <a:t>标示语段中直接引用的内容或需要特别指出的成分。</a:t>
            </a:r>
            <a:endParaRPr kumimoji="1" lang="en-US" altLang="zh-CN" sz="2400" b="1" dirty="0" smtClean="0">
              <a:latin typeface="STFangsong" charset="-122"/>
              <a:ea typeface="STFangsong" charset="-122"/>
              <a:cs typeface="STFangsong" charset="-122"/>
            </a:endParaRPr>
          </a:p>
          <a:p>
            <a:pPr>
              <a:lnSpc>
                <a:spcPct val="150000"/>
              </a:lnSpc>
              <a:buFont typeface="Wingdings" charset="2"/>
              <a:buChar char="n"/>
            </a:pPr>
            <a:r>
              <a:rPr kumimoji="1" lang="zh-CN" altLang="en-US" sz="2400" b="1" dirty="0" smtClean="0">
                <a:latin typeface="STFangsong" charset="-122"/>
                <a:ea typeface="STFangsong" charset="-122"/>
                <a:cs typeface="STFangsong" charset="-122"/>
              </a:rPr>
              <a:t> 引号的形式有：双引号 “ ” 和 单引号 ‘ ’</a:t>
            </a:r>
            <a:endParaRPr kumimoji="1" lang="zh-CN" altLang="en-US" sz="2400" b="1" dirty="0">
              <a:latin typeface="STFangsong" charset="-122"/>
              <a:ea typeface="STFangsong" charset="-122"/>
              <a:cs typeface="STFangsong" charset="-122"/>
            </a:endParaRPr>
          </a:p>
        </p:txBody>
      </p:sp>
    </p:spTree>
    <p:extLst>
      <p:ext uri="{BB962C8B-B14F-4D97-AF65-F5344CB8AC3E}">
        <p14:creationId xmlns:p14="http://schemas.microsoft.com/office/powerpoint/2010/main" val="11450985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3600" b="1" dirty="0" smtClean="0"/>
              <a:t>对偶</a:t>
            </a:r>
            <a:endParaRPr kumimoji="1" lang="zh-CN" altLang="en-US" sz="3600" b="1" dirty="0"/>
          </a:p>
        </p:txBody>
      </p:sp>
      <p:sp>
        <p:nvSpPr>
          <p:cNvPr id="3" name="内容占位符 2"/>
          <p:cNvSpPr>
            <a:spLocks noGrp="1"/>
          </p:cNvSpPr>
          <p:nvPr>
            <p:ph idx="1"/>
          </p:nvPr>
        </p:nvSpPr>
        <p:spPr>
          <a:xfrm>
            <a:off x="938758" y="950438"/>
            <a:ext cx="7758675" cy="5883051"/>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从形式上分，对偶可分为工对和宽对两种。</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工对：字数、词性、结构、平仄、用字等均符合对仗要求。</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宽对：基本符合对仗要求，但某些方面稍有出入，也就是形势要求稍宽松些。</a:t>
            </a:r>
            <a:endParaRPr kumimoji="1" lang="en-US" altLang="zh-CN" sz="2400" dirty="0" smtClean="0">
              <a:latin typeface="STZhongsong" charset="-122"/>
              <a:ea typeface="STZhongsong" charset="-122"/>
              <a:cs typeface="STZhongsong" charset="-122"/>
            </a:endParaRPr>
          </a:p>
        </p:txBody>
      </p:sp>
    </p:spTree>
    <p:extLst>
      <p:ext uri="{BB962C8B-B14F-4D97-AF65-F5344CB8AC3E}">
        <p14:creationId xmlns:p14="http://schemas.microsoft.com/office/powerpoint/2010/main" val="15130788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7614" y="420269"/>
            <a:ext cx="1786513" cy="746066"/>
          </a:xfrm>
        </p:spPr>
        <p:txBody>
          <a:bodyPr>
            <a:normAutofit/>
          </a:bodyPr>
          <a:lstStyle/>
          <a:p>
            <a:r>
              <a:rPr kumimoji="1" lang="zh-CN" altLang="en-US" sz="3600" b="1" dirty="0" smtClean="0"/>
              <a:t>对偶</a:t>
            </a:r>
            <a:endParaRPr kumimoji="1" lang="zh-CN" altLang="en-US" sz="3600" b="1" dirty="0"/>
          </a:p>
        </p:txBody>
      </p:sp>
      <p:sp>
        <p:nvSpPr>
          <p:cNvPr id="3" name="内容占位符 2"/>
          <p:cNvSpPr>
            <a:spLocks noGrp="1"/>
          </p:cNvSpPr>
          <p:nvPr>
            <p:ph idx="1"/>
          </p:nvPr>
        </p:nvSpPr>
        <p:spPr>
          <a:xfrm>
            <a:off x="938758" y="1375740"/>
            <a:ext cx="7758675" cy="2983609"/>
          </a:xfrm>
        </p:spPr>
        <p:txBody>
          <a:bodyPr>
            <a:normAutofit/>
          </a:bodyPr>
          <a:lstStyle/>
          <a:p>
            <a:pPr>
              <a:lnSpc>
                <a:spcPct val="150000"/>
              </a:lnSpc>
            </a:pPr>
            <a:r>
              <a:rPr kumimoji="1" lang="zh-CN" altLang="en-US" sz="2800" dirty="0" smtClean="0">
                <a:latin typeface="STZhongsong" charset="-122"/>
                <a:ea typeface="STZhongsong" charset="-122"/>
                <a:cs typeface="STZhongsong" charset="-122"/>
              </a:rPr>
              <a:t>（</a:t>
            </a:r>
            <a:r>
              <a:rPr kumimoji="1" lang="en-US" altLang="zh-CN" sz="2800" dirty="0">
                <a:latin typeface="STZhongsong" charset="-122"/>
                <a:ea typeface="STZhongsong" charset="-122"/>
                <a:cs typeface="STZhongsong" charset="-122"/>
              </a:rPr>
              <a:t>2</a:t>
            </a:r>
            <a:r>
              <a:rPr kumimoji="1" lang="zh-CN" altLang="en-US" sz="2800" dirty="0" smtClean="0">
                <a:latin typeface="STZhongsong" charset="-122"/>
                <a:ea typeface="STZhongsong" charset="-122"/>
                <a:cs typeface="STZhongsong" charset="-122"/>
              </a:rPr>
              <a:t>）作用</a:t>
            </a:r>
            <a:endParaRPr kumimoji="1" lang="en-US" altLang="zh-CN" sz="2800" dirty="0" smtClean="0">
              <a:latin typeface="STZhongsong" charset="-122"/>
              <a:ea typeface="STZhongsong" charset="-122"/>
              <a:cs typeface="STZhongsong" charset="-122"/>
            </a:endParaRPr>
          </a:p>
          <a:p>
            <a:pPr>
              <a:lnSpc>
                <a:spcPct val="150000"/>
              </a:lnSpc>
            </a:pPr>
            <a:r>
              <a:rPr kumimoji="1" lang="zh-CN" altLang="en-US" sz="2800" dirty="0" smtClean="0">
                <a:latin typeface="STFangsong" charset="-122"/>
                <a:ea typeface="STFangsong" charset="-122"/>
                <a:cs typeface="STFangsong" charset="-122"/>
              </a:rPr>
              <a:t>① 整齐匀称，音律和谐，富有节奏感，便于记忆与吟诵。</a:t>
            </a:r>
            <a:endParaRPr kumimoji="1" lang="en-US" altLang="zh-CN" sz="2800" dirty="0" smtClean="0">
              <a:latin typeface="STFangsong" charset="-122"/>
              <a:ea typeface="STFangsong" charset="-122"/>
              <a:cs typeface="STFangsong" charset="-122"/>
            </a:endParaRPr>
          </a:p>
          <a:p>
            <a:pPr>
              <a:lnSpc>
                <a:spcPct val="150000"/>
              </a:lnSpc>
            </a:pPr>
            <a:r>
              <a:rPr kumimoji="1" lang="zh-CN" altLang="en-US" sz="2800" dirty="0" smtClean="0">
                <a:latin typeface="STFangsong" charset="-122"/>
                <a:ea typeface="STFangsong" charset="-122"/>
                <a:cs typeface="STFangsong" charset="-122"/>
              </a:rPr>
              <a:t>② 凝练概括，表意丰富。</a:t>
            </a:r>
            <a:endParaRPr kumimoji="1" lang="en-US" altLang="zh-CN" sz="28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3380874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排比</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1557878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3698" y="0"/>
            <a:ext cx="1294079" cy="409070"/>
          </a:xfrm>
        </p:spPr>
        <p:txBody>
          <a:bodyPr>
            <a:noAutofit/>
          </a:bodyPr>
          <a:lstStyle/>
          <a:p>
            <a:r>
              <a:rPr kumimoji="1" lang="zh-CN" altLang="en-US" sz="3600" b="1" dirty="0" smtClean="0"/>
              <a:t>排比</a:t>
            </a:r>
            <a:endParaRPr kumimoji="1" lang="zh-CN" altLang="en-US" sz="3600" b="1" dirty="0"/>
          </a:p>
        </p:txBody>
      </p:sp>
      <p:sp>
        <p:nvSpPr>
          <p:cNvPr id="3" name="内容占位符 2"/>
          <p:cNvSpPr>
            <a:spLocks noGrp="1"/>
          </p:cNvSpPr>
          <p:nvPr>
            <p:ph idx="1"/>
          </p:nvPr>
        </p:nvSpPr>
        <p:spPr>
          <a:xfrm>
            <a:off x="680484" y="634707"/>
            <a:ext cx="8144540" cy="6223293"/>
          </a:xfrm>
        </p:spPr>
        <p:txBody>
          <a:bodyPr>
            <a:normAutofit/>
          </a:bodyPr>
          <a:lstStyle/>
          <a:p>
            <a:pPr>
              <a:lnSpc>
                <a:spcPct val="125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25000"/>
              </a:lnSpc>
            </a:pPr>
            <a:r>
              <a:rPr kumimoji="1" lang="zh-CN" altLang="en-US" sz="2400" dirty="0" smtClean="0">
                <a:latin typeface="STFangsong" charset="-122"/>
                <a:ea typeface="STFangsong" charset="-122"/>
                <a:cs typeface="STFangsong" charset="-122"/>
              </a:rPr>
              <a:t>排比是把三个或三个以上结构相同或相似、内容相关、语气一致的短语或句子排在一起，用来</a:t>
            </a:r>
            <a:r>
              <a:rPr kumimoji="1" lang="zh-CN" altLang="en-US" sz="2400" b="1" dirty="0" smtClean="0">
                <a:solidFill>
                  <a:srgbClr val="C00000"/>
                </a:solidFill>
                <a:latin typeface="STFangsong" charset="-122"/>
                <a:ea typeface="STFangsong" charset="-122"/>
                <a:cs typeface="STFangsong" charset="-122"/>
              </a:rPr>
              <a:t>加强语势、强调内容、加重感情</a:t>
            </a:r>
            <a:r>
              <a:rPr kumimoji="1" lang="zh-CN" altLang="en-US" sz="2400" dirty="0" smtClean="0">
                <a:latin typeface="STFangsong" charset="-122"/>
                <a:ea typeface="STFangsong" charset="-122"/>
                <a:cs typeface="STFangsong" charset="-122"/>
              </a:rPr>
              <a:t>的修辞手法。</a:t>
            </a:r>
            <a:endParaRPr kumimoji="1" lang="en-US" altLang="zh-CN" sz="2400" dirty="0" smtClean="0">
              <a:latin typeface="STFangsong" charset="-122"/>
              <a:ea typeface="STFangsong" charset="-122"/>
              <a:cs typeface="STFangsong" charset="-122"/>
            </a:endParaRPr>
          </a:p>
          <a:p>
            <a:pPr>
              <a:lnSpc>
                <a:spcPct val="125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25000"/>
              </a:lnSpc>
            </a:pPr>
            <a:r>
              <a:rPr kumimoji="1" lang="zh-CN" altLang="en-US" sz="2400" dirty="0" smtClean="0">
                <a:latin typeface="STFangsong" charset="-122"/>
                <a:ea typeface="STFangsong" charset="-122"/>
                <a:cs typeface="STFangsong" charset="-122"/>
              </a:rPr>
              <a:t>结构整齐，增强气势，表达强烈的情感。</a:t>
            </a:r>
            <a:endParaRPr kumimoji="1" lang="en-US" altLang="zh-CN" sz="2400" dirty="0" smtClean="0">
              <a:latin typeface="STFangsong" charset="-122"/>
              <a:ea typeface="STFangsong" charset="-122"/>
              <a:cs typeface="STFangsong" charset="-122"/>
            </a:endParaRPr>
          </a:p>
          <a:p>
            <a:pPr>
              <a:lnSpc>
                <a:spcPct val="125000"/>
              </a:lnSpc>
            </a:pPr>
            <a:r>
              <a:rPr kumimoji="1" lang="zh-CN" altLang="en-US" sz="2400" dirty="0" smtClean="0">
                <a:latin typeface="STFangsong" charset="-122"/>
                <a:ea typeface="STFangsong" charset="-122"/>
                <a:cs typeface="STFangsong" charset="-122"/>
              </a:rPr>
              <a:t>文意贯通，抒情酣畅</a:t>
            </a:r>
            <a:endParaRPr kumimoji="1" lang="en-US" altLang="zh-CN" sz="2400" dirty="0" smtClean="0">
              <a:latin typeface="STFangsong" charset="-122"/>
              <a:ea typeface="STFangsong" charset="-122"/>
              <a:cs typeface="STFangsong" charset="-122"/>
            </a:endParaRPr>
          </a:p>
          <a:p>
            <a:pPr>
              <a:lnSpc>
                <a:spcPct val="125000"/>
              </a:lnSpc>
            </a:pPr>
            <a:r>
              <a:rPr kumimoji="1" lang="zh-CN" altLang="en-US" sz="2400" dirty="0" smtClean="0">
                <a:latin typeface="STFangsong" charset="-122"/>
                <a:ea typeface="STFangsong" charset="-122"/>
                <a:cs typeface="STFangsong" charset="-122"/>
              </a:rPr>
              <a:t>条分缕析，说理透彻</a:t>
            </a:r>
            <a:endParaRPr kumimoji="1" lang="en-US" altLang="zh-CN" sz="2400" dirty="0" smtClean="0">
              <a:latin typeface="STFangsong" charset="-122"/>
              <a:ea typeface="STFangsong" charset="-122"/>
              <a:cs typeface="STFangsong" charset="-122"/>
            </a:endParaRPr>
          </a:p>
          <a:p>
            <a:pPr>
              <a:lnSpc>
                <a:spcPct val="125000"/>
              </a:lnSpc>
            </a:pPr>
            <a:r>
              <a:rPr kumimoji="1" lang="zh-CN" altLang="en-US" sz="2400" dirty="0" smtClean="0">
                <a:latin typeface="STKaiti" charset="-122"/>
                <a:ea typeface="STKaiti" charset="-122"/>
                <a:cs typeface="STKaiti" charset="-122"/>
              </a:rPr>
              <a:t>如果你想知道什么叫汪洋恣肆，就该读庄子的</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逍遥游</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；如果你想知道什么叫沉郁顿挫，就该读杜甫的“三吏”“三别”；如果你想知道什么叫旷达豪放，就该读苏轼的</a:t>
            </a:r>
            <a:r>
              <a:rPr kumimoji="1" lang="en-US" altLang="zh-CN" sz="2400" dirty="0" smtClean="0">
                <a:latin typeface="STKaiti" charset="-122"/>
                <a:ea typeface="STKaiti" charset="-122"/>
                <a:cs typeface="STKaiti" charset="-122"/>
              </a:rPr>
              <a:t>《</a:t>
            </a:r>
            <a:r>
              <a:rPr kumimoji="1" lang="zh-CN" altLang="en-US" sz="2400" dirty="0" smtClean="0">
                <a:latin typeface="STKaiti" charset="-122"/>
                <a:ea typeface="STKaiti" charset="-122"/>
                <a:cs typeface="STKaiti" charset="-122"/>
              </a:rPr>
              <a:t>赤壁赋</a:t>
            </a:r>
            <a:r>
              <a:rPr kumimoji="1" lang="en-US" altLang="zh-CN" sz="2400" dirty="0" smtClean="0">
                <a:latin typeface="STKaiti" charset="-122"/>
                <a:ea typeface="STKaiti" charset="-122"/>
                <a:cs typeface="STKaiti" charset="-122"/>
              </a:rPr>
              <a:t>》</a:t>
            </a:r>
          </a:p>
          <a:p>
            <a:pPr>
              <a:lnSpc>
                <a:spcPct val="125000"/>
              </a:lnSpc>
            </a:pPr>
            <a:endParaRPr kumimoji="1" lang="en-US" altLang="zh-CN" sz="2400" dirty="0" smtClean="0">
              <a:latin typeface="STFangsong" charset="-122"/>
              <a:ea typeface="STFangsong" charset="-122"/>
              <a:cs typeface="STFangsong" charset="-122"/>
            </a:endParaRPr>
          </a:p>
          <a:p>
            <a:pPr>
              <a:lnSpc>
                <a:spcPct val="125000"/>
              </a:lnSpc>
            </a:pP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1747065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反复</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6664138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58762"/>
            <a:ext cx="1786513" cy="746066"/>
          </a:xfrm>
        </p:spPr>
        <p:txBody>
          <a:bodyPr>
            <a:normAutofit/>
          </a:bodyPr>
          <a:lstStyle/>
          <a:p>
            <a:r>
              <a:rPr kumimoji="1" lang="zh-CN" altLang="en-US" sz="3200" b="1" dirty="0" smtClean="0"/>
              <a:t>反复</a:t>
            </a:r>
            <a:endParaRPr kumimoji="1" lang="zh-CN" altLang="en-US" sz="3200" b="1" dirty="0"/>
          </a:p>
        </p:txBody>
      </p:sp>
      <p:sp>
        <p:nvSpPr>
          <p:cNvPr id="3" name="内容占位符 2"/>
          <p:cNvSpPr>
            <a:spLocks noGrp="1"/>
          </p:cNvSpPr>
          <p:nvPr>
            <p:ph idx="1"/>
          </p:nvPr>
        </p:nvSpPr>
        <p:spPr>
          <a:xfrm>
            <a:off x="938758" y="804828"/>
            <a:ext cx="7865000" cy="5851153"/>
          </a:xfrm>
        </p:spPr>
        <p:txBody>
          <a:bodyPr>
            <a:normAutofit lnSpcReduction="10000"/>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为了表达强烈的感情，有意重复使用某个词语、句子或句群。</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：等待着，</a:t>
            </a:r>
            <a:r>
              <a:rPr kumimoji="1" lang="zh-CN" altLang="en-US" sz="2400" dirty="0">
                <a:latin typeface="STKaiti" charset="-122"/>
                <a:ea typeface="STKaiti" charset="-122"/>
                <a:cs typeface="STKaiti" charset="-122"/>
              </a:rPr>
              <a:t>等待</a:t>
            </a:r>
            <a:r>
              <a:rPr kumimoji="1" lang="zh-CN" altLang="en-US" sz="2400" dirty="0" smtClean="0">
                <a:latin typeface="STKaiti" charset="-122"/>
                <a:ea typeface="STKaiti" charset="-122"/>
                <a:cs typeface="STKaiti" charset="-122"/>
              </a:rPr>
              <a:t>着，载着你的遗体的灵车，碾过我们的心；</a:t>
            </a:r>
            <a:r>
              <a:rPr kumimoji="1" lang="zh-CN" altLang="en-US" sz="2400" dirty="0">
                <a:latin typeface="STKaiti" charset="-122"/>
                <a:ea typeface="STKaiti" charset="-122"/>
                <a:cs typeface="STKaiti" charset="-122"/>
              </a:rPr>
              <a:t>等待</a:t>
            </a:r>
            <a:r>
              <a:rPr kumimoji="1" lang="zh-CN" altLang="en-US" sz="2400" dirty="0" smtClean="0">
                <a:latin typeface="STKaiti" charset="-122"/>
                <a:ea typeface="STKaiti" charset="-122"/>
                <a:cs typeface="STKaiti" charset="-122"/>
              </a:rPr>
              <a:t>着，</a:t>
            </a:r>
            <a:r>
              <a:rPr kumimoji="1" lang="zh-CN" altLang="en-US" sz="2400" dirty="0">
                <a:latin typeface="STKaiti" charset="-122"/>
                <a:ea typeface="STKaiti" charset="-122"/>
                <a:cs typeface="STKaiti" charset="-122"/>
              </a:rPr>
              <a:t>等待</a:t>
            </a:r>
            <a:r>
              <a:rPr kumimoji="1" lang="zh-CN" altLang="en-US" sz="2400" dirty="0" smtClean="0">
                <a:latin typeface="STKaiti" charset="-122"/>
                <a:ea typeface="STKaiti" charset="-122"/>
                <a:cs typeface="STKaiti" charset="-122"/>
              </a:rPr>
              <a:t>着，把一个前线战士的崇敬，献给你。</a:t>
            </a:r>
            <a:endParaRPr kumimoji="1" lang="en-US" altLang="zh-CN" sz="2400" dirty="0" smtClean="0">
              <a:latin typeface="STKaiti" charset="-122"/>
              <a:ea typeface="STKaiti" charset="-122"/>
              <a:cs typeface="STKaiti" charset="-122"/>
            </a:endParaRPr>
          </a:p>
          <a:p>
            <a:pPr>
              <a:lnSpc>
                <a:spcPct val="150000"/>
              </a:lnSpc>
            </a:pPr>
            <a:r>
              <a:rPr kumimoji="1" lang="zh-CN" altLang="en-US" sz="2400" dirty="0" smtClean="0">
                <a:latin typeface="STFangsong" charset="-122"/>
                <a:ea typeface="STFangsong" charset="-122"/>
                <a:cs typeface="STFangsong" charset="-122"/>
              </a:rPr>
              <a:t>四次反复使用“等待着”，表达了亿万人民对周总理逝世的无限悲痛之情</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① 接连反复；② 间隔反复</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7052403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58762"/>
            <a:ext cx="1786513" cy="746066"/>
          </a:xfrm>
        </p:spPr>
        <p:txBody>
          <a:bodyPr>
            <a:normAutofit/>
          </a:bodyPr>
          <a:lstStyle/>
          <a:p>
            <a:r>
              <a:rPr kumimoji="1" lang="zh-CN" altLang="en-US" sz="3200" b="1" dirty="0" smtClean="0"/>
              <a:t>反复</a:t>
            </a:r>
            <a:endParaRPr kumimoji="1" lang="zh-CN" altLang="en-US" sz="3200" b="1" dirty="0"/>
          </a:p>
        </p:txBody>
      </p:sp>
      <p:sp>
        <p:nvSpPr>
          <p:cNvPr id="3" name="内容占位符 2"/>
          <p:cNvSpPr>
            <a:spLocks noGrp="1"/>
          </p:cNvSpPr>
          <p:nvPr>
            <p:ph idx="1"/>
          </p:nvPr>
        </p:nvSpPr>
        <p:spPr>
          <a:xfrm>
            <a:off x="938758" y="804829"/>
            <a:ext cx="7865000" cy="3533256"/>
          </a:xfrm>
        </p:spPr>
        <p:txBody>
          <a:bodyPr>
            <a:normAutofit/>
          </a:bodyPr>
          <a:lstStyle/>
          <a:p>
            <a:pPr>
              <a:lnSpc>
                <a:spcPct val="150000"/>
              </a:lnSpc>
            </a:pPr>
            <a:r>
              <a:rPr kumimoji="1" lang="zh-CN" altLang="en-US" sz="2800" dirty="0" smtClean="0">
                <a:latin typeface="STZhongsong" charset="-122"/>
                <a:ea typeface="STZhongsong" charset="-122"/>
                <a:cs typeface="STZhongsong" charset="-122"/>
              </a:rPr>
              <a:t>（</a:t>
            </a:r>
            <a:r>
              <a:rPr kumimoji="1" lang="en-US" altLang="zh-CN" sz="2800" dirty="0">
                <a:latin typeface="STZhongsong" charset="-122"/>
                <a:ea typeface="STZhongsong" charset="-122"/>
                <a:cs typeface="STZhongsong" charset="-122"/>
              </a:rPr>
              <a:t>3</a:t>
            </a:r>
            <a:r>
              <a:rPr kumimoji="1" lang="zh-CN" altLang="en-US" sz="2800" dirty="0" smtClean="0">
                <a:latin typeface="STZhongsong" charset="-122"/>
                <a:ea typeface="STZhongsong" charset="-122"/>
                <a:cs typeface="STZhongsong" charset="-122"/>
              </a:rPr>
              <a:t>）作用</a:t>
            </a:r>
            <a:endParaRPr kumimoji="1" lang="en-US" altLang="zh-CN" sz="2800" dirty="0" smtClean="0">
              <a:latin typeface="STZhongsong" charset="-122"/>
              <a:ea typeface="STZhongsong" charset="-122"/>
              <a:cs typeface="STZhongsong" charset="-122"/>
            </a:endParaRPr>
          </a:p>
          <a:p>
            <a:pPr>
              <a:lnSpc>
                <a:spcPct val="150000"/>
              </a:lnSpc>
            </a:pPr>
            <a:r>
              <a:rPr kumimoji="1" lang="zh-CN" altLang="en-US" sz="2800" dirty="0" smtClean="0">
                <a:latin typeface="STFangsong" charset="-122"/>
                <a:ea typeface="STFangsong" charset="-122"/>
                <a:cs typeface="STFangsong" charset="-122"/>
              </a:rPr>
              <a:t>①一唱三叹，加强语气，</a:t>
            </a:r>
            <a:r>
              <a:rPr kumimoji="1" lang="zh-CN" altLang="en-US" sz="2800" dirty="0">
                <a:latin typeface="STFangsong" charset="-122"/>
                <a:ea typeface="STFangsong" charset="-122"/>
                <a:cs typeface="STFangsong" charset="-122"/>
              </a:rPr>
              <a:t>以强调某种意思，突出某种</a:t>
            </a:r>
            <a:r>
              <a:rPr kumimoji="1" lang="zh-CN" altLang="en-US" sz="2800" dirty="0" smtClean="0">
                <a:latin typeface="STFangsong" charset="-122"/>
                <a:ea typeface="STFangsong" charset="-122"/>
                <a:cs typeface="STFangsong" charset="-122"/>
              </a:rPr>
              <a:t>感情。</a:t>
            </a:r>
            <a:endParaRPr kumimoji="1" lang="en-US" altLang="zh-CN" sz="2800" dirty="0" smtClean="0">
              <a:latin typeface="STFangsong" charset="-122"/>
              <a:ea typeface="STFangsong" charset="-122"/>
              <a:cs typeface="STFangsong" charset="-122"/>
            </a:endParaRPr>
          </a:p>
          <a:p>
            <a:pPr>
              <a:lnSpc>
                <a:spcPct val="150000"/>
              </a:lnSpc>
            </a:pPr>
            <a:r>
              <a:rPr kumimoji="1" lang="zh-CN" altLang="en-US" sz="2800" dirty="0" smtClean="0">
                <a:latin typeface="STFangsong" charset="-122"/>
                <a:ea typeface="STFangsong" charset="-122"/>
                <a:cs typeface="STFangsong" charset="-122"/>
              </a:rPr>
              <a:t>② 整齐有序，回环起伏，富有结构美。</a:t>
            </a:r>
            <a:endParaRPr kumimoji="1" lang="en-US" altLang="zh-CN" sz="28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81927909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zh-CN" sz="6600" b="1" kern="100" dirty="0">
                <a:latin typeface="STHupo" charset="-122"/>
                <a:ea typeface="STHupo" charset="-122"/>
                <a:cs typeface="STHupo" charset="-122"/>
              </a:rPr>
              <a:t>设问与反问</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5743635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4400" b="1" dirty="0" smtClean="0"/>
              <a:t>设问</a:t>
            </a:r>
            <a:endParaRPr kumimoji="1" lang="zh-CN" altLang="en-US" sz="4400" b="1" dirty="0"/>
          </a:p>
        </p:txBody>
      </p:sp>
      <p:sp>
        <p:nvSpPr>
          <p:cNvPr id="3" name="内容占位符 2"/>
          <p:cNvSpPr>
            <a:spLocks noGrp="1"/>
          </p:cNvSpPr>
          <p:nvPr>
            <p:ph idx="1"/>
          </p:nvPr>
        </p:nvSpPr>
        <p:spPr>
          <a:xfrm>
            <a:off x="938757" y="974949"/>
            <a:ext cx="7758675" cy="5883051"/>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设问是为了引起别人的注意，故意先提出问题，接着说出自己看法的一种修辞手法。（无疑而问，自问自答）</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自问自答</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问而不答</a:t>
            </a:r>
            <a:endParaRPr kumimoji="1" lang="en-US" altLang="zh-CN" sz="2400" dirty="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a:latin typeface="STKaiti" charset="-122"/>
                <a:ea typeface="STKaiti" charset="-122"/>
                <a:cs typeface="STKaiti" charset="-122"/>
              </a:rPr>
              <a:t>：</a:t>
            </a:r>
            <a:r>
              <a:rPr kumimoji="1" lang="zh-CN" altLang="en-US" sz="2200" dirty="0">
                <a:latin typeface="STKaiti" charset="-122"/>
                <a:ea typeface="STKaiti" charset="-122"/>
                <a:cs typeface="STKaiti" charset="-122"/>
              </a:rPr>
              <a:t>知</a:t>
            </a:r>
            <a:r>
              <a:rPr kumimoji="1" lang="zh-CN" altLang="en-US" sz="2200" dirty="0" smtClean="0">
                <a:latin typeface="STKaiti" charset="-122"/>
                <a:ea typeface="STKaiti" charset="-122"/>
                <a:cs typeface="STKaiti" charset="-122"/>
              </a:rPr>
              <a:t>否，知否？应</a:t>
            </a:r>
            <a:r>
              <a:rPr kumimoji="1" lang="zh-CN" altLang="en-US" sz="2200" dirty="0">
                <a:latin typeface="STKaiti" charset="-122"/>
                <a:ea typeface="STKaiti" charset="-122"/>
                <a:cs typeface="STKaiti" charset="-122"/>
              </a:rPr>
              <a:t>是</a:t>
            </a:r>
            <a:r>
              <a:rPr kumimoji="1" lang="zh-CN" altLang="en-US" sz="2200" dirty="0" smtClean="0">
                <a:latin typeface="STKaiti" charset="-122"/>
                <a:ea typeface="STKaiti" charset="-122"/>
                <a:cs typeface="STKaiti" charset="-122"/>
              </a:rPr>
              <a:t>绿肥红瘦</a:t>
            </a:r>
            <a:endParaRPr kumimoji="1" lang="en-US" altLang="zh-CN" sz="2200" dirty="0">
              <a:latin typeface="STKaiti" charset="-122"/>
              <a:ea typeface="STKaiti" charset="-122"/>
              <a:cs typeface="STKaiti" charset="-122"/>
            </a:endParaRPr>
          </a:p>
          <a:p>
            <a:pPr lvl="1">
              <a:lnSpc>
                <a:spcPct val="150000"/>
              </a:lnSpc>
            </a:pPr>
            <a:r>
              <a:rPr kumimoji="1" lang="zh-CN" altLang="en-US" sz="2200" dirty="0" smtClean="0">
                <a:latin typeface="STKaiti" charset="-122"/>
                <a:ea typeface="STKaiti" charset="-122"/>
                <a:cs typeface="STKaiti" charset="-122"/>
              </a:rPr>
              <a:t>这些文明常识，前辈早就有过痛心疾首的呼吁，半个世纪过去了，为何还经常原地踏步？</a:t>
            </a:r>
            <a:endParaRPr kumimoji="1" lang="zh-CN" altLang="en-US" sz="2200" dirty="0">
              <a:latin typeface="STKaiti" charset="-122"/>
              <a:ea typeface="STKaiti" charset="-122"/>
              <a:cs typeface="STKaiti" charset="-122"/>
            </a:endParaRPr>
          </a:p>
        </p:txBody>
      </p:sp>
    </p:spTree>
    <p:extLst>
      <p:ext uri="{BB962C8B-B14F-4D97-AF65-F5344CB8AC3E}">
        <p14:creationId xmlns:p14="http://schemas.microsoft.com/office/powerpoint/2010/main" val="6853658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28883"/>
            <a:ext cx="1786513" cy="746066"/>
          </a:xfrm>
        </p:spPr>
        <p:txBody>
          <a:bodyPr>
            <a:normAutofit/>
          </a:bodyPr>
          <a:lstStyle/>
          <a:p>
            <a:r>
              <a:rPr kumimoji="1" lang="zh-CN" altLang="en-US" sz="4400" b="1" dirty="0" smtClean="0"/>
              <a:t>设问</a:t>
            </a:r>
            <a:endParaRPr kumimoji="1" lang="zh-CN" altLang="en-US" sz="4400" b="1" dirty="0"/>
          </a:p>
        </p:txBody>
      </p:sp>
      <p:sp>
        <p:nvSpPr>
          <p:cNvPr id="3" name="内容占位符 2"/>
          <p:cNvSpPr>
            <a:spLocks noGrp="1"/>
          </p:cNvSpPr>
          <p:nvPr>
            <p:ph idx="1"/>
          </p:nvPr>
        </p:nvSpPr>
        <p:spPr>
          <a:xfrm>
            <a:off x="938757" y="974949"/>
            <a:ext cx="7758675" cy="5340791"/>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3</a:t>
            </a: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① 提醒注意，引起思考</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② 突出某些内容，使文章有变化，起波澜</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③ 引出下文</a:t>
            </a:r>
            <a:r>
              <a:rPr kumimoji="1" lang="en-US" altLang="zh-CN" sz="2400" dirty="0" smtClean="0">
                <a:latin typeface="STZhongsong" charset="-122"/>
                <a:ea typeface="STZhongsong" charset="-122"/>
                <a:cs typeface="STZhongsong" charset="-122"/>
              </a:rPr>
              <a:t>/</a:t>
            </a:r>
            <a:r>
              <a:rPr kumimoji="1" lang="zh-CN" altLang="en-US" sz="2400" dirty="0" smtClean="0">
                <a:latin typeface="STZhongsong" charset="-122"/>
                <a:ea typeface="STZhongsong" charset="-122"/>
                <a:cs typeface="STZhongsong" charset="-122"/>
              </a:rPr>
              <a:t>承上启下</a:t>
            </a:r>
            <a:endParaRPr kumimoji="1" lang="en-US" altLang="zh-CN" sz="2400" dirty="0" smtClean="0">
              <a:latin typeface="STZhongsong" charset="-122"/>
              <a:ea typeface="STZhongsong" charset="-122"/>
              <a:cs typeface="STZhongsong" charset="-122"/>
            </a:endParaRPr>
          </a:p>
          <a:p>
            <a:pPr>
              <a:lnSpc>
                <a:spcPct val="150000"/>
              </a:lnSpc>
            </a:pPr>
            <a:endParaRPr kumimoji="1" lang="en-US" altLang="zh-CN" sz="2400" dirty="0" smtClean="0">
              <a:latin typeface="STFangsong" charset="-122"/>
              <a:ea typeface="STFangsong" charset="-122"/>
              <a:cs typeface="STFangsong" charset="-122"/>
            </a:endParaRPr>
          </a:p>
          <a:p>
            <a:pPr>
              <a:lnSpc>
                <a:spcPct val="150000"/>
              </a:lnSpc>
            </a:pPr>
            <a:r>
              <a:rPr lang="zh-CN" altLang="zh-CN" sz="2400" b="1" dirty="0">
                <a:latin typeface="STFangsong" charset="-122"/>
                <a:ea typeface="STFangsong" charset="-122"/>
                <a:cs typeface="STFangsong" charset="-122"/>
              </a:rPr>
              <a:t>开头设问，带动全篇</a:t>
            </a:r>
            <a:r>
              <a:rPr lang="zh-CN" altLang="zh-CN" sz="2400" b="1" dirty="0" smtClean="0">
                <a:latin typeface="STFangsong" charset="-122"/>
                <a:ea typeface="STFangsong" charset="-122"/>
                <a:cs typeface="STFangsong" charset="-122"/>
              </a:rPr>
              <a:t>；</a:t>
            </a:r>
            <a:endParaRPr lang="en-US" altLang="zh-CN" sz="2400" b="1" dirty="0" smtClean="0">
              <a:latin typeface="STFangsong" charset="-122"/>
              <a:ea typeface="STFangsong" charset="-122"/>
              <a:cs typeface="STFangsong" charset="-122"/>
            </a:endParaRPr>
          </a:p>
          <a:p>
            <a:pPr>
              <a:lnSpc>
                <a:spcPct val="150000"/>
              </a:lnSpc>
            </a:pPr>
            <a:r>
              <a:rPr lang="zh-CN" altLang="zh-CN" sz="2400" b="1" dirty="0" smtClean="0">
                <a:latin typeface="STFangsong" charset="-122"/>
                <a:ea typeface="STFangsong" charset="-122"/>
                <a:cs typeface="STFangsong" charset="-122"/>
              </a:rPr>
              <a:t>中间</a:t>
            </a:r>
            <a:r>
              <a:rPr lang="zh-CN" altLang="zh-CN" sz="2400" b="1" dirty="0">
                <a:latin typeface="STFangsong" charset="-122"/>
                <a:ea typeface="STFangsong" charset="-122"/>
                <a:cs typeface="STFangsong" charset="-122"/>
              </a:rPr>
              <a:t>设问，承上启下</a:t>
            </a:r>
            <a:r>
              <a:rPr lang="zh-CN" altLang="zh-CN" sz="2400" b="1" dirty="0" smtClean="0">
                <a:latin typeface="STFangsong" charset="-122"/>
                <a:ea typeface="STFangsong" charset="-122"/>
                <a:cs typeface="STFangsong" charset="-122"/>
              </a:rPr>
              <a:t>；</a:t>
            </a:r>
            <a:endParaRPr lang="en-US" altLang="zh-CN" sz="2400" b="1" dirty="0" smtClean="0">
              <a:latin typeface="STFangsong" charset="-122"/>
              <a:ea typeface="STFangsong" charset="-122"/>
              <a:cs typeface="STFangsong" charset="-122"/>
            </a:endParaRPr>
          </a:p>
          <a:p>
            <a:pPr>
              <a:lnSpc>
                <a:spcPct val="150000"/>
              </a:lnSpc>
            </a:pPr>
            <a:r>
              <a:rPr lang="zh-CN" altLang="zh-CN" sz="2400" b="1" dirty="0" smtClean="0">
                <a:latin typeface="STFangsong" charset="-122"/>
                <a:ea typeface="STFangsong" charset="-122"/>
                <a:cs typeface="STFangsong" charset="-122"/>
              </a:rPr>
              <a:t>结尾</a:t>
            </a:r>
            <a:r>
              <a:rPr lang="zh-CN" altLang="zh-CN" sz="2400" b="1" dirty="0">
                <a:latin typeface="STFangsong" charset="-122"/>
                <a:ea typeface="STFangsong" charset="-122"/>
                <a:cs typeface="STFangsong" charset="-122"/>
              </a:rPr>
              <a:t>设问，深化主题</a:t>
            </a:r>
            <a:r>
              <a:rPr lang="zh-CN" altLang="zh-CN" sz="2400" dirty="0">
                <a:latin typeface="STFangsong" charset="-122"/>
                <a:ea typeface="STFangsong" charset="-122"/>
                <a:cs typeface="STFangsong" charset="-122"/>
              </a:rPr>
              <a:t> </a:t>
            </a:r>
            <a:endParaRPr kumimoji="1" lang="en-US" altLang="zh-CN" sz="2400" dirty="0" smtClean="0">
              <a:latin typeface="STFangsong" charset="-122"/>
              <a:ea typeface="STFangsong" charset="-122"/>
              <a:cs typeface="STFangsong" charset="-122"/>
            </a:endParaRPr>
          </a:p>
          <a:p>
            <a:pPr>
              <a:lnSpc>
                <a:spcPct val="150000"/>
              </a:lnSpc>
            </a:pP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5026443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7529" y="150373"/>
            <a:ext cx="7633742" cy="629986"/>
          </a:xfrm>
        </p:spPr>
        <p:txBody>
          <a:bodyPr>
            <a:normAutofit/>
          </a:bodyPr>
          <a:lstStyle/>
          <a:p>
            <a:r>
              <a:rPr kumimoji="1" lang="zh-CN" altLang="en-US" sz="3200" dirty="0" smtClean="0"/>
              <a:t>引号的基本用法</a:t>
            </a:r>
            <a:endParaRPr kumimoji="1" lang="zh-CN" altLang="en-US" sz="3200" dirty="0"/>
          </a:p>
        </p:txBody>
      </p:sp>
      <p:sp>
        <p:nvSpPr>
          <p:cNvPr id="3" name="内容占位符 2"/>
          <p:cNvSpPr>
            <a:spLocks noGrp="1"/>
          </p:cNvSpPr>
          <p:nvPr>
            <p:ph idx="1"/>
          </p:nvPr>
        </p:nvSpPr>
        <p:spPr>
          <a:xfrm>
            <a:off x="720406" y="657529"/>
            <a:ext cx="8177933" cy="6200471"/>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① 标示语段中直接引用的内容。</a:t>
            </a:r>
            <a:endParaRPr kumimoji="1" lang="en-US" altLang="zh-CN" sz="2400" dirty="0" smtClean="0">
              <a:latin typeface="STZhongsong" charset="-122"/>
              <a:ea typeface="STZhongsong" charset="-122"/>
              <a:cs typeface="STZhongsong" charset="-122"/>
            </a:endParaRPr>
          </a:p>
          <a:p>
            <a:pPr>
              <a:lnSpc>
                <a:spcPct val="150000"/>
              </a:lnSpc>
              <a:buFont typeface="Arial" charset="0"/>
              <a:buChar char="•"/>
            </a:pPr>
            <a:r>
              <a:rPr kumimoji="1" lang="zh-CN" altLang="en-US" sz="2400" dirty="0" smtClean="0">
                <a:latin typeface="STFangsong" charset="-122"/>
                <a:ea typeface="STFangsong" charset="-122"/>
                <a:cs typeface="STFangsong" charset="-122"/>
              </a:rPr>
              <a:t>如：李白诗中就有“白发三千丈”这样极尽夸张的语句。</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② 标示需要着重论述或强调的内容。</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如：这里所谓的“文”，并不是指文字，而是指文采。</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③ 标示语段中具有特殊含义而需要特别指出的成分，如别称、简称、反语等。</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如：电视被称作“第九艺术”。</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人类学上常把古人化石统称为尼安德特人，简称“尼人”。</a:t>
            </a:r>
            <a:endParaRPr kumimoji="1" lang="en-US" altLang="zh-CN" sz="2400" dirty="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有几个“慈祥”的老板把捡来的菜叶用盐浸浸就算作工友的菜肴。</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3326859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16231"/>
            <a:ext cx="1786513" cy="746066"/>
          </a:xfrm>
        </p:spPr>
        <p:txBody>
          <a:bodyPr>
            <a:normAutofit/>
          </a:bodyPr>
          <a:lstStyle/>
          <a:p>
            <a:r>
              <a:rPr kumimoji="1" lang="zh-CN" altLang="en-US" sz="4400" b="1" dirty="0" smtClean="0"/>
              <a:t>反问</a:t>
            </a:r>
            <a:endParaRPr kumimoji="1" lang="zh-CN" altLang="en-US" sz="4400" b="1" dirty="0"/>
          </a:p>
        </p:txBody>
      </p:sp>
      <p:sp>
        <p:nvSpPr>
          <p:cNvPr id="3" name="内容占位符 2"/>
          <p:cNvSpPr>
            <a:spLocks noGrp="1"/>
          </p:cNvSpPr>
          <p:nvPr>
            <p:ph idx="1"/>
          </p:nvPr>
        </p:nvSpPr>
        <p:spPr>
          <a:xfrm>
            <a:off x="938758" y="762297"/>
            <a:ext cx="7758675" cy="6095703"/>
          </a:xfrm>
        </p:spPr>
        <p:txBody>
          <a:bodyPr>
            <a:normAutofit/>
          </a:bodyPr>
          <a:lstStyle/>
          <a:p>
            <a:pPr>
              <a:lnSpc>
                <a:spcPct val="13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Fangsong" charset="-122"/>
                <a:ea typeface="STFangsong" charset="-122"/>
                <a:cs typeface="STFangsong" charset="-122"/>
              </a:rPr>
              <a:t>反问也叫</a:t>
            </a:r>
            <a:r>
              <a:rPr kumimoji="1" lang="zh-CN" altLang="en-US" sz="2400" dirty="0">
                <a:latin typeface="STFangsong" charset="-122"/>
                <a:ea typeface="STFangsong" charset="-122"/>
                <a:cs typeface="STFangsong" charset="-122"/>
              </a:rPr>
              <a:t>反诘，是用疑问的形式来表达某种确定的意思。反问一般是用肯定的句式表达否定的意思，用否定的句式表示肯定的意思 </a:t>
            </a:r>
            <a:endParaRPr kumimoji="1" lang="en-US" altLang="zh-CN" sz="2400" dirty="0" smtClean="0">
              <a:latin typeface="STFangsong" charset="-122"/>
              <a:ea typeface="STFangsong" charset="-122"/>
              <a:cs typeface="STFangsong" charset="-122"/>
            </a:endParaRPr>
          </a:p>
          <a:p>
            <a:pPr>
              <a:lnSpc>
                <a:spcPct val="13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Zhongsong" charset="-122"/>
                <a:ea typeface="STZhongsong" charset="-122"/>
                <a:cs typeface="STZhongsong" charset="-122"/>
              </a:rPr>
              <a:t>用肯定的形式表示否定</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Kaiti" charset="-122"/>
                <a:ea typeface="STKaiti" charset="-122"/>
                <a:cs typeface="STKaiti" charset="-122"/>
              </a:rPr>
              <a:t>你可以说它是中国人走向现代的起点，但是，哪一个民族走向现代时的步履会像在上海那样匆促、慌张、自怯、杂乱无章？</a:t>
            </a:r>
            <a:endParaRPr kumimoji="1" lang="en-US" altLang="zh-CN" sz="2400" dirty="0" smtClean="0">
              <a:latin typeface="STKaiti" charset="-122"/>
              <a:ea typeface="STKaiti" charset="-122"/>
              <a:cs typeface="STKaiti" charset="-122"/>
            </a:endParaRPr>
          </a:p>
          <a:p>
            <a:pPr>
              <a:lnSpc>
                <a:spcPct val="130000"/>
              </a:lnSpc>
            </a:pPr>
            <a:r>
              <a:rPr kumimoji="1" lang="zh-CN" altLang="en-US" sz="2400" dirty="0" smtClean="0">
                <a:latin typeface="STZhongsong" charset="-122"/>
                <a:ea typeface="STZhongsong" charset="-122"/>
                <a:cs typeface="STZhongsong" charset="-122"/>
              </a:rPr>
              <a:t>用否定的形式表达肯定</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Kaiti" charset="-122"/>
                <a:ea typeface="STKaiti" charset="-122"/>
                <a:cs typeface="STKaiti" charset="-122"/>
              </a:rPr>
              <a:t>池水涟漪，莺花乱舞，谁能说它不美呢？</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9661228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7614" y="824307"/>
            <a:ext cx="1786513" cy="746066"/>
          </a:xfrm>
        </p:spPr>
        <p:txBody>
          <a:bodyPr>
            <a:normAutofit/>
          </a:bodyPr>
          <a:lstStyle/>
          <a:p>
            <a:r>
              <a:rPr kumimoji="1" lang="zh-CN" altLang="en-US" sz="4400" b="1" dirty="0" smtClean="0"/>
              <a:t>反问</a:t>
            </a:r>
            <a:endParaRPr kumimoji="1" lang="zh-CN" altLang="en-US" sz="4400" b="1" dirty="0"/>
          </a:p>
        </p:txBody>
      </p:sp>
      <p:sp>
        <p:nvSpPr>
          <p:cNvPr id="3" name="内容占位符 2"/>
          <p:cNvSpPr>
            <a:spLocks noGrp="1"/>
          </p:cNvSpPr>
          <p:nvPr>
            <p:ph idx="1"/>
          </p:nvPr>
        </p:nvSpPr>
        <p:spPr>
          <a:xfrm>
            <a:off x="938758" y="1974411"/>
            <a:ext cx="7758675" cy="2044698"/>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3</a:t>
            </a: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① 加强语气，增强气势和说服力。</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② 引人深思，感染读者</a:t>
            </a:r>
            <a:endParaRPr kumimoji="1" lang="en-US" altLang="zh-CN" sz="2400" dirty="0" smtClean="0">
              <a:latin typeface="STFangsong" charset="-122"/>
              <a:ea typeface="STFangsong" charset="-122"/>
              <a:cs typeface="STFangsong" charset="-122"/>
            </a:endParaRPr>
          </a:p>
          <a:p>
            <a:pPr>
              <a:lnSpc>
                <a:spcPct val="150000"/>
              </a:lnSpc>
            </a:pP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03503025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806996" y="2228548"/>
            <a:ext cx="5249725" cy="1632252"/>
          </a:xfrm>
        </p:spPr>
        <p:txBody>
          <a:bodyPr anchor="ctr">
            <a:noAutofit/>
          </a:bodyPr>
          <a:lstStyle/>
          <a:p>
            <a:pPr algn="ctr"/>
            <a:r>
              <a:rPr lang="zh-CN" altLang="en-US" sz="6600" b="1" kern="100" dirty="0" smtClean="0">
                <a:latin typeface="STHupo" charset="-122"/>
                <a:ea typeface="STHupo" charset="-122"/>
                <a:cs typeface="STHupo" charset="-122"/>
              </a:rPr>
              <a:t>反语</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094444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16231"/>
            <a:ext cx="1786513" cy="746066"/>
          </a:xfrm>
        </p:spPr>
        <p:txBody>
          <a:bodyPr>
            <a:normAutofit/>
          </a:bodyPr>
          <a:lstStyle/>
          <a:p>
            <a:r>
              <a:rPr kumimoji="1" lang="zh-CN" altLang="en-US" sz="3600" b="1" dirty="0" smtClean="0"/>
              <a:t>反语</a:t>
            </a:r>
            <a:endParaRPr kumimoji="1" lang="zh-CN" altLang="en-US" sz="3600" b="1" dirty="0"/>
          </a:p>
        </p:txBody>
      </p:sp>
      <p:sp>
        <p:nvSpPr>
          <p:cNvPr id="3" name="内容占位符 2"/>
          <p:cNvSpPr>
            <a:spLocks noGrp="1"/>
          </p:cNvSpPr>
          <p:nvPr>
            <p:ph idx="1"/>
          </p:nvPr>
        </p:nvSpPr>
        <p:spPr>
          <a:xfrm>
            <a:off x="938758" y="762297"/>
            <a:ext cx="7758675" cy="6095703"/>
          </a:xfrm>
        </p:spPr>
        <p:txBody>
          <a:bodyPr>
            <a:normAutofit lnSpcReduction="10000"/>
          </a:bodyPr>
          <a:lstStyle/>
          <a:p>
            <a:pPr>
              <a:lnSpc>
                <a:spcPct val="13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Fangsong" charset="-122"/>
                <a:ea typeface="STFangsong" charset="-122"/>
                <a:cs typeface="STFangsong" charset="-122"/>
              </a:rPr>
              <a:t>反语是通过说</a:t>
            </a:r>
            <a:r>
              <a:rPr kumimoji="1" lang="zh-CN" altLang="en-US" sz="2400" dirty="0">
                <a:latin typeface="STFangsong" charset="-122"/>
                <a:ea typeface="STFangsong" charset="-122"/>
                <a:cs typeface="STFangsong" charset="-122"/>
              </a:rPr>
              <a:t>反话来加强表达效果的一种修辞方式</a:t>
            </a:r>
            <a:r>
              <a:rPr kumimoji="1" lang="zh-CN" altLang="en-US" sz="2400" dirty="0" smtClean="0">
                <a:latin typeface="STFangsong" charset="-122"/>
                <a:ea typeface="STFangsong" charset="-122"/>
                <a:cs typeface="STFangsong" charset="-122"/>
              </a:rPr>
              <a:t>。</a:t>
            </a: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）类型</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Zhongsong" charset="-122"/>
                <a:ea typeface="STZhongsong" charset="-122"/>
                <a:cs typeface="STZhongsong" charset="-122"/>
              </a:rPr>
              <a:t>正意反说</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smtClean="0">
                <a:latin typeface="STKaiti" charset="-122"/>
                <a:ea typeface="STKaiti" charset="-122"/>
                <a:cs typeface="STKaiti" charset="-122"/>
              </a:rPr>
              <a:t>珍珍</a:t>
            </a:r>
            <a:r>
              <a:rPr kumimoji="1" lang="zh-CN" altLang="en-US" sz="2400" dirty="0">
                <a:latin typeface="STKaiti" charset="-122"/>
                <a:ea typeface="STKaiti" charset="-122"/>
                <a:cs typeface="STKaiti" charset="-122"/>
              </a:rPr>
              <a:t>打开门，看是兰光，让他走进来，又推着他出门，一面推一面说：“你这坏家伙，现在才来！</a:t>
            </a:r>
            <a:r>
              <a:rPr kumimoji="1" lang="en-US" altLang="zh-CN" sz="2400" dirty="0" smtClean="0">
                <a:latin typeface="STKaiti" charset="-122"/>
                <a:ea typeface="STKaiti" charset="-122"/>
                <a:cs typeface="STKaiti" charset="-122"/>
              </a:rPr>
              <a:t>……”</a:t>
            </a:r>
          </a:p>
          <a:p>
            <a:pPr>
              <a:lnSpc>
                <a:spcPct val="130000"/>
              </a:lnSpc>
            </a:pPr>
            <a:r>
              <a:rPr kumimoji="1" lang="zh-CN" altLang="en-US" sz="2400" dirty="0" smtClean="0">
                <a:latin typeface="STZhongsong" charset="-122"/>
                <a:ea typeface="STZhongsong" charset="-122"/>
                <a:cs typeface="STZhongsong" charset="-122"/>
              </a:rPr>
              <a:t>反意正说</a:t>
            </a:r>
            <a:endParaRPr kumimoji="1" lang="en-US" altLang="zh-CN" sz="2400" dirty="0" smtClean="0">
              <a:latin typeface="STZhongsong" charset="-122"/>
              <a:ea typeface="STZhongsong" charset="-122"/>
              <a:cs typeface="STZhongsong" charset="-122"/>
            </a:endParaRPr>
          </a:p>
          <a:p>
            <a:pPr>
              <a:lnSpc>
                <a:spcPct val="130000"/>
              </a:lnSpc>
            </a:pPr>
            <a:r>
              <a:rPr kumimoji="1" lang="zh-CN" altLang="en-US" sz="2400" dirty="0">
                <a:latin typeface="STKaiti" charset="-122"/>
                <a:ea typeface="STKaiti" charset="-122"/>
                <a:cs typeface="STKaiti" charset="-122"/>
              </a:rPr>
              <a:t>但花下缺不了成群结队的“清国留学生”的速成班，头顶上盘着大辫子，顶得学生制帽的顶上高高耸起，形成一座富士山。也有解散辫子，盘得平平的，除下帽来，油光可鉴，宛如小姑娘的发髻一般，还要将脖子扭几扭。实在标致极了</a:t>
            </a:r>
            <a:r>
              <a:rPr kumimoji="1" lang="zh-CN" altLang="en-US" sz="2400">
                <a:latin typeface="STKaiti" charset="-122"/>
                <a:ea typeface="STKaiti" charset="-122"/>
                <a:cs typeface="STKaiti" charset="-122"/>
              </a:rPr>
              <a:t>。 </a:t>
            </a:r>
            <a:r>
              <a:rPr kumimoji="1" lang="zh-CN" altLang="en-US" sz="2400" smtClean="0">
                <a:latin typeface="STKaiti" charset="-122"/>
                <a:ea typeface="STKaiti" charset="-122"/>
                <a:cs typeface="STKaiti" charset="-122"/>
              </a:rPr>
              <a:t>（鲁迅）</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25175620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356473"/>
            <a:ext cx="1786513" cy="746066"/>
          </a:xfrm>
        </p:spPr>
        <p:txBody>
          <a:bodyPr>
            <a:normAutofit/>
          </a:bodyPr>
          <a:lstStyle/>
          <a:p>
            <a:r>
              <a:rPr kumimoji="1" lang="zh-CN" altLang="en-US" sz="3600" b="1" dirty="0" smtClean="0"/>
              <a:t>反语</a:t>
            </a:r>
            <a:endParaRPr kumimoji="1" lang="zh-CN" altLang="en-US" sz="3600" b="1" dirty="0"/>
          </a:p>
        </p:txBody>
      </p:sp>
      <p:sp>
        <p:nvSpPr>
          <p:cNvPr id="3" name="内容占位符 2"/>
          <p:cNvSpPr>
            <a:spLocks noGrp="1"/>
          </p:cNvSpPr>
          <p:nvPr>
            <p:ph idx="1"/>
          </p:nvPr>
        </p:nvSpPr>
        <p:spPr>
          <a:xfrm>
            <a:off x="938758" y="1315190"/>
            <a:ext cx="7312107" cy="3703377"/>
          </a:xfrm>
        </p:spPr>
        <p:txBody>
          <a:bodyPr>
            <a:normAutofit/>
          </a:bodyPr>
          <a:lstStyle/>
          <a:p>
            <a:pPr>
              <a:lnSpc>
                <a:spcPct val="150000"/>
              </a:lnSpc>
            </a:pPr>
            <a:r>
              <a:rPr kumimoji="1" lang="zh-CN" altLang="en-US" sz="2800" dirty="0" smtClean="0">
                <a:latin typeface="STZhongsong" charset="-122"/>
                <a:ea typeface="STZhongsong" charset="-122"/>
                <a:cs typeface="STZhongsong" charset="-122"/>
              </a:rPr>
              <a:t>（</a:t>
            </a:r>
            <a:r>
              <a:rPr kumimoji="1" lang="en-US" altLang="zh-CN" sz="2800" dirty="0">
                <a:latin typeface="STZhongsong" charset="-122"/>
                <a:ea typeface="STZhongsong" charset="-122"/>
                <a:cs typeface="STZhongsong" charset="-122"/>
              </a:rPr>
              <a:t>3</a:t>
            </a:r>
            <a:r>
              <a:rPr kumimoji="1" lang="zh-CN" altLang="en-US" sz="2800" dirty="0" smtClean="0">
                <a:latin typeface="STZhongsong" charset="-122"/>
                <a:ea typeface="STZhongsong" charset="-122"/>
                <a:cs typeface="STZhongsong" charset="-122"/>
              </a:rPr>
              <a:t>）作用</a:t>
            </a:r>
            <a:endParaRPr kumimoji="1" lang="en-US" altLang="zh-CN" sz="2800" dirty="0" smtClean="0">
              <a:latin typeface="STZhongsong" charset="-122"/>
              <a:ea typeface="STZhongsong" charset="-122"/>
              <a:cs typeface="STZhongsong" charset="-122"/>
            </a:endParaRPr>
          </a:p>
          <a:p>
            <a:pPr>
              <a:lnSpc>
                <a:spcPct val="150000"/>
              </a:lnSpc>
            </a:pPr>
            <a:r>
              <a:rPr kumimoji="1" lang="zh-CN" altLang="en-US" sz="2800" dirty="0" smtClean="0">
                <a:latin typeface="STFangsong" charset="-122"/>
                <a:ea typeface="STFangsong" charset="-122"/>
                <a:cs typeface="STFangsong" charset="-122"/>
              </a:rPr>
              <a:t>①表示</a:t>
            </a:r>
            <a:r>
              <a:rPr kumimoji="1" lang="zh-CN" altLang="en-US" sz="2800" dirty="0">
                <a:latin typeface="STFangsong" charset="-122"/>
                <a:ea typeface="STFangsong" charset="-122"/>
                <a:cs typeface="STFangsong" charset="-122"/>
              </a:rPr>
              <a:t>某种期待和特殊</a:t>
            </a:r>
            <a:r>
              <a:rPr kumimoji="1" lang="zh-CN" altLang="en-US" sz="2800" dirty="0" smtClean="0">
                <a:latin typeface="STFangsong" charset="-122"/>
                <a:ea typeface="STFangsong" charset="-122"/>
                <a:cs typeface="STFangsong" charset="-122"/>
              </a:rPr>
              <a:t>感情</a:t>
            </a:r>
            <a:endParaRPr kumimoji="1" lang="en-US" altLang="zh-CN" sz="2800" dirty="0">
              <a:latin typeface="STFangsong" charset="-122"/>
              <a:ea typeface="STFangsong" charset="-122"/>
              <a:cs typeface="STFangsong" charset="-122"/>
            </a:endParaRPr>
          </a:p>
          <a:p>
            <a:pPr>
              <a:lnSpc>
                <a:spcPct val="150000"/>
              </a:lnSpc>
            </a:pPr>
            <a:r>
              <a:rPr kumimoji="1" lang="zh-CN" altLang="en-US" sz="2800" dirty="0" smtClean="0">
                <a:latin typeface="STFangsong" charset="-122"/>
                <a:ea typeface="STFangsong" charset="-122"/>
                <a:cs typeface="STFangsong" charset="-122"/>
              </a:rPr>
              <a:t>②表示</a:t>
            </a:r>
            <a:r>
              <a:rPr kumimoji="1" lang="zh-CN" altLang="en-US" sz="2800" dirty="0">
                <a:latin typeface="STFangsong" charset="-122"/>
                <a:ea typeface="STFangsong" charset="-122"/>
                <a:cs typeface="STFangsong" charset="-122"/>
              </a:rPr>
              <a:t>强烈的讽刺意味，起到突出或强调的</a:t>
            </a:r>
            <a:r>
              <a:rPr kumimoji="1" lang="zh-CN" altLang="en-US" sz="2800" dirty="0" smtClean="0">
                <a:latin typeface="STFangsong" charset="-122"/>
                <a:ea typeface="STFangsong" charset="-122"/>
                <a:cs typeface="STFangsong" charset="-122"/>
              </a:rPr>
              <a:t>作用。</a:t>
            </a:r>
            <a:endParaRPr kumimoji="1" lang="en-US" altLang="zh-CN" sz="2800" dirty="0" smtClean="0">
              <a:latin typeface="STZhongsong" charset="-122"/>
              <a:ea typeface="STZhongsong" charset="-122"/>
              <a:cs typeface="STZhongsong" charset="-122"/>
            </a:endParaRPr>
          </a:p>
        </p:txBody>
      </p:sp>
    </p:spTree>
    <p:extLst>
      <p:ext uri="{BB962C8B-B14F-4D97-AF65-F5344CB8AC3E}">
        <p14:creationId xmlns:p14="http://schemas.microsoft.com/office/powerpoint/2010/main" val="13567159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6600" dirty="0" smtClean="0">
                <a:latin typeface="STHupo" charset="-122"/>
                <a:ea typeface="STHupo" charset="-122"/>
                <a:cs typeface="STHupo" charset="-122"/>
              </a:rPr>
              <a:t>常见句式</a:t>
            </a:r>
            <a:endParaRPr kumimoji="1" lang="zh-CN" altLang="en-US" sz="6600" dirty="0">
              <a:latin typeface="STHupo" charset="-122"/>
              <a:ea typeface="STHupo" charset="-122"/>
              <a:cs typeface="STHupo" charset="-122"/>
            </a:endParaRP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2444405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54794"/>
            <a:ext cx="7633742" cy="893522"/>
          </a:xfrm>
        </p:spPr>
        <p:txBody>
          <a:bodyPr>
            <a:normAutofit/>
          </a:bodyPr>
          <a:lstStyle/>
          <a:p>
            <a:r>
              <a:rPr kumimoji="1" lang="zh-CN" altLang="en-US" sz="4400" dirty="0" smtClean="0"/>
              <a:t>长句和短句</a:t>
            </a:r>
            <a:endParaRPr kumimoji="1" lang="zh-CN" altLang="en-US" sz="4400" dirty="0"/>
          </a:p>
        </p:txBody>
      </p:sp>
      <p:sp>
        <p:nvSpPr>
          <p:cNvPr id="3" name="内容占位符 2"/>
          <p:cNvSpPr>
            <a:spLocks noGrp="1"/>
          </p:cNvSpPr>
          <p:nvPr>
            <p:ph idx="1"/>
          </p:nvPr>
        </p:nvSpPr>
        <p:spPr>
          <a:xfrm>
            <a:off x="938758" y="1148316"/>
            <a:ext cx="7633742" cy="5231219"/>
          </a:xfrm>
        </p:spPr>
        <p:txBody>
          <a:bodyPr>
            <a:noAutofit/>
          </a:bodyPr>
          <a:lstStyle/>
          <a:p>
            <a:pPr>
              <a:lnSpc>
                <a:spcPct val="150000"/>
              </a:lnSpc>
            </a:pP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smtClean="0"/>
              <a:t>1</a:t>
            </a:r>
            <a:r>
              <a:rPr kumimoji="1" lang="zh-CN" altLang="en-US" sz="2400" dirty="0" smtClean="0"/>
              <a:t>、词语多、结构复杂的句子叫长句</a:t>
            </a:r>
            <a:endParaRPr kumimoji="1" lang="en-US" altLang="zh-CN" sz="2400" dirty="0" smtClean="0"/>
          </a:p>
          <a:p>
            <a:pPr>
              <a:lnSpc>
                <a:spcPct val="150000"/>
              </a:lnSpc>
            </a:pPr>
            <a:r>
              <a:rPr kumimoji="1" lang="en-US" altLang="zh-CN" sz="2400" dirty="0" smtClean="0"/>
              <a:t>2</a:t>
            </a:r>
            <a:r>
              <a:rPr kumimoji="1" lang="zh-CN" altLang="en-US" sz="2400" dirty="0" smtClean="0"/>
              <a:t>、词语少、结构简单的句子叫短句</a:t>
            </a:r>
            <a:endParaRPr kumimoji="1" lang="en-US" altLang="zh-CN" sz="2400" dirty="0"/>
          </a:p>
          <a:p>
            <a:pPr>
              <a:lnSpc>
                <a:spcPct val="150000"/>
              </a:lnSpc>
            </a:pP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smtClean="0"/>
              <a:t>1</a:t>
            </a:r>
            <a:r>
              <a:rPr kumimoji="1" lang="zh-CN" altLang="en-US" sz="2400" dirty="0" smtClean="0"/>
              <a:t>、长句的表达效果：表意严密、精确、细致，常用于议论、描写中</a:t>
            </a:r>
            <a:endParaRPr kumimoji="1" lang="en-US" altLang="zh-CN" sz="2400" dirty="0" smtClean="0"/>
          </a:p>
          <a:p>
            <a:pPr>
              <a:lnSpc>
                <a:spcPct val="150000"/>
              </a:lnSpc>
            </a:pPr>
            <a:r>
              <a:rPr kumimoji="1" lang="en-US" altLang="zh-CN" sz="2400" dirty="0" smtClean="0"/>
              <a:t>2</a:t>
            </a:r>
            <a:r>
              <a:rPr kumimoji="1" lang="zh-CN" altLang="en-US" sz="2400" dirty="0" smtClean="0"/>
              <a:t>、短句的表达效果：表意简洁、明快、灵活，主要用于紧急场合或演讲词中</a:t>
            </a:r>
            <a:endParaRPr kumimoji="1" lang="zh-CN" altLang="en-US" sz="2400" dirty="0"/>
          </a:p>
        </p:txBody>
      </p:sp>
    </p:spTree>
    <p:extLst>
      <p:ext uri="{BB962C8B-B14F-4D97-AF65-F5344CB8AC3E}">
        <p14:creationId xmlns:p14="http://schemas.microsoft.com/office/powerpoint/2010/main" val="68679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254794"/>
            <a:ext cx="7633742" cy="893522"/>
          </a:xfrm>
        </p:spPr>
        <p:txBody>
          <a:bodyPr>
            <a:normAutofit/>
          </a:bodyPr>
          <a:lstStyle/>
          <a:p>
            <a:r>
              <a:rPr kumimoji="1" lang="zh-CN" altLang="en-US" sz="4400" dirty="0" smtClean="0"/>
              <a:t>整句和散句</a:t>
            </a:r>
            <a:endParaRPr kumimoji="1" lang="zh-CN" altLang="en-US" sz="4400" dirty="0"/>
          </a:p>
        </p:txBody>
      </p:sp>
      <p:sp>
        <p:nvSpPr>
          <p:cNvPr id="3" name="内容占位符 2"/>
          <p:cNvSpPr>
            <a:spLocks noGrp="1"/>
          </p:cNvSpPr>
          <p:nvPr>
            <p:ph idx="1"/>
          </p:nvPr>
        </p:nvSpPr>
        <p:spPr>
          <a:xfrm>
            <a:off x="938758" y="1127051"/>
            <a:ext cx="7950062" cy="5709684"/>
          </a:xfrm>
        </p:spPr>
        <p:txBody>
          <a:bodyPr>
            <a:noAutofit/>
          </a:bodyPr>
          <a:lstStyle/>
          <a:p>
            <a:pPr>
              <a:lnSpc>
                <a:spcPct val="150000"/>
              </a:lnSpc>
            </a:pP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smtClean="0"/>
              <a:t>1</a:t>
            </a:r>
            <a:r>
              <a:rPr kumimoji="1" lang="zh-CN" altLang="en-US" sz="2400" dirty="0" smtClean="0"/>
              <a:t>、结构相同或相似的一组句子叫整句</a:t>
            </a:r>
            <a:endParaRPr kumimoji="1" lang="en-US" altLang="zh-CN" sz="2400" dirty="0" smtClean="0"/>
          </a:p>
          <a:p>
            <a:pPr>
              <a:lnSpc>
                <a:spcPct val="150000"/>
              </a:lnSpc>
            </a:pPr>
            <a:r>
              <a:rPr kumimoji="1" lang="en-US" altLang="zh-CN" sz="2400" dirty="0" smtClean="0"/>
              <a:t>2</a:t>
            </a:r>
            <a:r>
              <a:rPr kumimoji="1" lang="zh-CN" altLang="en-US" sz="2400" dirty="0" smtClean="0"/>
              <a:t>、结构不整齐，各式各样的句子交错运用的一组句子叫散句</a:t>
            </a:r>
            <a:endParaRPr kumimoji="1" lang="en-US" altLang="zh-CN" sz="2400" dirty="0" smtClean="0"/>
          </a:p>
          <a:p>
            <a:pPr>
              <a:lnSpc>
                <a:spcPct val="150000"/>
              </a:lnSpc>
            </a:pPr>
            <a:r>
              <a:rPr kumimoji="1" lang="zh-CN" altLang="en-US" sz="2400" dirty="0" smtClean="0">
                <a:latin typeface="STZhongsong" charset="-122"/>
                <a:ea typeface="STZhongsong" charset="-122"/>
                <a:cs typeface="STZhongsong" charset="-122"/>
              </a:rPr>
              <a:t>作用：</a:t>
            </a:r>
            <a:endParaRPr kumimoji="1" lang="en-US" altLang="zh-CN" sz="2400" dirty="0" smtClean="0">
              <a:latin typeface="STZhongsong" charset="-122"/>
              <a:ea typeface="STZhongsong" charset="-122"/>
              <a:cs typeface="STZhongsong" charset="-122"/>
            </a:endParaRPr>
          </a:p>
          <a:p>
            <a:pPr>
              <a:lnSpc>
                <a:spcPct val="150000"/>
              </a:lnSpc>
            </a:pPr>
            <a:r>
              <a:rPr kumimoji="1" lang="en-US" altLang="zh-CN" sz="2400" dirty="0" smtClean="0"/>
              <a:t>1</a:t>
            </a:r>
            <a:r>
              <a:rPr kumimoji="1" lang="zh-CN" altLang="en-US" sz="2400" dirty="0" smtClean="0"/>
              <a:t>、整句形式整齐，音律和谐，气势贯通，意义鲜明，多用在诗歌、散文或唱词中</a:t>
            </a:r>
            <a:endParaRPr kumimoji="1" lang="en-US" altLang="zh-CN" sz="2400" dirty="0" smtClean="0"/>
          </a:p>
          <a:p>
            <a:pPr>
              <a:lnSpc>
                <a:spcPct val="150000"/>
              </a:lnSpc>
            </a:pPr>
            <a:r>
              <a:rPr kumimoji="1" lang="en-US" altLang="zh-CN" sz="2400" dirty="0" smtClean="0"/>
              <a:t>2</a:t>
            </a:r>
            <a:r>
              <a:rPr kumimoji="1" lang="zh-CN" altLang="en-US" sz="2400" dirty="0" smtClean="0"/>
              <a:t>、散句比较灵活，富于变化，表意丰富，生动活泼，多用在政论、说明文中</a:t>
            </a:r>
            <a:endParaRPr kumimoji="1" lang="zh-CN" altLang="en-US" sz="2400" dirty="0"/>
          </a:p>
        </p:txBody>
      </p:sp>
    </p:spTree>
    <p:extLst>
      <p:ext uri="{BB962C8B-B14F-4D97-AF65-F5344CB8AC3E}">
        <p14:creationId xmlns:p14="http://schemas.microsoft.com/office/powerpoint/2010/main" val="8047567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207500" y="2228548"/>
            <a:ext cx="4700365" cy="1632252"/>
          </a:xfrm>
        </p:spPr>
        <p:txBody>
          <a:bodyPr anchor="ctr">
            <a:normAutofit/>
          </a:bodyPr>
          <a:lstStyle/>
          <a:p>
            <a:pPr algn="ctr"/>
            <a:r>
              <a:rPr lang="zh-CN" altLang="en-US" sz="6600" b="1" kern="100" dirty="0" smtClean="0">
                <a:latin typeface="STHupo" charset="-122"/>
                <a:ea typeface="STHupo" charset="-122"/>
                <a:cs typeface="STHupo" charset="-122"/>
              </a:rPr>
              <a:t>的 地 得</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7819701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03498" y="510362"/>
            <a:ext cx="6655982" cy="5699051"/>
          </a:xfrm>
        </p:spPr>
        <p:txBody>
          <a:bodyPr>
            <a:norm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1" lang="zh-CN" altLang="en-US" sz="2800" dirty="0" smtClean="0">
                <a:latin typeface="STHupo" charset="-122"/>
                <a:ea typeface="STHupo" charset="-122"/>
                <a:cs typeface="STHupo" charset="-122"/>
              </a:rPr>
              <a:t>的</a:t>
            </a:r>
            <a:endParaRPr kumimoji="1" lang="en-US" altLang="zh-CN" sz="2800" dirty="0" smtClean="0">
              <a:latin typeface="STHupo" charset="-122"/>
              <a:ea typeface="STHupo" charset="-122"/>
              <a:cs typeface="STHupo" charset="-122"/>
            </a:endParaRPr>
          </a:p>
          <a:p>
            <a:pPr marL="0" lvl="0" indent="0" defTabSz="914400">
              <a:lnSpc>
                <a:spcPct val="150000"/>
              </a:lnSpc>
              <a:spcBef>
                <a:spcPts val="0"/>
              </a:spcBef>
              <a:buClrTx/>
              <a:buNone/>
            </a:pPr>
            <a:r>
              <a:rPr lang="zh-CN" altLang="en-US" sz="2400" dirty="0">
                <a:latin typeface="STZhongsong" charset="-122"/>
                <a:ea typeface="STZhongsong" charset="-122"/>
                <a:cs typeface="STZhongsong" charset="-122"/>
              </a:rPr>
              <a:t>用在定语或形容词的后面，表</a:t>
            </a:r>
            <a:r>
              <a:rPr lang="zh-CN" altLang="en-US" sz="2400" dirty="0" smtClean="0">
                <a:latin typeface="STZhongsong" charset="-122"/>
                <a:ea typeface="STZhongsong" charset="-122"/>
                <a:cs typeface="STZhongsong" charset="-122"/>
              </a:rPr>
              <a:t>修饰。</a:t>
            </a:r>
            <a:endParaRPr lang="en-US" altLang="zh-CN" sz="2400" dirty="0" smtClean="0">
              <a:latin typeface="STZhongsong" charset="-122"/>
              <a:ea typeface="STZhongsong" charset="-122"/>
              <a:cs typeface="STZhongsong" charset="-122"/>
            </a:endParaRPr>
          </a:p>
          <a:p>
            <a:pPr marL="0" lvl="0" indent="0" defTabSz="914400">
              <a:lnSpc>
                <a:spcPct val="150000"/>
              </a:lnSpc>
              <a:spcBef>
                <a:spcPts val="0"/>
              </a:spcBef>
              <a:buClrTx/>
              <a:buNone/>
            </a:pPr>
            <a:r>
              <a:rPr kumimoji="1" lang="zh-CN" altLang="en-US" sz="2400" dirty="0" smtClean="0">
                <a:latin typeface="STFangsong" charset="-122"/>
                <a:ea typeface="STFangsong" charset="-122"/>
                <a:cs typeface="STFangsong" charset="-122"/>
              </a:rPr>
              <a:t>蓝蓝的天空</a:t>
            </a:r>
            <a:r>
              <a:rPr kumimoji="1" lang="en-US" altLang="zh-CN" sz="2400" dirty="0" smtClean="0">
                <a:latin typeface="STFangsong" charset="-122"/>
                <a:ea typeface="STFangsong" charset="-122"/>
                <a:cs typeface="STFangsong" charset="-122"/>
              </a:rPr>
              <a:t>	</a:t>
            </a:r>
            <a:r>
              <a:rPr kumimoji="1" lang="zh-CN" altLang="en-US" sz="2400" dirty="0" smtClean="0">
                <a:latin typeface="STFangsong" charset="-122"/>
                <a:ea typeface="STFangsong" charset="-122"/>
                <a:cs typeface="STFangsong" charset="-122"/>
              </a:rPr>
              <a:t>愉快的童年</a:t>
            </a:r>
            <a:r>
              <a:rPr kumimoji="1" lang="en-US" altLang="zh-CN" sz="2400" dirty="0" smtClean="0">
                <a:latin typeface="STFangsong" charset="-122"/>
                <a:ea typeface="STFangsong" charset="-122"/>
                <a:cs typeface="STFangsong" charset="-122"/>
              </a:rPr>
              <a:t>	</a:t>
            </a:r>
            <a:r>
              <a:rPr kumimoji="1" lang="zh-CN" altLang="en-US" sz="2400" dirty="0" smtClean="0">
                <a:latin typeface="STFangsong" charset="-122"/>
                <a:ea typeface="STFangsong" charset="-122"/>
                <a:cs typeface="STFangsong" charset="-122"/>
              </a:rPr>
              <a:t> 兔子的尾巴</a:t>
            </a:r>
            <a:endParaRPr kumimoji="1" lang="en-US" altLang="zh-CN" sz="2400" dirty="0" smtClean="0">
              <a:latin typeface="STFangsong" charset="-122"/>
              <a:ea typeface="STFangsong" charset="-122"/>
              <a:cs typeface="STFangsong" charset="-122"/>
            </a:endParaRPr>
          </a:p>
          <a:p>
            <a:pPr marL="0" lvl="0" indent="0" defTabSz="914400">
              <a:lnSpc>
                <a:spcPct val="150000"/>
              </a:lnSpc>
              <a:spcBef>
                <a:spcPts val="0"/>
              </a:spcBef>
              <a:buClrTx/>
              <a:buNone/>
            </a:pPr>
            <a:r>
              <a:rPr kumimoji="1" lang="zh-CN" altLang="en-US" sz="2800" dirty="0" smtClean="0">
                <a:latin typeface="STHupo" charset="-122"/>
                <a:ea typeface="STHupo" charset="-122"/>
                <a:cs typeface="STHupo" charset="-122"/>
              </a:rPr>
              <a:t>地</a:t>
            </a:r>
            <a:endParaRPr kumimoji="1" lang="en-US" altLang="zh-CN" sz="2800" dirty="0" smtClean="0">
              <a:latin typeface="STHupo" charset="-122"/>
              <a:ea typeface="STHupo" charset="-122"/>
              <a:cs typeface="STHupo" charset="-122"/>
            </a:endParaRPr>
          </a:p>
          <a:p>
            <a:pPr marL="0" lvl="0" indent="0" defTabSz="914400">
              <a:lnSpc>
                <a:spcPct val="150000"/>
              </a:lnSpc>
              <a:spcBef>
                <a:spcPts val="0"/>
              </a:spcBef>
              <a:buClrTx/>
              <a:buNone/>
            </a:pPr>
            <a:r>
              <a:rPr kumimoji="1" lang="zh-CN" altLang="en-US" sz="2400" dirty="0" smtClean="0">
                <a:latin typeface="STZhongsong" charset="-122"/>
                <a:ea typeface="STZhongsong" charset="-122"/>
                <a:cs typeface="STZhongsong" charset="-122"/>
              </a:rPr>
              <a:t>用于修饰动词或形容词</a:t>
            </a:r>
            <a:endParaRPr kumimoji="1" lang="en-US" altLang="zh-CN" sz="2400" dirty="0" smtClean="0">
              <a:latin typeface="STZhongsong" charset="-122"/>
              <a:ea typeface="STZhongsong" charset="-122"/>
              <a:cs typeface="STZhongsong" charset="-122"/>
            </a:endParaRPr>
          </a:p>
          <a:p>
            <a:pPr marL="0" lvl="0" indent="0" defTabSz="914400">
              <a:lnSpc>
                <a:spcPct val="150000"/>
              </a:lnSpc>
              <a:spcBef>
                <a:spcPts val="0"/>
              </a:spcBef>
              <a:buClrTx/>
              <a:buNone/>
            </a:pPr>
            <a:r>
              <a:rPr kumimoji="1" lang="zh-CN" altLang="en-US" sz="2400" dirty="0" smtClean="0">
                <a:latin typeface="STFangsong" charset="-122"/>
                <a:ea typeface="STFangsong" charset="-122"/>
                <a:cs typeface="STFangsong" charset="-122"/>
              </a:rPr>
              <a:t>天渐渐地冷了</a:t>
            </a:r>
            <a:r>
              <a:rPr kumimoji="1" lang="en-US" altLang="zh-CN" sz="2400" dirty="0" smtClean="0">
                <a:latin typeface="STFangsong" charset="-122"/>
                <a:ea typeface="STFangsong" charset="-122"/>
                <a:cs typeface="STFangsong" charset="-122"/>
              </a:rPr>
              <a:t>	</a:t>
            </a:r>
            <a:r>
              <a:rPr kumimoji="1" lang="zh-CN" altLang="en-US" sz="2400" dirty="0" smtClean="0">
                <a:latin typeface="STFangsong" charset="-122"/>
                <a:ea typeface="STFangsong" charset="-122"/>
                <a:cs typeface="STFangsong" charset="-122"/>
              </a:rPr>
              <a:t>轻轻地点头微笑</a:t>
            </a:r>
            <a:endParaRPr kumimoji="1" lang="en-US" altLang="zh-CN" sz="2400" dirty="0" smtClean="0">
              <a:latin typeface="STFangsong" charset="-122"/>
              <a:ea typeface="STFangsong" charset="-122"/>
              <a:cs typeface="STFangsong" charset="-122"/>
            </a:endParaRPr>
          </a:p>
          <a:p>
            <a:pPr marL="0" lvl="0" indent="0" defTabSz="914400">
              <a:lnSpc>
                <a:spcPct val="150000"/>
              </a:lnSpc>
              <a:spcBef>
                <a:spcPts val="0"/>
              </a:spcBef>
              <a:buClrTx/>
              <a:buNone/>
            </a:pPr>
            <a:r>
              <a:rPr kumimoji="1" lang="zh-CN" altLang="en-US" sz="2800" dirty="0" smtClean="0">
                <a:latin typeface="STHupo" charset="-122"/>
                <a:ea typeface="STHupo" charset="-122"/>
                <a:cs typeface="STHupo" charset="-122"/>
              </a:rPr>
              <a:t>得</a:t>
            </a:r>
            <a:endParaRPr kumimoji="1" lang="en-US" altLang="zh-CN" sz="2800" dirty="0" smtClean="0">
              <a:latin typeface="STHupo" charset="-122"/>
              <a:ea typeface="STHupo" charset="-122"/>
              <a:cs typeface="STHupo" charset="-122"/>
            </a:endParaRPr>
          </a:p>
          <a:p>
            <a:pPr marL="0" indent="0" defTabSz="914400">
              <a:lnSpc>
                <a:spcPct val="150000"/>
              </a:lnSpc>
              <a:spcBef>
                <a:spcPts val="0"/>
              </a:spcBef>
              <a:buClrTx/>
              <a:buNone/>
            </a:pPr>
            <a:r>
              <a:rPr kumimoji="1" lang="zh-CN" altLang="en-US" sz="2400" dirty="0">
                <a:latin typeface="STZhongsong" charset="-122"/>
                <a:ea typeface="STZhongsong" charset="-122"/>
                <a:cs typeface="STZhongsong" charset="-122"/>
              </a:rPr>
              <a:t>补语的标记，一般用在谓语后面</a:t>
            </a:r>
            <a:r>
              <a:rPr kumimoji="1" lang="zh-CN" altLang="en-US" sz="2400" dirty="0" smtClean="0">
                <a:latin typeface="STZhongsong" charset="-122"/>
                <a:ea typeface="STZhongsong" charset="-122"/>
                <a:cs typeface="STZhongsong" charset="-122"/>
              </a:rPr>
              <a:t>。</a:t>
            </a:r>
            <a:endParaRPr kumimoji="1" lang="en-US" altLang="zh-CN" sz="2400" dirty="0" smtClean="0">
              <a:latin typeface="STZhongsong" charset="-122"/>
              <a:ea typeface="STZhongsong" charset="-122"/>
              <a:cs typeface="STZhongsong" charset="-122"/>
            </a:endParaRPr>
          </a:p>
          <a:p>
            <a:pPr marL="0" indent="0" defTabSz="914400">
              <a:lnSpc>
                <a:spcPct val="150000"/>
              </a:lnSpc>
              <a:spcBef>
                <a:spcPts val="0"/>
              </a:spcBef>
              <a:buClrTx/>
              <a:buNone/>
            </a:pPr>
            <a:r>
              <a:rPr kumimoji="1" lang="zh-CN" altLang="en-US" sz="2400" dirty="0" smtClean="0">
                <a:latin typeface="STFangsong" charset="-122"/>
                <a:ea typeface="STFangsong" charset="-122"/>
                <a:cs typeface="STFangsong" charset="-122"/>
              </a:rPr>
              <a:t>玩得很开心</a:t>
            </a:r>
            <a:r>
              <a:rPr kumimoji="1" lang="en-US" altLang="zh-CN" sz="2400" dirty="0" smtClean="0">
                <a:latin typeface="STFangsong" charset="-122"/>
                <a:ea typeface="STFangsong" charset="-122"/>
                <a:cs typeface="STFangsong" charset="-122"/>
              </a:rPr>
              <a:t>	</a:t>
            </a:r>
            <a:r>
              <a:rPr kumimoji="1" lang="zh-CN" altLang="en-US" sz="2400" dirty="0" smtClean="0">
                <a:latin typeface="STFangsong" charset="-122"/>
                <a:ea typeface="STFangsong" charset="-122"/>
                <a:cs typeface="STFangsong" charset="-122"/>
              </a:rPr>
              <a:t>遗憾得很</a:t>
            </a:r>
            <a:endParaRPr kumimoji="1" lang="en-US" altLang="zh-CN" sz="2400" dirty="0" smtClean="0">
              <a:latin typeface="STFangsong" charset="-122"/>
              <a:ea typeface="STFangsong" charset="-122"/>
              <a:cs typeface="STFangsong" charset="-122"/>
            </a:endParaRPr>
          </a:p>
          <a:p>
            <a:pPr marL="0" lvl="0" indent="0" defTabSz="914400">
              <a:lnSpc>
                <a:spcPct val="150000"/>
              </a:lnSpc>
              <a:spcBef>
                <a:spcPts val="0"/>
              </a:spcBef>
              <a:buClrTx/>
              <a:buNone/>
            </a:pPr>
            <a:endParaRPr kumimoji="1"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478982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2665" y="27543"/>
            <a:ext cx="7633742" cy="629986"/>
          </a:xfrm>
        </p:spPr>
        <p:txBody>
          <a:bodyPr>
            <a:normAutofit/>
          </a:bodyPr>
          <a:lstStyle/>
          <a:p>
            <a:r>
              <a:rPr kumimoji="1" lang="zh-CN" altLang="en-US" sz="3200" dirty="0" smtClean="0"/>
              <a:t>引号的基本用法</a:t>
            </a:r>
            <a:endParaRPr kumimoji="1" lang="zh-CN" altLang="en-US" sz="3200" dirty="0"/>
          </a:p>
        </p:txBody>
      </p:sp>
      <p:sp>
        <p:nvSpPr>
          <p:cNvPr id="3" name="内容占位符 2"/>
          <p:cNvSpPr>
            <a:spLocks noGrp="1"/>
          </p:cNvSpPr>
          <p:nvPr>
            <p:ph idx="1"/>
          </p:nvPr>
        </p:nvSpPr>
        <p:spPr>
          <a:xfrm>
            <a:off x="580569" y="657529"/>
            <a:ext cx="8177933" cy="6200471"/>
          </a:xfrm>
        </p:spPr>
        <p:txBody>
          <a:bodyPr>
            <a:normAutofit fontScale="92500" lnSpcReduction="20000"/>
          </a:bodyPr>
          <a:lstStyle/>
          <a:p>
            <a:pPr>
              <a:lnSpc>
                <a:spcPct val="150000"/>
              </a:lnSpc>
            </a:pPr>
            <a:r>
              <a:rPr kumimoji="1" lang="zh-CN" altLang="en-US" sz="2400" dirty="0" smtClean="0">
                <a:latin typeface="STZhongsong" charset="-122"/>
                <a:ea typeface="STZhongsong" charset="-122"/>
                <a:cs typeface="STZhongsong" charset="-122"/>
              </a:rPr>
              <a:t>④ 当引号中还需要使用引号时，外面一层用双引号，里面一层用单引号。</a:t>
            </a:r>
            <a:endParaRPr kumimoji="1" lang="en-US" altLang="zh-CN" sz="2400" dirty="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如：他问：“老师，‘七月流火’是什么意思？”</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⑤ 在书写带月、日的事件、节日或其他特定意义的短语（含简称）时，通常只标引其中的月和日；需要突出和强调该事件或节日本身时，也可连同事件或节日一起标引。如：</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如：“</a:t>
            </a:r>
            <a:r>
              <a:rPr kumimoji="1" lang="en-US" altLang="zh-CN" sz="2400" dirty="0" smtClean="0">
                <a:latin typeface="STFangsong" charset="-122"/>
                <a:ea typeface="STFangsong" charset="-122"/>
                <a:cs typeface="STFangsong" charset="-122"/>
              </a:rPr>
              <a:t>5.12</a:t>
            </a:r>
            <a:r>
              <a:rPr kumimoji="1" lang="zh-CN" altLang="en-US" sz="2400" dirty="0" smtClean="0">
                <a:latin typeface="STFangsong" charset="-122"/>
                <a:ea typeface="STFangsong" charset="-122"/>
                <a:cs typeface="STFangsong" charset="-122"/>
              </a:rPr>
              <a:t>”汶川大地震</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“五四”以来的话剧，是我国戏剧中的新形式。</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纪念“五四运动”</a:t>
            </a:r>
            <a:r>
              <a:rPr kumimoji="1" lang="en-US" altLang="zh-CN" sz="2400" dirty="0" smtClean="0">
                <a:latin typeface="STFangsong" charset="-122"/>
                <a:ea typeface="STFangsong" charset="-122"/>
                <a:cs typeface="STFangsong" charset="-122"/>
              </a:rPr>
              <a:t>90</a:t>
            </a:r>
            <a:r>
              <a:rPr kumimoji="1" lang="zh-CN" altLang="en-US" sz="2400" dirty="0" smtClean="0">
                <a:latin typeface="STFangsong" charset="-122"/>
                <a:ea typeface="STFangsong" charset="-122"/>
                <a:cs typeface="STFangsong" charset="-122"/>
              </a:rPr>
              <a:t>周年</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⑥ “丛刊”“文库”“系列”等作为系列著作的选题名的一部分时，放在引号之内，反之则放在引号之外。</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如：“汉译世界学术名著丛书”“</a:t>
            </a:r>
            <a:r>
              <a:rPr kumimoji="1" lang="en-US" altLang="zh-CN" sz="2400" dirty="0" smtClean="0">
                <a:latin typeface="STFangsong" charset="-122"/>
                <a:ea typeface="STFangsong" charset="-122"/>
                <a:cs typeface="STFangsong" charset="-122"/>
              </a:rPr>
              <a:t>20</a:t>
            </a:r>
            <a:r>
              <a:rPr kumimoji="1" lang="zh-CN" altLang="en-US" sz="2400" dirty="0" smtClean="0">
                <a:latin typeface="STFangsong" charset="-122"/>
                <a:ea typeface="STFangsong" charset="-122"/>
                <a:cs typeface="STFangsong" charset="-122"/>
              </a:rPr>
              <a:t>世纪心理学通览”丛书</a:t>
            </a:r>
            <a:endParaRPr kumimoji="1" lang="en-US" altLang="zh-CN" sz="2400" dirty="0" smtClean="0">
              <a:latin typeface="STFangsong" charset="-122"/>
              <a:ea typeface="STFangsong" charset="-122"/>
              <a:cs typeface="STFangsong" charset="-122"/>
            </a:endParaRPr>
          </a:p>
        </p:txBody>
      </p:sp>
    </p:spTree>
    <p:extLst>
      <p:ext uri="{BB962C8B-B14F-4D97-AF65-F5344CB8AC3E}">
        <p14:creationId xmlns:p14="http://schemas.microsoft.com/office/powerpoint/2010/main" val="13729123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5083" y="797444"/>
            <a:ext cx="7482228" cy="5369439"/>
          </a:xfrm>
        </p:spPr>
        <p:txBody>
          <a:bodyPr>
            <a:normAutofit/>
          </a:bodyPr>
          <a:lstStyle/>
          <a:p>
            <a:pPr>
              <a:lnSpc>
                <a:spcPct val="150000"/>
              </a:lnSpc>
            </a:pPr>
            <a:r>
              <a:rPr kumimoji="1" lang="zh-CN" altLang="en-US" sz="2800" dirty="0" smtClean="0"/>
              <a:t>体育馆内刚刚结束了一场紧张（）考试。</a:t>
            </a:r>
            <a:endParaRPr kumimoji="1" lang="en-US" altLang="zh-CN" sz="2800" dirty="0" smtClean="0"/>
          </a:p>
          <a:p>
            <a:pPr>
              <a:lnSpc>
                <a:spcPct val="150000"/>
              </a:lnSpc>
            </a:pPr>
            <a:endParaRPr kumimoji="1" lang="en-US" altLang="zh-CN" sz="2800" dirty="0" smtClean="0"/>
          </a:p>
          <a:p>
            <a:pPr>
              <a:lnSpc>
                <a:spcPct val="150000"/>
              </a:lnSpc>
            </a:pPr>
            <a:r>
              <a:rPr kumimoji="1" lang="zh-CN" altLang="en-US" sz="2800" dirty="0" smtClean="0"/>
              <a:t>高三的学生在体育馆内紧张（）考试。</a:t>
            </a:r>
            <a:endParaRPr kumimoji="1" lang="en-US" altLang="zh-CN" sz="2800" dirty="0" smtClean="0"/>
          </a:p>
          <a:p>
            <a:pPr>
              <a:lnSpc>
                <a:spcPct val="150000"/>
              </a:lnSpc>
            </a:pPr>
            <a:endParaRPr kumimoji="1" lang="en-US" altLang="zh-CN" sz="2800" dirty="0"/>
          </a:p>
          <a:p>
            <a:pPr>
              <a:lnSpc>
                <a:spcPct val="150000"/>
              </a:lnSpc>
            </a:pPr>
            <a:r>
              <a:rPr kumimoji="1" lang="zh-CN" altLang="en-US" sz="2800" dirty="0" smtClean="0"/>
              <a:t>小红在家陶醉（）歌唱</a:t>
            </a:r>
            <a:endParaRPr kumimoji="1" lang="en-US" altLang="zh-CN" sz="2800" dirty="0" smtClean="0"/>
          </a:p>
          <a:p>
            <a:pPr>
              <a:lnSpc>
                <a:spcPct val="150000"/>
              </a:lnSpc>
            </a:pPr>
            <a:endParaRPr kumimoji="1" lang="en-US" altLang="zh-CN" sz="2800" dirty="0" smtClean="0"/>
          </a:p>
          <a:p>
            <a:pPr>
              <a:lnSpc>
                <a:spcPct val="150000"/>
              </a:lnSpc>
            </a:pPr>
            <a:r>
              <a:rPr kumimoji="1" lang="zh-CN" altLang="en-US" sz="2800" dirty="0" smtClean="0"/>
              <a:t>地扫（）干净吗？</a:t>
            </a:r>
            <a:endParaRPr kumimoji="1" lang="zh-CN" altLang="en-US" sz="2800" dirty="0"/>
          </a:p>
        </p:txBody>
      </p:sp>
    </p:spTree>
    <p:extLst>
      <p:ext uri="{BB962C8B-B14F-4D97-AF65-F5344CB8AC3E}">
        <p14:creationId xmlns:p14="http://schemas.microsoft.com/office/powerpoint/2010/main" val="20786425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87626" y="1140919"/>
            <a:ext cx="7738814" cy="4175360"/>
          </a:xfrm>
        </p:spPr>
        <p:txBody>
          <a:bodyPr/>
          <a:lstStyle/>
          <a:p>
            <a:r>
              <a:rPr kumimoji="1" lang="zh-CN" altLang="en-US" sz="5400" dirty="0" smtClean="0">
                <a:cs typeface="STHupo" charset="-122"/>
              </a:rPr>
              <a:t>常见修辞手法</a:t>
            </a:r>
            <a:endParaRPr kumimoji="1" lang="zh-CN" altLang="en-US" sz="5400" dirty="0">
              <a:cs typeface="STHupo" charset="-122"/>
            </a:endParaRPr>
          </a:p>
        </p:txBody>
      </p:sp>
      <p:sp>
        <p:nvSpPr>
          <p:cNvPr id="3" name="副标题 2"/>
          <p:cNvSpPr>
            <a:spLocks noGrp="1"/>
          </p:cNvSpPr>
          <p:nvPr>
            <p:ph type="subTitle" idx="1"/>
          </p:nvPr>
        </p:nvSpPr>
        <p:spPr/>
        <p:txBody>
          <a:bodyPr/>
          <a:lstStyle/>
          <a:p>
            <a:endParaRPr kumimoji="1" lang="zh-CN" altLang="en-US" dirty="0"/>
          </a:p>
        </p:txBody>
      </p:sp>
    </p:spTree>
    <p:extLst>
      <p:ext uri="{BB962C8B-B14F-4D97-AF65-F5344CB8AC3E}">
        <p14:creationId xmlns:p14="http://schemas.microsoft.com/office/powerpoint/2010/main" val="10989099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2952318" y="2441199"/>
            <a:ext cx="5128426" cy="1632252"/>
          </a:xfrm>
        </p:spPr>
        <p:txBody>
          <a:bodyPr anchor="ctr">
            <a:normAutofit/>
          </a:bodyPr>
          <a:lstStyle/>
          <a:p>
            <a:pPr algn="ctr"/>
            <a:r>
              <a:rPr lang="zh-CN" altLang="en-US" sz="6600" b="1" kern="100" dirty="0" smtClean="0">
                <a:latin typeface="STHupo" charset="-122"/>
                <a:ea typeface="STHupo" charset="-122"/>
                <a:cs typeface="STHupo" charset="-122"/>
              </a:rPr>
              <a:t>比喻</a:t>
            </a:r>
            <a:endParaRPr kumimoji="1" lang="zh-CN" altLang="en-US" sz="6600" dirty="0">
              <a:latin typeface="STHupo" charset="-122"/>
              <a:ea typeface="STHupo" charset="-122"/>
              <a:cs typeface="STHupo" charset="-122"/>
            </a:endParaRPr>
          </a:p>
        </p:txBody>
      </p:sp>
    </p:spTree>
    <p:extLst>
      <p:ext uri="{BB962C8B-B14F-4D97-AF65-F5344CB8AC3E}">
        <p14:creationId xmlns:p14="http://schemas.microsoft.com/office/powerpoint/2010/main" val="1160784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8758" y="0"/>
            <a:ext cx="1145224" cy="597210"/>
          </a:xfrm>
        </p:spPr>
        <p:txBody>
          <a:bodyPr>
            <a:normAutofit/>
          </a:bodyPr>
          <a:lstStyle/>
          <a:p>
            <a:r>
              <a:rPr kumimoji="1" lang="zh-CN" altLang="en-US" sz="3200" b="1" dirty="0" smtClean="0"/>
              <a:t>比喻</a:t>
            </a:r>
            <a:endParaRPr kumimoji="1" lang="zh-CN" altLang="en-US" sz="3200" b="1" dirty="0"/>
          </a:p>
        </p:txBody>
      </p:sp>
      <p:sp>
        <p:nvSpPr>
          <p:cNvPr id="3" name="内容占位符 2"/>
          <p:cNvSpPr>
            <a:spLocks noGrp="1"/>
          </p:cNvSpPr>
          <p:nvPr>
            <p:ph idx="1"/>
          </p:nvPr>
        </p:nvSpPr>
        <p:spPr>
          <a:xfrm>
            <a:off x="662310" y="597210"/>
            <a:ext cx="8183978" cy="6260790"/>
          </a:xfrm>
        </p:spPr>
        <p:txBody>
          <a:bodyPr>
            <a:normAutofit fontScale="92500"/>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1</a:t>
            </a:r>
            <a:r>
              <a:rPr kumimoji="1" lang="zh-CN" altLang="en-US" sz="2400" dirty="0" smtClean="0">
                <a:latin typeface="STZhongsong" charset="-122"/>
                <a:ea typeface="STZhongsong" charset="-122"/>
                <a:cs typeface="STZhongsong" charset="-122"/>
              </a:rPr>
              <a:t>）概念</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比喻就是“打比方”，即两种不同性质的事物，彼此有相似点，便用一事物来比方另一事物的修辞手法。</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2</a:t>
            </a:r>
            <a:r>
              <a:rPr kumimoji="1" lang="zh-CN" altLang="en-US" sz="2400" dirty="0" smtClean="0">
                <a:latin typeface="STZhongsong" charset="-122"/>
                <a:ea typeface="STZhongsong" charset="-122"/>
                <a:cs typeface="STZhongsong" charset="-122"/>
              </a:rPr>
              <a:t>）比喻的结构</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比喻，一般由三部分组成，即本体（被比方的事物）、喻体（用来打比方的事物）和比喻词（表比喻关系的标志性词语。</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smtClean="0">
                <a:latin typeface="STZhongsong" charset="-122"/>
                <a:ea typeface="STZhongsong" charset="-122"/>
                <a:cs typeface="STZhongsong" charset="-122"/>
              </a:rPr>
              <a:t>3</a:t>
            </a:r>
            <a:r>
              <a:rPr kumimoji="1" lang="zh-CN" altLang="en-US" sz="2400" dirty="0" smtClean="0">
                <a:latin typeface="STZhongsong" charset="-122"/>
                <a:ea typeface="STZhongsong" charset="-122"/>
                <a:cs typeface="STZhongsong" charset="-122"/>
              </a:rPr>
              <a:t>）构成比喻的必备条件</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dirty="0" smtClean="0">
                <a:latin typeface="STFangsong" charset="-122"/>
                <a:ea typeface="STFangsong" charset="-122"/>
                <a:cs typeface="STFangsong" charset="-122"/>
              </a:rPr>
              <a:t>甲和乙必须是本质不同的事物。比喻词不一定要出现</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Fangsong" charset="-122"/>
                <a:ea typeface="STFangsong" charset="-122"/>
                <a:cs typeface="STFangsong" charset="-122"/>
              </a:rPr>
              <a:t>甲乙之间必须有相似点。</a:t>
            </a: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dirty="0" smtClean="0">
                <a:latin typeface="STKaiti" charset="-122"/>
                <a:ea typeface="STKaiti" charset="-122"/>
                <a:cs typeface="STKaiti" charset="-122"/>
              </a:rPr>
              <a:t>他长得像他的母亲。（非比喻，表比较）</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2654731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2310" y="0"/>
            <a:ext cx="1145224" cy="597210"/>
          </a:xfrm>
        </p:spPr>
        <p:txBody>
          <a:bodyPr>
            <a:normAutofit/>
          </a:bodyPr>
          <a:lstStyle/>
          <a:p>
            <a:r>
              <a:rPr kumimoji="1" lang="zh-CN" altLang="en-US" sz="3200" b="1" dirty="0" smtClean="0"/>
              <a:t>比喻</a:t>
            </a:r>
            <a:endParaRPr kumimoji="1" lang="zh-CN" altLang="en-US" sz="3200" b="1" dirty="0"/>
          </a:p>
        </p:txBody>
      </p:sp>
      <p:sp>
        <p:nvSpPr>
          <p:cNvPr id="3" name="内容占位符 2"/>
          <p:cNvSpPr>
            <a:spLocks noGrp="1"/>
          </p:cNvSpPr>
          <p:nvPr>
            <p:ph idx="1"/>
          </p:nvPr>
        </p:nvSpPr>
        <p:spPr>
          <a:xfrm>
            <a:off x="662310" y="574158"/>
            <a:ext cx="8290304" cy="6283842"/>
          </a:xfrm>
        </p:spPr>
        <p:txBody>
          <a:bodyPr>
            <a:normAutofit/>
          </a:bodyPr>
          <a:lstStyle/>
          <a:p>
            <a:pPr>
              <a:lnSpc>
                <a:spcPct val="150000"/>
              </a:lnSpc>
            </a:pPr>
            <a:r>
              <a:rPr kumimoji="1" lang="zh-CN" altLang="en-US" sz="2400" dirty="0" smtClean="0">
                <a:latin typeface="STZhongsong" charset="-122"/>
                <a:ea typeface="STZhongsong" charset="-122"/>
                <a:cs typeface="STZhongsong" charset="-122"/>
              </a:rPr>
              <a:t>（</a:t>
            </a:r>
            <a:r>
              <a:rPr kumimoji="1" lang="en-US" altLang="zh-CN" sz="2400" dirty="0">
                <a:latin typeface="STZhongsong" charset="-122"/>
                <a:ea typeface="STZhongsong" charset="-122"/>
                <a:cs typeface="STZhongsong" charset="-122"/>
              </a:rPr>
              <a:t>4</a:t>
            </a:r>
            <a:r>
              <a:rPr kumimoji="1" lang="zh-CN" altLang="en-US" sz="2400" dirty="0" smtClean="0">
                <a:latin typeface="STZhongsong" charset="-122"/>
                <a:ea typeface="STZhongsong" charset="-122"/>
                <a:cs typeface="STZhongsong" charset="-122"/>
              </a:rPr>
              <a:t>）比喻的种类</a:t>
            </a:r>
            <a:endParaRPr kumimoji="1" lang="en-US" altLang="zh-CN" sz="2400" dirty="0" smtClean="0">
              <a:latin typeface="STZhongsong" charset="-122"/>
              <a:ea typeface="STZhongsong" charset="-122"/>
              <a:cs typeface="STZhongsong" charset="-122"/>
            </a:endParaRPr>
          </a:p>
          <a:p>
            <a:pPr>
              <a:lnSpc>
                <a:spcPct val="150000"/>
              </a:lnSpc>
            </a:pPr>
            <a:r>
              <a:rPr kumimoji="1" lang="zh-CN" altLang="en-US" sz="2400" b="1" dirty="0" smtClean="0">
                <a:latin typeface="STZhongsong" charset="-122"/>
                <a:ea typeface="STZhongsong" charset="-122"/>
                <a:cs typeface="STZhongsong" charset="-122"/>
              </a:rPr>
              <a:t>① 明喻。</a:t>
            </a:r>
            <a:r>
              <a:rPr kumimoji="1" lang="zh-CN" altLang="en-US" sz="2400" dirty="0" smtClean="0">
                <a:latin typeface="STFangsong" charset="-122"/>
                <a:ea typeface="STFangsong" charset="-122"/>
                <a:cs typeface="STFangsong" charset="-122"/>
              </a:rPr>
              <a:t>本体和喻体都出现，中间用比喻词“像”“仿佛”“犹如”等连接。明喻的典型形式为：甲像乙。</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：叶子出水很高，像亭亭的舞女的裙。</a:t>
            </a:r>
            <a:endParaRPr kumimoji="1" lang="en-US" altLang="zh-CN" sz="2400" dirty="0" smtClean="0">
              <a:latin typeface="STKaiti" charset="-122"/>
              <a:ea typeface="STKaiti" charset="-122"/>
              <a:cs typeface="STKaiti" charset="-122"/>
            </a:endParaRPr>
          </a:p>
          <a:p>
            <a:pPr>
              <a:lnSpc>
                <a:spcPct val="150000"/>
              </a:lnSpc>
            </a:pPr>
            <a:endParaRPr kumimoji="1" lang="en-US" altLang="zh-CN" sz="2400" dirty="0" smtClean="0">
              <a:latin typeface="STFangsong" charset="-122"/>
              <a:ea typeface="STFangsong" charset="-122"/>
              <a:cs typeface="STFangsong" charset="-122"/>
            </a:endParaRPr>
          </a:p>
          <a:p>
            <a:pPr>
              <a:lnSpc>
                <a:spcPct val="150000"/>
              </a:lnSpc>
            </a:pPr>
            <a:r>
              <a:rPr kumimoji="1" lang="zh-CN" altLang="en-US" sz="2400" b="1" dirty="0" smtClean="0">
                <a:latin typeface="STZhongsong" charset="-122"/>
                <a:ea typeface="STZhongsong" charset="-122"/>
                <a:cs typeface="STZhongsong" charset="-122"/>
              </a:rPr>
              <a:t>② 暗喻。</a:t>
            </a:r>
            <a:r>
              <a:rPr kumimoji="1" lang="zh-CN" altLang="en-US" sz="2400" dirty="0" smtClean="0">
                <a:latin typeface="STFangsong" charset="-122"/>
                <a:ea typeface="STFangsong" charset="-122"/>
                <a:cs typeface="STFangsong" charset="-122"/>
              </a:rPr>
              <a:t>本体、喻体都出现，中间用比喻词“是”、“变成”等连接，有时不用比喻词。暗喻的典型形式为：甲是乙。</a:t>
            </a:r>
            <a:endParaRPr kumimoji="1" lang="en-US" altLang="zh-CN" sz="2400" dirty="0" smtClean="0">
              <a:latin typeface="STFangsong" charset="-122"/>
              <a:ea typeface="STFangsong" charset="-122"/>
              <a:cs typeface="STFangsong" charset="-122"/>
            </a:endParaRPr>
          </a:p>
          <a:p>
            <a:pPr>
              <a:lnSpc>
                <a:spcPct val="150000"/>
              </a:lnSpc>
            </a:pPr>
            <a:r>
              <a:rPr kumimoji="1" lang="en-US" altLang="zh-CN" sz="2400" dirty="0" err="1" smtClean="0">
                <a:latin typeface="STKaiti" charset="-122"/>
                <a:ea typeface="STKaiti" charset="-122"/>
                <a:cs typeface="STKaiti" charset="-122"/>
              </a:rPr>
              <a:t>Eg</a:t>
            </a:r>
            <a:r>
              <a:rPr kumimoji="1" lang="zh-CN" altLang="en-US" sz="2400" dirty="0" smtClean="0">
                <a:latin typeface="STKaiti" charset="-122"/>
                <a:ea typeface="STKaiti" charset="-122"/>
                <a:cs typeface="STKaiti" charset="-122"/>
              </a:rPr>
              <a:t>：更多的时候，乌云四合，层峦叠嶂都成了水墨山水</a:t>
            </a:r>
            <a:endParaRPr kumimoji="1" lang="en-US" altLang="zh-CN" sz="2400" dirty="0">
              <a:latin typeface="STKaiti" charset="-122"/>
              <a:ea typeface="STKaiti" charset="-122"/>
              <a:cs typeface="STKaiti" charset="-122"/>
            </a:endParaRPr>
          </a:p>
          <a:p>
            <a:pPr lvl="2">
              <a:lnSpc>
                <a:spcPct val="150000"/>
              </a:lnSpc>
            </a:pPr>
            <a:r>
              <a:rPr kumimoji="1" lang="zh-CN" altLang="en-US" sz="2400" dirty="0" smtClean="0">
                <a:latin typeface="STKaiti" charset="-122"/>
                <a:ea typeface="STKaiti" charset="-122"/>
                <a:cs typeface="STKaiti" charset="-122"/>
              </a:rPr>
              <a:t>小时候</a:t>
            </a:r>
            <a:r>
              <a:rPr kumimoji="1" lang="zh-CN" altLang="en-US" sz="2400" dirty="0">
                <a:latin typeface="STKaiti" charset="-122"/>
                <a:ea typeface="STKaiti" charset="-122"/>
                <a:cs typeface="STKaiti" charset="-122"/>
              </a:rPr>
              <a:t>／乡愁是一枚小小的邮票。</a:t>
            </a:r>
            <a:endParaRPr kumimoji="1" lang="en-US" altLang="zh-CN" sz="2400" dirty="0" smtClean="0">
              <a:latin typeface="STKaiti" charset="-122"/>
              <a:ea typeface="STKaiti" charset="-122"/>
              <a:cs typeface="STKaiti" charset="-122"/>
            </a:endParaRPr>
          </a:p>
        </p:txBody>
      </p:sp>
    </p:spTree>
    <p:extLst>
      <p:ext uri="{BB962C8B-B14F-4D97-AF65-F5344CB8AC3E}">
        <p14:creationId xmlns:p14="http://schemas.microsoft.com/office/powerpoint/2010/main" val="1757214320"/>
      </p:ext>
    </p:extLst>
  </p:cSld>
  <p:clrMapOvr>
    <a:masterClrMapping/>
  </p:clrMapOvr>
  <p:timing>
    <p:tnLst>
      <p:par>
        <p:cTn id="1" dur="indefinite" restart="never" nodeType="tmRoot"/>
      </p:par>
    </p:tnLst>
  </p:timing>
</p:sld>
</file>

<file path=ppt/theme/theme1.xml><?xml version="1.0" encoding="utf-8"?>
<a:theme xmlns:a="http://schemas.openxmlformats.org/drawingml/2006/main" name="徽章">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徽章">
      <a:majorFont>
        <a:latin typeface="Impact" panose="020B0806030902050204"/>
        <a:ea typeface=""/>
        <a:cs typeface=""/>
      </a:majorFont>
      <a:minorFont>
        <a:latin typeface="Gill Sans MT" panose="020B0502020104020203"/>
        <a:ea typeface=""/>
        <a:cs typeface=""/>
      </a:minorFont>
    </a:fontScheme>
    <a:fmtScheme name="徽章">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Badge</Template>
  <TotalTime>893</TotalTime>
  <Words>3152</Words>
  <Application>Microsoft Macintosh PowerPoint</Application>
  <PresentationFormat>全屏显示(4:3)</PresentationFormat>
  <Paragraphs>241</Paragraphs>
  <Slides>50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50</vt:i4>
      </vt:variant>
    </vt:vector>
  </HeadingPairs>
  <TitlesOfParts>
    <vt:vector size="61" baseType="lpstr">
      <vt:lpstr>Arial</vt:lpstr>
      <vt:lpstr>DengXian</vt:lpstr>
      <vt:lpstr>Gill Sans MT</vt:lpstr>
      <vt:lpstr>Impact</vt:lpstr>
      <vt:lpstr>SimHei</vt:lpstr>
      <vt:lpstr>STFangsong</vt:lpstr>
      <vt:lpstr>STHupo</vt:lpstr>
      <vt:lpstr>STKaiti</vt:lpstr>
      <vt:lpstr>STZhongsong</vt:lpstr>
      <vt:lpstr>Wingdings</vt:lpstr>
      <vt:lpstr>徽章</vt:lpstr>
      <vt:lpstr>PAPER1</vt:lpstr>
      <vt:lpstr>引号</vt:lpstr>
      <vt:lpstr>引号的定义</vt:lpstr>
      <vt:lpstr>引号的基本用法</vt:lpstr>
      <vt:lpstr>引号的基本用法</vt:lpstr>
      <vt:lpstr>常见修辞手法</vt:lpstr>
      <vt:lpstr>比喻</vt:lpstr>
      <vt:lpstr>比喻</vt:lpstr>
      <vt:lpstr>比喻</vt:lpstr>
      <vt:lpstr>比喻</vt:lpstr>
      <vt:lpstr>比喻</vt:lpstr>
      <vt:lpstr>比拟</vt:lpstr>
      <vt:lpstr>比拟</vt:lpstr>
      <vt:lpstr>比拟</vt:lpstr>
      <vt:lpstr>比拟</vt:lpstr>
      <vt:lpstr>比拟</vt:lpstr>
      <vt:lpstr>比喻和比拟的区别</vt:lpstr>
      <vt:lpstr>PowerPoint 演示文稿</vt:lpstr>
      <vt:lpstr>PowerPoint 演示文稿</vt:lpstr>
      <vt:lpstr>借代</vt:lpstr>
      <vt:lpstr>借代</vt:lpstr>
      <vt:lpstr>借代</vt:lpstr>
      <vt:lpstr>借代</vt:lpstr>
      <vt:lpstr>夸张</vt:lpstr>
      <vt:lpstr>夸张</vt:lpstr>
      <vt:lpstr>夸张</vt:lpstr>
      <vt:lpstr>夸张</vt:lpstr>
      <vt:lpstr>对偶</vt:lpstr>
      <vt:lpstr>对偶</vt:lpstr>
      <vt:lpstr>对偶</vt:lpstr>
      <vt:lpstr>对偶</vt:lpstr>
      <vt:lpstr>排比</vt:lpstr>
      <vt:lpstr>排比</vt:lpstr>
      <vt:lpstr>反复</vt:lpstr>
      <vt:lpstr>反复</vt:lpstr>
      <vt:lpstr>反复</vt:lpstr>
      <vt:lpstr>设问与反问</vt:lpstr>
      <vt:lpstr>设问</vt:lpstr>
      <vt:lpstr>设问</vt:lpstr>
      <vt:lpstr>反问</vt:lpstr>
      <vt:lpstr>反问</vt:lpstr>
      <vt:lpstr>反语</vt:lpstr>
      <vt:lpstr>反语</vt:lpstr>
      <vt:lpstr>反语</vt:lpstr>
      <vt:lpstr>常见句式</vt:lpstr>
      <vt:lpstr>长句和短句</vt:lpstr>
      <vt:lpstr>整句和散句</vt:lpstr>
      <vt:lpstr>的 地 得</vt:lpstr>
      <vt:lpstr>PowerPoint 演示文稿</vt:lpstr>
      <vt:lpstr>PowerPoint 演示文稿</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PAPER1</dc:title>
  <dc:creator>金 美帆</dc:creator>
  <cp:lastModifiedBy>金 美帆</cp:lastModifiedBy>
  <cp:revision>68</cp:revision>
  <dcterms:created xsi:type="dcterms:W3CDTF">2019-03-15T01:38:08Z</dcterms:created>
  <dcterms:modified xsi:type="dcterms:W3CDTF">2019-03-28T05:18:45Z</dcterms:modified>
</cp:coreProperties>
</file>