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5"/>
  </p:sldMasterIdLst>
  <p:sldIdLst>
    <p:sldId id="341" r:id="rId6"/>
    <p:sldId id="307" r:id="rId7"/>
    <p:sldId id="309" r:id="rId8"/>
    <p:sldId id="311" r:id="rId9"/>
    <p:sldId id="312" r:id="rId10"/>
    <p:sldId id="310" r:id="rId1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1F2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
        <p:nvSpPr>
          <p:cNvPr id="76"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7"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
        <p:nvSpPr>
          <p:cNvPr id="79"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1"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2"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
        <p:nvSpPr>
          <p:cNvPr id="84"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5"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6"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7"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8"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9"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92A471-BD4D-CF48-B345-91E45251EE5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6DB639-A0FB-AE4D-8699-DD040E3502A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BE0BB52-9629-464A-A2F6-9D249BDA747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982ECDD-9A1B-1B42-A411-676DB9A26250}"/>
              </a:ext>
            </a:extLst>
          </p:cNvPr>
          <p:cNvSpPr>
            <a:spLocks noGrp="1"/>
          </p:cNvSpPr>
          <p:nvPr>
            <p:ph type="dt" sz="half" idx="10"/>
          </p:nvPr>
        </p:nvSpPr>
        <p:spPr/>
        <p:txBody>
          <a:bodyPr/>
          <a:lstStyle/>
          <a:p>
            <a:fld id="{E85110A5-1F6F-D946-A6BF-280F7B508A17}" type="datetimeFigureOut">
              <a:rPr lang="fr-FR" smtClean="0"/>
              <a:t>16/09/2021</a:t>
            </a:fld>
            <a:endParaRPr lang="fr-FR"/>
          </a:p>
        </p:txBody>
      </p:sp>
      <p:sp>
        <p:nvSpPr>
          <p:cNvPr id="6" name="Espace réservé du pied de page 5">
            <a:extLst>
              <a:ext uri="{FF2B5EF4-FFF2-40B4-BE49-F238E27FC236}">
                <a16:creationId xmlns:a16="http://schemas.microsoft.com/office/drawing/2014/main" id="{DD4912C6-51DB-E349-9371-79630C9356B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3FF3E7-7E0E-2348-B617-BC80F2F5EAD2}"/>
              </a:ext>
            </a:extLst>
          </p:cNvPr>
          <p:cNvSpPr>
            <a:spLocks noGrp="1"/>
          </p:cNvSpPr>
          <p:nvPr>
            <p:ph type="sldNum" sz="quarter" idx="12"/>
          </p:nvPr>
        </p:nvSpPr>
        <p:spPr>
          <a:xfrm>
            <a:off x="8610600" y="6356350"/>
            <a:ext cx="2743200" cy="365125"/>
          </a:xfrm>
          <a:prstGeom prst="rect">
            <a:avLst/>
          </a:prstGeom>
        </p:spPr>
        <p:txBody>
          <a:bodyPr/>
          <a:lstStyle/>
          <a:p>
            <a:fld id="{69C79C70-4188-6F48-85C7-90E5C4F7B937}" type="slidenum">
              <a:rPr lang="fr-FR" smtClean="0"/>
              <a:t>‹Nº›</a:t>
            </a:fld>
            <a:endParaRPr lang="fr-FR"/>
          </a:p>
        </p:txBody>
      </p:sp>
    </p:spTree>
    <p:extLst>
      <p:ext uri="{BB962C8B-B14F-4D97-AF65-F5344CB8AC3E}">
        <p14:creationId xmlns:p14="http://schemas.microsoft.com/office/powerpoint/2010/main" val="196571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
        <p:nvSpPr>
          <p:cNvPr id="5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
        <p:nvSpPr>
          <p:cNvPr id="57"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
        <p:nvSpPr>
          <p:cNvPr id="5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0"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6"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
        <p:nvSpPr>
          <p:cNvPr id="68"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9"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0"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tIns="0" rIns="0" bIns="0" anchor="ctr"/>
          <a:lstStyle/>
          <a:p>
            <a:endParaRPr lang="fr-FR" sz="1800" b="0" strike="noStrike" spc="-1">
              <a:solidFill>
                <a:srgbClr val="000000"/>
              </a:solidFill>
              <a:latin typeface="Calibri"/>
            </a:endParaRPr>
          </a:p>
        </p:txBody>
      </p:sp>
      <p:sp>
        <p:nvSpPr>
          <p:cNvPr id="72"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3"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4"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wmf"/><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 name="Image 9"/>
          <p:cNvPicPr/>
          <p:nvPr/>
        </p:nvPicPr>
        <p:blipFill>
          <a:blip r:embed="rId15"/>
          <a:stretch/>
        </p:blipFill>
        <p:spPr>
          <a:xfrm>
            <a:off x="10096560" y="0"/>
            <a:ext cx="2095200" cy="6857640"/>
          </a:xfrm>
          <a:prstGeom prst="rect">
            <a:avLst/>
          </a:prstGeom>
          <a:ln>
            <a:noFill/>
          </a:ln>
        </p:spPr>
      </p:pic>
      <p:pic>
        <p:nvPicPr>
          <p:cNvPr id="47" name="Image 7"/>
          <p:cNvPicPr/>
          <p:nvPr/>
        </p:nvPicPr>
        <p:blipFill>
          <a:blip r:embed="rId16"/>
          <a:stretch/>
        </p:blipFill>
        <p:spPr>
          <a:xfrm>
            <a:off x="0" y="0"/>
            <a:ext cx="1472760" cy="647280"/>
          </a:xfrm>
          <a:prstGeom prst="rect">
            <a:avLst/>
          </a:prstGeom>
          <a:ln>
            <a:noFill/>
          </a:ln>
        </p:spPr>
      </p:pic>
      <p:pic>
        <p:nvPicPr>
          <p:cNvPr id="48" name="Image 8"/>
          <p:cNvPicPr/>
          <p:nvPr/>
        </p:nvPicPr>
        <p:blipFill>
          <a:blip r:embed="rId17"/>
          <a:stretch/>
        </p:blipFill>
        <p:spPr>
          <a:xfrm>
            <a:off x="9639360" y="6389280"/>
            <a:ext cx="1714320" cy="317160"/>
          </a:xfrm>
          <a:prstGeom prst="rect">
            <a:avLst/>
          </a:prstGeom>
          <a:ln>
            <a:noFill/>
          </a:ln>
        </p:spPr>
      </p:pic>
      <p:sp>
        <p:nvSpPr>
          <p:cNvPr id="4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fr-FR" sz="4400" b="0" strike="noStrike" spc="-1">
                <a:solidFill>
                  <a:srgbClr val="000000"/>
                </a:solidFill>
                <a:latin typeface="Calibri Light"/>
              </a:rPr>
              <a:t>Modifiez le style du titre</a:t>
            </a:r>
            <a:endParaRPr lang="fr-FR" sz="4400" b="0" strike="noStrike" spc="-1">
              <a:solidFill>
                <a:srgbClr val="000000"/>
              </a:solidFill>
              <a:latin typeface="Calibri"/>
            </a:endParaRPr>
          </a:p>
        </p:txBody>
      </p:sp>
      <p:sp>
        <p:nvSpPr>
          <p:cNvPr id="50"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p>
          <a:p>
            <a:pPr marL="685800" lvl="1" indent="-228240">
              <a:lnSpc>
                <a:spcPct val="90000"/>
              </a:lnSpc>
              <a:spcBef>
                <a:spcPts val="499"/>
              </a:spcBef>
              <a:buClr>
                <a:srgbClr val="000000"/>
              </a:buClr>
              <a:buFont typeface="Arial"/>
              <a:buChar char="•"/>
            </a:pPr>
            <a:r>
              <a:rPr lang="fr-FR" sz="2400" b="0" strike="noStrike" spc="-1">
                <a:solidFill>
                  <a:srgbClr val="000000"/>
                </a:solidFill>
                <a:latin typeface="Calibri"/>
              </a:rPr>
              <a:t>Deuxième niveau</a:t>
            </a:r>
          </a:p>
          <a:p>
            <a:pPr marL="1143000" lvl="2" indent="-228240">
              <a:lnSpc>
                <a:spcPct val="90000"/>
              </a:lnSpc>
              <a:spcBef>
                <a:spcPts val="499"/>
              </a:spcBef>
              <a:buClr>
                <a:srgbClr val="000000"/>
              </a:buClr>
              <a:buFont typeface="Arial"/>
              <a:buChar char="•"/>
            </a:pPr>
            <a:r>
              <a:rPr lang="fr-FR" sz="2000" b="0" strike="noStrike" spc="-1">
                <a:solidFill>
                  <a:srgbClr val="000000"/>
                </a:solidFill>
                <a:latin typeface="Calibri"/>
              </a:rPr>
              <a:t>Troisième niveau</a:t>
            </a:r>
          </a:p>
          <a:p>
            <a:pPr marL="1600200" lvl="3" indent="-228240">
              <a:lnSpc>
                <a:spcPct val="90000"/>
              </a:lnSpc>
              <a:spcBef>
                <a:spcPts val="499"/>
              </a:spcBef>
              <a:buClr>
                <a:srgbClr val="000000"/>
              </a:buClr>
              <a:buFont typeface="Arial"/>
              <a:buChar char="•"/>
            </a:pPr>
            <a:r>
              <a:rPr lang="fr-FR" sz="1800" b="0" strike="noStrike" spc="-1">
                <a:solidFill>
                  <a:srgbClr val="000000"/>
                </a:solidFill>
                <a:latin typeface="Calibri"/>
              </a:rPr>
              <a:t>Quatrième niveau</a:t>
            </a:r>
          </a:p>
          <a:p>
            <a:pPr marL="2057400" lvl="4" indent="-228240">
              <a:lnSpc>
                <a:spcPct val="90000"/>
              </a:lnSpc>
              <a:spcBef>
                <a:spcPts val="499"/>
              </a:spcBef>
              <a:buClr>
                <a:srgbClr val="000000"/>
              </a:buClr>
              <a:buFont typeface="Arial"/>
              <a:buChar char="•"/>
            </a:pPr>
            <a:r>
              <a:rPr lang="fr-FR" sz="1800" b="0" strike="noStrike" spc="-1">
                <a:solidFill>
                  <a:srgbClr val="000000"/>
                </a:solidFill>
                <a:latin typeface="Calibri"/>
              </a:rPr>
              <a:t>Cinquième niveau</a:t>
            </a:r>
          </a:p>
        </p:txBody>
      </p:sp>
      <p:sp>
        <p:nvSpPr>
          <p:cNvPr id="51" name="PlaceHolder 3"/>
          <p:cNvSpPr>
            <a:spLocks noGrp="1"/>
          </p:cNvSpPr>
          <p:nvPr>
            <p:ph type="dt"/>
          </p:nvPr>
        </p:nvSpPr>
        <p:spPr>
          <a:xfrm>
            <a:off x="838080" y="6356520"/>
            <a:ext cx="2742840" cy="364680"/>
          </a:xfrm>
          <a:prstGeom prst="rect">
            <a:avLst/>
          </a:prstGeom>
        </p:spPr>
        <p:txBody>
          <a:bodyPr anchor="ctr"/>
          <a:lstStyle/>
          <a:p>
            <a:pPr>
              <a:lnSpc>
                <a:spcPct val="100000"/>
              </a:lnSpc>
            </a:pPr>
            <a:fld id="{85AAA76C-53B8-4A04-B337-AD28CB71E1EB}" type="datetime">
              <a:rPr lang="en-US" sz="1200" b="0" strike="noStrike" spc="-1">
                <a:solidFill>
                  <a:srgbClr val="8B8B8B"/>
                </a:solidFill>
                <a:latin typeface="Calibri"/>
              </a:rPr>
              <a:t>9/16/2021</a:t>
            </a:fld>
            <a:endParaRPr lang="en-US" sz="1200" b="0" strike="noStrike" spc="-1">
              <a:latin typeface="Times New Roman"/>
            </a:endParaRPr>
          </a:p>
        </p:txBody>
      </p:sp>
      <p:sp>
        <p:nvSpPr>
          <p:cNvPr id="52"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53" name="PlaceHolder 5"/>
          <p:cNvSpPr>
            <a:spLocks noGrp="1"/>
          </p:cNvSpPr>
          <p:nvPr>
            <p:ph type="sldNum"/>
          </p:nvPr>
        </p:nvSpPr>
        <p:spPr>
          <a:xfrm>
            <a:off x="8610480" y="6356520"/>
            <a:ext cx="2742840" cy="364680"/>
          </a:xfrm>
          <a:prstGeom prst="rect">
            <a:avLst/>
          </a:prstGeom>
        </p:spPr>
        <p:txBody>
          <a:bodyPr lIns="90000" tIns="45000" rIns="90000" bIns="45000"/>
          <a:lstStyle/>
          <a:p>
            <a:pPr>
              <a:lnSpc>
                <a:spcPct val="100000"/>
              </a:lnSpc>
            </a:pPr>
            <a:fld id="{789F16A6-3403-41BF-9BA0-D427B5CF81BE}" type="slidenum">
              <a:rPr lang="en-US" sz="1800" b="0" strike="noStrike" spc="-1">
                <a:solidFill>
                  <a:srgbClr val="000000"/>
                </a:solidFill>
                <a:latin typeface="Calibri"/>
              </a:rPr>
              <a:t>‹Nº›</a:t>
            </a:fld>
            <a:endParaRPr lang="en-US"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177DE1-8C3F-4DDA-AE3A-CC36BA7C466C}"/>
              </a:ext>
            </a:extLst>
          </p:cNvPr>
          <p:cNvSpPr>
            <a:spLocks noGrp="1"/>
          </p:cNvSpPr>
          <p:nvPr>
            <p:ph type="title"/>
          </p:nvPr>
        </p:nvSpPr>
        <p:spPr>
          <a:xfrm>
            <a:off x="838200" y="365125"/>
            <a:ext cx="10515600" cy="1325563"/>
          </a:xfrm>
        </p:spPr>
        <p:txBody>
          <a:bodyPr anchor="ctr">
            <a:normAutofit/>
          </a:bodyPr>
          <a:lstStyle/>
          <a:p>
            <a:r>
              <a:rPr kumimoji="0" lang="en-US" sz="3600" b="1" i="0" u="none" strike="noStrike" kern="1200" cap="none" spc="0" normalizeH="0" baseline="0" noProof="0" dirty="0">
                <a:ln>
                  <a:noFill/>
                </a:ln>
                <a:solidFill>
                  <a:srgbClr val="0070C0"/>
                </a:solidFill>
                <a:effectLst/>
                <a:uLnTx/>
                <a:uFillTx/>
                <a:latin typeface="Calibri Light" panose="020F0302020204030204"/>
                <a:ea typeface="+mj-ea"/>
                <a:cs typeface="+mj-cs"/>
              </a:rPr>
              <a:t>Design of Experiments</a:t>
            </a:r>
          </a:p>
        </p:txBody>
      </p:sp>
      <p:sp>
        <p:nvSpPr>
          <p:cNvPr id="8" name="ZoneTexte 20">
            <a:extLst>
              <a:ext uri="{FF2B5EF4-FFF2-40B4-BE49-F238E27FC236}">
                <a16:creationId xmlns:a16="http://schemas.microsoft.com/office/drawing/2014/main" id="{AE49096E-2D09-4ACE-9CD2-CB4C3EBC5F75}"/>
              </a:ext>
            </a:extLst>
          </p:cNvPr>
          <p:cNvSpPr txBox="1"/>
          <p:nvPr/>
        </p:nvSpPr>
        <p:spPr>
          <a:xfrm>
            <a:off x="838079" y="1612745"/>
            <a:ext cx="8792482" cy="1923931"/>
          </a:xfrm>
          <a:prstGeom prst="roundRect">
            <a:avLst/>
          </a:prstGeom>
          <a:solidFill>
            <a:schemeClr val="accent6">
              <a:lumMod val="20000"/>
              <a:lumOff val="80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just"/>
            <a:r>
              <a:rPr lang="en-US" sz="1600" b="0" i="0" dirty="0">
                <a:solidFill>
                  <a:srgbClr val="000000"/>
                </a:solidFill>
                <a:effectLst/>
                <a:latin typeface="Times New Roman" panose="02020603050405020304" pitchFamily="18" charset="0"/>
              </a:rPr>
              <a:t>Suppose that we wish to improve the yield of a polishing operation. The three inputs (factors) that are considered important to the operation are Rotational Speed (</a:t>
            </a:r>
            <a:r>
              <a:rPr lang="en-US" sz="1600" b="1" i="1" dirty="0">
                <a:solidFill>
                  <a:srgbClr val="000000"/>
                </a:solidFill>
                <a:effectLst/>
                <a:latin typeface="Times New Roman" panose="02020603050405020304" pitchFamily="18" charset="0"/>
              </a:rPr>
              <a:t>X</a:t>
            </a:r>
            <a:r>
              <a:rPr lang="en-US" sz="1600" b="1" i="0" baseline="-25000" dirty="0">
                <a:solidFill>
                  <a:srgbClr val="000000"/>
                </a:solidFill>
                <a:effectLst/>
                <a:latin typeface="Times New Roman" panose="02020603050405020304" pitchFamily="18" charset="0"/>
              </a:rPr>
              <a:t>1</a:t>
            </a:r>
            <a:r>
              <a:rPr lang="en-US" sz="1600" b="0" i="0" dirty="0">
                <a:solidFill>
                  <a:srgbClr val="000000"/>
                </a:solidFill>
                <a:effectLst/>
                <a:latin typeface="Times New Roman" panose="02020603050405020304" pitchFamily="18" charset="0"/>
              </a:rPr>
              <a:t>), Linear speed or Feed (</a:t>
            </a:r>
            <a:r>
              <a:rPr lang="en-US" sz="1600" b="1" i="1" dirty="0">
                <a:solidFill>
                  <a:srgbClr val="000000"/>
                </a:solidFill>
                <a:effectLst/>
                <a:latin typeface="Times New Roman" panose="02020603050405020304" pitchFamily="18" charset="0"/>
              </a:rPr>
              <a:t>X</a:t>
            </a:r>
            <a:r>
              <a:rPr lang="en-US" sz="1600" b="1" i="0" baseline="-25000" dirty="0">
                <a:solidFill>
                  <a:srgbClr val="000000"/>
                </a:solidFill>
                <a:effectLst/>
                <a:latin typeface="Times New Roman" panose="02020603050405020304" pitchFamily="18" charset="0"/>
              </a:rPr>
              <a:t>2</a:t>
            </a:r>
            <a:r>
              <a:rPr lang="en-US" sz="1600" b="0" i="0" dirty="0">
                <a:solidFill>
                  <a:srgbClr val="000000"/>
                </a:solidFill>
                <a:effectLst/>
                <a:latin typeface="Times New Roman" panose="02020603050405020304" pitchFamily="18" charset="0"/>
              </a:rPr>
              <a:t>), and Depth (</a:t>
            </a:r>
            <a:r>
              <a:rPr lang="en-US" sz="1600" b="1" i="1" dirty="0">
                <a:solidFill>
                  <a:srgbClr val="000000"/>
                </a:solidFill>
                <a:effectLst/>
                <a:latin typeface="Times New Roman" panose="02020603050405020304" pitchFamily="18" charset="0"/>
              </a:rPr>
              <a:t>X</a:t>
            </a:r>
            <a:r>
              <a:rPr lang="en-US" sz="1600" b="1" i="0" baseline="-25000" dirty="0">
                <a:solidFill>
                  <a:srgbClr val="000000"/>
                </a:solidFill>
                <a:effectLst/>
                <a:latin typeface="Times New Roman" panose="02020603050405020304" pitchFamily="18" charset="0"/>
              </a:rPr>
              <a:t>3</a:t>
            </a:r>
            <a:r>
              <a:rPr lang="en-US" sz="1600" b="1" i="0" dirty="0">
                <a:solidFill>
                  <a:srgbClr val="000000"/>
                </a:solidFill>
                <a:effectLst/>
                <a:latin typeface="Times New Roman" panose="02020603050405020304" pitchFamily="18" charset="0"/>
              </a:rPr>
              <a:t>)</a:t>
            </a:r>
            <a:r>
              <a:rPr lang="en-US" sz="1600" b="0" i="0" dirty="0">
                <a:solidFill>
                  <a:srgbClr val="000000"/>
                </a:solidFill>
                <a:effectLst/>
                <a:latin typeface="Times New Roman" panose="02020603050405020304" pitchFamily="18" charset="0"/>
              </a:rPr>
              <a:t>. We want to ascertain the relative importance of each of these factors on Yield (</a:t>
            </a:r>
            <a:r>
              <a:rPr lang="en-US" sz="1600" b="1" i="1" dirty="0">
                <a:solidFill>
                  <a:srgbClr val="000000"/>
                </a:solidFill>
                <a:effectLst/>
                <a:latin typeface="Times New Roman" panose="02020603050405020304" pitchFamily="18" charset="0"/>
              </a:rPr>
              <a:t>Y</a:t>
            </a:r>
            <a:r>
              <a:rPr lang="en-US" sz="1600" b="0" i="0" dirty="0">
                <a:solidFill>
                  <a:srgbClr val="000000"/>
                </a:solidFill>
                <a:effectLst/>
                <a:latin typeface="Times New Roman" panose="02020603050405020304" pitchFamily="18" charset="0"/>
              </a:rPr>
              <a:t>).</a:t>
            </a:r>
          </a:p>
          <a:p>
            <a:pPr algn="just"/>
            <a:endParaRPr lang="en-US" sz="1600" b="0" i="0" dirty="0">
              <a:solidFill>
                <a:srgbClr val="000000"/>
              </a:solidFill>
              <a:effectLst/>
              <a:latin typeface="Times New Roman" panose="02020603050405020304" pitchFamily="18" charset="0"/>
            </a:endParaRPr>
          </a:p>
          <a:p>
            <a:pPr algn="just"/>
            <a:r>
              <a:rPr lang="en-US" sz="1600" b="0" i="0" dirty="0">
                <a:solidFill>
                  <a:srgbClr val="000000"/>
                </a:solidFill>
                <a:effectLst/>
                <a:latin typeface="Times New Roman" panose="02020603050405020304" pitchFamily="18" charset="0"/>
              </a:rPr>
              <a:t>Speed, Feed and Depth have a linear behavior along their respective scales, from a low to a high setting. </a:t>
            </a:r>
            <a:endParaRPr lang="en-US" sz="1600" dirty="0">
              <a:solidFill>
                <a:srgbClr val="000000"/>
              </a:solidFill>
              <a:latin typeface="Times New Roman" panose="02020603050405020304" pitchFamily="18" charset="0"/>
            </a:endParaRPr>
          </a:p>
          <a:p>
            <a:pPr algn="just"/>
            <a:endParaRPr lang="es-ES" sz="1100" b="1" dirty="0">
              <a:solidFill>
                <a:schemeClr val="accent4">
                  <a:lumMod val="50000"/>
                </a:schemeClr>
              </a:solidFill>
            </a:endParaRPr>
          </a:p>
        </p:txBody>
      </p:sp>
      <p:sp>
        <p:nvSpPr>
          <p:cNvPr id="9" name="ZoneTexte 2">
            <a:extLst>
              <a:ext uri="{FF2B5EF4-FFF2-40B4-BE49-F238E27FC236}">
                <a16:creationId xmlns:a16="http://schemas.microsoft.com/office/drawing/2014/main" id="{810CBE01-0613-4363-B092-CDA9B9647009}"/>
              </a:ext>
            </a:extLst>
          </p:cNvPr>
          <p:cNvSpPr txBox="1"/>
          <p:nvPr/>
        </p:nvSpPr>
        <p:spPr>
          <a:xfrm>
            <a:off x="2421091" y="3922374"/>
            <a:ext cx="5285522" cy="37457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just"/>
            <a:r>
              <a:rPr lang="en-US" sz="1600" b="1" i="0" dirty="0">
                <a:solidFill>
                  <a:srgbClr val="000000"/>
                </a:solidFill>
                <a:effectLst/>
                <a:latin typeface="Times New Roman" panose="02020603050405020304" pitchFamily="18" charset="0"/>
              </a:rPr>
              <a:t>High (1) and Low (0) Settings for a Polishing Operation</a:t>
            </a:r>
            <a:endParaRPr lang="en-US" sz="1600" dirty="0">
              <a:solidFill>
                <a:srgbClr val="000000"/>
              </a:solidFill>
              <a:latin typeface="Times New Roman" panose="02020603050405020304" pitchFamily="18" charset="0"/>
            </a:endParaRPr>
          </a:p>
        </p:txBody>
      </p:sp>
      <p:graphicFrame>
        <p:nvGraphicFramePr>
          <p:cNvPr id="10" name="Tabla 6">
            <a:extLst>
              <a:ext uri="{FF2B5EF4-FFF2-40B4-BE49-F238E27FC236}">
                <a16:creationId xmlns:a16="http://schemas.microsoft.com/office/drawing/2014/main" id="{5361E235-1CD4-455D-9EFD-3C94CCE52BFB}"/>
              </a:ext>
            </a:extLst>
          </p:cNvPr>
          <p:cNvGraphicFramePr>
            <a:graphicFrameLocks noGrp="1"/>
          </p:cNvGraphicFramePr>
          <p:nvPr>
            <p:extLst>
              <p:ext uri="{D42A27DB-BD31-4B8C-83A1-F6EECF244321}">
                <p14:modId xmlns:p14="http://schemas.microsoft.com/office/powerpoint/2010/main" val="729646401"/>
              </p:ext>
            </p:extLst>
          </p:nvPr>
        </p:nvGraphicFramePr>
        <p:xfrm>
          <a:off x="1812652" y="4601733"/>
          <a:ext cx="65024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06711029"/>
                    </a:ext>
                  </a:extLst>
                </a:gridCol>
                <a:gridCol w="1625600">
                  <a:extLst>
                    <a:ext uri="{9D8B030D-6E8A-4147-A177-3AD203B41FA5}">
                      <a16:colId xmlns:a16="http://schemas.microsoft.com/office/drawing/2014/main" val="2015810260"/>
                    </a:ext>
                  </a:extLst>
                </a:gridCol>
                <a:gridCol w="1625600">
                  <a:extLst>
                    <a:ext uri="{9D8B030D-6E8A-4147-A177-3AD203B41FA5}">
                      <a16:colId xmlns:a16="http://schemas.microsoft.com/office/drawing/2014/main" val="1084503860"/>
                    </a:ext>
                  </a:extLst>
                </a:gridCol>
                <a:gridCol w="1625600">
                  <a:extLst>
                    <a:ext uri="{9D8B030D-6E8A-4147-A177-3AD203B41FA5}">
                      <a16:colId xmlns:a16="http://schemas.microsoft.com/office/drawing/2014/main" val="2603000823"/>
                    </a:ext>
                  </a:extLst>
                </a:gridCol>
              </a:tblGrid>
              <a:tr h="370840">
                <a:tc>
                  <a:txBody>
                    <a:bodyPr/>
                    <a:lstStyle/>
                    <a:p>
                      <a:endParaRPr lang="es-ES"/>
                    </a:p>
                  </a:txBody>
                  <a:tcPr/>
                </a:tc>
                <a:tc>
                  <a:txBody>
                    <a:bodyPr/>
                    <a:lstStyle/>
                    <a:p>
                      <a:r>
                        <a:rPr lang="es-ES" dirty="0"/>
                        <a:t>Low</a:t>
                      </a:r>
                    </a:p>
                  </a:txBody>
                  <a:tcPr/>
                </a:tc>
                <a:tc>
                  <a:txBody>
                    <a:bodyPr/>
                    <a:lstStyle/>
                    <a:p>
                      <a:r>
                        <a:rPr lang="es-ES" dirty="0"/>
                        <a:t>High</a:t>
                      </a:r>
                    </a:p>
                  </a:txBody>
                  <a:tcPr/>
                </a:tc>
                <a:tc>
                  <a:txBody>
                    <a:bodyPr/>
                    <a:lstStyle/>
                    <a:p>
                      <a:r>
                        <a:rPr lang="es-ES" dirty="0" err="1"/>
                        <a:t>Units</a:t>
                      </a:r>
                      <a:endParaRPr lang="es-ES" dirty="0"/>
                    </a:p>
                  </a:txBody>
                  <a:tcPr/>
                </a:tc>
                <a:extLst>
                  <a:ext uri="{0D108BD9-81ED-4DB2-BD59-A6C34878D82A}">
                    <a16:rowId xmlns:a16="http://schemas.microsoft.com/office/drawing/2014/main" val="2589997134"/>
                  </a:ext>
                </a:extLst>
              </a:tr>
              <a:tr h="370840">
                <a:tc>
                  <a:txBody>
                    <a:bodyPr/>
                    <a:lstStyle/>
                    <a:p>
                      <a:r>
                        <a:rPr lang="es-ES" dirty="0" err="1"/>
                        <a:t>Speed</a:t>
                      </a:r>
                      <a:endParaRPr lang="es-ES" dirty="0"/>
                    </a:p>
                  </a:txBody>
                  <a:tcPr/>
                </a:tc>
                <a:tc>
                  <a:txBody>
                    <a:bodyPr/>
                    <a:lstStyle/>
                    <a:p>
                      <a:r>
                        <a:rPr lang="es-ES" dirty="0"/>
                        <a:t>16</a:t>
                      </a:r>
                    </a:p>
                  </a:txBody>
                  <a:tcPr/>
                </a:tc>
                <a:tc>
                  <a:txBody>
                    <a:bodyPr/>
                    <a:lstStyle/>
                    <a:p>
                      <a:r>
                        <a:rPr lang="es-ES" dirty="0"/>
                        <a:t>24 </a:t>
                      </a:r>
                    </a:p>
                  </a:txBody>
                  <a:tcPr/>
                </a:tc>
                <a:tc>
                  <a:txBody>
                    <a:bodyPr/>
                    <a:lstStyle/>
                    <a:p>
                      <a:r>
                        <a:rPr lang="es-ES" dirty="0"/>
                        <a:t>rpm</a:t>
                      </a:r>
                    </a:p>
                  </a:txBody>
                  <a:tcPr/>
                </a:tc>
                <a:extLst>
                  <a:ext uri="{0D108BD9-81ED-4DB2-BD59-A6C34878D82A}">
                    <a16:rowId xmlns:a16="http://schemas.microsoft.com/office/drawing/2014/main" val="1143706250"/>
                  </a:ext>
                </a:extLst>
              </a:tr>
              <a:tr h="370840">
                <a:tc>
                  <a:txBody>
                    <a:bodyPr/>
                    <a:lstStyle/>
                    <a:p>
                      <a:r>
                        <a:rPr lang="es-ES" dirty="0" err="1"/>
                        <a:t>Feed</a:t>
                      </a:r>
                      <a:endParaRPr lang="es-ES" dirty="0"/>
                    </a:p>
                  </a:txBody>
                  <a:tcPr/>
                </a:tc>
                <a:tc>
                  <a:txBody>
                    <a:bodyPr/>
                    <a:lstStyle/>
                    <a:p>
                      <a:r>
                        <a:rPr lang="es-ES" dirty="0"/>
                        <a:t>0.01</a:t>
                      </a:r>
                    </a:p>
                  </a:txBody>
                  <a:tcPr/>
                </a:tc>
                <a:tc>
                  <a:txBody>
                    <a:bodyPr/>
                    <a:lstStyle/>
                    <a:p>
                      <a:r>
                        <a:rPr lang="es-ES" dirty="0"/>
                        <a:t>0.05</a:t>
                      </a:r>
                    </a:p>
                  </a:txBody>
                  <a:tcPr/>
                </a:tc>
                <a:tc>
                  <a:txBody>
                    <a:bodyPr/>
                    <a:lstStyle/>
                    <a:p>
                      <a:r>
                        <a:rPr lang="es-ES" dirty="0"/>
                        <a:t>mm/s</a:t>
                      </a:r>
                    </a:p>
                  </a:txBody>
                  <a:tcPr/>
                </a:tc>
                <a:extLst>
                  <a:ext uri="{0D108BD9-81ED-4DB2-BD59-A6C34878D82A}">
                    <a16:rowId xmlns:a16="http://schemas.microsoft.com/office/drawing/2014/main" val="3268084199"/>
                  </a:ext>
                </a:extLst>
              </a:tr>
              <a:tr h="370840">
                <a:tc>
                  <a:txBody>
                    <a:bodyPr/>
                    <a:lstStyle/>
                    <a:p>
                      <a:r>
                        <a:rPr lang="es-ES" dirty="0"/>
                        <a:t>Depth</a:t>
                      </a:r>
                    </a:p>
                  </a:txBody>
                  <a:tcPr/>
                </a:tc>
                <a:tc>
                  <a:txBody>
                    <a:bodyPr/>
                    <a:lstStyle/>
                    <a:p>
                      <a:r>
                        <a:rPr lang="es-ES" dirty="0"/>
                        <a:t>0.1</a:t>
                      </a:r>
                    </a:p>
                  </a:txBody>
                  <a:tcPr/>
                </a:tc>
                <a:tc>
                  <a:txBody>
                    <a:bodyPr/>
                    <a:lstStyle/>
                    <a:p>
                      <a:r>
                        <a:rPr lang="es-ES" dirty="0"/>
                        <a:t>0.2</a:t>
                      </a:r>
                    </a:p>
                  </a:txBody>
                  <a:tcPr/>
                </a:tc>
                <a:tc>
                  <a:txBody>
                    <a:bodyPr/>
                    <a:lstStyle/>
                    <a:p>
                      <a:r>
                        <a:rPr lang="es-ES" dirty="0"/>
                        <a:t>mm/s</a:t>
                      </a:r>
                    </a:p>
                  </a:txBody>
                  <a:tcPr/>
                </a:tc>
                <a:extLst>
                  <a:ext uri="{0D108BD9-81ED-4DB2-BD59-A6C34878D82A}">
                    <a16:rowId xmlns:a16="http://schemas.microsoft.com/office/drawing/2014/main" val="1719338173"/>
                  </a:ext>
                </a:extLst>
              </a:tr>
            </a:tbl>
          </a:graphicData>
        </a:graphic>
      </p:graphicFrame>
    </p:spTree>
    <p:extLst>
      <p:ext uri="{BB962C8B-B14F-4D97-AF65-F5344CB8AC3E}">
        <p14:creationId xmlns:p14="http://schemas.microsoft.com/office/powerpoint/2010/main" val="85840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ZoneTexte 20">
            <a:extLst>
              <a:ext uri="{FF2B5EF4-FFF2-40B4-BE49-F238E27FC236}">
                <a16:creationId xmlns:a16="http://schemas.microsoft.com/office/drawing/2014/main" id="{374489BE-2D81-41C1-8EAA-85ACFB7A9EE4}"/>
              </a:ext>
            </a:extLst>
          </p:cNvPr>
          <p:cNvSpPr txBox="1"/>
          <p:nvPr/>
        </p:nvSpPr>
        <p:spPr>
          <a:xfrm>
            <a:off x="838201" y="1499949"/>
            <a:ext cx="9002086" cy="919401"/>
          </a:xfrm>
          <a:prstGeom prst="roundRect">
            <a:avLst/>
          </a:prstGeom>
          <a:solidFill>
            <a:schemeClr val="accent6">
              <a:lumMod val="20000"/>
              <a:lumOff val="80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defPPr>
              <a:defRPr lang="en-US"/>
            </a:defPPr>
            <a:lvl1pPr algn="just">
              <a:defRPr sz="1600" b="0" i="0">
                <a:solidFill>
                  <a:srgbClr val="000000"/>
                </a:solidFill>
                <a:effectLst/>
                <a:latin typeface="Times New Roman" panose="02020603050405020304" pitchFamily="18" charset="0"/>
              </a:defRPr>
            </a:lvl1pPr>
          </a:lstStyle>
          <a:p>
            <a:r>
              <a:rPr lang="en-US" dirty="0"/>
              <a:t>We want to try various combinations of these settings to establish the best way to run the polisher. There are eight different ways of combining high and low settings of Speed, Feed, and Depth. These eight are shown at the corners of the following diagram.</a:t>
            </a:r>
            <a:endParaRPr lang="es-ES" dirty="0"/>
          </a:p>
        </p:txBody>
      </p:sp>
      <p:sp>
        <p:nvSpPr>
          <p:cNvPr id="5" name="Rectangle 1">
            <a:extLst>
              <a:ext uri="{FF2B5EF4-FFF2-40B4-BE49-F238E27FC236}">
                <a16:creationId xmlns:a16="http://schemas.microsoft.com/office/drawing/2014/main" id="{7D3CC82B-CAE1-4E23-8C06-180DB16A3474}"/>
              </a:ext>
            </a:extLst>
          </p:cNvPr>
          <p:cNvSpPr>
            <a:spLocks noChangeArrowheads="1"/>
          </p:cNvSpPr>
          <p:nvPr/>
        </p:nvSpPr>
        <p:spPr bwMode="auto">
          <a:xfrm>
            <a:off x="4899025" y="1825625"/>
            <a:ext cx="12192000" cy="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300FE922-4970-467C-9EFE-FF2DDB4CC083}"/>
              </a:ext>
            </a:extLst>
          </p:cNvPr>
          <p:cNvPicPr>
            <a:picLocks noChangeAspect="1"/>
          </p:cNvPicPr>
          <p:nvPr/>
        </p:nvPicPr>
        <p:blipFill>
          <a:blip r:embed="rId2"/>
          <a:stretch>
            <a:fillRect/>
          </a:stretch>
        </p:blipFill>
        <p:spPr>
          <a:xfrm>
            <a:off x="961475" y="2925074"/>
            <a:ext cx="3812173" cy="3207706"/>
          </a:xfrm>
          <a:prstGeom prst="rect">
            <a:avLst/>
          </a:prstGeom>
        </p:spPr>
      </p:pic>
      <p:sp>
        <p:nvSpPr>
          <p:cNvPr id="11" name="ZoneTexte 2">
            <a:extLst>
              <a:ext uri="{FF2B5EF4-FFF2-40B4-BE49-F238E27FC236}">
                <a16:creationId xmlns:a16="http://schemas.microsoft.com/office/drawing/2014/main" id="{0442F2F5-E0FD-42D9-99A3-52D568040929}"/>
              </a:ext>
            </a:extLst>
          </p:cNvPr>
          <p:cNvSpPr txBox="1"/>
          <p:nvPr/>
        </p:nvSpPr>
        <p:spPr>
          <a:xfrm>
            <a:off x="5462523" y="2948041"/>
            <a:ext cx="3671704" cy="1191816"/>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just"/>
            <a:r>
              <a:rPr lang="en-US" sz="1600" b="0" i="0" dirty="0">
                <a:solidFill>
                  <a:srgbClr val="000000"/>
                </a:solidFill>
                <a:effectLst/>
                <a:latin typeface="Times New Roman" panose="02020603050405020304" pitchFamily="18" charset="0"/>
              </a:rPr>
              <a:t>Note that if we have </a:t>
            </a:r>
            <a:r>
              <a:rPr lang="en-US" sz="1600" b="0" i="1" dirty="0">
                <a:solidFill>
                  <a:srgbClr val="000000"/>
                </a:solidFill>
                <a:effectLst/>
                <a:latin typeface="Times New Roman" panose="02020603050405020304" pitchFamily="18" charset="0"/>
              </a:rPr>
              <a:t>k</a:t>
            </a:r>
            <a:r>
              <a:rPr lang="en-US" sz="1600" b="0" i="0" dirty="0">
                <a:solidFill>
                  <a:srgbClr val="000000"/>
                </a:solidFill>
                <a:effectLst/>
                <a:latin typeface="Times New Roman" panose="02020603050405020304" pitchFamily="18" charset="0"/>
              </a:rPr>
              <a:t> factors, each run at two levels, there will be 2</a:t>
            </a:r>
            <a:r>
              <a:rPr lang="en-US" sz="1600" b="0" i="1" baseline="30000" dirty="0">
                <a:solidFill>
                  <a:srgbClr val="000000"/>
                </a:solidFill>
                <a:effectLst/>
                <a:latin typeface="Times New Roman" panose="02020603050405020304" pitchFamily="18" charset="0"/>
              </a:rPr>
              <a:t>k</a:t>
            </a:r>
            <a:r>
              <a:rPr lang="en-US" sz="1600" b="0" i="0" dirty="0">
                <a:solidFill>
                  <a:srgbClr val="000000"/>
                </a:solidFill>
                <a:effectLst/>
                <a:latin typeface="Times New Roman" panose="02020603050405020304" pitchFamily="18" charset="0"/>
              </a:rPr>
              <a:t> different combinations of the levels. In the present case, </a:t>
            </a:r>
            <a:r>
              <a:rPr lang="en-US" sz="1600" b="0" i="1" dirty="0">
                <a:solidFill>
                  <a:srgbClr val="000000"/>
                </a:solidFill>
                <a:effectLst/>
                <a:latin typeface="Times New Roman" panose="02020603050405020304" pitchFamily="18" charset="0"/>
              </a:rPr>
              <a:t>k</a:t>
            </a:r>
            <a:r>
              <a:rPr lang="en-US" sz="1600" b="0" i="0" dirty="0">
                <a:solidFill>
                  <a:srgbClr val="000000"/>
                </a:solidFill>
                <a:effectLst/>
                <a:latin typeface="Times New Roman" panose="02020603050405020304" pitchFamily="18" charset="0"/>
              </a:rPr>
              <a:t> = 3 and 2</a:t>
            </a:r>
            <a:r>
              <a:rPr lang="en-US" sz="1600" b="0" i="0" baseline="30000" dirty="0">
                <a:solidFill>
                  <a:srgbClr val="000000"/>
                </a:solidFill>
                <a:effectLst/>
                <a:latin typeface="Times New Roman" panose="02020603050405020304" pitchFamily="18" charset="0"/>
              </a:rPr>
              <a:t>3</a:t>
            </a:r>
            <a:r>
              <a:rPr lang="en-US" sz="1600" b="0" i="0" dirty="0">
                <a:solidFill>
                  <a:srgbClr val="000000"/>
                </a:solidFill>
                <a:effectLst/>
                <a:latin typeface="Times New Roman" panose="02020603050405020304" pitchFamily="18" charset="0"/>
              </a:rPr>
              <a:t> = 8.</a:t>
            </a:r>
            <a:endParaRPr lang="en-US" sz="1600" dirty="0">
              <a:solidFill>
                <a:srgbClr val="000000"/>
              </a:solidFill>
              <a:latin typeface="Times New Roman" panose="02020603050405020304" pitchFamily="18" charset="0"/>
            </a:endParaRPr>
          </a:p>
        </p:txBody>
      </p:sp>
      <p:sp>
        <p:nvSpPr>
          <p:cNvPr id="12" name="ZoneTexte 20">
            <a:extLst>
              <a:ext uri="{FF2B5EF4-FFF2-40B4-BE49-F238E27FC236}">
                <a16:creationId xmlns:a16="http://schemas.microsoft.com/office/drawing/2014/main" id="{C84A5BBE-84AD-4DDE-B57A-573FBE8FED0B}"/>
              </a:ext>
            </a:extLst>
          </p:cNvPr>
          <p:cNvSpPr txBox="1"/>
          <p:nvPr/>
        </p:nvSpPr>
        <p:spPr>
          <a:xfrm>
            <a:off x="5252558" y="4625935"/>
            <a:ext cx="4495449" cy="1464231"/>
          </a:xfrm>
          <a:prstGeom prst="roundRect">
            <a:avLst/>
          </a:prstGeom>
          <a:solidFill>
            <a:schemeClr val="accent6">
              <a:lumMod val="20000"/>
              <a:lumOff val="80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defPPr>
              <a:defRPr lang="en-US"/>
            </a:defPPr>
            <a:lvl1pPr algn="just">
              <a:defRPr sz="1600" b="0" i="0">
                <a:solidFill>
                  <a:srgbClr val="000000"/>
                </a:solidFill>
                <a:effectLst/>
                <a:latin typeface="Times New Roman" panose="02020603050405020304" pitchFamily="18" charset="0"/>
              </a:defRPr>
            </a:lvl1pPr>
          </a:lstStyle>
          <a:p>
            <a:r>
              <a:rPr lang="en-US" dirty="0"/>
              <a:t>Running the full complement of all possible factor combinations means that we can estimate all the main and interaction effects. There are three main effects, three two-factor interactions, and a three-factor interaction.</a:t>
            </a:r>
            <a:endParaRPr lang="es-ES" dirty="0"/>
          </a:p>
        </p:txBody>
      </p:sp>
      <p:sp>
        <p:nvSpPr>
          <p:cNvPr id="8" name="Titre 1">
            <a:extLst>
              <a:ext uri="{FF2B5EF4-FFF2-40B4-BE49-F238E27FC236}">
                <a16:creationId xmlns:a16="http://schemas.microsoft.com/office/drawing/2014/main" id="{11946492-F8D2-418A-BCC7-9703580BD5D5}"/>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Calibri Light" panose="020F0302020204030204"/>
              </a:rPr>
              <a:t>Factor Combinations, example Full Factorial</a:t>
            </a:r>
          </a:p>
        </p:txBody>
      </p:sp>
    </p:spTree>
    <p:extLst>
      <p:ext uri="{BB962C8B-B14F-4D97-AF65-F5344CB8AC3E}">
        <p14:creationId xmlns:p14="http://schemas.microsoft.com/office/powerpoint/2010/main" val="360709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D3CC82B-CAE1-4E23-8C06-180DB16A3474}"/>
              </a:ext>
            </a:extLst>
          </p:cNvPr>
          <p:cNvSpPr>
            <a:spLocks noChangeArrowheads="1"/>
          </p:cNvSpPr>
          <p:nvPr/>
        </p:nvSpPr>
        <p:spPr bwMode="auto">
          <a:xfrm>
            <a:off x="4899025" y="1825625"/>
            <a:ext cx="12192000" cy="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242AB3F5-F962-494E-8F42-B1EB14EFFEB9}"/>
              </a:ext>
            </a:extLst>
          </p:cNvPr>
          <p:cNvPicPr>
            <a:picLocks noChangeAspect="1"/>
          </p:cNvPicPr>
          <p:nvPr/>
        </p:nvPicPr>
        <p:blipFill>
          <a:blip r:embed="rId2"/>
          <a:stretch>
            <a:fillRect/>
          </a:stretch>
        </p:blipFill>
        <p:spPr>
          <a:xfrm>
            <a:off x="650444" y="2149118"/>
            <a:ext cx="4468305" cy="4540269"/>
          </a:xfrm>
          <a:prstGeom prst="rect">
            <a:avLst/>
          </a:prstGeom>
        </p:spPr>
      </p:pic>
      <p:pic>
        <p:nvPicPr>
          <p:cNvPr id="10" name="Imagen 9">
            <a:extLst>
              <a:ext uri="{FF2B5EF4-FFF2-40B4-BE49-F238E27FC236}">
                <a16:creationId xmlns:a16="http://schemas.microsoft.com/office/drawing/2014/main" id="{DBEF659F-CB94-4920-B263-41B9A2FE86F0}"/>
              </a:ext>
            </a:extLst>
          </p:cNvPr>
          <p:cNvPicPr>
            <a:picLocks noChangeAspect="1"/>
          </p:cNvPicPr>
          <p:nvPr/>
        </p:nvPicPr>
        <p:blipFill>
          <a:blip r:embed="rId3"/>
          <a:stretch>
            <a:fillRect/>
          </a:stretch>
        </p:blipFill>
        <p:spPr>
          <a:xfrm>
            <a:off x="6362020" y="2149118"/>
            <a:ext cx="2182149" cy="4645503"/>
          </a:xfrm>
          <a:prstGeom prst="rect">
            <a:avLst/>
          </a:prstGeom>
        </p:spPr>
      </p:pic>
      <p:sp>
        <p:nvSpPr>
          <p:cNvPr id="11" name="Flecha: a la derecha 10">
            <a:extLst>
              <a:ext uri="{FF2B5EF4-FFF2-40B4-BE49-F238E27FC236}">
                <a16:creationId xmlns:a16="http://schemas.microsoft.com/office/drawing/2014/main" id="{99C9D422-657C-4420-B62E-81C37B12FB26}"/>
              </a:ext>
            </a:extLst>
          </p:cNvPr>
          <p:cNvSpPr/>
          <p:nvPr/>
        </p:nvSpPr>
        <p:spPr>
          <a:xfrm>
            <a:off x="5041558" y="3720579"/>
            <a:ext cx="890729" cy="64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angle 3">
            <a:extLst>
              <a:ext uri="{FF2B5EF4-FFF2-40B4-BE49-F238E27FC236}">
                <a16:creationId xmlns:a16="http://schemas.microsoft.com/office/drawing/2014/main" id="{665D46C2-7A08-46B7-94F3-76A01EB7292B}"/>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9" name="ZoneTexte 20">
            <a:extLst>
              <a:ext uri="{FF2B5EF4-FFF2-40B4-BE49-F238E27FC236}">
                <a16:creationId xmlns:a16="http://schemas.microsoft.com/office/drawing/2014/main" id="{E5E02EFB-F0C7-4283-A205-51A176DFB166}"/>
              </a:ext>
            </a:extLst>
          </p:cNvPr>
          <p:cNvSpPr txBox="1"/>
          <p:nvPr/>
        </p:nvSpPr>
        <p:spPr>
          <a:xfrm>
            <a:off x="829691" y="1385020"/>
            <a:ext cx="9111263" cy="646986"/>
          </a:xfrm>
          <a:prstGeom prst="roundRect">
            <a:avLst/>
          </a:prstGeom>
          <a:solidFill>
            <a:schemeClr val="accent6">
              <a:lumMod val="20000"/>
              <a:lumOff val="80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defPPr>
              <a:defRPr lang="en-US"/>
            </a:defPPr>
            <a:lvl1pPr algn="just">
              <a:defRPr sz="1600" b="0" i="0">
                <a:solidFill>
                  <a:srgbClr val="000000"/>
                </a:solidFill>
                <a:effectLst/>
                <a:latin typeface="Times New Roman" panose="02020603050405020304" pitchFamily="18" charset="0"/>
              </a:defRPr>
            </a:lvl1pPr>
          </a:lstStyle>
          <a:p>
            <a:r>
              <a:rPr lang="es-ES" altLang="es-ES" dirty="0" err="1"/>
              <a:t>The</a:t>
            </a:r>
            <a:r>
              <a:rPr lang="es-ES" altLang="es-ES" dirty="0"/>
              <a:t> input data </a:t>
            </a:r>
            <a:r>
              <a:rPr lang="es-ES" altLang="es-ES" dirty="0" err="1"/>
              <a:t>is</a:t>
            </a:r>
            <a:r>
              <a:rPr lang="es-ES" altLang="es-ES" dirty="0"/>
              <a:t> </a:t>
            </a:r>
            <a:r>
              <a:rPr lang="es-ES" altLang="es-ES" dirty="0" err="1"/>
              <a:t>entered</a:t>
            </a:r>
            <a:r>
              <a:rPr lang="es-ES" altLang="es-ES" dirty="0"/>
              <a:t> </a:t>
            </a:r>
            <a:r>
              <a:rPr lang="es-ES" altLang="es-ES" dirty="0" err="1"/>
              <a:t>through</a:t>
            </a:r>
            <a:r>
              <a:rPr lang="es-ES" altLang="es-ES" dirty="0"/>
              <a:t> </a:t>
            </a:r>
            <a:r>
              <a:rPr lang="es-ES" altLang="es-ES" dirty="0" err="1"/>
              <a:t>the</a:t>
            </a:r>
            <a:r>
              <a:rPr lang="es-ES" altLang="es-ES" dirty="0"/>
              <a:t> </a:t>
            </a:r>
            <a:r>
              <a:rPr lang="es-ES" altLang="es-ES" dirty="0" err="1"/>
              <a:t>user</a:t>
            </a:r>
            <a:r>
              <a:rPr lang="es-ES" altLang="es-ES" dirty="0"/>
              <a:t> interface, and a JSON file (</a:t>
            </a:r>
            <a:r>
              <a:rPr lang="es-ES" altLang="es-ES" dirty="0" err="1"/>
              <a:t>input.json</a:t>
            </a:r>
            <a:r>
              <a:rPr lang="es-ES" altLang="es-ES" dirty="0"/>
              <a:t>) </a:t>
            </a:r>
            <a:r>
              <a:rPr lang="es-ES" altLang="es-ES" dirty="0" err="1"/>
              <a:t>will</a:t>
            </a:r>
            <a:r>
              <a:rPr lang="es-ES" altLang="es-ES" dirty="0"/>
              <a:t> be </a:t>
            </a:r>
            <a:r>
              <a:rPr lang="es-ES" altLang="es-ES" dirty="0" err="1"/>
              <a:t>generated</a:t>
            </a:r>
            <a:r>
              <a:rPr lang="es-ES" altLang="es-ES" dirty="0"/>
              <a:t> </a:t>
            </a:r>
            <a:r>
              <a:rPr lang="es-ES" altLang="es-ES" dirty="0" err="1"/>
              <a:t>with</a:t>
            </a:r>
            <a:r>
              <a:rPr lang="es-ES" altLang="es-ES" dirty="0"/>
              <a:t> </a:t>
            </a:r>
            <a:r>
              <a:rPr lang="es-ES" altLang="es-ES" dirty="0" err="1"/>
              <a:t>all</a:t>
            </a:r>
            <a:r>
              <a:rPr lang="es-ES" altLang="es-ES" dirty="0"/>
              <a:t> </a:t>
            </a:r>
            <a:r>
              <a:rPr lang="es-ES" altLang="es-ES" dirty="0" err="1"/>
              <a:t>the</a:t>
            </a:r>
            <a:r>
              <a:rPr lang="es-ES" altLang="es-ES" dirty="0"/>
              <a:t> </a:t>
            </a:r>
            <a:r>
              <a:rPr lang="es-ES" altLang="es-ES" dirty="0" err="1"/>
              <a:t>necessary</a:t>
            </a:r>
            <a:r>
              <a:rPr lang="es-ES" altLang="es-ES" dirty="0"/>
              <a:t> </a:t>
            </a:r>
            <a:r>
              <a:rPr lang="es-ES" altLang="es-ES" dirty="0" err="1"/>
              <a:t>information</a:t>
            </a:r>
            <a:r>
              <a:rPr lang="es-ES" altLang="es-ES" dirty="0"/>
              <a:t> so </a:t>
            </a:r>
            <a:r>
              <a:rPr lang="es-ES" altLang="es-ES" dirty="0" err="1"/>
              <a:t>that</a:t>
            </a:r>
            <a:r>
              <a:rPr lang="es-ES" altLang="es-ES" dirty="0"/>
              <a:t> </a:t>
            </a:r>
            <a:r>
              <a:rPr lang="es-ES" altLang="es-ES" dirty="0" err="1"/>
              <a:t>the</a:t>
            </a:r>
            <a:r>
              <a:rPr lang="es-ES" altLang="es-ES" dirty="0"/>
              <a:t> </a:t>
            </a:r>
            <a:r>
              <a:rPr lang="es-ES" altLang="es-ES" dirty="0" err="1"/>
              <a:t>design</a:t>
            </a:r>
            <a:r>
              <a:rPr lang="es-ES" altLang="es-ES" dirty="0"/>
              <a:t> can be </a:t>
            </a:r>
            <a:r>
              <a:rPr lang="es-ES" altLang="es-ES" dirty="0" err="1"/>
              <a:t>processed</a:t>
            </a:r>
            <a:r>
              <a:rPr lang="es-ES" altLang="es-ES" dirty="0"/>
              <a:t>.</a:t>
            </a:r>
            <a:endParaRPr lang="es-ES" dirty="0"/>
          </a:p>
        </p:txBody>
      </p:sp>
      <p:sp>
        <p:nvSpPr>
          <p:cNvPr id="6" name="Cerrar llave 5">
            <a:extLst>
              <a:ext uri="{FF2B5EF4-FFF2-40B4-BE49-F238E27FC236}">
                <a16:creationId xmlns:a16="http://schemas.microsoft.com/office/drawing/2014/main" id="{B6D0C002-1C1D-43FB-AD65-1B3F22FC4D23}"/>
              </a:ext>
            </a:extLst>
          </p:cNvPr>
          <p:cNvSpPr/>
          <p:nvPr/>
        </p:nvSpPr>
        <p:spPr>
          <a:xfrm>
            <a:off x="2838877" y="4001549"/>
            <a:ext cx="223104" cy="20888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ZoneTexte 2">
            <a:extLst>
              <a:ext uri="{FF2B5EF4-FFF2-40B4-BE49-F238E27FC236}">
                <a16:creationId xmlns:a16="http://schemas.microsoft.com/office/drawing/2014/main" id="{4E645557-5BA4-4D70-AF60-4CC5FE4F25DA}"/>
              </a:ext>
            </a:extLst>
          </p:cNvPr>
          <p:cNvSpPr txBox="1"/>
          <p:nvPr/>
        </p:nvSpPr>
        <p:spPr>
          <a:xfrm>
            <a:off x="3225937" y="4858692"/>
            <a:ext cx="2767077" cy="37457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just"/>
            <a:r>
              <a:rPr lang="en-US" sz="1600" b="0" i="0" dirty="0">
                <a:solidFill>
                  <a:srgbClr val="000000"/>
                </a:solidFill>
                <a:effectLst/>
                <a:latin typeface="Times New Roman" panose="02020603050405020304" pitchFamily="18" charset="0"/>
              </a:rPr>
              <a:t>Information entered by de user</a:t>
            </a:r>
            <a:endParaRPr lang="en-US" sz="1600" dirty="0">
              <a:solidFill>
                <a:srgbClr val="000000"/>
              </a:solidFill>
              <a:latin typeface="Times New Roman" panose="02020603050405020304" pitchFamily="18" charset="0"/>
            </a:endParaRPr>
          </a:p>
        </p:txBody>
      </p:sp>
      <p:sp>
        <p:nvSpPr>
          <p:cNvPr id="13" name="ZoneTexte 2">
            <a:extLst>
              <a:ext uri="{FF2B5EF4-FFF2-40B4-BE49-F238E27FC236}">
                <a16:creationId xmlns:a16="http://schemas.microsoft.com/office/drawing/2014/main" id="{332F1737-C5D7-4CED-BB7A-F885EA32D810}"/>
              </a:ext>
            </a:extLst>
          </p:cNvPr>
          <p:cNvSpPr txBox="1"/>
          <p:nvPr/>
        </p:nvSpPr>
        <p:spPr>
          <a:xfrm>
            <a:off x="8865217" y="4202299"/>
            <a:ext cx="1051050" cy="37457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just"/>
            <a:r>
              <a:rPr lang="en-US" sz="1600" dirty="0" err="1">
                <a:solidFill>
                  <a:srgbClr val="000000"/>
                </a:solidFill>
                <a:latin typeface="Times New Roman" panose="02020603050405020304" pitchFamily="18" charset="0"/>
              </a:rPr>
              <a:t>i</a:t>
            </a:r>
            <a:r>
              <a:rPr lang="en-US" sz="1600" b="0" i="0" dirty="0" err="1">
                <a:solidFill>
                  <a:srgbClr val="000000"/>
                </a:solidFill>
                <a:effectLst/>
                <a:latin typeface="Times New Roman" panose="02020603050405020304" pitchFamily="18" charset="0"/>
              </a:rPr>
              <a:t>nput.json</a:t>
            </a:r>
            <a:endParaRPr lang="en-US" sz="1600" dirty="0">
              <a:solidFill>
                <a:srgbClr val="000000"/>
              </a:solidFill>
              <a:latin typeface="Times New Roman" panose="02020603050405020304" pitchFamily="18" charset="0"/>
            </a:endParaRPr>
          </a:p>
        </p:txBody>
      </p:sp>
      <p:sp>
        <p:nvSpPr>
          <p:cNvPr id="14" name="Cerrar llave 13">
            <a:extLst>
              <a:ext uri="{FF2B5EF4-FFF2-40B4-BE49-F238E27FC236}">
                <a16:creationId xmlns:a16="http://schemas.microsoft.com/office/drawing/2014/main" id="{998989B6-7947-4B59-9920-66A6641127A9}"/>
              </a:ext>
            </a:extLst>
          </p:cNvPr>
          <p:cNvSpPr/>
          <p:nvPr/>
        </p:nvSpPr>
        <p:spPr>
          <a:xfrm>
            <a:off x="8432617" y="2212152"/>
            <a:ext cx="223104" cy="4448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15" name="Conector: angular 14">
            <a:extLst>
              <a:ext uri="{FF2B5EF4-FFF2-40B4-BE49-F238E27FC236}">
                <a16:creationId xmlns:a16="http://schemas.microsoft.com/office/drawing/2014/main" id="{75735C65-7E40-4587-8D3F-655D8CC84E09}"/>
              </a:ext>
            </a:extLst>
          </p:cNvPr>
          <p:cNvCxnSpPr>
            <a:cxnSpLocks/>
          </p:cNvCxnSpPr>
          <p:nvPr/>
        </p:nvCxnSpPr>
        <p:spPr>
          <a:xfrm flipV="1">
            <a:off x="2734811" y="4825995"/>
            <a:ext cx="6655931" cy="1767754"/>
          </a:xfrm>
          <a:prstGeom prst="bentConnector3">
            <a:avLst>
              <a:gd name="adj1" fmla="val 1000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1AF48B69-4021-4C07-9998-09C1C462494A}"/>
              </a:ext>
            </a:extLst>
          </p:cNvPr>
          <p:cNvSpPr/>
          <p:nvPr/>
        </p:nvSpPr>
        <p:spPr>
          <a:xfrm>
            <a:off x="650444" y="6501468"/>
            <a:ext cx="2025644" cy="1879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itre 1">
            <a:extLst>
              <a:ext uri="{FF2B5EF4-FFF2-40B4-BE49-F238E27FC236}">
                <a16:creationId xmlns:a16="http://schemas.microsoft.com/office/drawing/2014/main" id="{FEE6BC21-8342-45EB-8DD0-C2D51416D6D6}"/>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Calibri Light" panose="020F0302020204030204"/>
              </a:rPr>
              <a:t>Full factorial (Data input module)</a:t>
            </a:r>
          </a:p>
        </p:txBody>
      </p:sp>
    </p:spTree>
    <p:extLst>
      <p:ext uri="{BB962C8B-B14F-4D97-AF65-F5344CB8AC3E}">
        <p14:creationId xmlns:p14="http://schemas.microsoft.com/office/powerpoint/2010/main" val="272938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D3CC82B-CAE1-4E23-8C06-180DB16A3474}"/>
              </a:ext>
            </a:extLst>
          </p:cNvPr>
          <p:cNvSpPr>
            <a:spLocks noChangeArrowheads="1"/>
          </p:cNvSpPr>
          <p:nvPr/>
        </p:nvSpPr>
        <p:spPr bwMode="auto">
          <a:xfrm>
            <a:off x="4899025" y="1825625"/>
            <a:ext cx="12192000" cy="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4447DC5F-D4B9-402B-B22B-550FC421B0FB}"/>
              </a:ext>
            </a:extLst>
          </p:cNvPr>
          <p:cNvPicPr>
            <a:picLocks noChangeAspect="1"/>
          </p:cNvPicPr>
          <p:nvPr/>
        </p:nvPicPr>
        <p:blipFill>
          <a:blip r:embed="rId2"/>
          <a:stretch>
            <a:fillRect/>
          </a:stretch>
        </p:blipFill>
        <p:spPr>
          <a:xfrm>
            <a:off x="699213" y="2706017"/>
            <a:ext cx="4191000" cy="3724275"/>
          </a:xfrm>
          <a:prstGeom prst="rect">
            <a:avLst/>
          </a:prstGeom>
        </p:spPr>
      </p:pic>
      <p:sp>
        <p:nvSpPr>
          <p:cNvPr id="10" name="Rectangle 6">
            <a:extLst>
              <a:ext uri="{FF2B5EF4-FFF2-40B4-BE49-F238E27FC236}">
                <a16:creationId xmlns:a16="http://schemas.microsoft.com/office/drawing/2014/main" id="{8B368B01-73F3-427D-96E3-48227CA4ED7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9" name="ZoneTexte 20">
            <a:extLst>
              <a:ext uri="{FF2B5EF4-FFF2-40B4-BE49-F238E27FC236}">
                <a16:creationId xmlns:a16="http://schemas.microsoft.com/office/drawing/2014/main" id="{E5E02EFB-F0C7-4283-A205-51A176DFB166}"/>
              </a:ext>
            </a:extLst>
          </p:cNvPr>
          <p:cNvSpPr txBox="1"/>
          <p:nvPr/>
        </p:nvSpPr>
        <p:spPr>
          <a:xfrm>
            <a:off x="838081" y="1407707"/>
            <a:ext cx="8826872" cy="1106686"/>
          </a:xfrm>
          <a:prstGeom prst="roundRect">
            <a:avLst/>
          </a:prstGeom>
          <a:solidFill>
            <a:schemeClr val="accent6">
              <a:lumMod val="20000"/>
              <a:lumOff val="80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defPPr>
              <a:defRPr lang="en-US"/>
            </a:defPPr>
            <a:lvl1pPr algn="just">
              <a:defRPr sz="1600" b="0" i="0">
                <a:solidFill>
                  <a:srgbClr val="000000"/>
                </a:solidFill>
                <a:effectLst/>
                <a:latin typeface="Times New Roman" panose="02020603050405020304" pitchFamily="18" charset="0"/>
              </a:defRPr>
            </a:lvl1pPr>
          </a:lstStyle>
          <a:p>
            <a:r>
              <a:rPr lang="es-ES" altLang="es-ES" dirty="0" err="1"/>
              <a:t>The</a:t>
            </a:r>
            <a:r>
              <a:rPr lang="es-ES" altLang="es-ES" dirty="0"/>
              <a:t> </a:t>
            </a:r>
            <a:r>
              <a:rPr lang="es-ES" altLang="es-ES" dirty="0" err="1"/>
              <a:t>input.json</a:t>
            </a:r>
            <a:r>
              <a:rPr lang="es-ES" altLang="es-ES" dirty="0"/>
              <a:t> file </a:t>
            </a:r>
            <a:r>
              <a:rPr lang="es-ES" altLang="es-ES" dirty="0" err="1"/>
              <a:t>is</a:t>
            </a:r>
            <a:r>
              <a:rPr lang="es-ES" altLang="es-ES" dirty="0"/>
              <a:t> </a:t>
            </a:r>
            <a:r>
              <a:rPr lang="es-ES" altLang="es-ES" dirty="0" err="1"/>
              <a:t>processed</a:t>
            </a:r>
            <a:r>
              <a:rPr lang="es-ES" altLang="es-ES" dirty="0"/>
              <a:t> in </a:t>
            </a:r>
            <a:r>
              <a:rPr lang="es-ES" altLang="es-ES" dirty="0" err="1"/>
              <a:t>the</a:t>
            </a:r>
            <a:r>
              <a:rPr lang="es-ES" altLang="es-ES" dirty="0"/>
              <a:t> main module </a:t>
            </a:r>
            <a:r>
              <a:rPr lang="es-ES" altLang="es-ES" dirty="0" err="1"/>
              <a:t>of</a:t>
            </a:r>
            <a:r>
              <a:rPr lang="es-ES" altLang="es-ES" dirty="0"/>
              <a:t> </a:t>
            </a:r>
            <a:r>
              <a:rPr lang="es-ES" altLang="es-ES" dirty="0" err="1"/>
              <a:t>the</a:t>
            </a:r>
            <a:r>
              <a:rPr lang="es-ES" altLang="es-ES" dirty="0"/>
              <a:t> </a:t>
            </a:r>
            <a:r>
              <a:rPr lang="es-ES" altLang="es-ES" dirty="0" err="1"/>
              <a:t>application</a:t>
            </a:r>
            <a:r>
              <a:rPr lang="es-ES" altLang="es-ES" dirty="0"/>
              <a:t>, </a:t>
            </a:r>
            <a:r>
              <a:rPr lang="es-ES" altLang="es-ES" dirty="0" err="1"/>
              <a:t>which</a:t>
            </a:r>
            <a:r>
              <a:rPr lang="es-ES" altLang="es-ES" dirty="0"/>
              <a:t> </a:t>
            </a:r>
            <a:r>
              <a:rPr lang="es-ES" altLang="es-ES" dirty="0" err="1"/>
              <a:t>will</a:t>
            </a:r>
            <a:r>
              <a:rPr lang="es-ES" altLang="es-ES" dirty="0"/>
              <a:t> </a:t>
            </a:r>
            <a:r>
              <a:rPr lang="es-ES" altLang="es-ES" dirty="0" err="1"/>
              <a:t>generate</a:t>
            </a:r>
            <a:r>
              <a:rPr lang="es-ES" altLang="es-ES" dirty="0"/>
              <a:t> </a:t>
            </a:r>
            <a:r>
              <a:rPr lang="es-ES" altLang="es-ES" dirty="0" err="1"/>
              <a:t>the</a:t>
            </a:r>
            <a:r>
              <a:rPr lang="es-ES" altLang="es-ES" dirty="0"/>
              <a:t> </a:t>
            </a:r>
            <a:r>
              <a:rPr lang="es-ES" altLang="es-ES" dirty="0" err="1"/>
              <a:t>design</a:t>
            </a:r>
            <a:r>
              <a:rPr lang="es-ES" altLang="es-ES" dirty="0"/>
              <a:t> </a:t>
            </a:r>
            <a:r>
              <a:rPr lang="es-ES" altLang="es-ES" dirty="0" err="1"/>
              <a:t>matrix</a:t>
            </a:r>
            <a:r>
              <a:rPr lang="es-ES" altLang="es-ES" dirty="0"/>
              <a:t> </a:t>
            </a:r>
            <a:r>
              <a:rPr lang="es-ES" altLang="es-ES" dirty="0" err="1"/>
              <a:t>with</a:t>
            </a:r>
            <a:r>
              <a:rPr lang="es-ES" altLang="es-ES" dirty="0"/>
              <a:t> </a:t>
            </a:r>
            <a:r>
              <a:rPr lang="es-ES" altLang="es-ES" dirty="0" err="1"/>
              <a:t>the</a:t>
            </a:r>
            <a:r>
              <a:rPr lang="es-ES" altLang="es-ES" dirty="0"/>
              <a:t> </a:t>
            </a:r>
            <a:r>
              <a:rPr lang="es-ES" altLang="es-ES" dirty="0" err="1"/>
              <a:t>experiments</a:t>
            </a:r>
            <a:r>
              <a:rPr lang="es-ES" altLang="es-ES" dirty="0"/>
              <a:t> </a:t>
            </a:r>
            <a:r>
              <a:rPr lang="es-ES" altLang="es-ES" dirty="0" err="1"/>
              <a:t>to</a:t>
            </a:r>
            <a:r>
              <a:rPr lang="es-ES" altLang="es-ES" dirty="0"/>
              <a:t> be </a:t>
            </a:r>
            <a:r>
              <a:rPr lang="es-ES" altLang="es-ES" dirty="0" err="1"/>
              <a:t>performed</a:t>
            </a:r>
            <a:r>
              <a:rPr lang="es-ES" altLang="es-ES" dirty="0"/>
              <a:t> </a:t>
            </a:r>
            <a:r>
              <a:rPr lang="es-ES" altLang="es-ES" dirty="0" err="1"/>
              <a:t>to</a:t>
            </a:r>
            <a:r>
              <a:rPr lang="es-ES" altLang="es-ES" dirty="0"/>
              <a:t> </a:t>
            </a:r>
            <a:r>
              <a:rPr lang="es-ES" altLang="es-ES" dirty="0" err="1"/>
              <a:t>obtain</a:t>
            </a:r>
            <a:r>
              <a:rPr lang="es-ES" altLang="es-ES" dirty="0"/>
              <a:t> </a:t>
            </a:r>
            <a:r>
              <a:rPr lang="es-ES" altLang="es-ES" dirty="0" err="1"/>
              <a:t>all</a:t>
            </a:r>
            <a:r>
              <a:rPr lang="es-ES" altLang="es-ES" dirty="0"/>
              <a:t> </a:t>
            </a:r>
            <a:r>
              <a:rPr lang="es-ES" altLang="es-ES" dirty="0" err="1"/>
              <a:t>information</a:t>
            </a:r>
            <a:r>
              <a:rPr lang="es-ES" altLang="es-ES" dirty="0"/>
              <a:t> </a:t>
            </a:r>
            <a:r>
              <a:rPr lang="es-ES" altLang="es-ES" dirty="0" err="1"/>
              <a:t>about</a:t>
            </a:r>
            <a:r>
              <a:rPr lang="es-ES" altLang="es-ES" dirty="0"/>
              <a:t> </a:t>
            </a:r>
            <a:r>
              <a:rPr lang="es-ES" altLang="es-ES" dirty="0" err="1"/>
              <a:t>the</a:t>
            </a:r>
            <a:r>
              <a:rPr lang="es-ES" altLang="es-ES" dirty="0"/>
              <a:t> </a:t>
            </a:r>
            <a:r>
              <a:rPr lang="es-ES" altLang="es-ES" dirty="0" err="1"/>
              <a:t>process</a:t>
            </a:r>
            <a:r>
              <a:rPr lang="es-ES" altLang="es-ES" dirty="0"/>
              <a:t>. </a:t>
            </a:r>
            <a:r>
              <a:rPr lang="en-US" altLang="es-ES" dirty="0"/>
              <a:t>This information will be displayed on the screen and a new </a:t>
            </a:r>
            <a:r>
              <a:rPr lang="en-US" altLang="es-ES" dirty="0" err="1"/>
              <a:t>output.json</a:t>
            </a:r>
            <a:r>
              <a:rPr lang="en-US" altLang="es-ES" dirty="0"/>
              <a:t> file will also be generated.</a:t>
            </a:r>
            <a:endParaRPr lang="en-US" dirty="0"/>
          </a:p>
          <a:p>
            <a:endParaRPr lang="es-ES" dirty="0"/>
          </a:p>
        </p:txBody>
      </p:sp>
      <p:pic>
        <p:nvPicPr>
          <p:cNvPr id="13" name="Imagen 12">
            <a:extLst>
              <a:ext uri="{FF2B5EF4-FFF2-40B4-BE49-F238E27FC236}">
                <a16:creationId xmlns:a16="http://schemas.microsoft.com/office/drawing/2014/main" id="{8235916A-253C-4334-9E00-DDC315842776}"/>
              </a:ext>
            </a:extLst>
          </p:cNvPr>
          <p:cNvPicPr>
            <a:picLocks noChangeAspect="1"/>
          </p:cNvPicPr>
          <p:nvPr/>
        </p:nvPicPr>
        <p:blipFill>
          <a:blip r:embed="rId3"/>
          <a:stretch>
            <a:fillRect/>
          </a:stretch>
        </p:blipFill>
        <p:spPr>
          <a:xfrm>
            <a:off x="6284852" y="2706016"/>
            <a:ext cx="1812285" cy="3724275"/>
          </a:xfrm>
          <a:prstGeom prst="rect">
            <a:avLst/>
          </a:prstGeom>
        </p:spPr>
      </p:pic>
      <p:sp>
        <p:nvSpPr>
          <p:cNvPr id="14" name="CuadroTexto 13">
            <a:extLst>
              <a:ext uri="{FF2B5EF4-FFF2-40B4-BE49-F238E27FC236}">
                <a16:creationId xmlns:a16="http://schemas.microsoft.com/office/drawing/2014/main" id="{86585774-2306-40F1-BAF0-C15C68B2EF81}"/>
              </a:ext>
            </a:extLst>
          </p:cNvPr>
          <p:cNvSpPr txBox="1"/>
          <p:nvPr/>
        </p:nvSpPr>
        <p:spPr>
          <a:xfrm>
            <a:off x="6879297" y="6430291"/>
            <a:ext cx="654341" cy="369332"/>
          </a:xfrm>
          <a:prstGeom prst="rect">
            <a:avLst/>
          </a:prstGeom>
          <a:noFill/>
        </p:spPr>
        <p:txBody>
          <a:bodyPr wrap="square" rtlCol="0">
            <a:spAutoFit/>
          </a:bodyPr>
          <a:lstStyle/>
          <a:p>
            <a:r>
              <a:rPr lang="es-ES" dirty="0"/>
              <a:t>. . .</a:t>
            </a:r>
          </a:p>
        </p:txBody>
      </p:sp>
      <p:sp>
        <p:nvSpPr>
          <p:cNvPr id="16" name="Cerrar llave 15">
            <a:extLst>
              <a:ext uri="{FF2B5EF4-FFF2-40B4-BE49-F238E27FC236}">
                <a16:creationId xmlns:a16="http://schemas.microsoft.com/office/drawing/2014/main" id="{FCB2A233-FCB1-435D-A264-722FF15E45F2}"/>
              </a:ext>
            </a:extLst>
          </p:cNvPr>
          <p:cNvSpPr/>
          <p:nvPr/>
        </p:nvSpPr>
        <p:spPr>
          <a:xfrm>
            <a:off x="2075603" y="4042040"/>
            <a:ext cx="650819" cy="1645695"/>
          </a:xfrm>
          <a:prstGeom prst="rightBrace">
            <a:avLst>
              <a:gd name="adj1" fmla="val 8333"/>
              <a:gd name="adj2" fmla="val 673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 name="ZoneTexte 2">
            <a:extLst>
              <a:ext uri="{FF2B5EF4-FFF2-40B4-BE49-F238E27FC236}">
                <a16:creationId xmlns:a16="http://schemas.microsoft.com/office/drawing/2014/main" id="{CEDA5112-C811-4005-96AE-F6E36ED977F7}"/>
              </a:ext>
            </a:extLst>
          </p:cNvPr>
          <p:cNvSpPr txBox="1"/>
          <p:nvPr/>
        </p:nvSpPr>
        <p:spPr>
          <a:xfrm>
            <a:off x="3018705" y="4941069"/>
            <a:ext cx="2568828" cy="37457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just"/>
            <a:r>
              <a:rPr lang="en-US" sz="1600" b="0" i="0" dirty="0">
                <a:solidFill>
                  <a:srgbClr val="000000"/>
                </a:solidFill>
                <a:effectLst/>
                <a:latin typeface="Times New Roman" panose="02020603050405020304" pitchFamily="18" charset="0"/>
              </a:rPr>
              <a:t>Matrix with the experiments</a:t>
            </a:r>
            <a:endParaRPr lang="en-US" sz="1600" dirty="0">
              <a:solidFill>
                <a:srgbClr val="000000"/>
              </a:solidFill>
              <a:latin typeface="Times New Roman" panose="02020603050405020304" pitchFamily="18" charset="0"/>
            </a:endParaRPr>
          </a:p>
        </p:txBody>
      </p:sp>
      <p:sp>
        <p:nvSpPr>
          <p:cNvPr id="18" name="Cerrar llave 17">
            <a:extLst>
              <a:ext uri="{FF2B5EF4-FFF2-40B4-BE49-F238E27FC236}">
                <a16:creationId xmlns:a16="http://schemas.microsoft.com/office/drawing/2014/main" id="{57781EB8-3653-4100-97DC-DDBB32E073DC}"/>
              </a:ext>
            </a:extLst>
          </p:cNvPr>
          <p:cNvSpPr/>
          <p:nvPr/>
        </p:nvSpPr>
        <p:spPr>
          <a:xfrm flipH="1">
            <a:off x="5838737" y="4865567"/>
            <a:ext cx="429238" cy="1812057"/>
          </a:xfrm>
          <a:prstGeom prst="rightBrace">
            <a:avLst>
              <a:gd name="adj1" fmla="val 8333"/>
              <a:gd name="adj2" fmla="val 163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ZoneTexte 2">
            <a:extLst>
              <a:ext uri="{FF2B5EF4-FFF2-40B4-BE49-F238E27FC236}">
                <a16:creationId xmlns:a16="http://schemas.microsoft.com/office/drawing/2014/main" id="{41940212-4A90-4641-B74F-A7386FE76CD5}"/>
              </a:ext>
            </a:extLst>
          </p:cNvPr>
          <p:cNvSpPr txBox="1"/>
          <p:nvPr/>
        </p:nvSpPr>
        <p:spPr>
          <a:xfrm>
            <a:off x="8454268" y="4490996"/>
            <a:ext cx="1210685" cy="37457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just"/>
            <a:r>
              <a:rPr lang="en-US" sz="1600" b="0" i="0" dirty="0" err="1">
                <a:solidFill>
                  <a:srgbClr val="000000"/>
                </a:solidFill>
                <a:effectLst/>
                <a:latin typeface="Times New Roman" panose="02020603050405020304" pitchFamily="18" charset="0"/>
              </a:rPr>
              <a:t>output.json</a:t>
            </a:r>
            <a:endParaRPr lang="en-US" sz="1600" dirty="0">
              <a:solidFill>
                <a:srgbClr val="000000"/>
              </a:solidFill>
              <a:latin typeface="Times New Roman" panose="02020603050405020304" pitchFamily="18" charset="0"/>
            </a:endParaRPr>
          </a:p>
        </p:txBody>
      </p:sp>
      <p:sp>
        <p:nvSpPr>
          <p:cNvPr id="21" name="Cerrar llave 20">
            <a:extLst>
              <a:ext uri="{FF2B5EF4-FFF2-40B4-BE49-F238E27FC236}">
                <a16:creationId xmlns:a16="http://schemas.microsoft.com/office/drawing/2014/main" id="{0194427A-FC5D-4F43-A4FB-1BD7BCBBC8CE}"/>
              </a:ext>
            </a:extLst>
          </p:cNvPr>
          <p:cNvSpPr/>
          <p:nvPr/>
        </p:nvSpPr>
        <p:spPr>
          <a:xfrm>
            <a:off x="8114014" y="2649330"/>
            <a:ext cx="223104" cy="4012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Titre 1">
            <a:extLst>
              <a:ext uri="{FF2B5EF4-FFF2-40B4-BE49-F238E27FC236}">
                <a16:creationId xmlns:a16="http://schemas.microsoft.com/office/drawing/2014/main" id="{2A27E895-7194-490E-BBB4-5A2595E424B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Calibri Light" panose="020F0302020204030204"/>
              </a:rPr>
              <a:t>Full factorial (DOE module)</a:t>
            </a:r>
          </a:p>
        </p:txBody>
      </p:sp>
    </p:spTree>
    <p:extLst>
      <p:ext uri="{BB962C8B-B14F-4D97-AF65-F5344CB8AC3E}">
        <p14:creationId xmlns:p14="http://schemas.microsoft.com/office/powerpoint/2010/main" val="38000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D3CC82B-CAE1-4E23-8C06-180DB16A3474}"/>
              </a:ext>
            </a:extLst>
          </p:cNvPr>
          <p:cNvSpPr>
            <a:spLocks noChangeArrowheads="1"/>
          </p:cNvSpPr>
          <p:nvPr/>
        </p:nvSpPr>
        <p:spPr bwMode="auto">
          <a:xfrm>
            <a:off x="4899025" y="1825625"/>
            <a:ext cx="12192000" cy="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8B368B01-73F3-427D-96E3-48227CA4ED7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9" name="ZoneTexte 20">
            <a:extLst>
              <a:ext uri="{FF2B5EF4-FFF2-40B4-BE49-F238E27FC236}">
                <a16:creationId xmlns:a16="http://schemas.microsoft.com/office/drawing/2014/main" id="{E5E02EFB-F0C7-4283-A205-51A176DFB166}"/>
              </a:ext>
            </a:extLst>
          </p:cNvPr>
          <p:cNvSpPr txBox="1"/>
          <p:nvPr/>
        </p:nvSpPr>
        <p:spPr>
          <a:xfrm>
            <a:off x="838080" y="1637557"/>
            <a:ext cx="8616313" cy="646986"/>
          </a:xfrm>
          <a:prstGeom prst="roundRect">
            <a:avLst/>
          </a:prstGeom>
          <a:solidFill>
            <a:schemeClr val="accent6">
              <a:lumMod val="20000"/>
              <a:lumOff val="80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defPPr>
              <a:defRPr lang="en-US"/>
            </a:defPPr>
            <a:lvl1pPr algn="just">
              <a:defRPr sz="1600" b="0" i="0">
                <a:solidFill>
                  <a:srgbClr val="000000"/>
                </a:solidFill>
                <a:effectLst/>
                <a:latin typeface="Times New Roman" panose="02020603050405020304" pitchFamily="18" charset="0"/>
              </a:defRPr>
            </a:lvl1pPr>
          </a:lstStyle>
          <a:p>
            <a:r>
              <a:rPr lang="en-US" altLang="es-ES" dirty="0"/>
              <a:t>The following experiments should be carried out to obtain as much information as possible about the process</a:t>
            </a:r>
            <a:endParaRPr lang="es-ES" dirty="0"/>
          </a:p>
        </p:txBody>
      </p:sp>
      <p:graphicFrame>
        <p:nvGraphicFramePr>
          <p:cNvPr id="4" name="Tabla 5">
            <a:extLst>
              <a:ext uri="{FF2B5EF4-FFF2-40B4-BE49-F238E27FC236}">
                <a16:creationId xmlns:a16="http://schemas.microsoft.com/office/drawing/2014/main" id="{BF9BB8F7-C96F-4597-BB02-828EC2BD5F6F}"/>
              </a:ext>
            </a:extLst>
          </p:cNvPr>
          <p:cNvGraphicFramePr>
            <a:graphicFrameLocks noGrp="1"/>
          </p:cNvGraphicFramePr>
          <p:nvPr>
            <p:extLst>
              <p:ext uri="{D42A27DB-BD31-4B8C-83A1-F6EECF244321}">
                <p14:modId xmlns:p14="http://schemas.microsoft.com/office/powerpoint/2010/main" val="1874852694"/>
              </p:ext>
            </p:extLst>
          </p:nvPr>
        </p:nvGraphicFramePr>
        <p:xfrm>
          <a:off x="3078350" y="2741413"/>
          <a:ext cx="4135772" cy="3423920"/>
        </p:xfrm>
        <a:graphic>
          <a:graphicData uri="http://schemas.openxmlformats.org/drawingml/2006/table">
            <a:tbl>
              <a:tblPr firstRow="1" bandRow="1">
                <a:tableStyleId>{5C22544A-7EE6-4342-B048-85BDC9FD1C3A}</a:tableStyleId>
              </a:tblPr>
              <a:tblGrid>
                <a:gridCol w="1033943">
                  <a:extLst>
                    <a:ext uri="{9D8B030D-6E8A-4147-A177-3AD203B41FA5}">
                      <a16:colId xmlns:a16="http://schemas.microsoft.com/office/drawing/2014/main" val="2005506866"/>
                    </a:ext>
                  </a:extLst>
                </a:gridCol>
                <a:gridCol w="1033943">
                  <a:extLst>
                    <a:ext uri="{9D8B030D-6E8A-4147-A177-3AD203B41FA5}">
                      <a16:colId xmlns:a16="http://schemas.microsoft.com/office/drawing/2014/main" val="805767678"/>
                    </a:ext>
                  </a:extLst>
                </a:gridCol>
                <a:gridCol w="1033943">
                  <a:extLst>
                    <a:ext uri="{9D8B030D-6E8A-4147-A177-3AD203B41FA5}">
                      <a16:colId xmlns:a16="http://schemas.microsoft.com/office/drawing/2014/main" val="461452557"/>
                    </a:ext>
                  </a:extLst>
                </a:gridCol>
                <a:gridCol w="1033943">
                  <a:extLst>
                    <a:ext uri="{9D8B030D-6E8A-4147-A177-3AD203B41FA5}">
                      <a16:colId xmlns:a16="http://schemas.microsoft.com/office/drawing/2014/main" val="316242522"/>
                    </a:ext>
                  </a:extLst>
                </a:gridCol>
              </a:tblGrid>
              <a:tr h="370840">
                <a:tc>
                  <a:txBody>
                    <a:bodyPr/>
                    <a:lstStyle/>
                    <a:p>
                      <a:pPr algn="ctr"/>
                      <a:r>
                        <a:rPr lang="es-ES" sz="1200" dirty="0" err="1"/>
                        <a:t>experiment</a:t>
                      </a:r>
                      <a:r>
                        <a:rPr lang="es-ES" sz="1200" dirty="0"/>
                        <a:t> no.</a:t>
                      </a:r>
                    </a:p>
                  </a:txBody>
                  <a:tcPr/>
                </a:tc>
                <a:tc>
                  <a:txBody>
                    <a:bodyPr/>
                    <a:lstStyle/>
                    <a:p>
                      <a:pPr algn="ctr"/>
                      <a:r>
                        <a:rPr lang="es-ES" sz="1200" dirty="0" err="1"/>
                        <a:t>Speed</a:t>
                      </a:r>
                      <a:endParaRPr lang="es-ES" sz="1200" dirty="0"/>
                    </a:p>
                  </a:txBody>
                  <a:tcPr/>
                </a:tc>
                <a:tc>
                  <a:txBody>
                    <a:bodyPr/>
                    <a:lstStyle/>
                    <a:p>
                      <a:pPr algn="ctr"/>
                      <a:r>
                        <a:rPr lang="es-ES" sz="1200" dirty="0" err="1"/>
                        <a:t>Feed</a:t>
                      </a:r>
                      <a:endParaRPr lang="es-ES" sz="1200" dirty="0"/>
                    </a:p>
                  </a:txBody>
                  <a:tcPr/>
                </a:tc>
                <a:tc>
                  <a:txBody>
                    <a:bodyPr/>
                    <a:lstStyle/>
                    <a:p>
                      <a:pPr algn="ctr"/>
                      <a:r>
                        <a:rPr lang="es-ES" sz="1200" dirty="0"/>
                        <a:t>Depth</a:t>
                      </a:r>
                    </a:p>
                  </a:txBody>
                  <a:tcPr/>
                </a:tc>
                <a:extLst>
                  <a:ext uri="{0D108BD9-81ED-4DB2-BD59-A6C34878D82A}">
                    <a16:rowId xmlns:a16="http://schemas.microsoft.com/office/drawing/2014/main" val="3285585864"/>
                  </a:ext>
                </a:extLst>
              </a:tr>
              <a:tr h="370840">
                <a:tc>
                  <a:txBody>
                    <a:bodyPr/>
                    <a:lstStyle/>
                    <a:p>
                      <a:pPr algn="ctr"/>
                      <a:r>
                        <a:rPr lang="es-E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0.01</a:t>
                      </a:r>
                    </a:p>
                  </a:txBody>
                  <a:tcPr/>
                </a:tc>
                <a:tc>
                  <a:txBody>
                    <a:bodyPr/>
                    <a:lstStyle/>
                    <a:p>
                      <a:pPr algn="ctr"/>
                      <a:r>
                        <a:rPr lang="es-ES" dirty="0"/>
                        <a:t>0.1</a:t>
                      </a:r>
                    </a:p>
                  </a:txBody>
                  <a:tcPr/>
                </a:tc>
                <a:extLst>
                  <a:ext uri="{0D108BD9-81ED-4DB2-BD59-A6C34878D82A}">
                    <a16:rowId xmlns:a16="http://schemas.microsoft.com/office/drawing/2014/main" val="4056604259"/>
                  </a:ext>
                </a:extLst>
              </a:tr>
              <a:tr h="370840">
                <a:tc>
                  <a:txBody>
                    <a:bodyPr/>
                    <a:lstStyle/>
                    <a:p>
                      <a:pPr algn="ctr"/>
                      <a:r>
                        <a:rPr lang="es-ES" dirty="0"/>
                        <a:t>2</a:t>
                      </a:r>
                    </a:p>
                  </a:txBody>
                  <a:tcPr/>
                </a:tc>
                <a:tc>
                  <a:txBody>
                    <a:bodyPr/>
                    <a:lstStyle/>
                    <a:p>
                      <a:pPr algn="ctr"/>
                      <a:r>
                        <a:rPr lang="es-ES" dirty="0"/>
                        <a:t>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0.01</a:t>
                      </a:r>
                    </a:p>
                  </a:txBody>
                  <a:tcPr/>
                </a:tc>
                <a:tc>
                  <a:txBody>
                    <a:bodyPr/>
                    <a:lstStyle/>
                    <a:p>
                      <a:pPr algn="ctr"/>
                      <a:r>
                        <a:rPr lang="es-ES" dirty="0"/>
                        <a:t>0.1</a:t>
                      </a:r>
                    </a:p>
                  </a:txBody>
                  <a:tcPr/>
                </a:tc>
                <a:extLst>
                  <a:ext uri="{0D108BD9-81ED-4DB2-BD59-A6C34878D82A}">
                    <a16:rowId xmlns:a16="http://schemas.microsoft.com/office/drawing/2014/main" val="4278880846"/>
                  </a:ext>
                </a:extLst>
              </a:tr>
              <a:tr h="370840">
                <a:tc>
                  <a:txBody>
                    <a:bodyPr/>
                    <a:lstStyle/>
                    <a:p>
                      <a:pPr algn="ctr"/>
                      <a:r>
                        <a:rPr lang="es-E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16</a:t>
                      </a:r>
                    </a:p>
                  </a:txBody>
                  <a:tcPr/>
                </a:tc>
                <a:tc>
                  <a:txBody>
                    <a:bodyPr/>
                    <a:lstStyle/>
                    <a:p>
                      <a:pPr algn="ctr"/>
                      <a:r>
                        <a:rPr lang="es-ES" dirty="0"/>
                        <a:t>0.05</a:t>
                      </a:r>
                    </a:p>
                  </a:txBody>
                  <a:tcPr/>
                </a:tc>
                <a:tc>
                  <a:txBody>
                    <a:bodyPr/>
                    <a:lstStyle/>
                    <a:p>
                      <a:pPr algn="ctr"/>
                      <a:r>
                        <a:rPr lang="es-ES" dirty="0"/>
                        <a:t>0.1</a:t>
                      </a:r>
                    </a:p>
                  </a:txBody>
                  <a:tcPr/>
                </a:tc>
                <a:extLst>
                  <a:ext uri="{0D108BD9-81ED-4DB2-BD59-A6C34878D82A}">
                    <a16:rowId xmlns:a16="http://schemas.microsoft.com/office/drawing/2014/main" val="3287685790"/>
                  </a:ext>
                </a:extLst>
              </a:tr>
              <a:tr h="370840">
                <a:tc>
                  <a:txBody>
                    <a:bodyPr/>
                    <a:lstStyle/>
                    <a:p>
                      <a:pPr algn="ctr"/>
                      <a:r>
                        <a:rPr lang="es-ES" dirty="0"/>
                        <a:t>4</a:t>
                      </a:r>
                    </a:p>
                  </a:txBody>
                  <a:tcPr/>
                </a:tc>
                <a:tc>
                  <a:txBody>
                    <a:bodyPr/>
                    <a:lstStyle/>
                    <a:p>
                      <a:pPr algn="ctr"/>
                      <a:r>
                        <a:rPr lang="es-ES" dirty="0"/>
                        <a:t>24</a:t>
                      </a:r>
                    </a:p>
                  </a:txBody>
                  <a:tcPr/>
                </a:tc>
                <a:tc>
                  <a:txBody>
                    <a:bodyPr/>
                    <a:lstStyle/>
                    <a:p>
                      <a:pPr algn="ctr"/>
                      <a:r>
                        <a:rPr lang="es-ES" dirty="0"/>
                        <a:t>0.05</a:t>
                      </a:r>
                    </a:p>
                  </a:txBody>
                  <a:tcPr/>
                </a:tc>
                <a:tc>
                  <a:txBody>
                    <a:bodyPr/>
                    <a:lstStyle/>
                    <a:p>
                      <a:pPr algn="ctr"/>
                      <a:r>
                        <a:rPr lang="es-ES" dirty="0"/>
                        <a:t>0.1</a:t>
                      </a:r>
                    </a:p>
                  </a:txBody>
                  <a:tcPr/>
                </a:tc>
                <a:extLst>
                  <a:ext uri="{0D108BD9-81ED-4DB2-BD59-A6C34878D82A}">
                    <a16:rowId xmlns:a16="http://schemas.microsoft.com/office/drawing/2014/main" val="2995305457"/>
                  </a:ext>
                </a:extLst>
              </a:tr>
              <a:tr h="370840">
                <a:tc>
                  <a:txBody>
                    <a:bodyPr/>
                    <a:lstStyle/>
                    <a:p>
                      <a:pPr algn="ctr"/>
                      <a:r>
                        <a:rPr lang="es-E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0.01</a:t>
                      </a:r>
                    </a:p>
                  </a:txBody>
                  <a:tcPr/>
                </a:tc>
                <a:tc>
                  <a:txBody>
                    <a:bodyPr/>
                    <a:lstStyle/>
                    <a:p>
                      <a:pPr algn="ctr"/>
                      <a:r>
                        <a:rPr lang="es-ES" dirty="0"/>
                        <a:t>0.2</a:t>
                      </a:r>
                    </a:p>
                  </a:txBody>
                  <a:tcPr/>
                </a:tc>
                <a:extLst>
                  <a:ext uri="{0D108BD9-81ED-4DB2-BD59-A6C34878D82A}">
                    <a16:rowId xmlns:a16="http://schemas.microsoft.com/office/drawing/2014/main" val="1962784196"/>
                  </a:ext>
                </a:extLst>
              </a:tr>
              <a:tr h="370840">
                <a:tc>
                  <a:txBody>
                    <a:bodyPr/>
                    <a:lstStyle/>
                    <a:p>
                      <a:pPr algn="ctr"/>
                      <a:r>
                        <a:rPr lang="es-ES" dirty="0"/>
                        <a:t>6</a:t>
                      </a:r>
                    </a:p>
                  </a:txBody>
                  <a:tcPr/>
                </a:tc>
                <a:tc>
                  <a:txBody>
                    <a:bodyPr/>
                    <a:lstStyle/>
                    <a:p>
                      <a:pPr algn="ctr"/>
                      <a:r>
                        <a:rPr lang="es-ES" dirty="0"/>
                        <a:t>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0.01</a:t>
                      </a:r>
                    </a:p>
                  </a:txBody>
                  <a:tcPr/>
                </a:tc>
                <a:tc>
                  <a:txBody>
                    <a:bodyPr/>
                    <a:lstStyle/>
                    <a:p>
                      <a:pPr algn="ctr"/>
                      <a:r>
                        <a:rPr lang="es-ES" dirty="0"/>
                        <a:t>0.2</a:t>
                      </a:r>
                    </a:p>
                  </a:txBody>
                  <a:tcPr/>
                </a:tc>
                <a:extLst>
                  <a:ext uri="{0D108BD9-81ED-4DB2-BD59-A6C34878D82A}">
                    <a16:rowId xmlns:a16="http://schemas.microsoft.com/office/drawing/2014/main" val="2463749882"/>
                  </a:ext>
                </a:extLst>
              </a:tr>
              <a:tr h="370840">
                <a:tc>
                  <a:txBody>
                    <a:bodyPr/>
                    <a:lstStyle/>
                    <a:p>
                      <a:pPr algn="ctr"/>
                      <a:r>
                        <a:rPr lang="es-E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16</a:t>
                      </a:r>
                    </a:p>
                  </a:txBody>
                  <a:tcPr/>
                </a:tc>
                <a:tc>
                  <a:txBody>
                    <a:bodyPr/>
                    <a:lstStyle/>
                    <a:p>
                      <a:pPr algn="ctr"/>
                      <a:r>
                        <a:rPr lang="es-ES" dirty="0"/>
                        <a:t>0.05</a:t>
                      </a:r>
                    </a:p>
                  </a:txBody>
                  <a:tcPr/>
                </a:tc>
                <a:tc>
                  <a:txBody>
                    <a:bodyPr/>
                    <a:lstStyle/>
                    <a:p>
                      <a:pPr algn="ctr"/>
                      <a:r>
                        <a:rPr lang="es-ES" dirty="0"/>
                        <a:t>0.2</a:t>
                      </a:r>
                    </a:p>
                  </a:txBody>
                  <a:tcPr/>
                </a:tc>
                <a:extLst>
                  <a:ext uri="{0D108BD9-81ED-4DB2-BD59-A6C34878D82A}">
                    <a16:rowId xmlns:a16="http://schemas.microsoft.com/office/drawing/2014/main" val="1253019068"/>
                  </a:ext>
                </a:extLst>
              </a:tr>
              <a:tr h="370840">
                <a:tc>
                  <a:txBody>
                    <a:bodyPr/>
                    <a:lstStyle/>
                    <a:p>
                      <a:pPr algn="ctr"/>
                      <a:r>
                        <a:rPr lang="es-ES" dirty="0"/>
                        <a:t>8</a:t>
                      </a:r>
                    </a:p>
                  </a:txBody>
                  <a:tcPr/>
                </a:tc>
                <a:tc>
                  <a:txBody>
                    <a:bodyPr/>
                    <a:lstStyle/>
                    <a:p>
                      <a:pPr algn="ctr"/>
                      <a:r>
                        <a:rPr lang="es-ES" dirty="0"/>
                        <a:t>24</a:t>
                      </a:r>
                    </a:p>
                  </a:txBody>
                  <a:tcPr/>
                </a:tc>
                <a:tc>
                  <a:txBody>
                    <a:bodyPr/>
                    <a:lstStyle/>
                    <a:p>
                      <a:pPr algn="ctr"/>
                      <a:r>
                        <a:rPr lang="es-ES" dirty="0"/>
                        <a:t>0.05</a:t>
                      </a:r>
                    </a:p>
                  </a:txBody>
                  <a:tcPr/>
                </a:tc>
                <a:tc>
                  <a:txBody>
                    <a:bodyPr/>
                    <a:lstStyle/>
                    <a:p>
                      <a:pPr algn="ctr"/>
                      <a:r>
                        <a:rPr lang="es-ES" dirty="0"/>
                        <a:t>0.2</a:t>
                      </a:r>
                    </a:p>
                  </a:txBody>
                  <a:tcPr/>
                </a:tc>
                <a:extLst>
                  <a:ext uri="{0D108BD9-81ED-4DB2-BD59-A6C34878D82A}">
                    <a16:rowId xmlns:a16="http://schemas.microsoft.com/office/drawing/2014/main" val="4251831208"/>
                  </a:ext>
                </a:extLst>
              </a:tr>
            </a:tbl>
          </a:graphicData>
        </a:graphic>
      </p:graphicFrame>
      <p:sp>
        <p:nvSpPr>
          <p:cNvPr id="7" name="Titre 1">
            <a:extLst>
              <a:ext uri="{FF2B5EF4-FFF2-40B4-BE49-F238E27FC236}">
                <a16:creationId xmlns:a16="http://schemas.microsoft.com/office/drawing/2014/main" id="{60D5A241-C54D-4859-885E-946A76FA1055}"/>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Calibri Light" panose="020F0302020204030204"/>
              </a:rPr>
              <a:t>Matrix with the experiments</a:t>
            </a:r>
          </a:p>
        </p:txBody>
      </p:sp>
    </p:spTree>
    <p:extLst>
      <p:ext uri="{BB962C8B-B14F-4D97-AF65-F5344CB8AC3E}">
        <p14:creationId xmlns:p14="http://schemas.microsoft.com/office/powerpoint/2010/main" val="164408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ZoneTexte 20">
            <a:extLst>
              <a:ext uri="{FF2B5EF4-FFF2-40B4-BE49-F238E27FC236}">
                <a16:creationId xmlns:a16="http://schemas.microsoft.com/office/drawing/2014/main" id="{374489BE-2D81-41C1-8EAA-85ACFB7A9EE4}"/>
              </a:ext>
            </a:extLst>
          </p:cNvPr>
          <p:cNvSpPr txBox="1"/>
          <p:nvPr/>
        </p:nvSpPr>
        <p:spPr>
          <a:xfrm>
            <a:off x="821156" y="1604231"/>
            <a:ext cx="8750683" cy="646986"/>
          </a:xfrm>
          <a:prstGeom prst="roundRect">
            <a:avLst/>
          </a:prstGeom>
          <a:solidFill>
            <a:schemeClr val="accent6">
              <a:lumMod val="20000"/>
              <a:lumOff val="80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defPPr>
              <a:defRPr lang="en-US"/>
            </a:defPPr>
            <a:lvl1pPr algn="just">
              <a:defRPr sz="1600" b="0" i="0">
                <a:solidFill>
                  <a:srgbClr val="000000"/>
                </a:solidFill>
                <a:effectLst/>
                <a:latin typeface="Times New Roman" panose="02020603050405020304" pitchFamily="18" charset="0"/>
              </a:defRPr>
            </a:lvl1pPr>
          </a:lstStyle>
          <a:p>
            <a:r>
              <a:rPr lang="en-US" dirty="0"/>
              <a:t>In order to make the series of experiments as homogeneous as possible and to contaminate the results as little as possible, it is possible to randomize and replicate the experiments.</a:t>
            </a:r>
            <a:endParaRPr lang="es-ES" dirty="0"/>
          </a:p>
        </p:txBody>
      </p:sp>
      <p:sp>
        <p:nvSpPr>
          <p:cNvPr id="5" name="Rectangle 1">
            <a:extLst>
              <a:ext uri="{FF2B5EF4-FFF2-40B4-BE49-F238E27FC236}">
                <a16:creationId xmlns:a16="http://schemas.microsoft.com/office/drawing/2014/main" id="{7D3CC82B-CAE1-4E23-8C06-180DB16A3474}"/>
              </a:ext>
            </a:extLst>
          </p:cNvPr>
          <p:cNvSpPr>
            <a:spLocks noChangeArrowheads="1"/>
          </p:cNvSpPr>
          <p:nvPr/>
        </p:nvSpPr>
        <p:spPr bwMode="auto">
          <a:xfrm>
            <a:off x="4899025" y="1825625"/>
            <a:ext cx="12192000" cy="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2F0DE70F-B068-4F83-A681-3EEA50BA6DE3}"/>
              </a:ext>
            </a:extLst>
          </p:cNvPr>
          <p:cNvPicPr>
            <a:picLocks noChangeAspect="1"/>
          </p:cNvPicPr>
          <p:nvPr/>
        </p:nvPicPr>
        <p:blipFill>
          <a:blip r:embed="rId2"/>
          <a:stretch>
            <a:fillRect/>
          </a:stretch>
        </p:blipFill>
        <p:spPr>
          <a:xfrm>
            <a:off x="821156" y="2649042"/>
            <a:ext cx="5143500" cy="3724275"/>
          </a:xfrm>
          <a:prstGeom prst="rect">
            <a:avLst/>
          </a:prstGeom>
        </p:spPr>
      </p:pic>
      <p:sp>
        <p:nvSpPr>
          <p:cNvPr id="4" name="Rectángulo 3">
            <a:extLst>
              <a:ext uri="{FF2B5EF4-FFF2-40B4-BE49-F238E27FC236}">
                <a16:creationId xmlns:a16="http://schemas.microsoft.com/office/drawing/2014/main" id="{08D4EA69-9014-4E17-83CF-9DBA2B3EE82D}"/>
              </a:ext>
            </a:extLst>
          </p:cNvPr>
          <p:cNvSpPr/>
          <p:nvPr/>
        </p:nvSpPr>
        <p:spPr>
          <a:xfrm>
            <a:off x="943321" y="5167618"/>
            <a:ext cx="2449585" cy="388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a la derecha 9">
            <a:extLst>
              <a:ext uri="{FF2B5EF4-FFF2-40B4-BE49-F238E27FC236}">
                <a16:creationId xmlns:a16="http://schemas.microsoft.com/office/drawing/2014/main" id="{8FC8586B-73F5-4948-8043-BD7AAEB0844A}"/>
              </a:ext>
            </a:extLst>
          </p:cNvPr>
          <p:cNvSpPr/>
          <p:nvPr/>
        </p:nvSpPr>
        <p:spPr>
          <a:xfrm>
            <a:off x="4868184" y="4187686"/>
            <a:ext cx="890729" cy="64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EB1AAEC9-25E0-491B-B78C-DAED2B12F118}"/>
              </a:ext>
            </a:extLst>
          </p:cNvPr>
          <p:cNvPicPr>
            <a:picLocks noChangeAspect="1"/>
          </p:cNvPicPr>
          <p:nvPr/>
        </p:nvPicPr>
        <p:blipFill>
          <a:blip r:embed="rId3"/>
          <a:stretch>
            <a:fillRect/>
          </a:stretch>
        </p:blipFill>
        <p:spPr>
          <a:xfrm>
            <a:off x="6551800" y="2449999"/>
            <a:ext cx="2753057" cy="3923317"/>
          </a:xfrm>
          <a:prstGeom prst="rect">
            <a:avLst/>
          </a:prstGeom>
        </p:spPr>
      </p:pic>
      <p:sp>
        <p:nvSpPr>
          <p:cNvPr id="13" name="Cerrar llave 12">
            <a:extLst>
              <a:ext uri="{FF2B5EF4-FFF2-40B4-BE49-F238E27FC236}">
                <a16:creationId xmlns:a16="http://schemas.microsoft.com/office/drawing/2014/main" id="{A10049EF-4BBA-41A3-A534-320CC2A57D55}"/>
              </a:ext>
            </a:extLst>
          </p:cNvPr>
          <p:cNvSpPr/>
          <p:nvPr/>
        </p:nvSpPr>
        <p:spPr>
          <a:xfrm>
            <a:off x="7440604" y="3476242"/>
            <a:ext cx="411492" cy="2328939"/>
          </a:xfrm>
          <a:prstGeom prst="rightBrace">
            <a:avLst>
              <a:gd name="adj1" fmla="val 8333"/>
              <a:gd name="adj2" fmla="val 48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ZoneTexte 2">
            <a:extLst>
              <a:ext uri="{FF2B5EF4-FFF2-40B4-BE49-F238E27FC236}">
                <a16:creationId xmlns:a16="http://schemas.microsoft.com/office/drawing/2014/main" id="{29BCAE02-B457-4F98-8A04-C6CC06DB0C6A}"/>
              </a:ext>
            </a:extLst>
          </p:cNvPr>
          <p:cNvSpPr txBox="1"/>
          <p:nvPr/>
        </p:nvSpPr>
        <p:spPr>
          <a:xfrm>
            <a:off x="8020443" y="4411657"/>
            <a:ext cx="1207447" cy="37457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just"/>
            <a:r>
              <a:rPr lang="en-US" sz="1600" dirty="0">
                <a:solidFill>
                  <a:srgbClr val="000000"/>
                </a:solidFill>
                <a:latin typeface="Times New Roman" panose="02020603050405020304" pitchFamily="18" charset="0"/>
              </a:rPr>
              <a:t>New m</a:t>
            </a:r>
            <a:r>
              <a:rPr lang="en-US" sz="1600" b="0" i="0" dirty="0">
                <a:solidFill>
                  <a:srgbClr val="000000"/>
                </a:solidFill>
                <a:effectLst/>
                <a:latin typeface="Times New Roman" panose="02020603050405020304" pitchFamily="18" charset="0"/>
              </a:rPr>
              <a:t>atrix </a:t>
            </a:r>
            <a:endParaRPr lang="en-US" sz="1600" dirty="0">
              <a:solidFill>
                <a:srgbClr val="000000"/>
              </a:solidFill>
              <a:latin typeface="Times New Roman" panose="02020603050405020304" pitchFamily="18" charset="0"/>
            </a:endParaRPr>
          </a:p>
        </p:txBody>
      </p:sp>
      <p:sp>
        <p:nvSpPr>
          <p:cNvPr id="11" name="Titre 1">
            <a:extLst>
              <a:ext uri="{FF2B5EF4-FFF2-40B4-BE49-F238E27FC236}">
                <a16:creationId xmlns:a16="http://schemas.microsoft.com/office/drawing/2014/main" id="{142C8E20-A533-424C-AAB8-3F8379670078}"/>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Calibri Light" panose="020F0302020204030204"/>
              </a:rPr>
              <a:t>Replication and Randomization</a:t>
            </a:r>
          </a:p>
        </p:txBody>
      </p:sp>
    </p:spTree>
    <p:extLst>
      <p:ext uri="{BB962C8B-B14F-4D97-AF65-F5344CB8AC3E}">
        <p14:creationId xmlns:p14="http://schemas.microsoft.com/office/powerpoint/2010/main" val="307966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1b820adfd3e4a078472514c1a5cb5ff xmlns="87037488-ec5d-4aba-84c2-9b1d22638e8e">
      <Terms xmlns="http://schemas.microsoft.com/office/infopath/2007/PartnerControls"/>
    </b1b820adfd3e4a078472514c1a5cb5ff>
    <TaxCatchAll xmlns="87037488-ec5d-4aba-84c2-9b1d22638e8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10F85E947403F4FA1810E4E7EE3AD12" ma:contentTypeVersion="4" ma:contentTypeDescription="Crear nuevo documento." ma:contentTypeScope="" ma:versionID="2708aa57cd8b5657d39155be7a27e54a">
  <xsd:schema xmlns:xsd="http://www.w3.org/2001/XMLSchema" xmlns:xs="http://www.w3.org/2001/XMLSchema" xmlns:p="http://schemas.microsoft.com/office/2006/metadata/properties" xmlns:ns2="87037488-ec5d-4aba-84c2-9b1d22638e8e" xmlns:ns3="599960d2-2f2b-4cc8-a0b2-1438cd43f896" targetNamespace="http://schemas.microsoft.com/office/2006/metadata/properties" ma:root="true" ma:fieldsID="08cfe71435457cecb85ea03de63b0ea3" ns2:_="" ns3:_="">
    <xsd:import namespace="87037488-ec5d-4aba-84c2-9b1d22638e8e"/>
    <xsd:import namespace="599960d2-2f2b-4cc8-a0b2-1438cd43f896"/>
    <xsd:element name="properties">
      <xsd:complexType>
        <xsd:sequence>
          <xsd:element name="documentManagement">
            <xsd:complexType>
              <xsd:all>
                <xsd:element ref="ns2:b1b820adfd3e4a078472514c1a5cb5ff" minOccurs="0"/>
                <xsd:element ref="ns2:TaxCatchAll" minOccurs="0"/>
                <xsd:element ref="ns2:TaxCatchAllLabel"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037488-ec5d-4aba-84c2-9b1d22638e8e" elementFormDefault="qualified">
    <xsd:import namespace="http://schemas.microsoft.com/office/2006/documentManagement/types"/>
    <xsd:import namespace="http://schemas.microsoft.com/office/infopath/2007/PartnerControls"/>
    <xsd:element name="b1b820adfd3e4a078472514c1a5cb5ff" ma:index="8" nillable="true" ma:taxonomy="true" ma:internalName="b1b820adfd3e4a078472514c1a5cb5ff" ma:taxonomyFieldName="Security_x0020_Classification" ma:displayName="Security Classification" ma:default="" ma:fieldId="{b1b820ad-fd3e-4a07-8472-514c1a5cb5ff}" ma:sspId="3bf472f7-a010-4b5a-bb99-a26ed4c99680" ma:termSetId="0c0ba91f-ee81-4a79-83f6-c19eebf2f16f"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55f0a5a9-ddca-4ac5-9d93-493beb979f9e}" ma:internalName="TaxCatchAll" ma:showField="CatchAllData" ma:web="a96fefcc-e1b9-4ff9-9b64-9ae61ef23fa8">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5f0a5a9-ddca-4ac5-9d93-493beb979f9e}" ma:internalName="TaxCatchAllLabel" ma:readOnly="true" ma:showField="CatchAllDataLabel" ma:web="a96fefcc-e1b9-4ff9-9b64-9ae61ef23fa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99960d2-2f2b-4cc8-a0b2-1438cd43f896"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3bf472f7-a010-4b5a-bb99-a26ed4c99680" ContentTypeId="0x0101" PreviousValue="false"/>
</file>

<file path=customXml/itemProps1.xml><?xml version="1.0" encoding="utf-8"?>
<ds:datastoreItem xmlns:ds="http://schemas.openxmlformats.org/officeDocument/2006/customXml" ds:itemID="{E9D7E51D-1691-449D-AEB8-CC78D7421B4C}">
  <ds:schemaRefs>
    <ds:schemaRef ds:uri="http://purl.org/dc/terms/"/>
    <ds:schemaRef ds:uri="http://schemas.microsoft.com/office/infopath/2007/PartnerControls"/>
    <ds:schemaRef ds:uri="http://schemas.microsoft.com/office/2006/documentManagement/types"/>
    <ds:schemaRef ds:uri="04e17c73-3df9-4a73-954d-fec3d16ca70b"/>
    <ds:schemaRef ds:uri="http://purl.org/dc/elements/1.1/"/>
    <ds:schemaRef ds:uri="4e957b40-987c-4670-b89f-92251461411d"/>
    <ds:schemaRef ds:uri="http://schemas.microsoft.com/office/2006/metadata/properties"/>
    <ds:schemaRef ds:uri="http://schemas.openxmlformats.org/package/2006/metadata/core-properties"/>
    <ds:schemaRef ds:uri="http://www.w3.org/XML/1998/namespace"/>
    <ds:schemaRef ds:uri="http://purl.org/dc/dcmitype/"/>
    <ds:schemaRef ds:uri="87037488-ec5d-4aba-84c2-9b1d22638e8e"/>
  </ds:schemaRefs>
</ds:datastoreItem>
</file>

<file path=customXml/itemProps2.xml><?xml version="1.0" encoding="utf-8"?>
<ds:datastoreItem xmlns:ds="http://schemas.openxmlformats.org/officeDocument/2006/customXml" ds:itemID="{64233B1E-C661-4B73-8F43-D8B20DEE280F}">
  <ds:schemaRefs>
    <ds:schemaRef ds:uri="http://schemas.microsoft.com/sharepoint/v3/contenttype/forms"/>
  </ds:schemaRefs>
</ds:datastoreItem>
</file>

<file path=customXml/itemProps3.xml><?xml version="1.0" encoding="utf-8"?>
<ds:datastoreItem xmlns:ds="http://schemas.openxmlformats.org/officeDocument/2006/customXml" ds:itemID="{2A69F763-73B3-4F8A-8D3F-8C4CAED80C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037488-ec5d-4aba-84c2-9b1d22638e8e"/>
    <ds:schemaRef ds:uri="599960d2-2f2b-4cc8-a0b2-1438cd43f8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21EE04F-F30A-4575-8F78-BE0AA22C2006}">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2041</TotalTime>
  <Words>466</Words>
  <Application>Microsoft Office PowerPoint</Application>
  <PresentationFormat>Panorámica</PresentationFormat>
  <Paragraphs>75</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Times New Roman</vt:lpstr>
      <vt:lpstr>Office Theme</vt:lpstr>
      <vt:lpstr>Design of Experiments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Philippe CALVEZ February 26th,2020</dc:title>
  <dc:subject/>
  <dc:creator>BOUCHENDOUKA Lilia (ENGIE SA)</dc:creator>
  <dc:description/>
  <cp:lastModifiedBy>Iñaki Gomez</cp:lastModifiedBy>
  <cp:revision>226</cp:revision>
  <dcterms:created xsi:type="dcterms:W3CDTF">2020-02-24T16:43:19Z</dcterms:created>
  <dcterms:modified xsi:type="dcterms:W3CDTF">2021-09-16T12:01:51Z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y fmtid="{D5CDD505-2E9C-101B-9397-08002B2CF9AE}" pid="12" name="ContentTypeId">
    <vt:lpwstr>0x010100610F85E947403F4FA1810E4E7EE3AD12</vt:lpwstr>
  </property>
  <property fmtid="{D5CDD505-2E9C-101B-9397-08002B2CF9AE}" pid="13" name="MSIP_Label_c135c4ba-2280-41f8-be7d-6f21d368baa3_Enabled">
    <vt:lpwstr>true</vt:lpwstr>
  </property>
  <property fmtid="{D5CDD505-2E9C-101B-9397-08002B2CF9AE}" pid="14" name="MSIP_Label_c135c4ba-2280-41f8-be7d-6f21d368baa3_SetDate">
    <vt:lpwstr>2021-03-29T07:40:36Z</vt:lpwstr>
  </property>
  <property fmtid="{D5CDD505-2E9C-101B-9397-08002B2CF9AE}" pid="15" name="MSIP_Label_c135c4ba-2280-41f8-be7d-6f21d368baa3_Method">
    <vt:lpwstr>Standard</vt:lpwstr>
  </property>
  <property fmtid="{D5CDD505-2E9C-101B-9397-08002B2CF9AE}" pid="16" name="MSIP_Label_c135c4ba-2280-41f8-be7d-6f21d368baa3_Name">
    <vt:lpwstr>c135c4ba-2280-41f8-be7d-6f21d368baa3</vt:lpwstr>
  </property>
  <property fmtid="{D5CDD505-2E9C-101B-9397-08002B2CF9AE}" pid="17" name="MSIP_Label_c135c4ba-2280-41f8-be7d-6f21d368baa3_SiteId">
    <vt:lpwstr>24139d14-c62c-4c47-8bdd-ce71ea1d50cf</vt:lpwstr>
  </property>
  <property fmtid="{D5CDD505-2E9C-101B-9397-08002B2CF9AE}" pid="18" name="MSIP_Label_c135c4ba-2280-41f8-be7d-6f21d368baa3_ActionId">
    <vt:lpwstr>5217a160-8071-4d8a-9f7c-6ac5302d2be8</vt:lpwstr>
  </property>
  <property fmtid="{D5CDD505-2E9C-101B-9397-08002B2CF9AE}" pid="19" name="MSIP_Label_c135c4ba-2280-41f8-be7d-6f21d368baa3_ContentBits">
    <vt:lpwstr>0</vt:lpwstr>
  </property>
  <property fmtid="{D5CDD505-2E9C-101B-9397-08002B2CF9AE}" pid="20" name="Security Classification">
    <vt:lpwstr/>
  </property>
</Properties>
</file>