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0" r:id="rId3"/>
    <p:sldId id="271" r:id="rId4"/>
    <p:sldId id="272" r:id="rId5"/>
    <p:sldId id="269" r:id="rId6"/>
    <p:sldId id="273" r:id="rId7"/>
    <p:sldId id="274" r:id="rId8"/>
    <p:sldId id="275" r:id="rId9"/>
    <p:sldId id="257" r:id="rId10"/>
    <p:sldId id="258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4"/>
  </p:normalViewPr>
  <p:slideViewPr>
    <p:cSldViewPr snapToGrid="0">
      <p:cViewPr varScale="1">
        <p:scale>
          <a:sx n="81" d="100"/>
          <a:sy n="81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FB52F-7D4D-3A40-91CB-45A323F13D2D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F6A54-F049-084E-BDF4-DF1422C8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2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F6A54-F049-084E-BDF4-DF1422C88E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F6A54-F049-084E-BDF4-DF1422C88E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6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CD8EA-A294-46E1-A5C9-C83E49197C0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06B4A3-4212-4E39-93DE-E053E8F69C28}" type="datetimeFigureOut">
              <a:rPr lang="en-US" smtClean="0"/>
              <a:t>2/8/19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Synergy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Functional PLC programing for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4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76B6-F1EB-2949-8BA7-3DDADAFB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08537"/>
            <a:ext cx="8229600" cy="1399032"/>
          </a:xfrm>
        </p:spPr>
        <p:txBody>
          <a:bodyPr/>
          <a:lstStyle/>
          <a:p>
            <a:r>
              <a:rPr lang="en-US" dirty="0"/>
              <a:t>Get a Project File Up Homies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D215B-5C9E-F44A-B04F-1D131FD0A267}"/>
              </a:ext>
            </a:extLst>
          </p:cNvPr>
          <p:cNvSpPr txBox="1"/>
          <p:nvPr/>
        </p:nvSpPr>
        <p:spPr>
          <a:xfrm>
            <a:off x="573345" y="2533337"/>
            <a:ext cx="8570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Make a  heartbeat counter that increments by 1 every scan. </a:t>
            </a:r>
          </a:p>
          <a:p>
            <a:pPr marL="342900" indent="-342900">
              <a:buAutoNum type="arabicPeriod"/>
            </a:pPr>
            <a:r>
              <a:rPr lang="en-US" dirty="0"/>
              <a:t>Make a reset for the heartbeat counter </a:t>
            </a:r>
          </a:p>
          <a:p>
            <a:pPr marL="342900" indent="-342900">
              <a:buAutoNum type="arabicPeriod" startAt="3"/>
            </a:pPr>
            <a:r>
              <a:rPr lang="en-US" dirty="0"/>
              <a:t>Simulate your code, verify the reset works. </a:t>
            </a:r>
          </a:p>
          <a:p>
            <a:pPr lvl="2"/>
            <a:r>
              <a:rPr lang="en-US" dirty="0"/>
              <a:t>Hint: Counter variable should be a DINT </a:t>
            </a:r>
          </a:p>
          <a:p>
            <a:pPr lvl="2"/>
            <a:r>
              <a:rPr lang="en-US" dirty="0"/>
              <a:t>         Reset variable should be a Bool </a:t>
            </a:r>
          </a:p>
        </p:txBody>
      </p:sp>
    </p:spTree>
    <p:extLst>
      <p:ext uri="{BB962C8B-B14F-4D97-AF65-F5344CB8AC3E}">
        <p14:creationId xmlns:p14="http://schemas.microsoft.com/office/powerpoint/2010/main" val="49544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2405921" y="1877518"/>
            <a:ext cx="4572000" cy="45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0"/>
          <p:cNvGrpSpPr/>
          <p:nvPr/>
        </p:nvGrpSpPr>
        <p:grpSpPr>
          <a:xfrm>
            <a:off x="4615721" y="1877518"/>
            <a:ext cx="152400" cy="4572000"/>
            <a:chOff x="7543800" y="1143000"/>
            <a:chExt cx="152400" cy="4572000"/>
          </a:xfrm>
        </p:grpSpPr>
        <p:sp>
          <p:nvSpPr>
            <p:cNvPr id="9" name="Rectangle 8"/>
            <p:cNvSpPr/>
            <p:nvPr/>
          </p:nvSpPr>
          <p:spPr>
            <a:xfrm>
              <a:off x="7543800" y="11430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55626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1"/>
          <p:cNvGrpSpPr/>
          <p:nvPr/>
        </p:nvGrpSpPr>
        <p:grpSpPr>
          <a:xfrm rot="9000000">
            <a:off x="4615721" y="1877518"/>
            <a:ext cx="152400" cy="4572000"/>
            <a:chOff x="7543800" y="1143000"/>
            <a:chExt cx="152400" cy="4572000"/>
          </a:xfrm>
        </p:grpSpPr>
        <p:sp>
          <p:nvSpPr>
            <p:cNvPr id="13" name="Rectangle 12"/>
            <p:cNvSpPr/>
            <p:nvPr/>
          </p:nvSpPr>
          <p:spPr>
            <a:xfrm>
              <a:off x="7543800" y="11430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43800" y="55626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4"/>
          <p:cNvGrpSpPr/>
          <p:nvPr/>
        </p:nvGrpSpPr>
        <p:grpSpPr>
          <a:xfrm rot="7200000">
            <a:off x="4615721" y="1877518"/>
            <a:ext cx="152400" cy="4572000"/>
            <a:chOff x="7543800" y="1143000"/>
            <a:chExt cx="152400" cy="4572000"/>
          </a:xfrm>
        </p:grpSpPr>
        <p:sp>
          <p:nvSpPr>
            <p:cNvPr id="16" name="Rectangle 15"/>
            <p:cNvSpPr/>
            <p:nvPr/>
          </p:nvSpPr>
          <p:spPr>
            <a:xfrm>
              <a:off x="7543800" y="11430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5626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7"/>
          <p:cNvGrpSpPr/>
          <p:nvPr/>
        </p:nvGrpSpPr>
        <p:grpSpPr>
          <a:xfrm rot="5400000">
            <a:off x="4615721" y="1877518"/>
            <a:ext cx="152400" cy="4572000"/>
            <a:chOff x="7543800" y="1143000"/>
            <a:chExt cx="152400" cy="4572000"/>
          </a:xfrm>
        </p:grpSpPr>
        <p:sp>
          <p:nvSpPr>
            <p:cNvPr id="19" name="Rectangle 18"/>
            <p:cNvSpPr/>
            <p:nvPr/>
          </p:nvSpPr>
          <p:spPr>
            <a:xfrm>
              <a:off x="7543800" y="11430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43800" y="55626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0"/>
          <p:cNvGrpSpPr/>
          <p:nvPr/>
        </p:nvGrpSpPr>
        <p:grpSpPr>
          <a:xfrm rot="3600000">
            <a:off x="4615721" y="1877518"/>
            <a:ext cx="152400" cy="4572000"/>
            <a:chOff x="7543800" y="1143000"/>
            <a:chExt cx="152400" cy="4572000"/>
          </a:xfrm>
        </p:grpSpPr>
        <p:sp>
          <p:nvSpPr>
            <p:cNvPr id="22" name="Rectangle 21"/>
            <p:cNvSpPr/>
            <p:nvPr/>
          </p:nvSpPr>
          <p:spPr>
            <a:xfrm>
              <a:off x="7543800" y="11430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43800" y="55626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23"/>
          <p:cNvGrpSpPr/>
          <p:nvPr/>
        </p:nvGrpSpPr>
        <p:grpSpPr>
          <a:xfrm rot="1800000">
            <a:off x="4615721" y="1877518"/>
            <a:ext cx="152400" cy="4572000"/>
            <a:chOff x="7543800" y="1143000"/>
            <a:chExt cx="152400" cy="4572000"/>
          </a:xfrm>
        </p:grpSpPr>
        <p:sp>
          <p:nvSpPr>
            <p:cNvPr id="25" name="Rectangle 24"/>
            <p:cNvSpPr/>
            <p:nvPr/>
          </p:nvSpPr>
          <p:spPr>
            <a:xfrm>
              <a:off x="7543800" y="11430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43800" y="55626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29"/>
          <p:cNvGrpSpPr/>
          <p:nvPr/>
        </p:nvGrpSpPr>
        <p:grpSpPr>
          <a:xfrm>
            <a:off x="4615721" y="2334718"/>
            <a:ext cx="152400" cy="3657600"/>
            <a:chOff x="4495800" y="1143000"/>
            <a:chExt cx="152400" cy="4572000"/>
          </a:xfrm>
        </p:grpSpPr>
        <p:sp>
          <p:nvSpPr>
            <p:cNvPr id="31" name="Rectangle 30"/>
            <p:cNvSpPr/>
            <p:nvPr/>
          </p:nvSpPr>
          <p:spPr>
            <a:xfrm>
              <a:off x="4495800" y="1143000"/>
              <a:ext cx="152400" cy="228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95800" y="3429000"/>
              <a:ext cx="152400" cy="22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/>
          <p:cNvSpPr/>
          <p:nvPr/>
        </p:nvSpPr>
        <p:spPr>
          <a:xfrm>
            <a:off x="2405921" y="1877518"/>
            <a:ext cx="4572000" cy="4572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33000">
                <a:schemeClr val="accent1">
                  <a:tint val="44500"/>
                  <a:satMod val="160000"/>
                  <a:alpha val="19000"/>
                </a:schemeClr>
              </a:gs>
              <a:gs pos="7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05921" y="1877518"/>
            <a:ext cx="4572000" cy="4572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33000">
                <a:schemeClr val="accent1">
                  <a:tint val="44500"/>
                  <a:satMod val="160000"/>
                  <a:alpha val="19000"/>
                </a:schemeClr>
              </a:gs>
              <a:gs pos="7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05921" y="1877518"/>
            <a:ext cx="4572000" cy="4572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33000">
                <a:schemeClr val="accent1">
                  <a:tint val="44500"/>
                  <a:satMod val="160000"/>
                  <a:alpha val="19000"/>
                </a:schemeClr>
              </a:gs>
              <a:gs pos="7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05921" y="1877518"/>
            <a:ext cx="4572000" cy="4572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33000">
                <a:schemeClr val="accent1">
                  <a:tint val="44500"/>
                  <a:satMod val="160000"/>
                  <a:alpha val="19000"/>
                </a:schemeClr>
              </a:gs>
              <a:gs pos="7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05921" y="1877518"/>
            <a:ext cx="4572000" cy="4572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33000">
                <a:schemeClr val="accent1">
                  <a:tint val="44500"/>
                  <a:satMod val="160000"/>
                  <a:alpha val="19000"/>
                </a:schemeClr>
              </a:gs>
              <a:gs pos="7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3E1C665-75FE-144E-BC0E-7122ABD25783}"/>
              </a:ext>
            </a:extLst>
          </p:cNvPr>
          <p:cNvSpPr txBox="1">
            <a:spLocks/>
          </p:cNvSpPr>
          <p:nvPr/>
        </p:nvSpPr>
        <p:spPr>
          <a:xfrm>
            <a:off x="3255256" y="359812"/>
            <a:ext cx="3025730" cy="1045993"/>
          </a:xfrm>
          <a:prstGeom prst="rect">
            <a:avLst/>
          </a:prstGeom>
        </p:spPr>
        <p:txBody>
          <a:bodyPr/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 mins  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8CA0CECB-8A50-3F40-B99F-7A0CABF185B0}"/>
              </a:ext>
            </a:extLst>
          </p:cNvPr>
          <p:cNvSpPr txBox="1">
            <a:spLocks/>
          </p:cNvSpPr>
          <p:nvPr/>
        </p:nvSpPr>
        <p:spPr>
          <a:xfrm>
            <a:off x="3579934" y="377369"/>
            <a:ext cx="3025730" cy="1399032"/>
          </a:xfrm>
          <a:prstGeom prst="rect">
            <a:avLst/>
          </a:prstGeom>
        </p:spPr>
        <p:txBody>
          <a:bodyPr/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33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2000">
        <p:fade/>
      </p:transition>
    </mc:Choice>
    <mc:Fallback xmlns="">
      <p:transition spd="med" advTm="30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0">
                                      <p:cBhvr>
                                        <p:cTn id="6" dur="3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6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6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12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3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2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6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8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18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6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24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240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6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300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DC58-E035-8D4E-BE02-23EF9BAF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6096"/>
            <a:ext cx="8229600" cy="1399032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8DFE2-5FD7-AB4B-8A89-C0B8C2C9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7" y="396096"/>
            <a:ext cx="3951237" cy="2322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050BF0-5C3F-624B-98BC-4DB5DBF9B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414" y="3655204"/>
            <a:ext cx="4127500" cy="2806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1B4CEF-DF75-724B-B0E3-651FE15BD725}"/>
              </a:ext>
            </a:extLst>
          </p:cNvPr>
          <p:cNvSpPr txBox="1">
            <a:spLocks/>
          </p:cNvSpPr>
          <p:nvPr/>
        </p:nvSpPr>
        <p:spPr>
          <a:xfrm>
            <a:off x="615614" y="3572689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b="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08062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DC58-E035-8D4E-BE02-23EF9BAF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4778"/>
            <a:ext cx="8229600" cy="1399032"/>
          </a:xfrm>
        </p:spPr>
        <p:txBody>
          <a:bodyPr/>
          <a:lstStyle/>
          <a:p>
            <a:r>
              <a:rPr lang="en-US" dirty="0"/>
              <a:t>Let’s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AAEB6-BEA5-9144-BF43-59F087CF775C}"/>
              </a:ext>
            </a:extLst>
          </p:cNvPr>
          <p:cNvSpPr txBox="1"/>
          <p:nvPr/>
        </p:nvSpPr>
        <p:spPr>
          <a:xfrm>
            <a:off x="719528" y="1998476"/>
            <a:ext cx="76000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1)Topics we </a:t>
            </a:r>
            <a:r>
              <a:rPr lang="en-US" sz="2000" dirty="0"/>
              <a:t>covered</a:t>
            </a:r>
            <a:r>
              <a:rPr lang="en-US" dirty="0"/>
              <a:t> already. </a:t>
            </a:r>
          </a:p>
          <a:p>
            <a:endParaRPr lang="en-US" dirty="0"/>
          </a:p>
          <a:p>
            <a:r>
              <a:rPr lang="en-US" dirty="0"/>
              <a:t>	A) IEC 61131-3 </a:t>
            </a:r>
          </a:p>
          <a:p>
            <a:endParaRPr lang="en-US" dirty="0"/>
          </a:p>
          <a:p>
            <a:r>
              <a:rPr lang="en-US" dirty="0"/>
              <a:t>	B) Languages specified by IEC 61131-3</a:t>
            </a:r>
          </a:p>
          <a:p>
            <a:endParaRPr lang="en-US" dirty="0"/>
          </a:p>
          <a:p>
            <a:r>
              <a:rPr lang="en-US" dirty="0"/>
              <a:t>	C) Basic Data Types </a:t>
            </a:r>
          </a:p>
          <a:p>
            <a:endParaRPr lang="en-US" dirty="0"/>
          </a:p>
          <a:p>
            <a:r>
              <a:rPr lang="en-US" dirty="0"/>
              <a:t>	D) Variables and creating variables</a:t>
            </a:r>
          </a:p>
          <a:p>
            <a:endParaRPr lang="en-US" dirty="0"/>
          </a:p>
          <a:p>
            <a:r>
              <a:rPr lang="en-US" dirty="0"/>
              <a:t>	E) If Statements</a:t>
            </a:r>
          </a:p>
          <a:p>
            <a:endParaRPr lang="en-US" dirty="0"/>
          </a:p>
          <a:p>
            <a:r>
              <a:rPr lang="en-US" dirty="0"/>
              <a:t>	F) Some general syntax and general visualizations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62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DC58-E035-8D4E-BE02-23EF9BAF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IEC 61131-3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0B95B-3A35-EF4B-98FE-AC37569E0AC3}"/>
              </a:ext>
            </a:extLst>
          </p:cNvPr>
          <p:cNvSpPr txBox="1"/>
          <p:nvPr/>
        </p:nvSpPr>
        <p:spPr>
          <a:xfrm>
            <a:off x="966761" y="1512193"/>
            <a:ext cx="817723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International standard that defines all aspects of industrial controls</a:t>
            </a:r>
          </a:p>
          <a:p>
            <a:r>
              <a:rPr lang="en-US" dirty="0"/>
              <a:t>	- includes: definitions for languages, functions, communications</a:t>
            </a:r>
          </a:p>
          <a:p>
            <a:r>
              <a:rPr lang="en-US" dirty="0"/>
              <a:t>	code reusability and language / device interoperability</a:t>
            </a:r>
          </a:p>
          <a:p>
            <a:endParaRPr lang="en-US" dirty="0"/>
          </a:p>
          <a:p>
            <a:r>
              <a:rPr lang="en-US" dirty="0"/>
              <a:t>Written and maintained by the </a:t>
            </a:r>
            <a:r>
              <a:rPr lang="en-US" dirty="0" err="1"/>
              <a:t>OpenPLC</a:t>
            </a:r>
            <a:r>
              <a:rPr lang="en-US" dirty="0"/>
              <a:t> coalition</a:t>
            </a:r>
          </a:p>
          <a:p>
            <a:endParaRPr lang="en-US" dirty="0"/>
          </a:p>
          <a:p>
            <a:r>
              <a:rPr lang="en-US" dirty="0"/>
              <a:t>Initially accepted by the IEC in 1994, updated in 2012. </a:t>
            </a:r>
          </a:p>
          <a:p>
            <a:endParaRPr lang="en-US" dirty="0"/>
          </a:p>
          <a:p>
            <a:r>
              <a:rPr lang="en-US" dirty="0"/>
              <a:t>Specifies control systems languages including </a:t>
            </a:r>
          </a:p>
          <a:p>
            <a:r>
              <a:rPr lang="en-US" dirty="0"/>
              <a:t>LAD</a:t>
            </a:r>
          </a:p>
          <a:p>
            <a:r>
              <a:rPr lang="en-US" dirty="0"/>
              <a:t>FBD</a:t>
            </a:r>
          </a:p>
          <a:p>
            <a:r>
              <a:rPr lang="en-US" dirty="0"/>
              <a:t>SFC</a:t>
            </a:r>
          </a:p>
          <a:p>
            <a:r>
              <a:rPr lang="en-US" dirty="0"/>
              <a:t>ST and </a:t>
            </a:r>
          </a:p>
          <a:p>
            <a:r>
              <a:rPr lang="en-US" dirty="0"/>
              <a:t>IL</a:t>
            </a:r>
          </a:p>
          <a:p>
            <a:endParaRPr lang="en-US" dirty="0"/>
          </a:p>
          <a:p>
            <a:r>
              <a:rPr lang="en-US" dirty="0"/>
              <a:t>Also defines Data Types that must be handled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6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EDF3-C99F-5446-8BB3-B1463F9E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642A1-0059-314D-8AC5-06D550C0D04D}"/>
              </a:ext>
            </a:extLst>
          </p:cNvPr>
          <p:cNvSpPr/>
          <p:nvPr/>
        </p:nvSpPr>
        <p:spPr>
          <a:xfrm>
            <a:off x="204952" y="1859340"/>
            <a:ext cx="8939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E8C34-8892-2947-B1C6-80843DFBAEE8}"/>
              </a:ext>
            </a:extLst>
          </p:cNvPr>
          <p:cNvSpPr txBox="1"/>
          <p:nvPr/>
        </p:nvSpPr>
        <p:spPr>
          <a:xfrm>
            <a:off x="204952" y="2033752"/>
            <a:ext cx="8383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2 categories of Data Types. </a:t>
            </a:r>
          </a:p>
          <a:p>
            <a:endParaRPr lang="en-US" dirty="0"/>
          </a:p>
          <a:p>
            <a:r>
              <a:rPr lang="en-US" dirty="0"/>
              <a:t>Primitives and Derivatives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Primitives are basic elements that the Engineering Software or the IEC standard has defined and are basic units of the IDE</a:t>
            </a:r>
          </a:p>
          <a:p>
            <a:endParaRPr lang="en-US" dirty="0"/>
          </a:p>
          <a:p>
            <a:r>
              <a:rPr lang="en-US" dirty="0"/>
              <a:t>Derivatives or Derived Data Units, are composed of primitives and often are combinations of primitives</a:t>
            </a:r>
          </a:p>
          <a:p>
            <a:r>
              <a:rPr lang="en-US" dirty="0"/>
              <a:t>	Arrays </a:t>
            </a:r>
          </a:p>
          <a:p>
            <a:r>
              <a:rPr lang="en-US" dirty="0"/>
              <a:t>	DUT Structures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0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DC58-E035-8D4E-BE02-23EF9BAF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0915"/>
            <a:ext cx="8229600" cy="1399032"/>
          </a:xfrm>
        </p:spPr>
        <p:txBody>
          <a:bodyPr/>
          <a:lstStyle/>
          <a:p>
            <a:r>
              <a:rPr lang="en-US" dirty="0"/>
              <a:t>What is a Bit?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8C317-1D57-A447-B8DE-B95BFA5D0F60}"/>
              </a:ext>
            </a:extLst>
          </p:cNvPr>
          <p:cNvSpPr txBox="1"/>
          <p:nvPr/>
        </p:nvSpPr>
        <p:spPr>
          <a:xfrm>
            <a:off x="346841" y="2056686"/>
            <a:ext cx="83399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IEC 61131-3 specifies data types that can be used for program structuring</a:t>
            </a:r>
          </a:p>
          <a:p>
            <a:endParaRPr lang="en-US" dirty="0"/>
          </a:p>
          <a:p>
            <a:r>
              <a:rPr lang="en-US" dirty="0"/>
              <a:t>Bits, or Binary data, often are represented or thought of as Discrete Inputs or outputs. These single digit units have only 2 states, on or off. </a:t>
            </a:r>
          </a:p>
          <a:p>
            <a:r>
              <a:rPr lang="en-US" dirty="0"/>
              <a:t>	when programming these are often used to store Boolean 	values. </a:t>
            </a:r>
          </a:p>
          <a:p>
            <a:r>
              <a:rPr lang="en-US" dirty="0"/>
              <a:t>While Booleans have a high value of a single bit, they do in fact take up a byte in PLC memory **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 there is conflicting information in the Bedrock Slides about this however 8 bit Bools are fairly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9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954B-5617-8E41-9266-DE2014DD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Elemental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DDA40-3956-AA46-AE12-BEB29741704F}"/>
              </a:ext>
            </a:extLst>
          </p:cNvPr>
          <p:cNvSpPr txBox="1"/>
          <p:nvPr/>
        </p:nvSpPr>
        <p:spPr>
          <a:xfrm>
            <a:off x="520262" y="1891862"/>
            <a:ext cx="5006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BOOL, BYTE, WORD, INT, TIME, TIME_OF_DAY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SINT, USINT, DINT, UDINT, LINT,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7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DF6F-8160-6C4E-B0E5-D642D230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 Syntax 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9C42-FF19-4A40-933A-E7F6FDD5FC0C}"/>
              </a:ext>
            </a:extLst>
          </p:cNvPr>
          <p:cNvSpPr txBox="1"/>
          <p:nvPr/>
        </p:nvSpPr>
        <p:spPr>
          <a:xfrm>
            <a:off x="693683" y="2049517"/>
            <a:ext cx="77139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Expressions and Instructions</a:t>
            </a:r>
          </a:p>
          <a:p>
            <a:endParaRPr lang="en-US" dirty="0"/>
          </a:p>
          <a:p>
            <a:r>
              <a:rPr lang="en-US" dirty="0"/>
              <a:t>Expressions are composed of operators and operands</a:t>
            </a:r>
          </a:p>
          <a:p>
            <a:endParaRPr lang="en-US" dirty="0"/>
          </a:p>
          <a:p>
            <a:r>
              <a:rPr lang="en-US" dirty="0"/>
              <a:t>Expressions return evaluations and set conditions</a:t>
            </a:r>
          </a:p>
          <a:p>
            <a:endParaRPr lang="en-US" dirty="0"/>
          </a:p>
          <a:p>
            <a:r>
              <a:rPr lang="en-US" dirty="0"/>
              <a:t>Conditions are evaluated with logical scrutiny to act via instructions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0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559A-09B9-F647-9EA0-5D37C3F6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Then 	</a:t>
            </a:r>
          </a:p>
        </p:txBody>
      </p:sp>
    </p:spTree>
    <p:extLst>
      <p:ext uri="{BB962C8B-B14F-4D97-AF65-F5344CB8AC3E}">
        <p14:creationId xmlns:p14="http://schemas.microsoft.com/office/powerpoint/2010/main" val="328754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9959-A698-F34D-9276-560565EF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444"/>
            <a:ext cx="8229600" cy="1966041"/>
          </a:xfrm>
        </p:spPr>
        <p:txBody>
          <a:bodyPr/>
          <a:lstStyle/>
          <a:p>
            <a:r>
              <a:rPr lang="en-US" dirty="0"/>
              <a:t>So you went and joined </a:t>
            </a:r>
            <a:r>
              <a:rPr lang="en-US" dirty="0" err="1"/>
              <a:t>fsociety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64DCD-AD69-174D-BBE5-D9BE02C84B6D}"/>
              </a:ext>
            </a:extLst>
          </p:cNvPr>
          <p:cNvSpPr txBox="1"/>
          <p:nvPr/>
        </p:nvSpPr>
        <p:spPr>
          <a:xfrm>
            <a:off x="394498" y="2603825"/>
            <a:ext cx="4722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mom buy you that hacker hoodie? </a:t>
            </a:r>
          </a:p>
          <a:p>
            <a:endParaRPr lang="en-US" dirty="0"/>
          </a:p>
          <a:p>
            <a:r>
              <a:rPr lang="en-US" dirty="0"/>
              <a:t>You think you got chops? Prove it, </a:t>
            </a:r>
          </a:p>
        </p:txBody>
      </p: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BD2EE30-433A-F941-9B06-2B16083CA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43" y="3065490"/>
            <a:ext cx="4026734" cy="268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109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53bb7f0-2b60-43ee-892d-8f80397c0da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70" id="{D3E5AEE0-2438-BC43-A176-E4D37DE84B17}" vid="{90033982-7152-1841-8463-AFF04E8C0E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{6F2205B7-AEB1-074C-9117-A497ADE325CB}tf10001120</Template>
  <TotalTime>1943</TotalTime>
  <Words>262</Words>
  <Application>Microsoft Macintosh PowerPoint</Application>
  <PresentationFormat>On-screen Show (4:3)</PresentationFormat>
  <Paragraphs>97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Verdana</vt:lpstr>
      <vt:lpstr>Wingdings 2</vt:lpstr>
      <vt:lpstr>Verve</vt:lpstr>
      <vt:lpstr>Synergy Review</vt:lpstr>
      <vt:lpstr>Let’s Review</vt:lpstr>
      <vt:lpstr>IEC 61131-3</vt:lpstr>
      <vt:lpstr>Data Types </vt:lpstr>
      <vt:lpstr>What is a Bit? </vt:lpstr>
      <vt:lpstr>Other Elemental Data Types</vt:lpstr>
      <vt:lpstr>ST Syntax  </vt:lpstr>
      <vt:lpstr>IF Then  </vt:lpstr>
      <vt:lpstr>So you went and joined fsociety</vt:lpstr>
      <vt:lpstr>Get a Project File Up Homies </vt:lpstr>
      <vt:lpstr>PowerPoint Presentation</vt:lpstr>
      <vt:lpstr>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Text Programming</dc:title>
  <dc:creator>Sean Terrell</dc:creator>
  <cp:lastModifiedBy>Sean Terrell</cp:lastModifiedBy>
  <cp:revision>25</cp:revision>
  <dcterms:created xsi:type="dcterms:W3CDTF">2019-02-08T11:41:26Z</dcterms:created>
  <dcterms:modified xsi:type="dcterms:W3CDTF">2019-02-09T20:05:00Z</dcterms:modified>
</cp:coreProperties>
</file>