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4"/>
    <p:sldMasterId id="2147483660" r:id="rId5"/>
  </p:sldMasterIdLst>
  <p:notesMasterIdLst>
    <p:notesMasterId r:id="rId106"/>
  </p:notesMasterIdLst>
  <p:handoutMasterIdLst>
    <p:handoutMasterId r:id="rId107"/>
  </p:handoutMasterIdLst>
  <p:sldIdLst>
    <p:sldId id="343" r:id="rId6"/>
    <p:sldId id="344" r:id="rId7"/>
    <p:sldId id="257" r:id="rId8"/>
    <p:sldId id="258" r:id="rId9"/>
    <p:sldId id="346" r:id="rId10"/>
    <p:sldId id="259" r:id="rId11"/>
    <p:sldId id="334" r:id="rId12"/>
    <p:sldId id="261" r:id="rId13"/>
    <p:sldId id="266" r:id="rId14"/>
    <p:sldId id="348" r:id="rId15"/>
    <p:sldId id="268" r:id="rId16"/>
    <p:sldId id="347" r:id="rId17"/>
    <p:sldId id="262" r:id="rId18"/>
    <p:sldId id="264" r:id="rId19"/>
    <p:sldId id="263" r:id="rId20"/>
    <p:sldId id="265" r:id="rId21"/>
    <p:sldId id="267" r:id="rId22"/>
    <p:sldId id="269" r:id="rId23"/>
    <p:sldId id="349" r:id="rId24"/>
    <p:sldId id="270" r:id="rId25"/>
    <p:sldId id="351" r:id="rId26"/>
    <p:sldId id="271" r:id="rId27"/>
    <p:sldId id="274" r:id="rId28"/>
    <p:sldId id="293" r:id="rId29"/>
    <p:sldId id="353" r:id="rId30"/>
    <p:sldId id="352" r:id="rId31"/>
    <p:sldId id="276" r:id="rId32"/>
    <p:sldId id="277" r:id="rId33"/>
    <p:sldId id="278" r:id="rId34"/>
    <p:sldId id="355" r:id="rId35"/>
    <p:sldId id="354" r:id="rId36"/>
    <p:sldId id="331" r:id="rId37"/>
    <p:sldId id="279" r:id="rId38"/>
    <p:sldId id="356" r:id="rId39"/>
    <p:sldId id="288" r:id="rId40"/>
    <p:sldId id="358" r:id="rId41"/>
    <p:sldId id="298" r:id="rId42"/>
    <p:sldId id="289" r:id="rId43"/>
    <p:sldId id="297" r:id="rId44"/>
    <p:sldId id="357" r:id="rId45"/>
    <p:sldId id="413" r:id="rId46"/>
    <p:sldId id="280" r:id="rId47"/>
    <p:sldId id="281" r:id="rId48"/>
    <p:sldId id="282" r:id="rId49"/>
    <p:sldId id="295" r:id="rId50"/>
    <p:sldId id="285" r:id="rId51"/>
    <p:sldId id="284" r:id="rId52"/>
    <p:sldId id="360" r:id="rId53"/>
    <p:sldId id="332" r:id="rId54"/>
    <p:sldId id="286" r:id="rId55"/>
    <p:sldId id="361" r:id="rId56"/>
    <p:sldId id="363" r:id="rId57"/>
    <p:sldId id="364" r:id="rId58"/>
    <p:sldId id="365" r:id="rId59"/>
    <p:sldId id="366" r:id="rId60"/>
    <p:sldId id="367" r:id="rId61"/>
    <p:sldId id="368" r:id="rId62"/>
    <p:sldId id="339" r:id="rId63"/>
    <p:sldId id="369" r:id="rId64"/>
    <p:sldId id="404" r:id="rId65"/>
    <p:sldId id="370" r:id="rId66"/>
    <p:sldId id="405" r:id="rId67"/>
    <p:sldId id="371" r:id="rId68"/>
    <p:sldId id="372" r:id="rId69"/>
    <p:sldId id="373" r:id="rId70"/>
    <p:sldId id="374" r:id="rId71"/>
    <p:sldId id="406" r:id="rId72"/>
    <p:sldId id="375" r:id="rId73"/>
    <p:sldId id="376" r:id="rId74"/>
    <p:sldId id="377" r:id="rId75"/>
    <p:sldId id="378" r:id="rId76"/>
    <p:sldId id="379" r:id="rId77"/>
    <p:sldId id="380" r:id="rId78"/>
    <p:sldId id="407" r:id="rId79"/>
    <p:sldId id="381" r:id="rId80"/>
    <p:sldId id="382" r:id="rId81"/>
    <p:sldId id="383" r:id="rId82"/>
    <p:sldId id="384" r:id="rId83"/>
    <p:sldId id="385" r:id="rId84"/>
    <p:sldId id="408" r:id="rId85"/>
    <p:sldId id="409" r:id="rId86"/>
    <p:sldId id="387" r:id="rId87"/>
    <p:sldId id="388" r:id="rId88"/>
    <p:sldId id="389" r:id="rId89"/>
    <p:sldId id="390" r:id="rId90"/>
    <p:sldId id="391" r:id="rId91"/>
    <p:sldId id="392" r:id="rId92"/>
    <p:sldId id="393" r:id="rId93"/>
    <p:sldId id="410" r:id="rId94"/>
    <p:sldId id="394" r:id="rId95"/>
    <p:sldId id="395" r:id="rId96"/>
    <p:sldId id="396" r:id="rId97"/>
    <p:sldId id="397" r:id="rId98"/>
    <p:sldId id="398" r:id="rId99"/>
    <p:sldId id="399" r:id="rId100"/>
    <p:sldId id="411" r:id="rId101"/>
    <p:sldId id="412" r:id="rId102"/>
    <p:sldId id="400" r:id="rId103"/>
    <p:sldId id="401" r:id="rId104"/>
    <p:sldId id="414" r:id="rId105"/>
  </p:sldIdLst>
  <p:sldSz cx="9144000" cy="6858000" type="screen4x3"/>
  <p:notesSz cx="7099300" cy="10234613"/>
  <p:defaultTextStyle>
    <a:defPPr>
      <a:defRPr lang="es-ES_tradnl"/>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FF"/>
    <a:srgbClr val="EFF9FF"/>
    <a:srgbClr val="990000"/>
    <a:srgbClr val="CCCCFF"/>
    <a:srgbClr val="BFD6DF"/>
    <a:srgbClr val="B2B2B2"/>
    <a:srgbClr val="CCE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225" autoAdjust="0"/>
  </p:normalViewPr>
  <p:slideViewPr>
    <p:cSldViewPr>
      <p:cViewPr>
        <p:scale>
          <a:sx n="40" d="100"/>
          <a:sy n="40" d="100"/>
        </p:scale>
        <p:origin x="2674" y="840"/>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varScale="1">
      <p:scale>
        <a:sx n="1" d="1"/>
        <a:sy n="1" d="1"/>
      </p:scale>
      <p:origin x="0" y="-13373"/>
    </p:cViewPr>
  </p:sorterViewPr>
  <p:notesViewPr>
    <p:cSldViewPr>
      <p:cViewPr>
        <p:scale>
          <a:sx n="75" d="100"/>
          <a:sy n="75" d="100"/>
        </p:scale>
        <p:origin x="-758" y="131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microsoft.com/office/2016/11/relationships/changesInfo" Target="changesInfos/changesInfo1.xml"/><Relationship Id="rId16" Type="http://schemas.openxmlformats.org/officeDocument/2006/relationships/slide" Target="slides/slide11.xml"/><Relationship Id="rId107" Type="http://schemas.openxmlformats.org/officeDocument/2006/relationships/handoutMaster" Target="handoutMasters/handoutMaster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presProps" Target="presProp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viewProps" Target="viewProp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theme" Target="theme/theme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4.xml"/><Relationship Id="rId1" Type="http://schemas.openxmlformats.org/officeDocument/2006/relationships/slide" Target="slides/slide1.xml"/><Relationship Id="rId5" Type="http://schemas.openxmlformats.org/officeDocument/2006/relationships/slide" Target="slides/slide96.xml"/><Relationship Id="rId4" Type="http://schemas.openxmlformats.org/officeDocument/2006/relationships/slide" Target="slides/slide5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DE LA CONCEPCION" userId="065fe516-db06-48be-a856-bd77439afceb" providerId="ADAL" clId="{8EC1F940-6298-439B-AE3E-CD2A634F3A63}"/>
    <pc:docChg chg="modSld">
      <pc:chgData name="MARIA DE LA CONCEPCION" userId="065fe516-db06-48be-a856-bd77439afceb" providerId="ADAL" clId="{8EC1F940-6298-439B-AE3E-CD2A634F3A63}" dt="2023-01-31T19:10:04.132" v="4" actId="729"/>
      <pc:docMkLst>
        <pc:docMk/>
      </pc:docMkLst>
      <pc:sldChg chg="mod modShow">
        <pc:chgData name="MARIA DE LA CONCEPCION" userId="065fe516-db06-48be-a856-bd77439afceb" providerId="ADAL" clId="{8EC1F940-6298-439B-AE3E-CD2A634F3A63}" dt="2023-01-31T19:10:04.132" v="4" actId="729"/>
        <pc:sldMkLst>
          <pc:docMk/>
          <pc:sldMk cId="0" sldId="339"/>
        </pc:sldMkLst>
      </pc:sldChg>
      <pc:sldChg chg="mod modShow">
        <pc:chgData name="MARIA DE LA CONCEPCION" userId="065fe516-db06-48be-a856-bd77439afceb" providerId="ADAL" clId="{8EC1F940-6298-439B-AE3E-CD2A634F3A63}" dt="2023-01-31T19:09:29.082" v="2" actId="729"/>
        <pc:sldMkLst>
          <pc:docMk/>
          <pc:sldMk cId="0" sldId="365"/>
        </pc:sldMkLst>
      </pc:sldChg>
      <pc:sldChg chg="mod modShow">
        <pc:chgData name="MARIA DE LA CONCEPCION" userId="065fe516-db06-48be-a856-bd77439afceb" providerId="ADAL" clId="{8EC1F940-6298-439B-AE3E-CD2A634F3A63}" dt="2023-01-31T19:09:24.677" v="1" actId="729"/>
        <pc:sldMkLst>
          <pc:docMk/>
          <pc:sldMk cId="0" sldId="366"/>
        </pc:sldMkLst>
      </pc:sldChg>
      <pc:sldChg chg="mod modShow">
        <pc:chgData name="MARIA DE LA CONCEPCION" userId="065fe516-db06-48be-a856-bd77439afceb" providerId="ADAL" clId="{8EC1F940-6298-439B-AE3E-CD2A634F3A63}" dt="2023-01-31T19:09:20.084" v="0" actId="729"/>
        <pc:sldMkLst>
          <pc:docMk/>
          <pc:sldMk cId="0" sldId="367"/>
        </pc:sldMkLst>
      </pc:sldChg>
      <pc:sldChg chg="mod modShow">
        <pc:chgData name="MARIA DE LA CONCEPCION" userId="065fe516-db06-48be-a856-bd77439afceb" providerId="ADAL" clId="{8EC1F940-6298-439B-AE3E-CD2A634F3A63}" dt="2023-01-31T19:09:54.948" v="3" actId="729"/>
        <pc:sldMkLst>
          <pc:docMk/>
          <pc:sldMk cId="0" sldId="3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5142" tIns="47568" rIns="95142" bIns="47568" numCol="1" anchor="t" anchorCtr="0" compatLnSpc="1">
            <a:prstTxWarp prst="textNoShape">
              <a:avLst/>
            </a:prstTxWarp>
          </a:bodyPr>
          <a:lstStyle>
            <a:lvl1pPr defTabSz="949325" eaLnBrk="0" hangingPunct="0">
              <a:defRPr sz="1200">
                <a:latin typeface="Times New Roman" pitchFamily="18" charset="0"/>
              </a:defRPr>
            </a:lvl1pPr>
          </a:lstStyle>
          <a:p>
            <a:pPr>
              <a:defRPr/>
            </a:pPr>
            <a:endParaRPr lang="es-ES_tradnl"/>
          </a:p>
        </p:txBody>
      </p:sp>
      <p:sp>
        <p:nvSpPr>
          <p:cNvPr id="25603" name="Rectangle 3"/>
          <p:cNvSpPr>
            <a:spLocks noGrp="1" noChangeArrowheads="1"/>
          </p:cNvSpPr>
          <p:nvPr>
            <p:ph type="dt" sz="quarter" idx="1"/>
          </p:nvPr>
        </p:nvSpPr>
        <p:spPr bwMode="auto">
          <a:xfrm>
            <a:off x="4022725" y="0"/>
            <a:ext cx="3076575" cy="512763"/>
          </a:xfrm>
          <a:prstGeom prst="rect">
            <a:avLst/>
          </a:prstGeom>
          <a:noFill/>
          <a:ln w="9525">
            <a:noFill/>
            <a:miter lim="800000"/>
            <a:headEnd/>
            <a:tailEnd/>
          </a:ln>
          <a:effectLst/>
        </p:spPr>
        <p:txBody>
          <a:bodyPr vert="horz" wrap="square" lIns="95142" tIns="47568" rIns="95142" bIns="47568" numCol="1" anchor="t" anchorCtr="0" compatLnSpc="1">
            <a:prstTxWarp prst="textNoShape">
              <a:avLst/>
            </a:prstTxWarp>
          </a:bodyPr>
          <a:lstStyle>
            <a:lvl1pPr algn="r" defTabSz="949325" eaLnBrk="0" hangingPunct="0">
              <a:defRPr sz="1200">
                <a:latin typeface="Times New Roman" pitchFamily="18" charset="0"/>
              </a:defRPr>
            </a:lvl1pPr>
          </a:lstStyle>
          <a:p>
            <a:pPr>
              <a:defRPr/>
            </a:pPr>
            <a:endParaRPr lang="es-ES_tradnl"/>
          </a:p>
        </p:txBody>
      </p:sp>
      <p:sp>
        <p:nvSpPr>
          <p:cNvPr id="25604" name="Rectangle 4"/>
          <p:cNvSpPr>
            <a:spLocks noGrp="1" noChangeArrowheads="1"/>
          </p:cNvSpPr>
          <p:nvPr>
            <p:ph type="ftr" sz="quarter" idx="2"/>
          </p:nvPr>
        </p:nvSpPr>
        <p:spPr bwMode="auto">
          <a:xfrm>
            <a:off x="0" y="9721850"/>
            <a:ext cx="3076575" cy="512763"/>
          </a:xfrm>
          <a:prstGeom prst="rect">
            <a:avLst/>
          </a:prstGeom>
          <a:noFill/>
          <a:ln w="9525">
            <a:noFill/>
            <a:miter lim="800000"/>
            <a:headEnd/>
            <a:tailEnd/>
          </a:ln>
          <a:effectLst/>
        </p:spPr>
        <p:txBody>
          <a:bodyPr vert="horz" wrap="square" lIns="95142" tIns="47568" rIns="95142" bIns="47568" numCol="1" anchor="b" anchorCtr="0" compatLnSpc="1">
            <a:prstTxWarp prst="textNoShape">
              <a:avLst/>
            </a:prstTxWarp>
          </a:bodyPr>
          <a:lstStyle>
            <a:lvl1pPr defTabSz="949325" eaLnBrk="0" hangingPunct="0">
              <a:defRPr sz="1200">
                <a:latin typeface="Times New Roman" pitchFamily="18" charset="0"/>
              </a:defRPr>
            </a:lvl1pPr>
          </a:lstStyle>
          <a:p>
            <a:pPr>
              <a:defRPr/>
            </a:pPr>
            <a:endParaRPr lang="es-ES_tradnl"/>
          </a:p>
        </p:txBody>
      </p:sp>
      <p:sp>
        <p:nvSpPr>
          <p:cNvPr id="25605"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5142" tIns="47568" rIns="95142" bIns="47568" numCol="1" anchor="b" anchorCtr="0" compatLnSpc="1">
            <a:prstTxWarp prst="textNoShape">
              <a:avLst/>
            </a:prstTxWarp>
          </a:bodyPr>
          <a:lstStyle>
            <a:lvl1pPr algn="r" defTabSz="949325" eaLnBrk="0" hangingPunct="0">
              <a:defRPr sz="1200">
                <a:latin typeface="Times New Roman" pitchFamily="18" charset="0"/>
              </a:defRPr>
            </a:lvl1pPr>
          </a:lstStyle>
          <a:p>
            <a:pPr>
              <a:defRPr/>
            </a:pPr>
            <a:fld id="{BD427B8D-43AC-4251-84BA-3820DAFEEE0D}" type="slidenum">
              <a:rPr lang="es-ES_tradnl"/>
              <a:pPr>
                <a:defRPr/>
              </a:pPr>
              <a:t>‹Nº›</a:t>
            </a:fld>
            <a:endParaRPr lang="es-ES_tradnl"/>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5142" tIns="47568" rIns="95142" bIns="47568" numCol="1" anchor="t" anchorCtr="0" compatLnSpc="1">
            <a:prstTxWarp prst="textNoShape">
              <a:avLst/>
            </a:prstTxWarp>
          </a:bodyPr>
          <a:lstStyle>
            <a:lvl1pPr defTabSz="949325" eaLnBrk="0" hangingPunct="0">
              <a:defRPr sz="1200">
                <a:latin typeface="Times New Roman" pitchFamily="18" charset="0"/>
              </a:defRPr>
            </a:lvl1pPr>
          </a:lstStyle>
          <a:p>
            <a:pPr>
              <a:defRPr/>
            </a:pPr>
            <a:endParaRPr lang="es-ES_tradnl"/>
          </a:p>
        </p:txBody>
      </p:sp>
      <p:sp>
        <p:nvSpPr>
          <p:cNvPr id="23555" name="Rectangle 3"/>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5142" tIns="47568" rIns="95142" bIns="47568" numCol="1" anchor="t" anchorCtr="0" compatLnSpc="1">
            <a:prstTxWarp prst="textNoShape">
              <a:avLst/>
            </a:prstTxWarp>
          </a:bodyPr>
          <a:lstStyle>
            <a:lvl1pPr algn="r" defTabSz="949325" eaLnBrk="0" hangingPunct="0">
              <a:defRPr sz="1200">
                <a:latin typeface="Times New Roman" pitchFamily="18" charset="0"/>
              </a:defRPr>
            </a:lvl1pPr>
          </a:lstStyle>
          <a:p>
            <a:pPr>
              <a:defRPr/>
            </a:pPr>
            <a:endParaRPr lang="es-ES_tradnl"/>
          </a:p>
        </p:txBody>
      </p:sp>
      <p:sp>
        <p:nvSpPr>
          <p:cNvPr id="106500"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5142" tIns="47568" rIns="95142" bIns="47568"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23558"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5142" tIns="47568" rIns="95142" bIns="47568" numCol="1" anchor="b" anchorCtr="0" compatLnSpc="1">
            <a:prstTxWarp prst="textNoShape">
              <a:avLst/>
            </a:prstTxWarp>
          </a:bodyPr>
          <a:lstStyle>
            <a:lvl1pPr defTabSz="949325" eaLnBrk="0" hangingPunct="0">
              <a:defRPr sz="1200">
                <a:latin typeface="Times New Roman" pitchFamily="18" charset="0"/>
              </a:defRPr>
            </a:lvl1pPr>
          </a:lstStyle>
          <a:p>
            <a:pPr>
              <a:defRPr/>
            </a:pPr>
            <a:endParaRPr lang="es-ES_tradnl"/>
          </a:p>
        </p:txBody>
      </p:sp>
      <p:sp>
        <p:nvSpPr>
          <p:cNvPr id="23559" name="Rectangle 7"/>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5142" tIns="47568" rIns="95142" bIns="47568" numCol="1" anchor="b" anchorCtr="0" compatLnSpc="1">
            <a:prstTxWarp prst="textNoShape">
              <a:avLst/>
            </a:prstTxWarp>
          </a:bodyPr>
          <a:lstStyle>
            <a:lvl1pPr algn="r" defTabSz="949325" eaLnBrk="0" hangingPunct="0">
              <a:defRPr sz="1200">
                <a:latin typeface="Times New Roman" pitchFamily="18" charset="0"/>
              </a:defRPr>
            </a:lvl1pPr>
          </a:lstStyle>
          <a:p>
            <a:pPr>
              <a:defRPr/>
            </a:pPr>
            <a:fld id="{BECE5B53-4B64-4DE3-8A0B-800528051C42}" type="slidenum">
              <a:rPr lang="es-ES_tradnl"/>
              <a:pPr>
                <a:defRPr/>
              </a:pPr>
              <a:t>‹Nº›</a:t>
            </a:fld>
            <a:endParaRPr lang="es-ES_trad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39D79F12-0854-43E3-90D5-39D10B1849BA}" type="slidenum">
              <a:rPr lang="es-ES_tradnl" smtClean="0"/>
              <a:pPr/>
              <a:t>1</a:t>
            </a:fld>
            <a:endParaRPr lang="es-ES_tradnl"/>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s-ES_tradnl"/>
              <a:t>El objetivo principal de este tema es trasladar a los alumnos los conceptos del modelo entidad-relación extendido, y mostrar cómo representarlos gráficamente a través de varias notaciones.</a:t>
            </a:r>
          </a:p>
          <a:p>
            <a:pPr eaLnBrk="1" hangingPunct="1"/>
            <a:r>
              <a:rPr lang="es-ES_tradnl"/>
              <a:t>Tras introducir brevemente el modelo entidad-relación, describiremos algunos de los conceptos de modelado básicos que ofrece. Después, abordaremos algunas de las extensiones propuestas para el MER que permiten el modelado de requisitos de datos más complejos.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E0D4139-05A7-4C6C-AAD5-3F263DDE1489}" type="slidenum">
              <a:rPr lang="es-ES_tradnl" smtClean="0"/>
              <a:pPr/>
              <a:t>10</a:t>
            </a:fld>
            <a:endParaRPr lang="es-ES_tradnl"/>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s-ES_tradnl"/>
              <a:t>En realidad, utilizaremos el término </a:t>
            </a:r>
            <a:r>
              <a:rPr lang="es-ES_tradnl" b="1"/>
              <a:t>ENTIDAD como sinónimo de TIPO DE ENTIDAD</a:t>
            </a:r>
          </a:p>
          <a:p>
            <a:pPr eaLnBrk="1" hangingPunct="1"/>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8E9D49D3-577E-4B46-9DB9-65C74FF06958}" type="slidenum">
              <a:rPr lang="es-ES_tradnl" smtClean="0"/>
              <a:pPr/>
              <a:t>12</a:t>
            </a:fld>
            <a:endParaRPr lang="es-ES_tradnl"/>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es-ES_tradnl"/>
              <a:t>Los valores de los atributos q describen cada entidad son una parte importante de los datos almacenados en la base de datos.</a:t>
            </a:r>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28CDC6C-6860-4B29-88E9-A76AFACAA360}" type="slidenum">
              <a:rPr lang="es-ES_tradnl" smtClean="0"/>
              <a:pPr/>
              <a:t>13</a:t>
            </a:fld>
            <a:endParaRPr lang="es-ES_tradnl"/>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es-ES"/>
              <a:t>No explicar cuándo utilizar un atributo compuesto o bien varios atributos simples, pues esta norma de diseño se estudiará en el “Tema 4.- Diseño Conceptual”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2CD67AA5-3F02-40E3-86AF-9B5FD63F979E}" type="slidenum">
              <a:rPr lang="es-ES_tradnl" smtClean="0"/>
              <a:pPr/>
              <a:t>16</a:t>
            </a:fld>
            <a:endParaRPr lang="es-ES_tradnl"/>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r>
              <a:rPr lang="es-ES_tradnl"/>
              <a:t>Nulo = Cardinalidad Mínima 0</a:t>
            </a:r>
          </a:p>
          <a:p>
            <a:pPr eaLnBrk="1" hangingPunct="1"/>
            <a:endParaRPr lang="es-ES_tradnl"/>
          </a:p>
          <a:p>
            <a:pPr eaLnBrk="1" hangingPunct="1"/>
            <a:r>
              <a:rPr lang="es-ES_tradnl"/>
              <a:t>Valor que existe, pero falta </a:t>
            </a:r>
          </a:p>
          <a:p>
            <a:pPr eaLnBrk="1" hangingPunct="1"/>
            <a:r>
              <a:rPr lang="es-ES_tradnl"/>
              <a:t>	“fechanacim” </a:t>
            </a:r>
            <a:r>
              <a:rPr lang="es-ES"/>
              <a:t>[de un empleado] </a:t>
            </a:r>
          </a:p>
          <a:p>
            <a:pPr eaLnBrk="1" hangingPunct="1"/>
            <a:r>
              <a:rPr lang="es-ES_tradnl"/>
              <a:t>Valor no aplicable:</a:t>
            </a:r>
          </a:p>
          <a:p>
            <a:pPr eaLnBrk="1" hangingPunct="1"/>
            <a:r>
              <a:rPr lang="es-ES_tradnl"/>
              <a:t>	“</a:t>
            </a:r>
            <a:r>
              <a:rPr lang="es-ES"/>
              <a:t>fechajubilacion</a:t>
            </a:r>
            <a:r>
              <a:rPr lang="es-ES_tradnl"/>
              <a:t>”</a:t>
            </a:r>
            <a:r>
              <a:rPr lang="es-ES"/>
              <a:t> [de una persona que aún está en activo]</a:t>
            </a:r>
          </a:p>
          <a:p>
            <a:pPr eaLnBrk="1" hangingPunct="1"/>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5F7C9D01-573A-47F7-93B3-1F22F2E9817B}" type="slidenum">
              <a:rPr lang="es-ES_tradnl" smtClean="0"/>
              <a:pPr/>
              <a:t>17</a:t>
            </a:fld>
            <a:endParaRPr lang="es-ES_tradnl"/>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es-ES_tradnl" sz="1000"/>
              <a:t>Señalar que para representar gráficamente los conceptos de modelado que ofrece el MER vamos a emplear principalmente dos notaciones: la seguida en el libro [EN2002] y la empleada en el libro [MPM1999]. </a:t>
            </a:r>
          </a:p>
          <a:p>
            <a:pPr eaLnBrk="1" hangingPunct="1"/>
            <a:r>
              <a:rPr lang="es-ES_tradnl" sz="1000"/>
              <a:t>Indicar que la notación de [EN2002] es muy similar a la original definida por Chen en 1976.</a:t>
            </a:r>
          </a:p>
          <a:p>
            <a:pPr eaLnBrk="1" hangingPunct="1"/>
            <a:r>
              <a:rPr lang="es-ES_tradnl" sz="1000"/>
              <a:t>Las notaciones empleadas en las otras referencias: [CBS1998] y [SKS1998] coinciden con la de [EN2002], salvo que se indique otra cosa.</a:t>
            </a:r>
          </a:p>
          <a:p>
            <a:pPr eaLnBrk="1" hangingPunct="1"/>
            <a:r>
              <a:rPr lang="es-ES_tradnl" sz="1000"/>
              <a:t>A la vista de esta diapositiva, destacar:</a:t>
            </a:r>
          </a:p>
          <a:p>
            <a:pPr eaLnBrk="1" hangingPunct="1"/>
            <a:r>
              <a:rPr lang="es-ES_tradnl" sz="1000"/>
              <a:t>	Atributos simples / compuestos</a:t>
            </a:r>
          </a:p>
          <a:p>
            <a:pPr eaLnBrk="1" hangingPunct="1"/>
            <a:r>
              <a:rPr lang="es-ES_tradnl" sz="1000"/>
              <a:t>	Atributos monovalorados / multivalorados</a:t>
            </a:r>
          </a:p>
          <a:p>
            <a:pPr eaLnBrk="1" hangingPunct="1"/>
            <a:r>
              <a:rPr lang="es-ES_tradnl" sz="1000"/>
              <a:t>	Atributos opcionales / obligatorios</a:t>
            </a:r>
          </a:p>
          <a:p>
            <a:pPr eaLnBrk="1" hangingPunct="1"/>
            <a:r>
              <a:rPr lang="es-ES_tradnl" sz="1000"/>
              <a:t>	Atributos derivados / almacenados</a:t>
            </a:r>
          </a:p>
          <a:p>
            <a:pPr eaLnBrk="1" hangingPunct="1"/>
            <a:endParaRPr lang="es-ES_tradnl" sz="1000"/>
          </a:p>
          <a:p>
            <a:pPr eaLnBrk="1" hangingPunct="1"/>
            <a:r>
              <a:rPr lang="es-ES_tradnl" sz="1000"/>
              <a:t>Los casos normales no se muestran en el diagrama:</a:t>
            </a:r>
          </a:p>
          <a:p>
            <a:pPr eaLnBrk="1" hangingPunct="1"/>
            <a:r>
              <a:rPr lang="es-ES_tradnl" sz="1000"/>
              <a:t>	</a:t>
            </a:r>
            <a:r>
              <a:rPr lang="es-ES" sz="1000"/>
              <a:t>cardinalidad del atributo es (1,1)</a:t>
            </a:r>
            <a:endParaRPr lang="es-ES_tradnl" sz="1000"/>
          </a:p>
          <a:p>
            <a:pPr eaLnBrk="1" hangingPunct="1"/>
            <a:r>
              <a:rPr lang="es-ES_tradnl" sz="1000"/>
              <a:t>	almacenado</a:t>
            </a:r>
          </a:p>
          <a:p>
            <a:pPr eaLnBrk="1" hangingPunct="1"/>
            <a:r>
              <a:rPr lang="es-ES_tradnl" sz="1000"/>
              <a:t>	obligatorio</a:t>
            </a:r>
          </a:p>
          <a:p>
            <a:pPr eaLnBrk="1" hangingPunct="1"/>
            <a:endParaRPr lang="es-ES_tradnl" sz="1000"/>
          </a:p>
          <a:p>
            <a:pPr eaLnBrk="1" hangingPunct="1"/>
            <a:r>
              <a:rPr lang="es-ES" sz="1000"/>
              <a:t>CARDINALIDAD DE UN ATRIBUTO</a:t>
            </a:r>
          </a:p>
          <a:p>
            <a:pPr eaLnBrk="1" hangingPunct="1"/>
            <a:r>
              <a:rPr lang="es-ES" sz="1000"/>
              <a:t>Nº mínimo y máximo de valores que puede tomar un atributo, en una instancia de un Tipo Entidad (o de Relación)</a:t>
            </a:r>
          </a:p>
          <a:p>
            <a:pPr eaLnBrk="1" hangingPunct="1"/>
            <a:r>
              <a:rPr lang="es-ES" sz="1000"/>
              <a:t>Sean a atributo, E Tipo de Entidad</a:t>
            </a:r>
          </a:p>
          <a:p>
            <a:pPr eaLnBrk="1" hangingPunct="1"/>
            <a:r>
              <a:rPr lang="es-ES" sz="1000"/>
              <a:t>card_min(a, E) = 0; a puede NO TOMAR VALOR; a PUEDE SER NULO.</a:t>
            </a:r>
          </a:p>
          <a:p>
            <a:pPr eaLnBrk="1" hangingPunct="1"/>
            <a:r>
              <a:rPr lang="es-ES" sz="1000"/>
              <a:t>card_min(a, E) = 1; a DEBE TOMAR OBLIGATORIAMENTE UN VALOR.</a:t>
            </a:r>
          </a:p>
          <a:p>
            <a:pPr eaLnBrk="1" hangingPunct="1"/>
            <a:r>
              <a:rPr lang="es-ES" sz="1000"/>
              <a:t>card_max(a, E) = 1; a TOMARÁ como mucho, UN VALOR individual a la vez.</a:t>
            </a:r>
          </a:p>
          <a:p>
            <a:pPr eaLnBrk="1" hangingPunct="1"/>
            <a:r>
              <a:rPr lang="es-ES" sz="1000"/>
              <a:t>card_max(a, E) &gt; 1; a puede TOMAR MÁS DE UN VALOR para la misma instancia de entidad (o de relación); a es MULTIVALUADO.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854BBAAC-545D-4CE6-93C0-C1F8B0DC6B26}" type="slidenum">
              <a:rPr lang="es-ES_tradnl" smtClean="0"/>
              <a:pPr/>
              <a:t>18</a:t>
            </a:fld>
            <a:endParaRPr lang="es-ES_tradnl"/>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r>
              <a:rPr lang="es-ES_tradnl"/>
              <a:t>La restricción de unicidad prohíbe que dos entidades tengan simultáneamente el mismo valor para el atributo clave.</a:t>
            </a:r>
          </a:p>
          <a:p>
            <a:pPr eaLnBrk="1" hangingPunct="1"/>
            <a:r>
              <a:rPr lang="es-ES"/>
              <a:t>La notación [CBS1998] y [SKS1998] coincide con la de [EN2002].</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98FA5024-37FC-4DE8-8760-790BE1F144DA}" type="slidenum">
              <a:rPr lang="es-ES_tradnl" smtClean="0"/>
              <a:pPr/>
              <a:t>19</a:t>
            </a:fld>
            <a:endParaRPr lang="es-ES_tradnl"/>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r>
              <a:rPr lang="es-ES_tradnl"/>
              <a:t>Una clave compuesta debe ser MINIMA, es decir, no debe contener atributos superfluos = que podrían quitarse y el resto seguiría siendo clave</a:t>
            </a:r>
          </a:p>
          <a:p>
            <a:pPr eaLnBrk="1" hangingPunct="1"/>
            <a:r>
              <a:rPr lang="es-ES_tradnl"/>
              <a:t>Ejemplo: la clave compuesta (nombre, telefono, fechanacim) no es mínima, sobra “telefono”.</a:t>
            </a:r>
          </a:p>
          <a:p>
            <a:pPr eaLnBrk="1" hangingPunct="1"/>
            <a:r>
              <a:rPr lang="es-ES_tradnl"/>
              <a:t>Otros ejemplos de claves candidatas:</a:t>
            </a:r>
          </a:p>
          <a:p>
            <a:pPr eaLnBrk="1" hangingPunct="1"/>
            <a:r>
              <a:rPr lang="es-ES_tradnl"/>
              <a:t>	PROFESOR: (nif), (nombre, despacho, facultad)</a:t>
            </a:r>
          </a:p>
          <a:p>
            <a:pPr eaLnBrk="1" hangingPunct="1"/>
            <a:r>
              <a:rPr lang="es-ES_tradnl"/>
              <a:t>	ALUMNO: (nif), (numexpediente), (fechanacim, nombre, telefono)</a:t>
            </a:r>
          </a:p>
          <a:p>
            <a:pPr eaLnBrk="1" hangingPunct="1"/>
            <a:r>
              <a:rPr lang="es-ES_tradnl"/>
              <a:t> </a:t>
            </a:r>
          </a:p>
          <a:p>
            <a:pPr eaLnBrk="1" hangingPunct="1"/>
            <a:r>
              <a:rPr lang="es-ES_tradnl">
                <a:solidFill>
                  <a:schemeClr val="accent2"/>
                </a:solidFill>
              </a:rPr>
              <a:t>NO COMMENT: </a:t>
            </a:r>
            <a:r>
              <a:rPr lang="es-ES_tradnl"/>
              <a:t>Según [EN2002] una entidad puede no tener clave, en ese caso, es una entidad débil</a:t>
            </a:r>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96F86B17-4F2C-4456-9DF4-0BC3350DB8D6}" type="slidenum">
              <a:rPr lang="es-ES_tradnl" smtClean="0"/>
              <a:pPr/>
              <a:t>21</a:t>
            </a:fld>
            <a:endParaRPr lang="es-ES_tradnl"/>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lIns="95151" tIns="47575" rIns="95151" bIns="47575"/>
          <a:lstStyle/>
          <a:p>
            <a:pPr eaLnBrk="1" hangingPunct="1"/>
            <a:r>
              <a:rPr lang="es-ES_tradnl"/>
              <a:t>NO COMMENT: Lo de crear un nuevo atributo compuesto para la clave alternativa lo he sacado de [EN2002] p.47, lin. 7.</a:t>
            </a:r>
          </a:p>
          <a:p>
            <a:pPr eaLnBrk="1" hangingPunct="1"/>
            <a:r>
              <a:rPr lang="es-ES_tradnl"/>
              <a:t>NO COMMENT: lo de que sea obligatoria la clave lo he sacado de [MPM1999] p.56. Es una </a:t>
            </a:r>
            <a:r>
              <a:rPr lang="es-ES_tradnl" b="1"/>
              <a:t>restricción inherente del MER</a:t>
            </a:r>
            <a:r>
              <a:rPr lang="es-ES_tradnl"/>
              <a:t>.</a:t>
            </a:r>
          </a:p>
          <a:p>
            <a:pPr eaLnBrk="1" hangingPunct="1"/>
            <a:endParaRPr lang="es-ES_tradnl"/>
          </a:p>
          <a:p>
            <a:pPr eaLnBrk="1" hangingPunct="1"/>
            <a:r>
              <a:rPr lang="es-ES"/>
              <a:t>La notación [CBS1998] y [SKS1998] coincide con la de [EN2002].</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58362452-F59B-445E-940E-C3C3C4B5757E}" type="slidenum">
              <a:rPr lang="es-ES_tradnl" smtClean="0"/>
              <a:pPr/>
              <a:t>23</a:t>
            </a:fld>
            <a:endParaRPr lang="es-ES_tradnl"/>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793ED80D-6E95-4070-A20C-5249C51AD635}" type="slidenum">
              <a:rPr lang="es-ES_tradnl" smtClean="0"/>
              <a:pPr/>
              <a:t>24</a:t>
            </a:fld>
            <a:endParaRPr lang="es-ES_tradnl"/>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r>
              <a:rPr lang="es-ES_tradnl"/>
              <a:t>Cada instancia de la relación es una asociación entre entidades, en la que participa exactamente una entidad de cada tipo.</a:t>
            </a:r>
          </a:p>
          <a:p>
            <a:pPr eaLnBrk="1" hangingPunct="1"/>
            <a:r>
              <a:rPr lang="es-ES_tradnl"/>
              <a:t>Representa el hecho de que las entidades están relacionadas entre sí de alguna manera en la situación correspondiente del “mundo real”.</a:t>
            </a:r>
          </a:p>
          <a:p>
            <a:pPr eaLnBrk="1" hangingPunct="1"/>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6E8810EB-FAFF-4081-B3D1-0A36CC0191C0}" type="slidenum">
              <a:rPr lang="es-ES_tradnl" smtClean="0"/>
              <a:pPr/>
              <a:t>2</a:t>
            </a:fld>
            <a:endParaRPr lang="es-ES_tradnl"/>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s-ES"/>
              <a:t>La bibliografía que recomendamos para seguir este tema es la siguiente:</a:t>
            </a:r>
          </a:p>
          <a:p>
            <a:pPr eaLnBrk="1" hangingPunct="1"/>
            <a:r>
              <a:rPr lang="es-ES"/>
              <a:t>[EN 2002 ] (capítulos 3 y 4)</a:t>
            </a:r>
            <a:r>
              <a:rPr lang="es-ES_tradnl"/>
              <a:t> – el 4 contiene las extensiones del MER</a:t>
            </a:r>
          </a:p>
          <a:p>
            <a:pPr eaLnBrk="1" hangingPunct="1"/>
            <a:r>
              <a:rPr lang="es-ES"/>
              <a:t>[CBS 1998] (cap. 5) </a:t>
            </a:r>
            <a:endParaRPr lang="es-ES_tradnl"/>
          </a:p>
          <a:p>
            <a:pPr eaLnBrk="1" hangingPunct="1"/>
            <a:r>
              <a:rPr lang="es-ES"/>
              <a:t>[MPM 1999] (cap. 2) </a:t>
            </a:r>
            <a:endParaRPr lang="es-ES_tradnl"/>
          </a:p>
          <a:p>
            <a:pPr eaLnBrk="1" hangingPunct="1"/>
            <a:r>
              <a:rPr lang="es-ES"/>
              <a:t>[SKS 1998] (cap. 2)</a:t>
            </a:r>
            <a:endParaRPr lang="es-ES_tradn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99490857-B150-4C80-ADAB-D2B786393ACA}" type="slidenum">
              <a:rPr lang="es-ES_tradnl" smtClean="0"/>
              <a:pPr/>
              <a:t>25</a:t>
            </a:fld>
            <a:endParaRPr lang="es-ES_tradnl"/>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es-ES_tradnl" b="1"/>
              <a:t>Segunda restricción inherente al MER</a:t>
            </a:r>
            <a:r>
              <a:rPr lang="es-ES_tradnl"/>
              <a:t>: sólo puede haber relaciones entre entidades. Es decir, está prohibido establecer una relación entre relaciones y entre una relación y una entidad.</a:t>
            </a:r>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78E8D51-3751-418D-91C8-1CFC5C2769AB}" type="slidenum">
              <a:rPr lang="es-ES_tradnl" smtClean="0"/>
              <a:pPr/>
              <a:t>26</a:t>
            </a:fld>
            <a:endParaRPr lang="es-ES_tradnl"/>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r>
              <a:rPr lang="es-ES_tradnl"/>
              <a:t>En una instancia de una relación SIEMPRE participa una instancia de cada tipo de entidad ligada a la relación. </a:t>
            </a:r>
          </a:p>
          <a:p>
            <a:pPr eaLnBrk="1" hangingPunct="1"/>
            <a:r>
              <a:rPr lang="es-ES_tradnl"/>
              <a:t>Por ejemplo, una instancia de ALQUILA _necesariamente_ consiste en una instancia de CLIENTE, otra de PELICULA, y otra de LOCAL_VIDEOCLUB. No tiene sentido que vincule tan solo dos de ellas...</a:t>
            </a:r>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CD244F4E-5592-4D29-ABB6-A856DEDD6889}" type="slidenum">
              <a:rPr lang="es-ES_tradnl" smtClean="0"/>
              <a:pPr/>
              <a:t>27</a:t>
            </a:fld>
            <a:endParaRPr lang="es-ES_tradnl"/>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r>
              <a:rPr lang="es-ES_tradnl"/>
              <a:t>Los nombres de rol ayudan a explicar el significado de la relación, por eso su uso es casi obligatorio en los tipos de relación reflexivas, para evitar la </a:t>
            </a:r>
            <a:r>
              <a:rPr lang="es-ES_tradnl" b="1"/>
              <a:t>ambigüedad</a:t>
            </a:r>
            <a:r>
              <a:rPr lang="es-ES_tradnl"/>
              <a:t>.</a:t>
            </a:r>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E712DBDD-A29C-4355-9122-E1653501ADF0}" type="slidenum">
              <a:rPr lang="es-ES_tradnl" smtClean="0"/>
              <a:pPr/>
              <a:t>28</a:t>
            </a:fld>
            <a:endParaRPr lang="es-ES_tradnl"/>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r>
              <a:rPr lang="es-ES_tradnl"/>
              <a:t>Estas restricciones permiten expresar algunas de las Reglas del Negocio.</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AC7CFAF2-FC43-4B81-8B38-5426C59C7F14}" type="slidenum">
              <a:rPr lang="es-ES_tradnl" smtClean="0"/>
              <a:pPr/>
              <a:t>29</a:t>
            </a:fld>
            <a:endParaRPr lang="es-ES_tradnl"/>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s-ES_tradnl"/>
              <a:t>Una instancia de director puede estar relacionada con muchas instancias de película (todas las que él ha rodado)</a:t>
            </a:r>
          </a:p>
          <a:p>
            <a:pPr eaLnBrk="1" hangingPunct="1"/>
            <a:r>
              <a:rPr lang="es-ES_tradnl"/>
              <a:t>Una instancia de película sólo puede relacionarse con una única instancia de director (justo aquél que la haya filmado)</a:t>
            </a:r>
            <a:endParaRPr lang="es-ES"/>
          </a:p>
          <a:p>
            <a:pPr eaLnBrk="1" hangingPunct="1"/>
            <a:r>
              <a:rPr lang="es-ES"/>
              <a:t>La notación [CBS1998] coincide con la de [EN2002].</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ABED55AB-914A-4BCB-B12F-DB5C12829FA0}" type="slidenum">
              <a:rPr lang="es-ES_tradnl" smtClean="0"/>
              <a:pPr/>
              <a:t>31</a:t>
            </a:fld>
            <a:endParaRPr lang="es-ES_tradnl"/>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5940705F-9416-437B-9AA5-6C9B5E0FFA87}" type="slidenum">
              <a:rPr lang="es-ES_tradnl" smtClean="0"/>
              <a:pPr/>
              <a:t>33</a:t>
            </a:fld>
            <a:endParaRPr lang="es-ES_tradnl"/>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es-ES_tradnl"/>
              <a:t>La DEPENDENCIA EN EXISTENCIA significa que una instancia de esa entidad sólo puede existir si participa en una instancia de la relación.</a:t>
            </a:r>
          </a:p>
          <a:p>
            <a:pPr eaLnBrk="1" hangingPunct="1"/>
            <a:r>
              <a:rPr lang="es-ES_tradnl"/>
              <a:t>La dependencia del tipo de entidad es </a:t>
            </a:r>
            <a:r>
              <a:rPr lang="es-ES_tradnl" u="sng"/>
              <a:t>con respecto al tipo de relación</a:t>
            </a:r>
            <a:r>
              <a:rPr lang="es-ES_tradnl"/>
              <a:t>. No tiene el mismo significado que la dependencia en existencia de [MPM1999], puesto que se debe entender como que no tiene sentido que exista una entidad que no participe en la relación. </a:t>
            </a:r>
          </a:p>
          <a:p>
            <a:pPr eaLnBrk="1" hangingPunct="1"/>
            <a:endParaRPr lang="es-ES_tradnl"/>
          </a:p>
          <a:p>
            <a:pPr eaLnBrk="1" hangingPunct="1"/>
            <a:r>
              <a:rPr lang="es-ES_tradnl"/>
              <a:t>Concepto coincidente con los incluidos en [CBS1998] y [SKS1998]</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E6C95D5-482E-4974-8BDA-8F05C81E4EF4}" type="slidenum">
              <a:rPr lang="es-ES_tradnl" smtClean="0"/>
              <a:pPr/>
              <a:t>34</a:t>
            </a:fld>
            <a:endParaRPr lang="es-ES_tradnl"/>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r>
              <a:rPr lang="es-ES" b="1">
                <a:solidFill>
                  <a:schemeClr val="accent2"/>
                </a:solidFill>
              </a:rPr>
              <a:t>Participación total</a:t>
            </a:r>
          </a:p>
          <a:p>
            <a:pPr eaLnBrk="1" hangingPunct="1"/>
            <a:r>
              <a:rPr lang="es-ES"/>
              <a:t>Todo empleado trabaja en un local (sucursal) del vídeo-club.</a:t>
            </a:r>
          </a:p>
          <a:p>
            <a:pPr lvl="2" eaLnBrk="1" hangingPunct="1"/>
            <a:r>
              <a:rPr lang="es-ES"/>
              <a:t>* Toda instancia de EMPLEADO DEBE estar relacionada con alguna instancia de LOCAL</a:t>
            </a:r>
          </a:p>
          <a:p>
            <a:pPr lvl="2" eaLnBrk="1" hangingPunct="1"/>
            <a:r>
              <a:rPr lang="es-ES"/>
              <a:t>* NO tiene sentido que EXISTA un empleado que NO trabaje en algún local, es decir que NO participe en una relación de tipo TRABAJA_EN</a:t>
            </a:r>
          </a:p>
          <a:p>
            <a:pPr eaLnBrk="1" hangingPunct="1"/>
            <a:r>
              <a:rPr lang="es-ES" b="1">
                <a:solidFill>
                  <a:schemeClr val="accent2"/>
                </a:solidFill>
              </a:rPr>
              <a:t>Participación parcial</a:t>
            </a:r>
          </a:p>
          <a:p>
            <a:pPr eaLnBrk="1" hangingPunct="1"/>
            <a:r>
              <a:rPr lang="es-ES"/>
              <a:t>NO todo empleado es encargado de un local del vídeo-club, sino sólo algunos de ellos</a:t>
            </a:r>
          </a:p>
          <a:p>
            <a:pPr eaLnBrk="1" hangingPunct="1"/>
            <a:r>
              <a:rPr lang="es-ES"/>
              <a:t>* NO NECESARIAMENTE TODAS las instancias EMPLEADO están relacionadas con instancias de LOCAL, sino las de un subconjunto del conjunto total de empleados</a:t>
            </a:r>
          </a:p>
          <a:p>
            <a:pPr eaLnBrk="1" hangingPunct="1"/>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38F9F679-227D-4EDD-AB8B-447E6BBDA2BF}" type="slidenum">
              <a:rPr lang="es-ES_tradnl" smtClean="0"/>
              <a:pPr/>
              <a:t>36</a:t>
            </a:fld>
            <a:endParaRPr lang="es-ES_tradnl"/>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r>
              <a:rPr lang="es-ES_tradnl">
                <a:solidFill>
                  <a:schemeClr val="tx2"/>
                </a:solidFill>
                <a:latin typeface="Arial" charset="0"/>
              </a:rPr>
              <a:t>Este concepto proporciona más información acerca de la relación.</a:t>
            </a:r>
          </a:p>
          <a:p>
            <a:pPr lvl="1" eaLnBrk="1" hangingPunct="1"/>
            <a:r>
              <a:rPr lang="es-ES_tradnl">
                <a:solidFill>
                  <a:schemeClr val="tx2"/>
                </a:solidFill>
                <a:latin typeface="Arial" charset="0"/>
              </a:rPr>
              <a:t>Se asocia </a:t>
            </a:r>
            <a:r>
              <a:rPr lang="es-ES" b="1">
                <a:solidFill>
                  <a:schemeClr val="tx2"/>
                </a:solidFill>
                <a:latin typeface="Arial Narrow" pitchFamily="34" charset="0"/>
              </a:rPr>
              <a:t>(min,max)</a:t>
            </a:r>
            <a:r>
              <a:rPr lang="es-ES"/>
              <a:t> </a:t>
            </a:r>
            <a:r>
              <a:rPr lang="es-ES_tradnl"/>
              <a:t>en</a:t>
            </a:r>
            <a:r>
              <a:rPr lang="es-ES"/>
              <a:t> </a:t>
            </a:r>
            <a:r>
              <a:rPr lang="es-ES_tradnl"/>
              <a:t>cada</a:t>
            </a:r>
            <a:r>
              <a:rPr lang="es-ES"/>
              <a:t> participación de</a:t>
            </a:r>
            <a:r>
              <a:rPr lang="es-ES_tradnl"/>
              <a:t>l tipo de entidad en el tipo de relación</a:t>
            </a:r>
          </a:p>
          <a:p>
            <a:pPr lvl="1" eaLnBrk="1" hangingPunct="1"/>
            <a:r>
              <a:rPr lang="es-ES"/>
              <a:t>Una instancia </a:t>
            </a:r>
            <a:r>
              <a:rPr lang="es-ES_tradnl"/>
              <a:t>de la entidad </a:t>
            </a:r>
            <a:r>
              <a:rPr lang="es-ES"/>
              <a:t>debe participar al menos en </a:t>
            </a:r>
            <a:r>
              <a:rPr lang="es-ES" b="1">
                <a:solidFill>
                  <a:schemeClr val="tx2"/>
                </a:solidFill>
                <a:latin typeface="Arial Narrow" pitchFamily="34" charset="0"/>
              </a:rPr>
              <a:t>min</a:t>
            </a:r>
            <a:r>
              <a:rPr lang="es-ES"/>
              <a:t> y </a:t>
            </a:r>
            <a:r>
              <a:rPr lang="es-ES_tradnl"/>
              <a:t>c</a:t>
            </a:r>
            <a:r>
              <a:rPr lang="es-ES"/>
              <a:t>omo mucho en </a:t>
            </a:r>
            <a:r>
              <a:rPr lang="es-ES" b="1">
                <a:solidFill>
                  <a:schemeClr val="tx2"/>
                </a:solidFill>
                <a:latin typeface="Arial Narrow" pitchFamily="34" charset="0"/>
              </a:rPr>
              <a:t>max</a:t>
            </a:r>
            <a:r>
              <a:rPr lang="es-ES"/>
              <a:t> instancias de </a:t>
            </a:r>
            <a:r>
              <a:rPr lang="es-ES_tradnl"/>
              <a:t>la relación</a:t>
            </a:r>
            <a:endParaRPr lang="es-ES"/>
          </a:p>
          <a:p>
            <a:pPr lvl="1" eaLnBrk="1" hangingPunct="1">
              <a:buFontTx/>
              <a:buChar char="•"/>
            </a:pPr>
            <a:r>
              <a:rPr lang="es-ES"/>
              <a:t>si </a:t>
            </a:r>
            <a:r>
              <a:rPr lang="es-ES" b="1">
                <a:solidFill>
                  <a:schemeClr val="tx2"/>
                </a:solidFill>
                <a:latin typeface="Arial Narrow" pitchFamily="34" charset="0"/>
              </a:rPr>
              <a:t>min</a:t>
            </a:r>
            <a:r>
              <a:rPr lang="es-ES_tradnl"/>
              <a:t>=</a:t>
            </a:r>
            <a:r>
              <a:rPr lang="es-ES"/>
              <a:t>1</a:t>
            </a:r>
            <a:r>
              <a:rPr lang="es-ES_tradnl"/>
              <a:t>, </a:t>
            </a:r>
            <a:r>
              <a:rPr lang="es-ES"/>
              <a:t>toda instancia </a:t>
            </a:r>
            <a:r>
              <a:rPr lang="es-ES_tradnl"/>
              <a:t>del tipo de entidad</a:t>
            </a:r>
            <a:r>
              <a:rPr lang="es-ES"/>
              <a:t> debe participar al menos en una instancia de</a:t>
            </a:r>
            <a:r>
              <a:rPr lang="es-ES_tradnl"/>
              <a:t>l tipo de relación, es decir: </a:t>
            </a:r>
            <a:r>
              <a:rPr lang="es-ES" b="1"/>
              <a:t>participación total</a:t>
            </a:r>
            <a:r>
              <a:rPr lang="es-ES"/>
              <a:t> de </a:t>
            </a:r>
            <a:r>
              <a:rPr lang="es-ES_tradnl"/>
              <a:t>la entidad </a:t>
            </a:r>
            <a:r>
              <a:rPr lang="es-ES"/>
              <a:t>en </a:t>
            </a:r>
            <a:r>
              <a:rPr lang="es-ES_tradnl"/>
              <a:t>la relación</a:t>
            </a:r>
          </a:p>
          <a:p>
            <a:pPr lvl="1" eaLnBrk="1" hangingPunct="1">
              <a:buFontTx/>
              <a:buChar char="•"/>
            </a:pPr>
            <a:r>
              <a:rPr lang="es-ES"/>
              <a:t>si </a:t>
            </a:r>
            <a:r>
              <a:rPr lang="es-ES" b="1">
                <a:solidFill>
                  <a:schemeClr val="tx2"/>
                </a:solidFill>
                <a:latin typeface="Arial Narrow" pitchFamily="34" charset="0"/>
              </a:rPr>
              <a:t>min</a:t>
            </a:r>
            <a:r>
              <a:rPr lang="es-ES"/>
              <a:t> = 0, algunas instancias de e pueden no participar en el tipo relación</a:t>
            </a:r>
            <a:r>
              <a:rPr lang="es-ES_tradnl"/>
              <a:t>: </a:t>
            </a:r>
            <a:r>
              <a:rPr lang="es-ES" b="1"/>
              <a:t>participación parcial</a:t>
            </a:r>
            <a:r>
              <a:rPr lang="es-ES"/>
              <a:t> de </a:t>
            </a:r>
            <a:r>
              <a:rPr lang="es-ES_tradnl"/>
              <a:t>la entidad </a:t>
            </a:r>
            <a:r>
              <a:rPr lang="es-ES"/>
              <a:t>en </a:t>
            </a:r>
            <a:r>
              <a:rPr lang="es-ES_tradnl"/>
              <a:t>la relación</a:t>
            </a:r>
            <a:endParaRPr lang="es-ES"/>
          </a:p>
          <a:p>
            <a:pPr eaLnBrk="1" hangingPunct="1"/>
            <a:endParaRPr lang="es-ES_tradnl"/>
          </a:p>
          <a:p>
            <a:pPr eaLnBrk="1" hangingPunct="1"/>
            <a:r>
              <a:rPr lang="es-ES"/>
              <a:t>Coincide con [CBS1998]. Sin embargo, este concepto no aparece en [SKS1998].</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056D281E-C6AB-4055-B51E-94ACC01BD5A8}" type="slidenum">
              <a:rPr lang="es-ES_tradnl" smtClean="0"/>
              <a:pPr/>
              <a:t>38</a:t>
            </a:fld>
            <a:endParaRPr lang="es-ES_tradnl"/>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s-ES"/>
              <a:t>CARDINALIDAD DE UN TIPO DE ENTIDAD E1</a:t>
            </a:r>
          </a:p>
          <a:p>
            <a:pPr eaLnBrk="1" hangingPunct="1"/>
            <a:r>
              <a:rPr lang="es-ES"/>
              <a:t>Notación [EN2002]: se fija una instancia de E1 y se cuenta el número de instancias de R en las que puede participar.</a:t>
            </a:r>
          </a:p>
          <a:p>
            <a:pPr eaLnBrk="1" hangingPunct="1"/>
            <a:r>
              <a:rPr lang="es-ES"/>
              <a:t>Notación [MPM1999]: se fija una instancia de E2 y se cuenta el número de instancias de E1 que pueden relacionarse con dicha E2.</a:t>
            </a:r>
          </a:p>
          <a:p>
            <a:pPr eaLnBrk="1" hangingPunct="1"/>
            <a:r>
              <a:rPr lang="es-ES"/>
              <a:t>Ejemplos en [MPM1999]: </a:t>
            </a:r>
          </a:p>
          <a:p>
            <a:pPr eaLnBrk="1" hangingPunct="1"/>
            <a:r>
              <a:rPr lang="es-ES"/>
              <a:t>R( E1(1,1):E2(...)) </a:t>
            </a:r>
            <a:r>
              <a:rPr lang="es-ES_tradnl"/>
              <a:t>= </a:t>
            </a:r>
            <a:r>
              <a:rPr lang="es-ES"/>
              <a:t>1 instancia E2 está relacionada con 1 y sólo 1 instancia E1</a:t>
            </a:r>
          </a:p>
          <a:p>
            <a:pPr eaLnBrk="1" hangingPunct="1"/>
            <a:r>
              <a:rPr lang="es-ES"/>
              <a:t>R( E1(0,n):E2(...))</a:t>
            </a:r>
            <a:r>
              <a:rPr lang="es-ES_tradnl"/>
              <a:t> = </a:t>
            </a:r>
            <a:r>
              <a:rPr lang="es-ES"/>
              <a:t>1 instancia E2 puede relacionarse con 0,1,2...n instancias E1</a:t>
            </a:r>
          </a:p>
          <a:p>
            <a:pPr eaLnBrk="1" hangingPunct="1"/>
            <a:r>
              <a:rPr lang="es-ES"/>
              <a:t>R( E1(0,n):E2(1,m))</a:t>
            </a:r>
            <a:r>
              <a:rPr lang="es-ES_tradnl"/>
              <a:t> =</a:t>
            </a:r>
          </a:p>
          <a:p>
            <a:pPr eaLnBrk="1" hangingPunct="1"/>
            <a:r>
              <a:rPr lang="es-ES_tradnl"/>
              <a:t>- </a:t>
            </a:r>
            <a:r>
              <a:rPr lang="es-ES"/>
              <a:t>No toda instancia E2 está relacionada con 1 instancia E1</a:t>
            </a:r>
          </a:p>
          <a:p>
            <a:pPr eaLnBrk="1" hangingPunct="1"/>
            <a:r>
              <a:rPr lang="es-ES_tradnl"/>
              <a:t>- </a:t>
            </a:r>
            <a:r>
              <a:rPr lang="es-ES"/>
              <a:t>Toda instancia E1 está relacionada con 1 o más instancias E2</a:t>
            </a:r>
          </a:p>
          <a:p>
            <a:pPr eaLnBrk="1" hangingPunct="1"/>
            <a:r>
              <a:rPr lang="es-ES"/>
              <a:t>R( E1(0,n) : E2(0,m) ) =</a:t>
            </a:r>
            <a:endParaRPr lang="es-ES_tradnl"/>
          </a:p>
          <a:p>
            <a:pPr eaLnBrk="1" hangingPunct="1"/>
            <a:r>
              <a:rPr lang="es-ES_tradnl"/>
              <a:t>- </a:t>
            </a:r>
            <a:r>
              <a:rPr lang="es-ES"/>
              <a:t> No establece restricciones</a:t>
            </a:r>
          </a:p>
          <a:p>
            <a:pPr eaLnBrk="1" hangingPunct="1"/>
            <a:r>
              <a:rPr lang="es-ES_tradnl"/>
              <a:t>- </a:t>
            </a:r>
            <a:r>
              <a:rPr lang="es-ES"/>
              <a:t>1 instancia E2 puede estar relacionadas con cualquier nº de instancias de E1, y viceversa</a:t>
            </a:r>
          </a:p>
          <a:p>
            <a:pPr eaLnBrk="1" hangingPunct="1"/>
            <a:r>
              <a:rPr lang="es-ES"/>
              <a:t>Ejemplo:</a:t>
            </a:r>
          </a:p>
          <a:p>
            <a:pPr eaLnBrk="1" hangingPunct="1"/>
            <a:r>
              <a:rPr lang="es-ES"/>
              <a:t>ACTUA( ACTOR(0,n) : PELICULA(0,m)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586EFC81-8247-4DE0-9B5E-6CB1ACC74BDF}" type="slidenum">
              <a:rPr lang="es-ES_tradnl" smtClean="0"/>
              <a:pPr/>
              <a:t>3</a:t>
            </a:fld>
            <a:endParaRPr lang="es-ES_tradnl"/>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72FD45CE-9A75-4F5B-914B-F7B126C02D52}" type="slidenum">
              <a:rPr lang="es-ES_tradnl" smtClean="0"/>
              <a:pPr/>
              <a:t>40</a:t>
            </a:fld>
            <a:endParaRPr lang="es-ES_tradnl"/>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r>
              <a:rPr lang="es-ES_tradnl"/>
              <a:t>Nótese las diferentes formas de expresar la cardinalidad de cada entidad, o lo que es lo mismo, la Razón de Participación de cada entidad y la Razón de Cardinalidad de la relación.</a:t>
            </a:r>
          </a:p>
          <a:p>
            <a:pPr eaLnBrk="1" hangingPunct="1"/>
            <a:endParaRPr lang="es-ES_tradnl"/>
          </a:p>
          <a:p>
            <a:pPr eaLnBrk="1" hangingPunct="1"/>
            <a:r>
              <a:rPr lang="es-ES_tradnl"/>
              <a:t>Razón de Cardinalidad: 1 a muchos</a:t>
            </a:r>
          </a:p>
          <a:p>
            <a:pPr eaLnBrk="1" hangingPunct="1"/>
            <a:r>
              <a:rPr lang="es-ES_tradnl"/>
              <a:t>Razón de </a:t>
            </a:r>
            <a:r>
              <a:rPr lang="es-ES"/>
              <a:t>Participación</a:t>
            </a:r>
            <a:r>
              <a:rPr lang="es-ES_tradnl"/>
              <a:t>:</a:t>
            </a:r>
            <a:r>
              <a:rPr lang="es-ES"/>
              <a:t> TOTAL de </a:t>
            </a:r>
            <a:r>
              <a:rPr lang="es-ES_tradnl"/>
              <a:t>LOCAL_VIDEOCLUB</a:t>
            </a:r>
            <a:r>
              <a:rPr lang="es-ES"/>
              <a:t> y PARCIAL de </a:t>
            </a:r>
            <a:r>
              <a:rPr lang="es-ES_tradnl"/>
              <a:t>EMPLEADO (puesto que hay empleados que no son supervisores de ningún local, pero todos los locales son supervisados por un empleado)</a:t>
            </a:r>
          </a:p>
          <a:p>
            <a:pPr eaLnBrk="1" hangingPunct="1"/>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9565F40F-4477-456C-8F30-A31DB889F18B}" type="slidenum">
              <a:rPr lang="es-ES_tradnl" smtClean="0"/>
              <a:pPr/>
              <a:t>42</a:t>
            </a:fld>
            <a:endParaRPr lang="es-ES_tradnl"/>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r>
              <a:rPr lang="es-ES"/>
              <a:t>“salario” de un actor por participar en cierta película.</a:t>
            </a:r>
          </a:p>
          <a:p>
            <a:pPr eaLnBrk="1" hangingPunct="1"/>
            <a:r>
              <a:rPr lang="es-ES"/>
              <a:t>“papel” que interpreta un actor en una película (protagonista, secundario, reparto, figuración...).</a:t>
            </a:r>
            <a:endParaRPr lang="es-ES_tradnl"/>
          </a:p>
          <a:p>
            <a:pPr eaLnBrk="1" hangingPunct="1"/>
            <a:endParaRPr lang="es-ES_tradnl"/>
          </a:p>
          <a:p>
            <a:pPr eaLnBrk="1" hangingPunct="1"/>
            <a:r>
              <a:rPr lang="es-ES_tradnl"/>
              <a:t>PREGUNTA: ¿Qué pasaría si “salario” o “papel” estuvieran colocados en ACTOR o en PELICULA?</a:t>
            </a:r>
          </a:p>
          <a:p>
            <a:pPr eaLnBrk="1" hangingPunct="1"/>
            <a:endParaRPr lang="es-ES_tradnl"/>
          </a:p>
          <a:p>
            <a:pPr eaLnBrk="1" hangingPunct="1"/>
            <a:r>
              <a:rPr lang="es-ES_tradnl"/>
              <a:t>Ojo: </a:t>
            </a:r>
            <a:r>
              <a:rPr lang="es-ES_tradnl" b="1"/>
              <a:t>una relación puede tener atributos, pero nunca una clave</a:t>
            </a:r>
            <a:r>
              <a:rPr lang="es-ES_tradnl"/>
              <a:t>.</a:t>
            </a:r>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BD4CC304-E4BC-4953-B476-7D9F1FF2C41A}" type="slidenum">
              <a:rPr lang="es-ES_tradnl" smtClean="0"/>
              <a:pPr/>
              <a:t>43</a:t>
            </a:fld>
            <a:endParaRPr lang="es-ES_tradnl"/>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r>
              <a:rPr lang="es-ES_tradnl"/>
              <a:t>En el caso M:N, los atributos deben pertenecer a la relación, porque su valor está determinado por la combinación de las instancias participantes, y no por una sola de ellas.</a:t>
            </a:r>
          </a:p>
          <a:p>
            <a:pPr eaLnBrk="1" hangingPunct="1"/>
            <a:r>
              <a:rPr lang="es-ES_tradnl"/>
              <a:t>En el caso 1:N, sólo se puede llevar a la entidad que está en el lado N de la relación (la que participa una vez, que condiciona el valor del atributo)</a:t>
            </a:r>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1A0ECD68-37E8-4F6D-B21E-2E34CE39D470}" type="slidenum">
              <a:rPr lang="es-ES_tradnl" smtClean="0"/>
              <a:pPr/>
              <a:t>44</a:t>
            </a:fld>
            <a:endParaRPr lang="es-ES_tradnl"/>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r>
              <a:rPr lang="es-ES_tradnl"/>
              <a:t>Coincide con el concepto en [CBS1998] y [SKS1998]</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7BE50E25-6EDE-4C2B-B17A-68444D3E4EB1}" type="slidenum">
              <a:rPr lang="es-ES_tradnl" smtClean="0"/>
              <a:pPr/>
              <a:t>45</a:t>
            </a:fld>
            <a:endParaRPr lang="es-ES_tradnl"/>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r>
              <a:rPr lang="es-ES"/>
              <a:t>Una entidad débil </a:t>
            </a:r>
            <a:r>
              <a:rPr lang="es-ES" b="1"/>
              <a:t>siempre</a:t>
            </a:r>
            <a:r>
              <a:rPr lang="es-ES"/>
              <a:t> tiene una </a:t>
            </a:r>
            <a:r>
              <a:rPr lang="es-ES" b="1"/>
              <a:t>restricción de participación total</a:t>
            </a:r>
            <a:r>
              <a:rPr lang="es-ES"/>
              <a:t> en la relación que la une a su entidad propietaria</a:t>
            </a:r>
            <a:endParaRPr lang="es-ES_tradnl"/>
          </a:p>
          <a:p>
            <a:pPr eaLnBrk="1" hangingPunct="1"/>
            <a:endParaRPr lang="es-ES"/>
          </a:p>
          <a:p>
            <a:pPr eaLnBrk="1" hangingPunct="1"/>
            <a:r>
              <a:rPr lang="es-ES" b="1"/>
              <a:t>Dependencia</a:t>
            </a:r>
            <a:r>
              <a:rPr lang="es-ES_tradnl" b="1"/>
              <a:t> </a:t>
            </a:r>
            <a:r>
              <a:rPr lang="es-ES" b="1"/>
              <a:t>en existencia en [EN2002] de toda entidad débil</a:t>
            </a:r>
            <a:r>
              <a:rPr lang="es-ES"/>
              <a:t>: </a:t>
            </a:r>
            <a:r>
              <a:rPr lang="es-ES_tradnl"/>
              <a:t>una</a:t>
            </a:r>
            <a:r>
              <a:rPr lang="es-ES"/>
              <a:t> instancia de un tipo de entidad débil no puede existir si </a:t>
            </a:r>
            <a:r>
              <a:rPr lang="es-ES_tradnl"/>
              <a:t>no está unida a una instancia de la entidad regular (si ésta </a:t>
            </a:r>
            <a:r>
              <a:rPr lang="es-ES"/>
              <a:t>desaparece</a:t>
            </a:r>
            <a:r>
              <a:rPr lang="es-ES_tradnl"/>
              <a:t>, también deben desaparecer las débiles que dependen de ella)</a:t>
            </a:r>
          </a:p>
          <a:p>
            <a:pPr eaLnBrk="1" hangingPunct="1"/>
            <a:endParaRPr lang="es-ES"/>
          </a:p>
          <a:p>
            <a:pPr eaLnBrk="1" hangingPunct="1"/>
            <a:r>
              <a:rPr lang="es-ES_tradnl"/>
              <a:t>VISITA_MEDICA </a:t>
            </a:r>
            <a:r>
              <a:rPr lang="es-ES_tradnl" b="1"/>
              <a:t>depende en existencia</a:t>
            </a:r>
            <a:r>
              <a:rPr lang="es-ES_tradnl"/>
              <a:t> </a:t>
            </a:r>
            <a:r>
              <a:rPr lang="es-ES_tradnl" b="1"/>
              <a:t>de PACIENTE y de MEDICO</a:t>
            </a:r>
            <a:r>
              <a:rPr lang="es-ES_tradnl"/>
              <a:t>, </a:t>
            </a:r>
            <a:r>
              <a:rPr lang="es-ES_tradnl" b="1"/>
              <a:t>pero</a:t>
            </a:r>
            <a:r>
              <a:rPr lang="es-ES_tradnl"/>
              <a:t> </a:t>
            </a:r>
            <a:r>
              <a:rPr lang="es-ES_tradnl" b="1"/>
              <a:t>sólo es débil de PACIENTE</a:t>
            </a:r>
            <a:r>
              <a:rPr lang="es-ES_tradnl"/>
              <a:t>: ACUDE es la relación identificador</a:t>
            </a:r>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87A2EB32-1D70-46B8-B8CF-122A123D5303}" type="slidenum">
              <a:rPr lang="es-ES_tradnl" smtClean="0"/>
              <a:pPr/>
              <a:t>47</a:t>
            </a:fld>
            <a:endParaRPr lang="es-ES_tradnl"/>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545B5846-005F-4FFD-9AD0-B8CB9D280E86}" type="slidenum">
              <a:rPr lang="es-ES_tradnl" smtClean="0"/>
              <a:pPr/>
              <a:t>48</a:t>
            </a:fld>
            <a:endParaRPr lang="es-ES_tradnl"/>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r>
              <a:rPr lang="es-ES_tradnl" sz="1000"/>
              <a:t>Si un tipo de relación débil no contiene ninguna etiqueta, se asume la etiqueta ‘E’ (dependencia en existencia).</a:t>
            </a:r>
          </a:p>
          <a:p>
            <a:pPr eaLnBrk="1" hangingPunct="1"/>
            <a:endParaRPr lang="es-ES_tradnl" sz="1000"/>
          </a:p>
          <a:p>
            <a:pPr eaLnBrk="1" hangingPunct="1"/>
            <a:r>
              <a:rPr lang="es-ES_tradnl" sz="1000"/>
              <a:t>La DEPENDENCIA EN EXISTENCIA en [MPM1999] es un concepto algo más fuerte que el mismo concepto en [EN2002] (participación total)). </a:t>
            </a:r>
          </a:p>
          <a:p>
            <a:pPr eaLnBrk="1" hangingPunct="1"/>
            <a:r>
              <a:rPr lang="es-ES_tradnl" sz="1000"/>
              <a:t>Aquí la dependencia es entre entidades concretas (y no de una entidad respecto de la relación). </a:t>
            </a:r>
          </a:p>
          <a:p>
            <a:pPr eaLnBrk="1" hangingPunct="1"/>
            <a:r>
              <a:rPr lang="es-ES_tradnl" sz="1000"/>
              <a:t>En [EN2002] la dependencia en existencia de E respecto de R significa que no tiene sentido que una entidad E exista sin estar vinculada a R. Por ello, en [EN2002] una entidad puede tener participación total en una relación (empleado-departamento), pero no dependencia en existencia en el sentido de [MPM1999]: un empleado siempre ha de pertenecer a un departamento, pero si borro un departamento ¿he de borrar sus empleados? Probablemente, no; un departamento debe tener siempre al menos un empleado, pero si borro todos los empleados de un departamento ¿debo borrar éste? Pues quizá no… </a:t>
            </a:r>
          </a:p>
          <a:p>
            <a:pPr eaLnBrk="1" hangingPunct="1"/>
            <a:endParaRPr lang="es-ES_tradnl" sz="1000"/>
          </a:p>
          <a:p>
            <a:pPr eaLnBrk="1" hangingPunct="1"/>
            <a:r>
              <a:rPr lang="es-ES_tradnl" sz="1000"/>
              <a:t>La DEPENDENCIA EN IDENTIFICACIÓN coincide con el concepto de ENTIDAD DÉBIL en EN2002.</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97BB3346-ADF7-4A94-803E-AA74747AA86D}" type="slidenum">
              <a:rPr lang="es-ES_tradnl" smtClean="0"/>
              <a:pPr/>
              <a:t>49</a:t>
            </a:fld>
            <a:endParaRPr lang="es-ES_tradnl"/>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3CC58974-F73A-418B-B195-727E97C82066}" type="slidenum">
              <a:rPr lang="es-ES_tradnl" smtClean="0"/>
              <a:pPr/>
              <a:t>51</a:t>
            </a:fld>
            <a:endParaRPr lang="es-ES_tradnl"/>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r>
              <a:rPr lang="es-ES_tradnl"/>
              <a:t>Obsérvese que una entidad débil puede ser, a su vez, la entidad de la que depende otra débil.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B45CDF07-E05A-48AF-BA65-76659507A775}" type="slidenum">
              <a:rPr lang="es-ES_tradnl" smtClean="0"/>
              <a:pPr/>
              <a:t>52</a:t>
            </a:fld>
            <a:endParaRPr lang="es-ES_tradnl"/>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r>
              <a:rPr lang="es-ES_tradnl"/>
              <a:t>[EN2002]: Hay dependencia en existencia de ACTOR respecto de ACTUA_EN, pues no tiene sentido que exista un actor no conectado a una película.</a:t>
            </a:r>
          </a:p>
          <a:p>
            <a:pPr eaLnBrk="1" hangingPunct="1"/>
            <a:r>
              <a:rPr lang="es-ES_tradnl"/>
              <a:t>[MPM1999]: No hay dependencia en existencia de ACTOR respecto de PELICULA, pues si borramos una película determinada, no podemos borrar sus actores, ya que pueden participar en otras películas. La participación total de ACTOR está representada mediante la cardinalidad mínima 1 que aparece junto a PELICULA.</a:t>
            </a:r>
          </a:p>
          <a:p>
            <a:pPr eaLnBrk="1" hangingPunct="1"/>
            <a:endParaRPr lang="es-ES_tradnl"/>
          </a:p>
          <a:p>
            <a:pPr eaLnBrk="1" hangingPunct="1"/>
            <a:r>
              <a:rPr lang="es-ES_tradnl"/>
              <a:t>Además, es muy raro que haya una entidad débil en una relación M:N.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61A1D9CE-1557-4055-81C1-3CC26C417049}" type="slidenum">
              <a:rPr lang="es-ES_tradnl" smtClean="0"/>
              <a:pPr/>
              <a:t>4</a:t>
            </a:fld>
            <a:endParaRPr lang="es-ES_tradnl"/>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s-ES_tradnl"/>
              <a:t>...</a:t>
            </a:r>
          </a:p>
          <a:p>
            <a:pPr eaLnBrk="1" hangingPunct="1"/>
            <a:r>
              <a:rPr lang="es-ES_tradnl"/>
              <a:t>En este tema veremos los diferentes conceptos que proporciona el MER para describir esquemas conceptuales de bases de datos.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CCF7D601-661B-4A6F-84DC-D8F671338F45}" type="slidenum">
              <a:rPr lang="es-ES_tradnl" smtClean="0"/>
              <a:pPr/>
              <a:t>53</a:t>
            </a:fld>
            <a:endParaRPr lang="es-ES_tradnl"/>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marL="228600" indent="-228600" eaLnBrk="1" hangingPunct="1"/>
            <a:r>
              <a:rPr lang="es-ES_tradnl" sz="1000"/>
              <a:t>CINTAVIDEO = copia concreta de cierta película.</a:t>
            </a:r>
          </a:p>
          <a:p>
            <a:pPr marL="228600" indent="-228600" eaLnBrk="1" hangingPunct="1"/>
            <a:r>
              <a:rPr lang="es-ES_tradnl" sz="1000"/>
              <a:t>NO HISTÓRICO: la relación representa los alquileres ACTIVOS en cada momento (de ahí la cardinalidad (0,1) de CINTAVIDEO).</a:t>
            </a:r>
          </a:p>
          <a:p>
            <a:pPr marL="228600" indent="-228600" eaLnBrk="1" hangingPunct="1">
              <a:buFontTx/>
              <a:buChar char="•"/>
            </a:pPr>
            <a:r>
              <a:rPr lang="es-ES_tradnl" sz="1000" b="1">
                <a:latin typeface="Book Antiqua" pitchFamily="18" charset="0"/>
              </a:rPr>
              <a:t>[EN2002]</a:t>
            </a:r>
            <a:r>
              <a:rPr lang="es-ES_tradnl" sz="1000">
                <a:latin typeface="Book Antiqua" pitchFamily="18" charset="0"/>
              </a:rPr>
              <a:t> y [CBS1998] </a:t>
            </a:r>
          </a:p>
          <a:p>
            <a:pPr marL="228600" indent="-228600" eaLnBrk="1" hangingPunct="1"/>
            <a:r>
              <a:rPr lang="es-ES_tradnl" sz="1000">
                <a:latin typeface="Book Antiqua" pitchFamily="18" charset="0"/>
              </a:rPr>
              <a:t>Número mínimo y máximo de instancias de relación en la que puede participar una instancia del tipo de entidad E1.(coincide con la definición para relaciones binarias)</a:t>
            </a:r>
          </a:p>
          <a:p>
            <a:pPr marL="228600" indent="-228600" eaLnBrk="1" hangingPunct="1">
              <a:buFontTx/>
              <a:buChar char="•"/>
            </a:pPr>
            <a:endParaRPr lang="es-ES_tradnl" sz="1000">
              <a:latin typeface="Book Antiqua" pitchFamily="18" charset="0"/>
            </a:endParaRPr>
          </a:p>
          <a:p>
            <a:pPr marL="228600" indent="-228600" eaLnBrk="1" hangingPunct="1">
              <a:buFontTx/>
              <a:buChar char="•"/>
            </a:pPr>
            <a:r>
              <a:rPr lang="es-ES_tradnl" sz="1000" b="1">
                <a:latin typeface="Book Antiqua" pitchFamily="18" charset="0"/>
              </a:rPr>
              <a:t>[MPM1999]</a:t>
            </a:r>
            <a:r>
              <a:rPr lang="es-ES_tradnl" sz="1000">
                <a:latin typeface="Book Antiqua" pitchFamily="18" charset="0"/>
              </a:rPr>
              <a:t> y [Luque, Gómez 97]</a:t>
            </a:r>
          </a:p>
          <a:p>
            <a:pPr marL="228600" indent="-228600" eaLnBrk="1" hangingPunct="1"/>
            <a:r>
              <a:rPr lang="es-ES_tradnl" sz="1000">
                <a:latin typeface="Book Antiqua" pitchFamily="18" charset="0"/>
              </a:rPr>
              <a:t>La cardinalidad de una de las entidades (E1) con respecto a las otras dos (E2 y E3) es el número mínimo y máximo de instancias de E1 que están relacionadas con una de E2 y otra de E3 </a:t>
            </a:r>
            <a:r>
              <a:rPr lang="es-ES_tradnl" sz="1000" u="sng">
                <a:latin typeface="Book Antiqua" pitchFamily="18" charset="0"/>
              </a:rPr>
              <a:t>ya vinculadas en la relación</a:t>
            </a:r>
            <a:r>
              <a:rPr lang="es-ES_tradnl" sz="1000">
                <a:latin typeface="Book Antiqua" pitchFamily="18" charset="0"/>
              </a:rPr>
              <a:t>. </a:t>
            </a:r>
          </a:p>
          <a:p>
            <a:pPr marL="228600" indent="-228600" eaLnBrk="1" hangingPunct="1"/>
            <a:r>
              <a:rPr lang="es-ES_tradnl" sz="1000">
                <a:latin typeface="Book Antiqua" pitchFamily="18" charset="0"/>
              </a:rPr>
              <a:t>Los valores de las cardinalidades así definidas pueden ser distintos de los de las cardinalidades definidas por M. Tardieu (</a:t>
            </a:r>
            <a:r>
              <a:rPr lang="es-ES_tradnl" sz="1000" i="1">
                <a:latin typeface="Book Antiqua" pitchFamily="18" charset="0"/>
              </a:rPr>
              <a:t>Conception d’un systéme d’information. Construction de les bases de données</a:t>
            </a:r>
            <a:r>
              <a:rPr lang="es-ES_tradnl" sz="1000">
                <a:latin typeface="Book Antiqua" pitchFamily="18" charset="0"/>
              </a:rPr>
              <a:t>, 1979).</a:t>
            </a:r>
          </a:p>
          <a:p>
            <a:pPr marL="228600" indent="-228600" eaLnBrk="1" hangingPunct="1"/>
            <a:endParaRPr lang="es-ES_tradnl" sz="1000">
              <a:latin typeface="Book Antiqua" pitchFamily="18" charset="0"/>
            </a:endParaRPr>
          </a:p>
          <a:p>
            <a:pPr marL="228600" indent="-228600" eaLnBrk="1" hangingPunct="1"/>
            <a:r>
              <a:rPr lang="es-ES_tradnl" sz="1000">
                <a:latin typeface="Book Antiqua" pitchFamily="18" charset="0"/>
              </a:rPr>
              <a:t>Nota: no he encontrado ninguna ternaria con alguna entidad cuya cardinalidad mínima tuviera el valor 0 en la notación [MPM1999].</a:t>
            </a:r>
          </a:p>
          <a:p>
            <a:pPr marL="228600" indent="-228600" eaLnBrk="1" hangingPunct="1"/>
            <a:endParaRPr lang="es-ES_tradnl" sz="1000" b="1"/>
          </a:p>
          <a:p>
            <a:pPr marL="228600" indent="-228600" eaLnBrk="1" hangingPunct="1"/>
            <a:r>
              <a:rPr lang="es-ES_tradnl" sz="1000" b="1"/>
              <a:t>MÁS EJEMPLOS de relaciones ternarias:	</a:t>
            </a:r>
          </a:p>
          <a:p>
            <a:pPr marL="228600" indent="-228600" eaLnBrk="1" hangingPunct="1">
              <a:buFontTx/>
              <a:buAutoNum type="arabicPeriod"/>
            </a:pPr>
            <a:r>
              <a:rPr lang="es-ES_tradnl" sz="1000" b="1"/>
              <a:t> ASIGNATURA – ALUMNO – PROFESOR (relación DOCENCIA, con atributo “curso”)</a:t>
            </a:r>
          </a:p>
          <a:p>
            <a:pPr marL="228600" indent="-228600" eaLnBrk="1" hangingPunct="1">
              <a:buFontTx/>
              <a:buAutoNum type="arabicPeriod"/>
            </a:pPr>
            <a:r>
              <a:rPr lang="es-ES_tradnl" sz="1000" b="1"/>
              <a:t> CLIENTE – COCHE – VENDEDOR (relación VENTA, con atributos “fecha” y “precio”)</a:t>
            </a:r>
          </a:p>
          <a:p>
            <a:pPr marL="228600" indent="-228600" eaLnBrk="1" hangingPunct="1">
              <a:buFontTx/>
              <a:buAutoNum type="arabicPeriod"/>
            </a:pPr>
            <a:r>
              <a:rPr lang="es-ES_tradnl" sz="1000" b="1"/>
              <a:t> ASIGNATURA – EXAMEN (débil) – ALUMNO (relación EXAMINA, con atributo “nota”)</a:t>
            </a:r>
          </a:p>
          <a:p>
            <a:pPr marL="228600" indent="-228600" eaLnBrk="1" hangingPunct="1">
              <a:buFontTx/>
              <a:buAutoNum type="arabicPeriod"/>
            </a:pPr>
            <a:r>
              <a:rPr lang="es-ES_tradnl" sz="1000" b="1"/>
              <a:t> ALUMNO – PFC – PROFESOR (relación REALIZA)</a:t>
            </a:r>
          </a:p>
          <a:p>
            <a:pPr marL="228600" indent="-228600" eaLnBrk="1" hangingPunct="1">
              <a:buFontTx/>
              <a:buAutoNum type="arabicPeriod"/>
            </a:pPr>
            <a:r>
              <a:rPr lang="es-ES_tradnl" sz="1000" b="1"/>
              <a:t> AUTOBÚS – LUGAR – CONDUCTOR (relación TIENE PARADA, con atributos “fecha”, “hora”)</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778C4932-E0B9-41BD-8B74-AD419E1E90CA}" type="slidenum">
              <a:rPr lang="es-ES_tradnl" smtClean="0"/>
              <a:pPr/>
              <a:t>54</a:t>
            </a:fld>
            <a:endParaRPr lang="es-ES_tradnl"/>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r>
              <a:rPr lang="es-ES_tradnl"/>
              <a:t>DIBUJO DE LA DERECHA:</a:t>
            </a:r>
          </a:p>
          <a:p>
            <a:pPr eaLnBrk="1" hangingPunct="1"/>
            <a:r>
              <a:rPr lang="es-ES_tradnl"/>
              <a:t>Un cliente al menos habrá alquilado en un local (cuando se le dio de alta como cliente); un local puede no tener todavía ningún cliente, o haber dado de alta a muchos.</a:t>
            </a:r>
          </a:p>
          <a:p>
            <a:pPr eaLnBrk="1" hangingPunct="1"/>
            <a:r>
              <a:rPr lang="es-ES_tradnl"/>
              <a:t>La relación entre cliente y local_videoclub es redundante, por lo que puede quitarse.</a:t>
            </a:r>
          </a:p>
          <a:p>
            <a:pPr eaLnBrk="1" hangingPunct="1"/>
            <a:endParaRPr lang="es-ES_tradnl"/>
          </a:p>
          <a:p>
            <a:pPr eaLnBrk="1" hangingPunct="1"/>
            <a:r>
              <a:rPr lang="es-ES_tradnl"/>
              <a:t>Es complicado decidir entre utilizar una relación ternaria o varias binarias. El diseñador debe basar sus decisiones en la semántica de la situación particular que se está modelando.</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FE03E53E-0504-4BF9-B76F-46B5D9F7973E}" type="slidenum">
              <a:rPr lang="es-ES_tradnl" smtClean="0"/>
              <a:pPr/>
              <a:t>55</a:t>
            </a:fld>
            <a:endParaRPr lang="es-ES_tradnl"/>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es-ES_tradnl"/>
              <a:t>La ternaria modela la REALIDAD</a:t>
            </a:r>
          </a:p>
          <a:p>
            <a:pPr eaLnBrk="1" hangingPunct="1"/>
            <a:r>
              <a:rPr lang="es-ES_tradnl"/>
              <a:t>La binaria PUEDE_SUMINISTRAR modela la POSIBILIDAD</a:t>
            </a:r>
          </a:p>
          <a:p>
            <a:pPr eaLnBrk="1" hangingPunct="1"/>
            <a:r>
              <a:rPr lang="es-ES_tradnl"/>
              <a:t>-</a:t>
            </a:r>
            <a:r>
              <a:rPr lang="es-ES_tradnl">
                <a:sym typeface="Wingdings" pitchFamily="2" charset="2"/>
              </a:rPr>
              <a:t> Pérdida de semántica: no significan lo mismo!!</a:t>
            </a:r>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0C1425B-DF29-474D-B12D-DA8A1A3FAEC5}" type="slidenum">
              <a:rPr lang="es-ES_tradnl" smtClean="0"/>
              <a:pPr/>
              <a:t>56</a:t>
            </a:fld>
            <a:endParaRPr lang="es-ES_tradnl"/>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r>
              <a:rPr lang="es-ES"/>
              <a:t>Esta es la solución típica: emplear en el mismo diagrama tanto la relación ternaria como las binarias que se necesiten. [EN2002, pág. 91]</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4F78CBBC-9FA9-4FE3-ADE2-62FDD0AA41B8}" type="slidenum">
              <a:rPr lang="es-ES_tradnl" smtClean="0"/>
              <a:pPr/>
              <a:t>57</a:t>
            </a:fld>
            <a:endParaRPr lang="es-ES_tradnl"/>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es-ES_tradnl"/>
              <a:t>Esta es otra posible solución.</a:t>
            </a:r>
          </a:p>
          <a:p>
            <a:pPr eaLnBrk="1" hangingPunct="1"/>
            <a:r>
              <a:rPr lang="es-ES_tradnl"/>
              <a:t>A la nueva entidad débil puede denominársele Entidad Asociativa... por provenir de una relación (asociación)</a:t>
            </a:r>
          </a:p>
          <a:p>
            <a:pPr eaLnBrk="1" hangingPunct="1"/>
            <a:r>
              <a:rPr lang="es-ES_tradnl" b="1"/>
              <a:t>Esta entidad débil no tiene atributos discriminantes</a:t>
            </a:r>
            <a:r>
              <a:rPr lang="es-ES_tradnl"/>
              <a:t>. Es débil en existencia e identificación de las otras tres. Sin embargo, el atributo “fecha” debería serlo, para permitir distintos suministros del mismo proveedor, a la misma tienda, del mismo producto.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5205AE3-6961-4990-B051-3E7E1C369894}" type="slidenum">
              <a:rPr lang="es-ES_tradnl" smtClean="0"/>
              <a:pPr/>
              <a:t>58</a:t>
            </a:fld>
            <a:endParaRPr lang="es-ES_tradnl"/>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801688" y="4802188"/>
            <a:ext cx="5511800" cy="4664075"/>
          </a:xfrm>
          <a:noFill/>
          <a:ln/>
        </p:spPr>
        <p:txBody>
          <a:bodyPr/>
          <a:lstStyle/>
          <a:p>
            <a:pPr eaLnBrk="1" hangingPunct="1">
              <a:buFontTx/>
              <a:buChar char="•"/>
            </a:pPr>
            <a:endParaRPr lang="es-ES">
              <a:latin typeface="Book Antiqua"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07789542-000B-4E40-801A-A477A200AE58}" type="slidenum">
              <a:rPr lang="es-ES_tradnl" smtClean="0"/>
              <a:pPr/>
              <a:t>59</a:t>
            </a:fld>
            <a:endParaRPr lang="es-ES_tradnl"/>
          </a:p>
        </p:txBody>
      </p:sp>
      <p:sp>
        <p:nvSpPr>
          <p:cNvPr id="153603" name="Rectangle 2"/>
          <p:cNvSpPr>
            <a:spLocks noGrp="1" noRot="1" noChangeAspect="1" noChangeArrowheads="1" noTextEdit="1"/>
          </p:cNvSpPr>
          <p:nvPr>
            <p:ph type="sldImg"/>
          </p:nvPr>
        </p:nvSpPr>
        <p:spPr>
          <a:solidFill>
            <a:srgbClr val="FFFFFF"/>
          </a:solidFill>
          <a:ln/>
        </p:spPr>
      </p:sp>
      <p:sp>
        <p:nvSpPr>
          <p:cNvPr id="153604" name="Rectangle 3"/>
          <p:cNvSpPr>
            <a:spLocks noGrp="1" noChangeArrowheads="1"/>
          </p:cNvSpPr>
          <p:nvPr>
            <p:ph type="body" idx="1"/>
          </p:nvPr>
        </p:nvSpPr>
        <p:spPr>
          <a:xfrm>
            <a:off x="720725" y="4860925"/>
            <a:ext cx="5673725" cy="4605338"/>
          </a:xfrm>
          <a:solidFill>
            <a:srgbClr val="FFFFFF"/>
          </a:solidFill>
          <a:ln>
            <a:solidFill>
              <a:srgbClr val="000000"/>
            </a:solidFill>
          </a:ln>
        </p:spPr>
        <p:txBody>
          <a:bodyPr lIns="95151" tIns="47575" rIns="95151" bIns="47575"/>
          <a:lstStyle/>
          <a:p>
            <a:pPr eaLnBrk="1" hangingPunct="1"/>
            <a:r>
              <a:rPr lang="es-ES_tradnl">
                <a:latin typeface="Book Antiqua" pitchFamily="18" charset="0"/>
              </a:rPr>
              <a:t>Los elementos que hemos visto hasta ahora son suficientes para realizar el diseño conceptual de la mayoría de esquemas de base de datos para aplicaciones de base de datos tradicionales (administrativas). </a:t>
            </a:r>
          </a:p>
          <a:p>
            <a:pPr eaLnBrk="1" hangingPunct="1"/>
            <a:r>
              <a:rPr lang="es-ES_tradnl">
                <a:latin typeface="Book Antiqua" pitchFamily="18" charset="0"/>
              </a:rPr>
              <a:t>Sin embargo, desde los años 80 ha ido en aumento el desarrollo de nuevas aplicaciones de BD, como herramientas CAD, CAM y CASE y aplicaciones multimedia. Los requisitos de base de datos de este tipo de aplicaciones son mayores y más complejos que los de las tradicionales y los conceptos básicos del modelo ER no son suficientes para representarlos.</a:t>
            </a:r>
          </a:p>
          <a:p>
            <a:pPr eaLnBrk="1" hangingPunct="1"/>
            <a:r>
              <a:rPr lang="es-ES_tradnl">
                <a:latin typeface="Book Antiqua" pitchFamily="18" charset="0"/>
              </a:rPr>
              <a:t>Este hecho hizo que se añadieran nuevos conceptos semánticos de modelado al modelo ER original, dando lugar al modelo entidad-relación extendido (EER: enhanced Entity-Relationship model).</a:t>
            </a:r>
          </a:p>
          <a:p>
            <a:pPr eaLnBrk="1" hangingPunct="1"/>
            <a:endParaRPr lang="es-ES_tradnl">
              <a:latin typeface="Book Antiqua" pitchFamily="18" charset="0"/>
            </a:endParaRPr>
          </a:p>
          <a:p>
            <a:pPr eaLnBrk="1" hangingPunct="1"/>
            <a:r>
              <a:rPr lang="es-ES_tradnl">
                <a:latin typeface="Book Antiqua" pitchFamily="18" charset="0"/>
              </a:rPr>
              <a:t>CAD: Computer Aided Design</a:t>
            </a:r>
          </a:p>
          <a:p>
            <a:pPr eaLnBrk="1" hangingPunct="1"/>
            <a:r>
              <a:rPr lang="es-ES_tradnl">
                <a:latin typeface="Book Antiqua" pitchFamily="18" charset="0"/>
              </a:rPr>
              <a:t>CAM: Computer Aided Manufacturing</a:t>
            </a:r>
          </a:p>
          <a:p>
            <a:pPr eaLnBrk="1" hangingPunct="1"/>
            <a:r>
              <a:rPr lang="es-ES_tradnl">
                <a:latin typeface="Book Antiqua" pitchFamily="18" charset="0"/>
              </a:rPr>
              <a:t>CASE: Computer Aided Software Engineering</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2B4C6C81-B46B-4A4E-957B-9DEAC1093F71}" type="slidenum">
              <a:rPr lang="es-ES_tradnl" smtClean="0"/>
              <a:pPr/>
              <a:t>60</a:t>
            </a:fld>
            <a:endParaRPr lang="es-ES_tradnl"/>
          </a:p>
        </p:txBody>
      </p:sp>
      <p:sp>
        <p:nvSpPr>
          <p:cNvPr id="154627" name="Rectangle 2"/>
          <p:cNvSpPr>
            <a:spLocks noGrp="1" noRot="1" noChangeAspect="1" noChangeArrowheads="1" noTextEdit="1"/>
          </p:cNvSpPr>
          <p:nvPr>
            <p:ph type="sldImg"/>
          </p:nvPr>
        </p:nvSpPr>
        <p:spPr>
          <a:solidFill>
            <a:srgbClr val="FFFFFF"/>
          </a:solidFill>
          <a:ln/>
        </p:spPr>
      </p:sp>
      <p:sp>
        <p:nvSpPr>
          <p:cNvPr id="154628" name="Rectangle 3"/>
          <p:cNvSpPr>
            <a:spLocks noGrp="1" noChangeArrowheads="1"/>
          </p:cNvSpPr>
          <p:nvPr>
            <p:ph type="body" idx="1"/>
          </p:nvPr>
        </p:nvSpPr>
        <p:spPr>
          <a:xfrm>
            <a:off x="720725" y="4860925"/>
            <a:ext cx="5673725" cy="4605338"/>
          </a:xfrm>
          <a:solidFill>
            <a:srgbClr val="FFFFFF"/>
          </a:solidFill>
          <a:ln>
            <a:solidFill>
              <a:srgbClr val="000000"/>
            </a:solidFill>
          </a:ln>
        </p:spPr>
        <p:txBody>
          <a:bodyPr lIns="95151" tIns="47575" rIns="95151" bIns="47575"/>
          <a:lstStyle/>
          <a:p>
            <a:pPr eaLnBrk="1" hangingPunct="1"/>
            <a:r>
              <a:rPr lang="es-ES_tradnl">
                <a:latin typeface="Book Antiqua" pitchFamily="18" charset="0"/>
              </a:rPr>
              <a:t>Otro ejemplo sería el de un ARTÍCULO que pudiera publicarse en un PERIÓDICO o en una REVISTA, pero nunca en ambos.</a:t>
            </a:r>
          </a:p>
          <a:p>
            <a:pPr eaLnBrk="1" hangingPunct="1"/>
            <a:r>
              <a:rPr lang="es-ES_tradnl">
                <a:latin typeface="Book Antiqua" pitchFamily="18" charset="0"/>
              </a:rPr>
              <a:t>Un ejemplo más sería el de los domicilios de los estudiantes universitarios durante el curso académico. Un ESTUDIANTE se puede alojar en un DOMICILIO_FAMILIAR, una RESIDENCIA_ESTUDIANTES o en un PISO_COMPARTIDO. Las tres relaciones que unen a ESTUDIANTE con las tres entidades serían exclusivas entre sí.</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FDC186C9-6169-46B1-AED9-E0CCF2DEB6B4}" type="slidenum">
              <a:rPr lang="es-ES_tradnl" smtClean="0"/>
              <a:pPr/>
              <a:t>61</a:t>
            </a:fld>
            <a:endParaRPr lang="es-ES_tradnl"/>
          </a:p>
        </p:txBody>
      </p:sp>
      <p:sp>
        <p:nvSpPr>
          <p:cNvPr id="155651" name="Rectangle 2"/>
          <p:cNvSpPr>
            <a:spLocks noGrp="1" noRot="1" noChangeAspect="1" noChangeArrowheads="1" noTextEdit="1"/>
          </p:cNvSpPr>
          <p:nvPr>
            <p:ph type="sldImg"/>
          </p:nvPr>
        </p:nvSpPr>
        <p:spPr>
          <a:solidFill>
            <a:srgbClr val="FFFFFF"/>
          </a:solidFill>
          <a:ln/>
        </p:spPr>
      </p:sp>
      <p:sp>
        <p:nvSpPr>
          <p:cNvPr id="155652" name="Rectangle 3"/>
          <p:cNvSpPr>
            <a:spLocks noGrp="1" noChangeArrowheads="1"/>
          </p:cNvSpPr>
          <p:nvPr>
            <p:ph type="body" idx="1"/>
          </p:nvPr>
        </p:nvSpPr>
        <p:spPr>
          <a:solidFill>
            <a:srgbClr val="FFFFFF"/>
          </a:solidFill>
          <a:ln>
            <a:solidFill>
              <a:srgbClr val="000000"/>
            </a:solidFill>
          </a:ln>
        </p:spPr>
        <p:txBody>
          <a:bodyPr lIns="95151" tIns="47575" rIns="95151" bIns="47575"/>
          <a:lstStyle/>
          <a:p>
            <a:pPr eaLnBrk="1" hangingPunct="1"/>
            <a:r>
              <a:rPr lang="es-ES_tradnl"/>
              <a:t>(*transparencia de introducción, todo lo que ella indica se trata con profundidad más adelante*)</a:t>
            </a:r>
          </a:p>
          <a:p>
            <a:pPr eaLnBrk="1" hangingPunct="1"/>
            <a:endParaRPr lang="es-ES_tradnl"/>
          </a:p>
          <a:p>
            <a:pPr eaLnBrk="1" hangingPunct="1"/>
            <a:r>
              <a:rPr lang="es-ES_tradnl"/>
              <a:t>Especialización: Un ANIMAL es un FELINO</a:t>
            </a:r>
          </a:p>
          <a:p>
            <a:pPr eaLnBrk="1" hangingPunct="1"/>
            <a:r>
              <a:rPr lang="es-ES_tradnl"/>
              <a:t>Generalización: Un REPTIL es un tipo de ANIMAL; Un INSECTO es un tipo de ANIMAL</a:t>
            </a:r>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FA78AF6B-35E9-4C6D-B371-C35537270C47}" type="slidenum">
              <a:rPr lang="es-ES_tradnl" smtClean="0"/>
              <a:pPr/>
              <a:t>62</a:t>
            </a:fld>
            <a:endParaRPr lang="es-ES_tradnl"/>
          </a:p>
        </p:txBody>
      </p:sp>
      <p:sp>
        <p:nvSpPr>
          <p:cNvPr id="156675" name="Rectangle 2"/>
          <p:cNvSpPr>
            <a:spLocks noGrp="1" noRot="1" noChangeAspect="1" noChangeArrowheads="1" noTextEdit="1"/>
          </p:cNvSpPr>
          <p:nvPr>
            <p:ph type="sldImg"/>
          </p:nvPr>
        </p:nvSpPr>
        <p:spPr>
          <a:solidFill>
            <a:srgbClr val="FFFFFF"/>
          </a:solidFill>
          <a:ln/>
        </p:spPr>
      </p:sp>
      <p:sp>
        <p:nvSpPr>
          <p:cNvPr id="156676" name="Rectangle 3"/>
          <p:cNvSpPr>
            <a:spLocks noGrp="1" noChangeArrowheads="1"/>
          </p:cNvSpPr>
          <p:nvPr>
            <p:ph type="body" idx="1"/>
          </p:nvPr>
        </p:nvSpPr>
        <p:spPr>
          <a:solidFill>
            <a:srgbClr val="FFFFFF"/>
          </a:solidFill>
          <a:ln>
            <a:solidFill>
              <a:srgbClr val="000000"/>
            </a:solidFill>
          </a:ln>
        </p:spPr>
        <p:txBody>
          <a:bodyPr lIns="95151" tIns="47575" rIns="95151" bIns="47575"/>
          <a:lstStyle/>
          <a:p>
            <a:pPr eaLnBrk="1" hangingPunct="1"/>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AE93D0AC-9263-4EF7-BBCB-0CCC2CC0AAA3}" type="slidenum">
              <a:rPr lang="es-ES_tradnl" smtClean="0"/>
              <a:pPr/>
              <a:t>5</a:t>
            </a:fld>
            <a:endParaRPr lang="es-ES_tradnl"/>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s-ES_tradnl"/>
              <a:t>Vehículo de comunicación adecuado entre los analistas/diseñadores y el usuario no técnico</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D7EB75A9-29B2-46BD-A929-D6AF538FF3FA}" type="slidenum">
              <a:rPr lang="es-ES_tradnl" smtClean="0"/>
              <a:pPr/>
              <a:t>65</a:t>
            </a:fld>
            <a:endParaRPr lang="es-ES_tradnl"/>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es-ES_tradnl"/>
              <a:t>La entidad del subtipo representa la misma entidad que el supertipo, luego debe poseer valores para los atributos como miembro del supertipo, además de valores para los atributos específicos.</a:t>
            </a:r>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7846629D-E980-4083-AF36-49714F44F4A2}" type="slidenum">
              <a:rPr lang="es-ES_tradnl" smtClean="0"/>
              <a:pPr/>
              <a:t>84</a:t>
            </a:fld>
            <a:endParaRPr lang="es-ES_tradnl"/>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r>
              <a:rPr lang="es-ES_tradnl"/>
              <a:t>Todo lo que indiquemos en las transparencias siguientes acerca de Jerarquías y Retículas de Especialización es aplicable a Jerarquías y Retículas de Generalización.</a:t>
            </a:r>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B9381EF-10CE-42F7-B49E-D1ECEA9AD57B}" type="slidenum">
              <a:rPr lang="es-ES_tradnl" smtClean="0"/>
              <a:pPr/>
              <a:t>86</a:t>
            </a:fld>
            <a:endParaRPr lang="es-ES_tradnl"/>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r>
              <a:rPr lang="es-ES_tradnl"/>
              <a:t>Ojo: si un subtipo hereda por varios caminos distintos el MISMO atributo, el subtipo sólo los hereda una vez. Es el caso de los atributos “dni” o “nombre” en el caso de BECARIO, que los hereda por dos caminos: vía EMPLEADO y vía ESTUDIANTE.</a:t>
            </a:r>
          </a:p>
          <a:p>
            <a:pPr eaLnBrk="1" hangingPunct="1"/>
            <a:r>
              <a:rPr lang="es-ES_tradnl"/>
              <a:t>El </a:t>
            </a:r>
            <a:r>
              <a:rPr lang="es-ES_tradnl" b="1"/>
              <a:t>conflicto</a:t>
            </a:r>
            <a:r>
              <a:rPr lang="es-ES_tradnl"/>
              <a:t> surge cuando se heredan atributos DISTINTOS con el mismo nombre</a:t>
            </a:r>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B27A1004-B870-40E0-B625-E56AA32A730A}" type="slidenum">
              <a:rPr lang="es-ES_tradnl" smtClean="0"/>
              <a:pPr/>
              <a:t>87</a:t>
            </a:fld>
            <a:endParaRPr lang="es-ES_tradnl"/>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r>
              <a:rPr lang="es-ES_tradnl"/>
              <a:t>La definición de un orden de prioridad lleva implícita la inhibición de la herencia de algunos atributos, que tratamos en la transparencia siguiente</a:t>
            </a:r>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AA3FA60A-F5ED-49A9-901D-6DF1B4F4B044}" type="slidenum">
              <a:rPr lang="es-ES_tradnl" smtClean="0"/>
              <a:pPr/>
              <a:t>90</a:t>
            </a:fld>
            <a:endParaRPr lang="es-ES_tradnl"/>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es-ES_tradnl"/>
              <a:t>Aplicable al caso de relaciones (en lugar de atributos).</a:t>
            </a:r>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3D41D359-CA5A-478D-B479-ADB89DB44177}" type="slidenum">
              <a:rPr lang="es-ES_tradnl" smtClean="0"/>
              <a:pPr/>
              <a:t>93</a:t>
            </a:fld>
            <a:endParaRPr lang="es-ES_tradnl"/>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r>
              <a:rPr lang="es-ES_tradnl"/>
              <a:t>IMPORTANTE: para que exista una instancia de una relación, es necesario que existan tres instancias vinculadas, una de cada entidad participante en la relación.</a:t>
            </a:r>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FE65E124-A096-484A-A5FF-2EADFD85F52C}" type="slidenum">
              <a:rPr lang="es-ES_tradnl" smtClean="0"/>
              <a:pPr/>
              <a:t>96</a:t>
            </a:fld>
            <a:endParaRPr lang="es-ES_tradnl"/>
          </a:p>
        </p:txBody>
      </p:sp>
      <p:sp>
        <p:nvSpPr>
          <p:cNvPr id="163843" name="Rectangle 2"/>
          <p:cNvSpPr>
            <a:spLocks noGrp="1" noRot="1" noChangeAspect="1" noChangeArrowheads="1" noTextEdit="1"/>
          </p:cNvSpPr>
          <p:nvPr>
            <p:ph type="sldImg"/>
          </p:nvPr>
        </p:nvSpPr>
        <p:spPr>
          <a:solidFill>
            <a:srgbClr val="FFFFFF"/>
          </a:solidFill>
          <a:ln/>
        </p:spPr>
      </p:sp>
      <p:sp>
        <p:nvSpPr>
          <p:cNvPr id="163844" name="Rectangle 3"/>
          <p:cNvSpPr>
            <a:spLocks noGrp="1" noChangeArrowheads="1"/>
          </p:cNvSpPr>
          <p:nvPr>
            <p:ph type="body" idx="1"/>
          </p:nvPr>
        </p:nvSpPr>
        <p:spPr>
          <a:xfrm>
            <a:off x="801688" y="4802188"/>
            <a:ext cx="5511800" cy="4664075"/>
          </a:xfrm>
          <a:solidFill>
            <a:srgbClr val="FFFFFF"/>
          </a:solidFill>
          <a:ln>
            <a:solidFill>
              <a:srgbClr val="000000"/>
            </a:solidFill>
          </a:ln>
        </p:spPr>
        <p:txBody>
          <a:bodyPr lIns="96504" tIns="48252" rIns="96504" bIns="48252"/>
          <a:lstStyle/>
          <a:p>
            <a:pPr eaLnBrk="1" hangingPunct="1">
              <a:buFontTx/>
              <a:buChar char="•"/>
            </a:pPr>
            <a:r>
              <a:rPr lang="es-ES_tradnl">
                <a:latin typeface="Book Antiqua" pitchFamily="18" charset="0"/>
              </a:rPr>
              <a:t>La clave parcial fecha indica que cada entrevista se identifica con (nombre, nif, fecha) lo que significa que un mismo candidato puede pasar varias entrevistas con la misma empresa, en días diferentes.</a:t>
            </a:r>
          </a:p>
          <a:p>
            <a:pPr eaLnBrk="1" hangingPunct="1">
              <a:buFontTx/>
              <a:buChar char="•"/>
            </a:pPr>
            <a:r>
              <a:rPr lang="es-ES_tradnl">
                <a:latin typeface="Book Antiqua" pitchFamily="18" charset="0"/>
              </a:rPr>
              <a:t>Si la entrevista empresa/solicitante fuera única, ENTREVISTA no necesitaría clave parcial, por lo que “fecha” sería un atributo “normal”</a:t>
            </a:r>
          </a:p>
          <a:p>
            <a:pPr eaLnBrk="1" hangingPunct="1">
              <a:buFontTx/>
              <a:buChar char="•"/>
            </a:pPr>
            <a:endParaRPr lang="es-ES_tradnl">
              <a:latin typeface="Book Antiqua"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7605B708-E4D7-446D-B73E-60796BF712ED}" type="slidenum">
              <a:rPr lang="es-ES_tradnl" smtClean="0"/>
              <a:pPr/>
              <a:t>97</a:t>
            </a:fld>
            <a:endParaRPr lang="es-ES_tradnl"/>
          </a:p>
        </p:txBody>
      </p:sp>
      <p:sp>
        <p:nvSpPr>
          <p:cNvPr id="164867" name="Rectangle 2"/>
          <p:cNvSpPr>
            <a:spLocks noGrp="1" noRot="1" noChangeAspect="1" noChangeArrowheads="1" noTextEdit="1"/>
          </p:cNvSpPr>
          <p:nvPr>
            <p:ph type="sldImg"/>
          </p:nvPr>
        </p:nvSpPr>
        <p:spPr>
          <a:solidFill>
            <a:srgbClr val="FFFFFF"/>
          </a:solidFill>
          <a:ln/>
        </p:spPr>
      </p:sp>
      <p:sp>
        <p:nvSpPr>
          <p:cNvPr id="164868" name="Rectangle 3"/>
          <p:cNvSpPr>
            <a:spLocks noGrp="1" noChangeArrowheads="1"/>
          </p:cNvSpPr>
          <p:nvPr>
            <p:ph type="body" idx="1"/>
          </p:nvPr>
        </p:nvSpPr>
        <p:spPr>
          <a:xfrm>
            <a:off x="801688" y="4802188"/>
            <a:ext cx="5511800" cy="4664075"/>
          </a:xfrm>
          <a:solidFill>
            <a:srgbClr val="FFFFFF"/>
          </a:solidFill>
          <a:ln>
            <a:solidFill>
              <a:srgbClr val="000000"/>
            </a:solidFill>
          </a:ln>
        </p:spPr>
        <p:txBody>
          <a:bodyPr lIns="96504" tIns="48252" rIns="96504" bIns="48252"/>
          <a:lstStyle/>
          <a:p>
            <a:pPr eaLnBrk="1" hangingPunct="1"/>
            <a:r>
              <a:rPr lang="es-ES_tradnl">
                <a:latin typeface="Book Antiqua" pitchFamily="18" charset="0"/>
              </a:rPr>
              <a:t>Podemos considerar que esta manera de representarlo es “la mejor” desde nuestro punto de vista.</a:t>
            </a:r>
            <a:endParaRPr lang="es-ES">
              <a:latin typeface="Book Antiqua"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C72D41C5-7F86-410B-AA8E-C2E5E23F81E9}" type="slidenum">
              <a:rPr lang="es-ES_tradnl" smtClean="0"/>
              <a:pPr/>
              <a:t>99</a:t>
            </a:fld>
            <a:endParaRPr lang="es-ES_tradnl"/>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lnSpc>
                <a:spcPct val="90000"/>
              </a:lnSpc>
            </a:pPr>
            <a:r>
              <a:rPr lang="es-ES_tradnl"/>
              <a:t>El uso de una entidad adicional PROF/ASIG, débil de las otras dos sería equivalente al uso del agregado.</a:t>
            </a:r>
          </a:p>
          <a:p>
            <a:pPr eaLnBrk="1" hangingPunct="1">
              <a:lnSpc>
                <a:spcPct val="90000"/>
              </a:lnSpc>
            </a:pPr>
            <a:endParaRPr lang="es-ES_tradnl"/>
          </a:p>
          <a:p>
            <a:pPr eaLnBrk="1" hangingPunct="1">
              <a:lnSpc>
                <a:spcPct val="90000"/>
              </a:lnSpc>
            </a:pPr>
            <a:r>
              <a:rPr lang="es-ES_tradnl"/>
              <a:t>Si se intentara solucionar empleando una RELACIÓN TERNARIA entre PROFESOR, ASIGNATURA Y MEDIO:</a:t>
            </a:r>
          </a:p>
          <a:p>
            <a:pPr eaLnBrk="1" hangingPunct="1">
              <a:lnSpc>
                <a:spcPct val="90000"/>
              </a:lnSpc>
              <a:buFontTx/>
              <a:buChar char="•"/>
            </a:pPr>
            <a:r>
              <a:rPr lang="es-ES_tradnl"/>
              <a:t>No sería posible representar la situación de una asignatura para cuya explicación no se emplee ningún medio (pues para una instancia de relación se necesita una instancia de cada entidad participante). En el caso de que forzosamente se deba emplear al menos un medio, esta solución sí podría ser correcta.</a:t>
            </a:r>
          </a:p>
          <a:p>
            <a:pPr eaLnBrk="1" hangingPunct="1">
              <a:lnSpc>
                <a:spcPct val="90000"/>
              </a:lnSpc>
              <a:buFontTx/>
              <a:buChar char="•"/>
            </a:pPr>
            <a:r>
              <a:rPr lang="es-ES_tradnl"/>
              <a:t>La </a:t>
            </a:r>
            <a:r>
              <a:rPr lang="es-ES_tradnl" b="1"/>
              <a:t>diferencia</a:t>
            </a:r>
            <a:r>
              <a:rPr lang="es-ES_tradnl"/>
              <a:t> entre agregación y relación ternaria es </a:t>
            </a:r>
            <a:r>
              <a:rPr lang="es-ES_tradnl" b="1"/>
              <a:t>semántica</a:t>
            </a:r>
            <a:r>
              <a:rPr lang="es-ES_tradnl"/>
              <a:t> o </a:t>
            </a:r>
            <a:r>
              <a:rPr lang="es-ES_tradnl" b="1"/>
              <a:t>conceptual</a:t>
            </a:r>
            <a:r>
              <a:rPr lang="es-ES_tradnl"/>
              <a:t> : </a:t>
            </a:r>
          </a:p>
          <a:p>
            <a:pPr lvl="1" eaLnBrk="1" hangingPunct="1">
              <a:lnSpc>
                <a:spcPct val="90000"/>
              </a:lnSpc>
              <a:buFont typeface="Wingdings" pitchFamily="2" charset="2"/>
              <a:buChar char="ü"/>
            </a:pPr>
            <a:r>
              <a:rPr lang="es-ES_tradnl"/>
              <a:t>Con la </a:t>
            </a:r>
            <a:r>
              <a:rPr lang="es-ES_tradnl" u="sng"/>
              <a:t>agregación</a:t>
            </a:r>
            <a:r>
              <a:rPr lang="es-ES_tradnl"/>
              <a:t> se vincula por un lado a cada profesor con las asignaturas que imparte y, por otro lado, se liga cada par asignatura/profesor con el conjunto de medios empleados. </a:t>
            </a:r>
            <a:br>
              <a:rPr lang="es-ES_tradnl"/>
            </a:br>
            <a:r>
              <a:rPr lang="es-ES_tradnl"/>
              <a:t>Esto es lo que ocurre en la realidad: MEDIO se relaciona con el par profesor/asignatura, y no con profesor y asignatura por separado. </a:t>
            </a:r>
            <a:br>
              <a:rPr lang="es-ES_tradnl"/>
            </a:br>
            <a:r>
              <a:rPr lang="es-ES_tradnl"/>
              <a:t>Para indicar que un profesor para una misma asignatura emplea “tantos” medios, se necesitan “tantas” instancias de la relación de tipo ((profe, asig), medio).</a:t>
            </a:r>
          </a:p>
          <a:p>
            <a:pPr lvl="1" eaLnBrk="1" hangingPunct="1">
              <a:lnSpc>
                <a:spcPct val="90000"/>
              </a:lnSpc>
              <a:buFont typeface="Wingdings" pitchFamily="2" charset="2"/>
              <a:buChar char="ü"/>
            </a:pPr>
            <a:r>
              <a:rPr lang="es-ES_tradnl"/>
              <a:t>Con la </a:t>
            </a:r>
            <a:r>
              <a:rPr lang="es-ES_tradnl" u="sng"/>
              <a:t>relación ternaria</a:t>
            </a:r>
            <a:r>
              <a:rPr lang="es-ES_tradnl"/>
              <a:t> se vinculan, a la vez, tres instancias: una de cada entidad participante. </a:t>
            </a:r>
            <a:br>
              <a:rPr lang="es-ES_tradnl"/>
            </a:br>
            <a:r>
              <a:rPr lang="es-ES_tradnl"/>
              <a:t>Para indicar que un profesor para una misma asignatura emplea “tantos” medios, se necesitan “tantas” instancias de la relación de tipo (profe, asign, medio).</a:t>
            </a:r>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7188BA59-8F2B-491B-B491-01F9B5C33944}" type="slidenum">
              <a:rPr lang="es-ES_tradnl" smtClean="0"/>
              <a:pPr/>
              <a:t>6</a:t>
            </a:fld>
            <a:endParaRPr lang="es-ES_tradnl"/>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es-ES_tradnl"/>
              <a:t>El término “Relationship” suele traducirse también por “Interrelación”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A02C7FBD-8A8A-4088-87AE-D7B1344FA184}" type="slidenum">
              <a:rPr lang="es-ES_tradnl" smtClean="0"/>
              <a:pPr/>
              <a:t>7</a:t>
            </a:fld>
            <a:endParaRPr lang="es-ES_tradnl"/>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r>
              <a:rPr lang="es-ES_tradnl"/>
              <a:t>El término OBJETO se utiliza en el sentido que tiene en el lenguaje común, y no con el que suele darse en el paradigma de la Orientación a Objetos.</a:t>
            </a:r>
          </a:p>
          <a:p>
            <a:pPr eaLnBrk="1" hangingPunct="1"/>
            <a:endParaRPr lang="es-ES_tradnl"/>
          </a:p>
          <a:p>
            <a:pPr eaLnBrk="1" hangingPunct="1"/>
            <a:r>
              <a:rPr lang="es-ES_tradnl"/>
              <a:t>ANSI = American National Standards Institute, &lt;http://www.ansi.org/&gt; Instituto de estándares Americano</a:t>
            </a:r>
          </a:p>
          <a:p>
            <a:pPr eaLnBrk="1" hangingPunct="1"/>
            <a:r>
              <a:rPr lang="es-ES_tradnl"/>
              <a:t>ANSI (1977): </a:t>
            </a:r>
            <a:r>
              <a:rPr lang="es-ES_tradnl" i="1"/>
              <a:t>The ANSI/X3/SPARC DBMS Framework</a:t>
            </a:r>
            <a:r>
              <a:rPr lang="es-ES_tradnl"/>
              <a:t>. Report on the Study Group on Database Management Systems. D. Tsichiritzis y A. Klug (eds). Montvalle, N.J.: AFIP Press, 1977.</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283AAFC5-CC9A-4D4D-B9ED-17D2A1FF3625}" type="slidenum">
              <a:rPr lang="es-ES_tradnl" smtClean="0"/>
              <a:pPr/>
              <a:t>8</a:t>
            </a:fld>
            <a:endParaRPr lang="es-ES_tradnl"/>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es-ES_tradnl"/>
              <a:t>Los valores de los atributos q describen cada entidad son una parte importante de los datos almacenados en la base de datos.</a:t>
            </a:r>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2673E924-D2ED-4359-8250-4537033FE8AB}" type="slidenum">
              <a:rPr lang="es-ES_tradnl" smtClean="0"/>
              <a:pPr/>
              <a:t>9</a:t>
            </a:fld>
            <a:endParaRPr lang="es-ES_tradnl"/>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es-ES_tradnl"/>
              <a:t>Cada tipo de entidad es d</a:t>
            </a:r>
            <a:r>
              <a:rPr lang="es-ES"/>
              <a:t>escrito por su nombre y la lista de nombres de sus atributos</a:t>
            </a:r>
          </a:p>
          <a:p>
            <a:pPr eaLnBrk="1" hangingPunct="1"/>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s-MX"/>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s-MX"/>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s-MX"/>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s-MX"/>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s-MX"/>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s-MX"/>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MX"/>
            </a:p>
          </p:txBody>
        </p:sp>
      </p:grpSp>
      <p:sp>
        <p:nvSpPr>
          <p:cNvPr id="339980" name="Rectangle 12"/>
          <p:cNvSpPr>
            <a:spLocks noGrp="1" noChangeArrowheads="1"/>
          </p:cNvSpPr>
          <p:nvPr>
            <p:ph type="ctrTitle"/>
          </p:nvPr>
        </p:nvSpPr>
        <p:spPr>
          <a:xfrm>
            <a:off x="990600" y="1676400"/>
            <a:ext cx="7772400" cy="1462088"/>
          </a:xfrm>
        </p:spPr>
        <p:txBody>
          <a:bodyPr/>
          <a:lstStyle>
            <a:lvl1pPr>
              <a:defRPr/>
            </a:lvl1pPr>
          </a:lstStyle>
          <a:p>
            <a:r>
              <a:rPr lang="es-ES"/>
              <a:t>Haga clic para cambiar el estilo de título	</a:t>
            </a:r>
          </a:p>
        </p:txBody>
      </p:sp>
      <p:sp>
        <p:nvSpPr>
          <p:cNvPr id="3399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s-E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s-E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8132614-314E-476A-A18F-328DAA8D114D}"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11"/>
          <p:cNvSpPr>
            <a:spLocks noGrp="1" noChangeArrowheads="1"/>
          </p:cNvSpPr>
          <p:nvPr>
            <p:ph type="dt" sz="half" idx="10"/>
          </p:nvPr>
        </p:nvSpPr>
        <p:spPr>
          <a:ln/>
        </p:spPr>
        <p:txBody>
          <a:bodyPr/>
          <a:lstStyle>
            <a:lvl1pPr>
              <a:defRPr/>
            </a:lvl1pPr>
          </a:lstStyle>
          <a:p>
            <a:pPr>
              <a:defRPr/>
            </a:pPr>
            <a:endParaRPr lang="es-ES"/>
          </a:p>
        </p:txBody>
      </p:sp>
      <p:sp>
        <p:nvSpPr>
          <p:cNvPr id="5" name="Rectangle 12"/>
          <p:cNvSpPr>
            <a:spLocks noGrp="1" noChangeArrowheads="1"/>
          </p:cNvSpPr>
          <p:nvPr>
            <p:ph type="ftr" sz="quarter" idx="11"/>
          </p:nvPr>
        </p:nvSpPr>
        <p:spPr>
          <a:ln/>
        </p:spPr>
        <p:txBody>
          <a:bodyPr/>
          <a:lstStyle>
            <a:lvl1pPr>
              <a:defRPr/>
            </a:lvl1pPr>
          </a:lstStyle>
          <a:p>
            <a:pPr>
              <a:defRPr/>
            </a:pPr>
            <a:endParaRPr lang="es-ES"/>
          </a:p>
        </p:txBody>
      </p:sp>
      <p:sp>
        <p:nvSpPr>
          <p:cNvPr id="6" name="Rectangle 13"/>
          <p:cNvSpPr>
            <a:spLocks noGrp="1" noChangeArrowheads="1"/>
          </p:cNvSpPr>
          <p:nvPr>
            <p:ph type="sldNum" sz="quarter" idx="12"/>
          </p:nvPr>
        </p:nvSpPr>
        <p:spPr>
          <a:ln/>
        </p:spPr>
        <p:txBody>
          <a:bodyPr/>
          <a:lstStyle>
            <a:lvl1pPr>
              <a:defRPr/>
            </a:lvl1pPr>
          </a:lstStyle>
          <a:p>
            <a:pPr>
              <a:defRPr/>
            </a:pPr>
            <a:fld id="{4DBDD32E-0993-4CE4-B569-76B877E01252}"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04050" y="214313"/>
            <a:ext cx="1951038" cy="5918200"/>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1150938" y="214313"/>
            <a:ext cx="5700712" cy="59182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11"/>
          <p:cNvSpPr>
            <a:spLocks noGrp="1" noChangeArrowheads="1"/>
          </p:cNvSpPr>
          <p:nvPr>
            <p:ph type="dt" sz="half" idx="10"/>
          </p:nvPr>
        </p:nvSpPr>
        <p:spPr>
          <a:ln/>
        </p:spPr>
        <p:txBody>
          <a:bodyPr/>
          <a:lstStyle>
            <a:lvl1pPr>
              <a:defRPr/>
            </a:lvl1pPr>
          </a:lstStyle>
          <a:p>
            <a:pPr>
              <a:defRPr/>
            </a:pPr>
            <a:endParaRPr lang="es-ES"/>
          </a:p>
        </p:txBody>
      </p:sp>
      <p:sp>
        <p:nvSpPr>
          <p:cNvPr id="5" name="Rectangle 12"/>
          <p:cNvSpPr>
            <a:spLocks noGrp="1" noChangeArrowheads="1"/>
          </p:cNvSpPr>
          <p:nvPr>
            <p:ph type="ftr" sz="quarter" idx="11"/>
          </p:nvPr>
        </p:nvSpPr>
        <p:spPr>
          <a:ln/>
        </p:spPr>
        <p:txBody>
          <a:bodyPr/>
          <a:lstStyle>
            <a:lvl1pPr>
              <a:defRPr/>
            </a:lvl1pPr>
          </a:lstStyle>
          <a:p>
            <a:pPr>
              <a:defRPr/>
            </a:pPr>
            <a:endParaRPr lang="es-ES"/>
          </a:p>
        </p:txBody>
      </p:sp>
      <p:sp>
        <p:nvSpPr>
          <p:cNvPr id="6" name="Rectangle 13"/>
          <p:cNvSpPr>
            <a:spLocks noGrp="1" noChangeArrowheads="1"/>
          </p:cNvSpPr>
          <p:nvPr>
            <p:ph type="sldNum" sz="quarter" idx="12"/>
          </p:nvPr>
        </p:nvSpPr>
        <p:spPr>
          <a:ln/>
        </p:spPr>
        <p:txBody>
          <a:bodyPr/>
          <a:lstStyle>
            <a:lvl1pPr>
              <a:defRPr/>
            </a:lvl1pPr>
          </a:lstStyle>
          <a:p>
            <a:pPr>
              <a:defRPr/>
            </a:pPr>
            <a:fld id="{3C5AD01E-19F6-496A-8069-09CAAC807ACA}" type="slidenum">
              <a:rPr lang="es-ES"/>
              <a:pPr>
                <a:defRPr/>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C1736571-6023-4305-9E20-75F13A67BEB1}" type="slidenum">
              <a:rPr lang="es-ES"/>
              <a:pPr>
                <a:defRPr/>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93CB76C-5B73-4ACF-8C3B-7A801CDFAD24}" type="slidenum">
              <a:rPr lang="es-ES"/>
              <a:pPr>
                <a:defRPr/>
              </a:pPr>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F519466-B9AB-4F6D-953C-6A3581C7A160}" type="slidenum">
              <a:rPr lang="es-ES"/>
              <a:pPr>
                <a:defRPr/>
              </a:pPr>
              <a:t>‹Nº›</a:t>
            </a:fld>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02683F5-F929-4DD4-8F52-B49843C56BAF}" type="slidenum">
              <a:rPr lang="es-ES"/>
              <a:pPr>
                <a:defRPr/>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AD8B8A5D-1A9D-4C25-9A76-00394D6491C4}" type="slidenum">
              <a:rPr lang="es-ES"/>
              <a:pPr>
                <a:defRPr/>
              </a:pPr>
              <a:t>‹Nº›</a:t>
            </a:fld>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1A14A24C-8249-471A-BD53-A4D9DF0F5FAA}" type="slidenum">
              <a:rPr lang="es-ES"/>
              <a:pPr>
                <a:defRPr/>
              </a:pPr>
              <a:t>‹Nº›</a:t>
            </a:fld>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09E21A19-517C-45E0-B8D1-E05348BEFC56}" type="slidenum">
              <a:rPr lang="es-ES"/>
              <a:pPr>
                <a:defRPr/>
              </a:pPr>
              <a:t>‹Nº›</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A4BC09D0-2EA9-427F-B085-D12E90ECE7A9}"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11"/>
          <p:cNvSpPr>
            <a:spLocks noGrp="1" noChangeArrowheads="1"/>
          </p:cNvSpPr>
          <p:nvPr>
            <p:ph type="dt" sz="half" idx="10"/>
          </p:nvPr>
        </p:nvSpPr>
        <p:spPr>
          <a:ln/>
        </p:spPr>
        <p:txBody>
          <a:bodyPr/>
          <a:lstStyle>
            <a:lvl1pPr>
              <a:defRPr/>
            </a:lvl1pPr>
          </a:lstStyle>
          <a:p>
            <a:pPr>
              <a:defRPr/>
            </a:pPr>
            <a:endParaRPr lang="es-ES"/>
          </a:p>
        </p:txBody>
      </p:sp>
      <p:sp>
        <p:nvSpPr>
          <p:cNvPr id="5" name="Rectangle 12"/>
          <p:cNvSpPr>
            <a:spLocks noGrp="1" noChangeArrowheads="1"/>
          </p:cNvSpPr>
          <p:nvPr>
            <p:ph type="ftr" sz="quarter" idx="11"/>
          </p:nvPr>
        </p:nvSpPr>
        <p:spPr>
          <a:ln/>
        </p:spPr>
        <p:txBody>
          <a:bodyPr/>
          <a:lstStyle>
            <a:lvl1pPr>
              <a:defRPr/>
            </a:lvl1pPr>
          </a:lstStyle>
          <a:p>
            <a:pPr>
              <a:defRPr/>
            </a:pPr>
            <a:endParaRPr lang="es-ES"/>
          </a:p>
        </p:txBody>
      </p:sp>
      <p:sp>
        <p:nvSpPr>
          <p:cNvPr id="6" name="Rectangle 13"/>
          <p:cNvSpPr>
            <a:spLocks noGrp="1" noChangeArrowheads="1"/>
          </p:cNvSpPr>
          <p:nvPr>
            <p:ph type="sldNum" sz="quarter" idx="12"/>
          </p:nvPr>
        </p:nvSpPr>
        <p:spPr>
          <a:ln/>
        </p:spPr>
        <p:txBody>
          <a:bodyPr/>
          <a:lstStyle>
            <a:lvl1pPr>
              <a:defRPr/>
            </a:lvl1pPr>
          </a:lstStyle>
          <a:p>
            <a:pPr>
              <a:defRPr/>
            </a:pPr>
            <a:fld id="{C1FD6378-6A5C-4C9E-84ED-6D18F37887BE}" type="slidenum">
              <a:rPr lang="es-ES"/>
              <a:pPr>
                <a:defRPr/>
              </a:pPr>
              <a:t>‹Nº›</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1DC49E1-F9B9-4DCB-AA90-30347A8476DB}" type="slidenum">
              <a:rPr lang="es-ES"/>
              <a:pPr>
                <a:defRPr/>
              </a:pPr>
              <a:t>‹Nº›</a:t>
            </a:fld>
            <a:endParaRPr lang="es-E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66D735E-F834-4028-ADC0-7F1DAC16E89E}" type="slidenum">
              <a:rPr lang="es-ES"/>
              <a:pPr>
                <a:defRPr/>
              </a:pPr>
              <a:t>‹Nº›</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23A5E07-64DB-4443-A0E0-48CC54D1F52A}"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1"/>
          <p:cNvSpPr>
            <a:spLocks noGrp="1" noChangeArrowheads="1"/>
          </p:cNvSpPr>
          <p:nvPr>
            <p:ph type="dt" sz="half" idx="10"/>
          </p:nvPr>
        </p:nvSpPr>
        <p:spPr>
          <a:ln/>
        </p:spPr>
        <p:txBody>
          <a:bodyPr/>
          <a:lstStyle>
            <a:lvl1pPr>
              <a:defRPr/>
            </a:lvl1pPr>
          </a:lstStyle>
          <a:p>
            <a:pPr>
              <a:defRPr/>
            </a:pPr>
            <a:endParaRPr lang="es-ES"/>
          </a:p>
        </p:txBody>
      </p:sp>
      <p:sp>
        <p:nvSpPr>
          <p:cNvPr id="5" name="Rectangle 12"/>
          <p:cNvSpPr>
            <a:spLocks noGrp="1" noChangeArrowheads="1"/>
          </p:cNvSpPr>
          <p:nvPr>
            <p:ph type="ftr" sz="quarter" idx="11"/>
          </p:nvPr>
        </p:nvSpPr>
        <p:spPr>
          <a:ln/>
        </p:spPr>
        <p:txBody>
          <a:bodyPr/>
          <a:lstStyle>
            <a:lvl1pPr>
              <a:defRPr/>
            </a:lvl1pPr>
          </a:lstStyle>
          <a:p>
            <a:pPr>
              <a:defRPr/>
            </a:pPr>
            <a:endParaRPr lang="es-ES"/>
          </a:p>
        </p:txBody>
      </p:sp>
      <p:sp>
        <p:nvSpPr>
          <p:cNvPr id="6" name="Rectangle 13"/>
          <p:cNvSpPr>
            <a:spLocks noGrp="1" noChangeArrowheads="1"/>
          </p:cNvSpPr>
          <p:nvPr>
            <p:ph type="sldNum" sz="quarter" idx="12"/>
          </p:nvPr>
        </p:nvSpPr>
        <p:spPr>
          <a:ln/>
        </p:spPr>
        <p:txBody>
          <a:bodyPr/>
          <a:lstStyle>
            <a:lvl1pPr>
              <a:defRPr/>
            </a:lvl1pPr>
          </a:lstStyle>
          <a:p>
            <a:pPr>
              <a:defRPr/>
            </a:pPr>
            <a:fld id="{83612ED5-3730-40F3-9020-8DA9A4672EBB}"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Rectangle 11"/>
          <p:cNvSpPr>
            <a:spLocks noGrp="1" noChangeArrowheads="1"/>
          </p:cNvSpPr>
          <p:nvPr>
            <p:ph type="dt" sz="half" idx="10"/>
          </p:nvPr>
        </p:nvSpPr>
        <p:spPr>
          <a:ln/>
        </p:spPr>
        <p:txBody>
          <a:bodyPr/>
          <a:lstStyle>
            <a:lvl1pPr>
              <a:defRPr/>
            </a:lvl1pPr>
          </a:lstStyle>
          <a:p>
            <a:pPr>
              <a:defRPr/>
            </a:pPr>
            <a:endParaRPr lang="es-ES"/>
          </a:p>
        </p:txBody>
      </p:sp>
      <p:sp>
        <p:nvSpPr>
          <p:cNvPr id="6" name="Rectangle 12"/>
          <p:cNvSpPr>
            <a:spLocks noGrp="1" noChangeArrowheads="1"/>
          </p:cNvSpPr>
          <p:nvPr>
            <p:ph type="ftr" sz="quarter" idx="11"/>
          </p:nvPr>
        </p:nvSpPr>
        <p:spPr>
          <a:ln/>
        </p:spPr>
        <p:txBody>
          <a:bodyPr/>
          <a:lstStyle>
            <a:lvl1pPr>
              <a:defRPr/>
            </a:lvl1pPr>
          </a:lstStyle>
          <a:p>
            <a:pPr>
              <a:defRPr/>
            </a:pPr>
            <a:endParaRPr lang="es-ES"/>
          </a:p>
        </p:txBody>
      </p:sp>
      <p:sp>
        <p:nvSpPr>
          <p:cNvPr id="7" name="Rectangle 13"/>
          <p:cNvSpPr>
            <a:spLocks noGrp="1" noChangeArrowheads="1"/>
          </p:cNvSpPr>
          <p:nvPr>
            <p:ph type="sldNum" sz="quarter" idx="12"/>
          </p:nvPr>
        </p:nvSpPr>
        <p:spPr>
          <a:ln/>
        </p:spPr>
        <p:txBody>
          <a:bodyPr/>
          <a:lstStyle>
            <a:lvl1pPr>
              <a:defRPr/>
            </a:lvl1pPr>
          </a:lstStyle>
          <a:p>
            <a:pPr>
              <a:defRPr/>
            </a:pPr>
            <a:fld id="{9FBAA36B-5644-47A4-82BA-9042ACB4D48A}"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Rectangle 11"/>
          <p:cNvSpPr>
            <a:spLocks noGrp="1" noChangeArrowheads="1"/>
          </p:cNvSpPr>
          <p:nvPr>
            <p:ph type="dt" sz="half" idx="10"/>
          </p:nvPr>
        </p:nvSpPr>
        <p:spPr>
          <a:ln/>
        </p:spPr>
        <p:txBody>
          <a:bodyPr/>
          <a:lstStyle>
            <a:lvl1pPr>
              <a:defRPr/>
            </a:lvl1pPr>
          </a:lstStyle>
          <a:p>
            <a:pPr>
              <a:defRPr/>
            </a:pPr>
            <a:endParaRPr lang="es-ES"/>
          </a:p>
        </p:txBody>
      </p:sp>
      <p:sp>
        <p:nvSpPr>
          <p:cNvPr id="8" name="Rectangle 12"/>
          <p:cNvSpPr>
            <a:spLocks noGrp="1" noChangeArrowheads="1"/>
          </p:cNvSpPr>
          <p:nvPr>
            <p:ph type="ftr" sz="quarter" idx="11"/>
          </p:nvPr>
        </p:nvSpPr>
        <p:spPr>
          <a:ln/>
        </p:spPr>
        <p:txBody>
          <a:bodyPr/>
          <a:lstStyle>
            <a:lvl1pPr>
              <a:defRPr/>
            </a:lvl1pPr>
          </a:lstStyle>
          <a:p>
            <a:pPr>
              <a:defRPr/>
            </a:pPr>
            <a:endParaRPr lang="es-ES"/>
          </a:p>
        </p:txBody>
      </p:sp>
      <p:sp>
        <p:nvSpPr>
          <p:cNvPr id="9" name="Rectangle 13"/>
          <p:cNvSpPr>
            <a:spLocks noGrp="1" noChangeArrowheads="1"/>
          </p:cNvSpPr>
          <p:nvPr>
            <p:ph type="sldNum" sz="quarter" idx="12"/>
          </p:nvPr>
        </p:nvSpPr>
        <p:spPr>
          <a:ln/>
        </p:spPr>
        <p:txBody>
          <a:bodyPr/>
          <a:lstStyle>
            <a:lvl1pPr>
              <a:defRPr/>
            </a:lvl1pPr>
          </a:lstStyle>
          <a:p>
            <a:pPr>
              <a:defRPr/>
            </a:pPr>
            <a:fld id="{AA2C1684-5990-48C8-901F-CA88662D1F66}"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Rectangle 11"/>
          <p:cNvSpPr>
            <a:spLocks noGrp="1" noChangeArrowheads="1"/>
          </p:cNvSpPr>
          <p:nvPr>
            <p:ph type="dt" sz="half" idx="10"/>
          </p:nvPr>
        </p:nvSpPr>
        <p:spPr>
          <a:ln/>
        </p:spPr>
        <p:txBody>
          <a:bodyPr/>
          <a:lstStyle>
            <a:lvl1pPr>
              <a:defRPr/>
            </a:lvl1pPr>
          </a:lstStyle>
          <a:p>
            <a:pPr>
              <a:defRPr/>
            </a:pPr>
            <a:endParaRPr lang="es-ES"/>
          </a:p>
        </p:txBody>
      </p:sp>
      <p:sp>
        <p:nvSpPr>
          <p:cNvPr id="4" name="Rectangle 12"/>
          <p:cNvSpPr>
            <a:spLocks noGrp="1" noChangeArrowheads="1"/>
          </p:cNvSpPr>
          <p:nvPr>
            <p:ph type="ftr" sz="quarter" idx="11"/>
          </p:nvPr>
        </p:nvSpPr>
        <p:spPr>
          <a:ln/>
        </p:spPr>
        <p:txBody>
          <a:bodyPr/>
          <a:lstStyle>
            <a:lvl1pPr>
              <a:defRPr/>
            </a:lvl1pPr>
          </a:lstStyle>
          <a:p>
            <a:pPr>
              <a:defRPr/>
            </a:pPr>
            <a:endParaRPr lang="es-ES"/>
          </a:p>
        </p:txBody>
      </p:sp>
      <p:sp>
        <p:nvSpPr>
          <p:cNvPr id="5" name="Rectangle 13"/>
          <p:cNvSpPr>
            <a:spLocks noGrp="1" noChangeArrowheads="1"/>
          </p:cNvSpPr>
          <p:nvPr>
            <p:ph type="sldNum" sz="quarter" idx="12"/>
          </p:nvPr>
        </p:nvSpPr>
        <p:spPr>
          <a:ln/>
        </p:spPr>
        <p:txBody>
          <a:bodyPr/>
          <a:lstStyle>
            <a:lvl1pPr>
              <a:defRPr/>
            </a:lvl1pPr>
          </a:lstStyle>
          <a:p>
            <a:pPr>
              <a:defRPr/>
            </a:pPr>
            <a:fld id="{051B399D-78CA-427F-99E7-BC94CF153AF4}"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s-ES"/>
          </a:p>
        </p:txBody>
      </p:sp>
      <p:sp>
        <p:nvSpPr>
          <p:cNvPr id="3" name="Rectangle 12"/>
          <p:cNvSpPr>
            <a:spLocks noGrp="1" noChangeArrowheads="1"/>
          </p:cNvSpPr>
          <p:nvPr>
            <p:ph type="ftr" sz="quarter" idx="11"/>
          </p:nvPr>
        </p:nvSpPr>
        <p:spPr>
          <a:ln/>
        </p:spPr>
        <p:txBody>
          <a:bodyPr/>
          <a:lstStyle>
            <a:lvl1pPr>
              <a:defRPr/>
            </a:lvl1pPr>
          </a:lstStyle>
          <a:p>
            <a:pPr>
              <a:defRPr/>
            </a:pPr>
            <a:endParaRPr lang="es-ES"/>
          </a:p>
        </p:txBody>
      </p:sp>
      <p:sp>
        <p:nvSpPr>
          <p:cNvPr id="4" name="Rectangle 13"/>
          <p:cNvSpPr>
            <a:spLocks noGrp="1" noChangeArrowheads="1"/>
          </p:cNvSpPr>
          <p:nvPr>
            <p:ph type="sldNum" sz="quarter" idx="12"/>
          </p:nvPr>
        </p:nvSpPr>
        <p:spPr>
          <a:ln/>
        </p:spPr>
        <p:txBody>
          <a:bodyPr/>
          <a:lstStyle>
            <a:lvl1pPr>
              <a:defRPr/>
            </a:lvl1pPr>
          </a:lstStyle>
          <a:p>
            <a:pPr>
              <a:defRPr/>
            </a:pPr>
            <a:fld id="{1C85BAC3-634B-42DF-98EF-FCAF8A9CB92C}"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1"/>
          <p:cNvSpPr>
            <a:spLocks noGrp="1" noChangeArrowheads="1"/>
          </p:cNvSpPr>
          <p:nvPr>
            <p:ph type="dt" sz="half" idx="10"/>
          </p:nvPr>
        </p:nvSpPr>
        <p:spPr>
          <a:ln/>
        </p:spPr>
        <p:txBody>
          <a:bodyPr/>
          <a:lstStyle>
            <a:lvl1pPr>
              <a:defRPr/>
            </a:lvl1pPr>
          </a:lstStyle>
          <a:p>
            <a:pPr>
              <a:defRPr/>
            </a:pPr>
            <a:endParaRPr lang="es-ES"/>
          </a:p>
        </p:txBody>
      </p:sp>
      <p:sp>
        <p:nvSpPr>
          <p:cNvPr id="6" name="Rectangle 12"/>
          <p:cNvSpPr>
            <a:spLocks noGrp="1" noChangeArrowheads="1"/>
          </p:cNvSpPr>
          <p:nvPr>
            <p:ph type="ftr" sz="quarter" idx="11"/>
          </p:nvPr>
        </p:nvSpPr>
        <p:spPr>
          <a:ln/>
        </p:spPr>
        <p:txBody>
          <a:bodyPr/>
          <a:lstStyle>
            <a:lvl1pPr>
              <a:defRPr/>
            </a:lvl1pPr>
          </a:lstStyle>
          <a:p>
            <a:pPr>
              <a:defRPr/>
            </a:pPr>
            <a:endParaRPr lang="es-ES"/>
          </a:p>
        </p:txBody>
      </p:sp>
      <p:sp>
        <p:nvSpPr>
          <p:cNvPr id="7" name="Rectangle 13"/>
          <p:cNvSpPr>
            <a:spLocks noGrp="1" noChangeArrowheads="1"/>
          </p:cNvSpPr>
          <p:nvPr>
            <p:ph type="sldNum" sz="quarter" idx="12"/>
          </p:nvPr>
        </p:nvSpPr>
        <p:spPr>
          <a:ln/>
        </p:spPr>
        <p:txBody>
          <a:bodyPr/>
          <a:lstStyle>
            <a:lvl1pPr>
              <a:defRPr/>
            </a:lvl1pPr>
          </a:lstStyle>
          <a:p>
            <a:pPr>
              <a:defRPr/>
            </a:pPr>
            <a:fld id="{40A91827-0B75-46E1-9E12-668D2CAF3F53}"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1"/>
          <p:cNvSpPr>
            <a:spLocks noGrp="1" noChangeArrowheads="1"/>
          </p:cNvSpPr>
          <p:nvPr>
            <p:ph type="dt" sz="half" idx="10"/>
          </p:nvPr>
        </p:nvSpPr>
        <p:spPr>
          <a:ln/>
        </p:spPr>
        <p:txBody>
          <a:bodyPr/>
          <a:lstStyle>
            <a:lvl1pPr>
              <a:defRPr/>
            </a:lvl1pPr>
          </a:lstStyle>
          <a:p>
            <a:pPr>
              <a:defRPr/>
            </a:pPr>
            <a:endParaRPr lang="es-ES"/>
          </a:p>
        </p:txBody>
      </p:sp>
      <p:sp>
        <p:nvSpPr>
          <p:cNvPr id="6" name="Rectangle 12"/>
          <p:cNvSpPr>
            <a:spLocks noGrp="1" noChangeArrowheads="1"/>
          </p:cNvSpPr>
          <p:nvPr>
            <p:ph type="ftr" sz="quarter" idx="11"/>
          </p:nvPr>
        </p:nvSpPr>
        <p:spPr>
          <a:ln/>
        </p:spPr>
        <p:txBody>
          <a:bodyPr/>
          <a:lstStyle>
            <a:lvl1pPr>
              <a:defRPr/>
            </a:lvl1pPr>
          </a:lstStyle>
          <a:p>
            <a:pPr>
              <a:defRPr/>
            </a:pPr>
            <a:endParaRPr lang="es-ES"/>
          </a:p>
        </p:txBody>
      </p:sp>
      <p:sp>
        <p:nvSpPr>
          <p:cNvPr id="7" name="Rectangle 13"/>
          <p:cNvSpPr>
            <a:spLocks noGrp="1" noChangeArrowheads="1"/>
          </p:cNvSpPr>
          <p:nvPr>
            <p:ph type="sldNum" sz="quarter" idx="12"/>
          </p:nvPr>
        </p:nvSpPr>
        <p:spPr>
          <a:ln/>
        </p:spPr>
        <p:txBody>
          <a:bodyPr/>
          <a:lstStyle>
            <a:lvl1pPr>
              <a:defRPr/>
            </a:lvl1pPr>
          </a:lstStyle>
          <a:p>
            <a:pPr>
              <a:defRPr/>
            </a:pPr>
            <a:fld id="{DAAC0D4F-4DA4-4565-9C90-16FF9C2A6F26}"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94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s-ES" sz="2400"/>
          </a:p>
        </p:txBody>
      </p:sp>
      <p:sp>
        <p:nvSpPr>
          <p:cNvPr id="33894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s-ES" sz="2400"/>
          </a:p>
        </p:txBody>
      </p:sp>
      <p:sp>
        <p:nvSpPr>
          <p:cNvPr id="33894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s-ES" sz="2400"/>
          </a:p>
        </p:txBody>
      </p:sp>
      <p:sp>
        <p:nvSpPr>
          <p:cNvPr id="33894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s-ES" sz="2400"/>
          </a:p>
        </p:txBody>
      </p:sp>
      <p:sp>
        <p:nvSpPr>
          <p:cNvPr id="33895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s-ES" sz="2400"/>
          </a:p>
        </p:txBody>
      </p:sp>
      <p:sp>
        <p:nvSpPr>
          <p:cNvPr id="33895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s-ES" sz="2400"/>
          </a:p>
        </p:txBody>
      </p:sp>
      <p:sp>
        <p:nvSpPr>
          <p:cNvPr id="33895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s-ES" sz="2400"/>
          </a:p>
        </p:txBody>
      </p:sp>
      <p:sp>
        <p:nvSpPr>
          <p:cNvPr id="2057"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a:t>Haga clic para cambiar el estilo de título	</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389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s-ES"/>
          </a:p>
        </p:txBody>
      </p:sp>
      <p:sp>
        <p:nvSpPr>
          <p:cNvPr id="3389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s-ES"/>
          </a:p>
        </p:txBody>
      </p:sp>
      <p:sp>
        <p:nvSpPr>
          <p:cNvPr id="3389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3BB0E738-80F5-4C0A-A294-666F5343E1C9}"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27"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420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s-ES"/>
          </a:p>
        </p:txBody>
      </p:sp>
      <p:sp>
        <p:nvSpPr>
          <p:cNvPr id="3420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s-ES"/>
          </a:p>
        </p:txBody>
      </p:sp>
      <p:sp>
        <p:nvSpPr>
          <p:cNvPr id="3420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85366673-4CB4-415F-AC1C-797BE6D64056}"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tags" Target="../tags/tag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5 Marcador de número de diapositiva"/>
          <p:cNvSpPr>
            <a:spLocks noGrp="1"/>
          </p:cNvSpPr>
          <p:nvPr>
            <p:ph type="sldNum" sz="quarter" idx="12"/>
          </p:nvPr>
        </p:nvSpPr>
        <p:spPr>
          <a:noFill/>
        </p:spPr>
        <p:txBody>
          <a:bodyPr/>
          <a:lstStyle/>
          <a:p>
            <a:fld id="{CB16B3DE-6FFF-4CEE-A4CE-2724A2085C99}" type="slidenum">
              <a:rPr lang="es-ES" smtClean="0"/>
              <a:pPr/>
              <a:t>1</a:t>
            </a:fld>
            <a:endParaRPr lang="es-ES"/>
          </a:p>
        </p:txBody>
      </p:sp>
      <p:sp>
        <p:nvSpPr>
          <p:cNvPr id="5123" name="Rectangle 3"/>
          <p:cNvSpPr>
            <a:spLocks noGrp="1" noChangeArrowheads="1"/>
          </p:cNvSpPr>
          <p:nvPr>
            <p:ph type="body" idx="1"/>
          </p:nvPr>
        </p:nvSpPr>
        <p:spPr>
          <a:xfrm>
            <a:off x="1116013" y="2349500"/>
            <a:ext cx="7772400" cy="4343400"/>
          </a:xfrm>
        </p:spPr>
        <p:txBody>
          <a:bodyPr/>
          <a:lstStyle/>
          <a:p>
            <a:pPr eaLnBrk="1" hangingPunct="1">
              <a:buFont typeface="Wingdings" pitchFamily="2" charset="2"/>
              <a:buNone/>
            </a:pPr>
            <a:r>
              <a:rPr lang="es-ES" sz="2800" b="1">
                <a:solidFill>
                  <a:schemeClr val="bg2"/>
                </a:solidFill>
              </a:rPr>
              <a:t>Objetivos</a:t>
            </a:r>
            <a:r>
              <a:rPr lang="es-ES_tradnl" sz="2800" b="1">
                <a:solidFill>
                  <a:schemeClr val="bg2"/>
                </a:solidFill>
              </a:rPr>
              <a:t>:</a:t>
            </a:r>
            <a:r>
              <a:rPr lang="es-ES_tradnl" sz="2800" b="1"/>
              <a:t> </a:t>
            </a:r>
          </a:p>
          <a:p>
            <a:pPr lvl="1" eaLnBrk="1" hangingPunct="1"/>
            <a:r>
              <a:rPr lang="es-ES" sz="2400"/>
              <a:t>Conocer los conceptos y notación del modelo conceptual de datos entidad-relación extendido.</a:t>
            </a:r>
          </a:p>
          <a:p>
            <a:pPr lvl="1" eaLnBrk="1" hangingPunct="1"/>
            <a:r>
              <a:rPr lang="es-ES" sz="2400"/>
              <a:t>Comprender los significados del concepto de “nulo” en el modelo entidad-relación extendido.</a:t>
            </a:r>
          </a:p>
          <a:p>
            <a:pPr eaLnBrk="1" hangingPunct="1">
              <a:lnSpc>
                <a:spcPct val="120000"/>
              </a:lnSpc>
              <a:buFont typeface="Wingdings" pitchFamily="2" charset="2"/>
              <a:buNone/>
            </a:pPr>
            <a:r>
              <a:rPr lang="es-ES" sz="2800" b="1">
                <a:solidFill>
                  <a:schemeClr val="bg2"/>
                </a:solidFill>
              </a:rPr>
              <a:t>Contenidos</a:t>
            </a:r>
            <a:r>
              <a:rPr lang="es-ES_tradnl" sz="2800" b="1">
                <a:solidFill>
                  <a:schemeClr val="bg2"/>
                </a:solidFill>
              </a:rPr>
              <a:t>:</a:t>
            </a:r>
            <a:endParaRPr lang="es-ES" sz="2800" b="1">
              <a:solidFill>
                <a:schemeClr val="bg2"/>
              </a:solidFill>
            </a:endParaRPr>
          </a:p>
          <a:p>
            <a:pPr lvl="1" eaLnBrk="1" hangingPunct="1">
              <a:lnSpc>
                <a:spcPct val="120000"/>
              </a:lnSpc>
              <a:buFont typeface="Wingdings" pitchFamily="2" charset="2"/>
              <a:buNone/>
            </a:pPr>
            <a:r>
              <a:rPr lang="es-ES" sz="2400" b="1"/>
              <a:t>1. Introducción e historia del modelo </a:t>
            </a:r>
          </a:p>
          <a:p>
            <a:pPr lvl="1" eaLnBrk="1" hangingPunct="1">
              <a:lnSpc>
                <a:spcPct val="120000"/>
              </a:lnSpc>
              <a:buFont typeface="Wingdings" pitchFamily="2" charset="2"/>
              <a:buNone/>
            </a:pPr>
            <a:r>
              <a:rPr lang="es-ES" sz="2400" b="1"/>
              <a:t>2. Conceptos básicos del modelo</a:t>
            </a:r>
          </a:p>
          <a:p>
            <a:pPr lvl="1" eaLnBrk="1" hangingPunct="1">
              <a:lnSpc>
                <a:spcPct val="120000"/>
              </a:lnSpc>
              <a:buFont typeface="Wingdings" pitchFamily="2" charset="2"/>
              <a:buNone/>
            </a:pPr>
            <a:r>
              <a:rPr lang="es-ES" sz="2400" b="1"/>
              <a:t>3. Extensiones del modelo</a:t>
            </a:r>
          </a:p>
        </p:txBody>
      </p:sp>
      <p:sp>
        <p:nvSpPr>
          <p:cNvPr id="5124" name="Rectangle 4"/>
          <p:cNvSpPr>
            <a:spLocks noChangeArrowheads="1"/>
          </p:cNvSpPr>
          <p:nvPr/>
        </p:nvSpPr>
        <p:spPr bwMode="auto">
          <a:xfrm>
            <a:off x="1066800" y="152400"/>
            <a:ext cx="8007350" cy="611188"/>
          </a:xfrm>
          <a:prstGeom prst="rect">
            <a:avLst/>
          </a:prstGeom>
          <a:solidFill>
            <a:srgbClr val="B3E2FF"/>
          </a:solidFill>
          <a:ln w="9525">
            <a:noFill/>
            <a:miter lim="800000"/>
            <a:headEnd/>
            <a:tailEnd/>
          </a:ln>
        </p:spPr>
        <p:txBody>
          <a:bodyPr rIns="18000" anchor="ctr"/>
          <a:lstStyle/>
          <a:p>
            <a:pPr marL="342900" indent="-342900" algn="ctr">
              <a:lnSpc>
                <a:spcPct val="90000"/>
              </a:lnSpc>
              <a:spcBef>
                <a:spcPct val="20000"/>
              </a:spcBef>
              <a:buClr>
                <a:schemeClr val="accent1"/>
              </a:buClr>
              <a:buSzPct val="80000"/>
              <a:buFont typeface="Wingdings" pitchFamily="2" charset="2"/>
              <a:buNone/>
            </a:pPr>
            <a:r>
              <a:rPr lang="es-ES_tradnl" sz="2400" b="1">
                <a:latin typeface="Arial" charset="0"/>
              </a:rPr>
              <a:t>Diseño de Bases de Datos</a:t>
            </a:r>
          </a:p>
        </p:txBody>
      </p:sp>
      <p:sp>
        <p:nvSpPr>
          <p:cNvPr id="5125" name="Rectangle 7"/>
          <p:cNvSpPr>
            <a:spLocks noGrp="1" noChangeArrowheads="1"/>
          </p:cNvSpPr>
          <p:nvPr>
            <p:ph type="title"/>
          </p:nvPr>
        </p:nvSpPr>
        <p:spPr>
          <a:xfrm>
            <a:off x="1331913" y="914400"/>
            <a:ext cx="7742237" cy="990600"/>
          </a:xfrm>
          <a:solidFill>
            <a:srgbClr val="CCECFF">
              <a:alpha val="50195"/>
            </a:srgbClr>
          </a:solidFill>
          <a:ln w="12700">
            <a:solidFill>
              <a:schemeClr val="tx1"/>
            </a:solidFill>
          </a:ln>
        </p:spPr>
        <p:txBody>
          <a:bodyPr lIns="90488" tIns="44450" rIns="90488" bIns="44450" anchor="ctr"/>
          <a:lstStyle/>
          <a:p>
            <a:pPr marL="669925" indent="-669925" eaLnBrk="1" hangingPunct="1"/>
            <a:r>
              <a:rPr lang="es-ES_tradnl" sz="4000" b="1"/>
              <a:t>2. Modelo Entidad-Relación</a:t>
            </a:r>
            <a:endParaRPr lang="es-ES" sz="4000" b="1"/>
          </a:p>
        </p:txBody>
      </p:sp>
    </p:spTree>
    <p:custDataLst>
      <p:tags r:id="rId1"/>
    </p:custDataLst>
  </p:cSld>
  <p:clrMapOvr>
    <a:masterClrMapping/>
  </p:clrMapOvr>
  <p:transition advTm="4011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5 Marcador de número de diapositiva"/>
          <p:cNvSpPr>
            <a:spLocks noGrp="1"/>
          </p:cNvSpPr>
          <p:nvPr>
            <p:ph type="sldNum" sz="quarter" idx="12"/>
          </p:nvPr>
        </p:nvSpPr>
        <p:spPr>
          <a:noFill/>
        </p:spPr>
        <p:txBody>
          <a:bodyPr/>
          <a:lstStyle/>
          <a:p>
            <a:fld id="{3CDF7F3E-638C-45C7-B189-78304F80CABF}" type="slidenum">
              <a:rPr lang="es-ES" smtClean="0"/>
              <a:pPr/>
              <a:t>10</a:t>
            </a:fld>
            <a:endParaRPr lang="es-ES"/>
          </a:p>
        </p:txBody>
      </p:sp>
      <p:sp>
        <p:nvSpPr>
          <p:cNvPr id="14339" name="Rectangle 2"/>
          <p:cNvSpPr>
            <a:spLocks noGrp="1" noChangeArrowheads="1"/>
          </p:cNvSpPr>
          <p:nvPr>
            <p:ph type="title"/>
          </p:nvPr>
        </p:nvSpPr>
        <p:spPr>
          <a:xfrm>
            <a:off x="1150938" y="993775"/>
            <a:ext cx="7793037" cy="682625"/>
          </a:xfrm>
        </p:spPr>
        <p:txBody>
          <a:bodyPr/>
          <a:lstStyle/>
          <a:p>
            <a:pPr eaLnBrk="1" hangingPunct="1"/>
            <a:r>
              <a:rPr lang="es-ES_tradnl" sz="3000" b="1"/>
              <a:t>Instancia de un tipo de entidad</a:t>
            </a:r>
          </a:p>
        </p:txBody>
      </p:sp>
      <p:sp>
        <p:nvSpPr>
          <p:cNvPr id="14340" name="Rectangle 3"/>
          <p:cNvSpPr>
            <a:spLocks noGrp="1" noChangeArrowheads="1"/>
          </p:cNvSpPr>
          <p:nvPr>
            <p:ph type="body" idx="1"/>
          </p:nvPr>
        </p:nvSpPr>
        <p:spPr>
          <a:xfrm>
            <a:off x="1258888" y="1844675"/>
            <a:ext cx="3321050" cy="2401888"/>
          </a:xfrm>
        </p:spPr>
        <p:txBody>
          <a:bodyPr/>
          <a:lstStyle/>
          <a:p>
            <a:pPr eaLnBrk="1" hangingPunct="1"/>
            <a:r>
              <a:rPr lang="es-ES_tradnl" sz="2800"/>
              <a:t>También...</a:t>
            </a:r>
          </a:p>
          <a:p>
            <a:pPr lvl="1" eaLnBrk="1" hangingPunct="1"/>
            <a:r>
              <a:rPr lang="es-ES_tradnl" sz="2400"/>
              <a:t>Ocurrencia </a:t>
            </a:r>
          </a:p>
          <a:p>
            <a:pPr lvl="1" eaLnBrk="1" hangingPunct="1"/>
            <a:r>
              <a:rPr lang="es-ES_tradnl" sz="2400"/>
              <a:t>Realización</a:t>
            </a:r>
          </a:p>
          <a:p>
            <a:pPr lvl="1" eaLnBrk="1" hangingPunct="1"/>
            <a:r>
              <a:rPr lang="es-ES_tradnl" sz="2400"/>
              <a:t>Ejemplar</a:t>
            </a:r>
          </a:p>
          <a:p>
            <a:pPr lvl="1" eaLnBrk="1" hangingPunct="1"/>
            <a:r>
              <a:rPr lang="es-ES_tradnl" sz="2400"/>
              <a:t>Entidad concreta o individual</a:t>
            </a:r>
          </a:p>
        </p:txBody>
      </p:sp>
      <p:sp>
        <p:nvSpPr>
          <p:cNvPr id="14341" name="Rectangle 8"/>
          <p:cNvSpPr>
            <a:spLocks noChangeArrowheads="1"/>
          </p:cNvSpPr>
          <p:nvPr/>
        </p:nvSpPr>
        <p:spPr bwMode="auto">
          <a:xfrm>
            <a:off x="6156325" y="1916113"/>
            <a:ext cx="1352550" cy="466725"/>
          </a:xfrm>
          <a:prstGeom prst="rect">
            <a:avLst/>
          </a:prstGeom>
          <a:solidFill>
            <a:schemeClr val="bg1"/>
          </a:solidFill>
          <a:ln w="28575">
            <a:solidFill>
              <a:schemeClr val="tx2"/>
            </a:solidFill>
            <a:miter lim="800000"/>
            <a:headEnd/>
            <a:tailEnd/>
          </a:ln>
        </p:spPr>
        <p:txBody>
          <a:bodyPr wrap="none" lIns="36000" tIns="36000" rIns="36000" bIns="36000" anchor="ctr">
            <a:spAutoFit/>
          </a:bodyPr>
          <a:lstStyle/>
          <a:p>
            <a:pPr algn="ctr" eaLnBrk="0" hangingPunct="0"/>
            <a:r>
              <a:rPr lang="es-ES_tradnl" sz="2400" b="1">
                <a:solidFill>
                  <a:schemeClr val="tx2"/>
                </a:solidFill>
                <a:latin typeface="Arial Narrow" pitchFamily="34" charset="0"/>
              </a:rPr>
              <a:t>PELICULA</a:t>
            </a:r>
          </a:p>
        </p:txBody>
      </p:sp>
      <p:grpSp>
        <p:nvGrpSpPr>
          <p:cNvPr id="14342" name="Group 51"/>
          <p:cNvGrpSpPr>
            <a:grpSpLocks/>
          </p:cNvGrpSpPr>
          <p:nvPr/>
        </p:nvGrpSpPr>
        <p:grpSpPr bwMode="auto">
          <a:xfrm>
            <a:off x="4460875" y="2482850"/>
            <a:ext cx="4606925" cy="1809750"/>
            <a:chOff x="2810" y="1564"/>
            <a:chExt cx="2902" cy="1140"/>
          </a:xfrm>
        </p:grpSpPr>
        <p:sp>
          <p:nvSpPr>
            <p:cNvPr id="14370" name="Text Box 10"/>
            <p:cNvSpPr txBox="1">
              <a:spLocks noChangeArrowheads="1"/>
            </p:cNvSpPr>
            <p:nvPr/>
          </p:nvSpPr>
          <p:spPr bwMode="auto">
            <a:xfrm>
              <a:off x="3434" y="1564"/>
              <a:ext cx="2278"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a:solidFill>
                    <a:schemeClr val="tx2"/>
                  </a:solidFill>
                  <a:latin typeface="Arial Narrow" pitchFamily="34" charset="0"/>
                </a:rPr>
                <a:t>titulo</a:t>
              </a:r>
              <a:r>
                <a:rPr lang="es-ES_tradnl" sz="2400">
                  <a:solidFill>
                    <a:schemeClr val="tx2"/>
                  </a:solidFill>
                  <a:latin typeface="Times New Roman" pitchFamily="18" charset="0"/>
                </a:rPr>
                <a:t> = El señor de los anillos</a:t>
              </a:r>
              <a:endParaRPr lang="es-ES" sz="2400">
                <a:solidFill>
                  <a:schemeClr val="tx2"/>
                </a:solidFill>
                <a:latin typeface="Times New Roman" pitchFamily="18" charset="0"/>
              </a:endParaRPr>
            </a:p>
          </p:txBody>
        </p:sp>
        <p:sp>
          <p:nvSpPr>
            <p:cNvPr id="14371" name="Text Box 11"/>
            <p:cNvSpPr txBox="1">
              <a:spLocks noChangeArrowheads="1"/>
            </p:cNvSpPr>
            <p:nvPr/>
          </p:nvSpPr>
          <p:spPr bwMode="auto">
            <a:xfrm>
              <a:off x="3434" y="1768"/>
              <a:ext cx="1381"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a:solidFill>
                    <a:schemeClr val="tx2"/>
                  </a:solidFill>
                  <a:latin typeface="Arial Narrow" pitchFamily="34" charset="0"/>
                </a:rPr>
                <a:t>genero</a:t>
              </a:r>
              <a:r>
                <a:rPr lang="es-ES_tradnl" sz="2400">
                  <a:solidFill>
                    <a:schemeClr val="tx2"/>
                  </a:solidFill>
                  <a:latin typeface="Times New Roman" pitchFamily="18" charset="0"/>
                </a:rPr>
                <a:t> = Fantasía</a:t>
              </a:r>
              <a:endParaRPr lang="es-ES" sz="2400">
                <a:solidFill>
                  <a:schemeClr val="tx2"/>
                </a:solidFill>
                <a:latin typeface="Times New Roman" pitchFamily="18" charset="0"/>
              </a:endParaRPr>
            </a:p>
          </p:txBody>
        </p:sp>
        <p:sp>
          <p:nvSpPr>
            <p:cNvPr id="14372" name="Text Box 12"/>
            <p:cNvSpPr txBox="1">
              <a:spLocks noChangeArrowheads="1"/>
            </p:cNvSpPr>
            <p:nvPr/>
          </p:nvSpPr>
          <p:spPr bwMode="auto">
            <a:xfrm>
              <a:off x="3434" y="2008"/>
              <a:ext cx="1650"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a:solidFill>
                    <a:schemeClr val="tx2"/>
                  </a:solidFill>
                  <a:latin typeface="Arial Narrow" pitchFamily="34" charset="0"/>
                </a:rPr>
                <a:t>nacionalidad</a:t>
              </a:r>
              <a:r>
                <a:rPr lang="es-ES_tradnl" sz="2400">
                  <a:solidFill>
                    <a:schemeClr val="tx2"/>
                  </a:solidFill>
                  <a:latin typeface="Times New Roman" pitchFamily="18" charset="0"/>
                </a:rPr>
                <a:t> = EEUU</a:t>
              </a:r>
              <a:endParaRPr lang="es-ES" sz="2400">
                <a:solidFill>
                  <a:schemeClr val="tx2"/>
                </a:solidFill>
                <a:latin typeface="Times New Roman" pitchFamily="18" charset="0"/>
              </a:endParaRPr>
            </a:p>
          </p:txBody>
        </p:sp>
        <p:sp>
          <p:nvSpPr>
            <p:cNvPr id="14373" name="Text Box 13"/>
            <p:cNvSpPr txBox="1">
              <a:spLocks noChangeArrowheads="1"/>
            </p:cNvSpPr>
            <p:nvPr/>
          </p:nvSpPr>
          <p:spPr bwMode="auto">
            <a:xfrm>
              <a:off x="3434" y="2236"/>
              <a:ext cx="1425"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a:solidFill>
                    <a:schemeClr val="tx2"/>
                  </a:solidFill>
                  <a:latin typeface="Arial Narrow" pitchFamily="34" charset="0"/>
                </a:rPr>
                <a:t>añoestreno</a:t>
              </a:r>
              <a:r>
                <a:rPr lang="es-ES_tradnl" sz="2400">
                  <a:solidFill>
                    <a:schemeClr val="tx2"/>
                  </a:solidFill>
                  <a:latin typeface="Times New Roman" pitchFamily="18" charset="0"/>
                </a:rPr>
                <a:t> = 2001</a:t>
              </a:r>
              <a:endParaRPr lang="es-ES" sz="2400">
                <a:solidFill>
                  <a:schemeClr val="tx2"/>
                </a:solidFill>
                <a:latin typeface="Times New Roman" pitchFamily="18" charset="0"/>
              </a:endParaRPr>
            </a:p>
          </p:txBody>
        </p:sp>
        <p:sp>
          <p:nvSpPr>
            <p:cNvPr id="14374" name="Text Box 14"/>
            <p:cNvSpPr txBox="1">
              <a:spLocks noChangeArrowheads="1"/>
            </p:cNvSpPr>
            <p:nvPr/>
          </p:nvSpPr>
          <p:spPr bwMode="auto">
            <a:xfrm>
              <a:off x="2810" y="1912"/>
              <a:ext cx="336" cy="276"/>
            </a:xfrm>
            <a:prstGeom prst="rect">
              <a:avLst/>
            </a:prstGeom>
            <a:noFill/>
            <a:ln w="9525">
              <a:noFill/>
              <a:miter lim="800000"/>
              <a:headEnd/>
              <a:tailEnd/>
            </a:ln>
          </p:spPr>
          <p:txBody>
            <a:bodyPr lIns="36000" tIns="36000" rIns="36000" bIns="36000">
              <a:spAutoFit/>
            </a:bodyPr>
            <a:lstStyle/>
            <a:p>
              <a:pPr>
                <a:spcBef>
                  <a:spcPct val="50000"/>
                </a:spcBef>
              </a:pPr>
              <a:r>
                <a:rPr lang="es-ES_tradnl" sz="2400">
                  <a:solidFill>
                    <a:schemeClr val="tx2"/>
                  </a:solidFill>
                  <a:latin typeface="Arial Narrow" pitchFamily="34" charset="0"/>
                </a:rPr>
                <a:t>p2</a:t>
              </a:r>
              <a:endParaRPr lang="es-ES" sz="2400">
                <a:solidFill>
                  <a:schemeClr val="tx2"/>
                </a:solidFill>
                <a:latin typeface="Arial Narrow" pitchFamily="34" charset="0"/>
              </a:endParaRPr>
            </a:p>
          </p:txBody>
        </p:sp>
        <p:sp>
          <p:nvSpPr>
            <p:cNvPr id="14375" name="Oval 15"/>
            <p:cNvSpPr>
              <a:spLocks noChangeAspect="1" noChangeArrowheads="1"/>
            </p:cNvSpPr>
            <p:nvPr/>
          </p:nvSpPr>
          <p:spPr bwMode="auto">
            <a:xfrm>
              <a:off x="3050" y="2001"/>
              <a:ext cx="91" cy="91"/>
            </a:xfrm>
            <a:prstGeom prst="ellipse">
              <a:avLst/>
            </a:prstGeom>
            <a:solidFill>
              <a:schemeClr val="tx2"/>
            </a:solidFill>
            <a:ln w="9525">
              <a:solidFill>
                <a:schemeClr val="tx2"/>
              </a:solidFill>
              <a:round/>
              <a:headEnd/>
              <a:tailEnd/>
            </a:ln>
          </p:spPr>
          <p:txBody>
            <a:bodyPr wrap="none" lIns="36000" tIns="36000" rIns="36000" bIns="36000" anchor="ctr"/>
            <a:lstStyle/>
            <a:p>
              <a:endParaRPr lang="es-MX"/>
            </a:p>
          </p:txBody>
        </p:sp>
        <p:sp>
          <p:nvSpPr>
            <p:cNvPr id="14376" name="Line 16"/>
            <p:cNvSpPr>
              <a:spLocks noChangeShapeType="1"/>
            </p:cNvSpPr>
            <p:nvPr/>
          </p:nvSpPr>
          <p:spPr bwMode="auto">
            <a:xfrm flipV="1">
              <a:off x="3098" y="1708"/>
              <a:ext cx="288" cy="336"/>
            </a:xfrm>
            <a:prstGeom prst="line">
              <a:avLst/>
            </a:prstGeom>
            <a:noFill/>
            <a:ln w="9525">
              <a:solidFill>
                <a:schemeClr val="tx2"/>
              </a:solidFill>
              <a:round/>
              <a:headEnd/>
              <a:tailEnd/>
            </a:ln>
          </p:spPr>
          <p:txBody>
            <a:bodyPr lIns="36000" tIns="36000" rIns="36000" bIns="36000" anchor="ctr"/>
            <a:lstStyle/>
            <a:p>
              <a:endParaRPr lang="es-MX"/>
            </a:p>
          </p:txBody>
        </p:sp>
        <p:sp>
          <p:nvSpPr>
            <p:cNvPr id="14377" name="Line 17"/>
            <p:cNvSpPr>
              <a:spLocks noChangeShapeType="1"/>
            </p:cNvSpPr>
            <p:nvPr/>
          </p:nvSpPr>
          <p:spPr bwMode="auto">
            <a:xfrm flipV="1">
              <a:off x="3098" y="1948"/>
              <a:ext cx="288" cy="96"/>
            </a:xfrm>
            <a:prstGeom prst="line">
              <a:avLst/>
            </a:prstGeom>
            <a:noFill/>
            <a:ln w="9525">
              <a:solidFill>
                <a:schemeClr val="tx2"/>
              </a:solidFill>
              <a:round/>
              <a:headEnd/>
              <a:tailEnd/>
            </a:ln>
          </p:spPr>
          <p:txBody>
            <a:bodyPr lIns="36000" tIns="36000" rIns="36000" bIns="36000" anchor="ctr"/>
            <a:lstStyle/>
            <a:p>
              <a:endParaRPr lang="es-MX"/>
            </a:p>
          </p:txBody>
        </p:sp>
        <p:sp>
          <p:nvSpPr>
            <p:cNvPr id="14378" name="Line 18"/>
            <p:cNvSpPr>
              <a:spLocks noChangeShapeType="1"/>
            </p:cNvSpPr>
            <p:nvPr/>
          </p:nvSpPr>
          <p:spPr bwMode="auto">
            <a:xfrm>
              <a:off x="3050" y="2044"/>
              <a:ext cx="336" cy="96"/>
            </a:xfrm>
            <a:prstGeom prst="line">
              <a:avLst/>
            </a:prstGeom>
            <a:noFill/>
            <a:ln w="9525">
              <a:solidFill>
                <a:schemeClr val="tx2"/>
              </a:solidFill>
              <a:round/>
              <a:headEnd/>
              <a:tailEnd/>
            </a:ln>
          </p:spPr>
          <p:txBody>
            <a:bodyPr lIns="36000" tIns="36000" rIns="36000" bIns="36000" anchor="ctr"/>
            <a:lstStyle/>
            <a:p>
              <a:endParaRPr lang="es-MX"/>
            </a:p>
          </p:txBody>
        </p:sp>
        <p:sp>
          <p:nvSpPr>
            <p:cNvPr id="14379" name="Line 19"/>
            <p:cNvSpPr>
              <a:spLocks noChangeShapeType="1"/>
            </p:cNvSpPr>
            <p:nvPr/>
          </p:nvSpPr>
          <p:spPr bwMode="auto">
            <a:xfrm>
              <a:off x="3120" y="2064"/>
              <a:ext cx="336" cy="288"/>
            </a:xfrm>
            <a:prstGeom prst="line">
              <a:avLst/>
            </a:prstGeom>
            <a:noFill/>
            <a:ln w="9525">
              <a:solidFill>
                <a:schemeClr val="tx2"/>
              </a:solidFill>
              <a:round/>
              <a:headEnd/>
              <a:tailEnd/>
            </a:ln>
          </p:spPr>
          <p:txBody>
            <a:bodyPr lIns="36000" tIns="36000" rIns="36000" bIns="36000" anchor="ctr"/>
            <a:lstStyle/>
            <a:p>
              <a:endParaRPr lang="es-MX"/>
            </a:p>
          </p:txBody>
        </p:sp>
        <p:sp>
          <p:nvSpPr>
            <p:cNvPr id="14380" name="Text Box 20"/>
            <p:cNvSpPr txBox="1">
              <a:spLocks noChangeArrowheads="1"/>
            </p:cNvSpPr>
            <p:nvPr/>
          </p:nvSpPr>
          <p:spPr bwMode="auto">
            <a:xfrm>
              <a:off x="3434" y="2428"/>
              <a:ext cx="178"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b="1">
                  <a:solidFill>
                    <a:schemeClr val="tx2"/>
                  </a:solidFill>
                  <a:latin typeface="Arial Narrow" pitchFamily="34" charset="0"/>
                </a:rPr>
                <a:t>...</a:t>
              </a:r>
              <a:endParaRPr lang="es-ES" sz="2400" b="1">
                <a:solidFill>
                  <a:schemeClr val="tx2"/>
                </a:solidFill>
                <a:latin typeface="Times New Roman" pitchFamily="18" charset="0"/>
              </a:endParaRPr>
            </a:p>
          </p:txBody>
        </p:sp>
        <p:sp>
          <p:nvSpPr>
            <p:cNvPr id="14381" name="Line 21"/>
            <p:cNvSpPr>
              <a:spLocks noChangeShapeType="1"/>
            </p:cNvSpPr>
            <p:nvPr/>
          </p:nvSpPr>
          <p:spPr bwMode="auto">
            <a:xfrm>
              <a:off x="3098" y="2044"/>
              <a:ext cx="288" cy="528"/>
            </a:xfrm>
            <a:prstGeom prst="line">
              <a:avLst/>
            </a:prstGeom>
            <a:noFill/>
            <a:ln w="9525">
              <a:solidFill>
                <a:schemeClr val="tx2"/>
              </a:solidFill>
              <a:round/>
              <a:headEnd/>
              <a:tailEnd/>
            </a:ln>
          </p:spPr>
          <p:txBody>
            <a:bodyPr lIns="36000" tIns="36000" rIns="36000" bIns="36000" anchor="ctr"/>
            <a:lstStyle/>
            <a:p>
              <a:endParaRPr lang="es-MX"/>
            </a:p>
          </p:txBody>
        </p:sp>
      </p:grpSp>
      <p:grpSp>
        <p:nvGrpSpPr>
          <p:cNvPr id="14343" name="Group 50"/>
          <p:cNvGrpSpPr>
            <a:grpSpLocks/>
          </p:cNvGrpSpPr>
          <p:nvPr/>
        </p:nvGrpSpPr>
        <p:grpSpPr bwMode="auto">
          <a:xfrm>
            <a:off x="5281613" y="4548188"/>
            <a:ext cx="3709987" cy="1809750"/>
            <a:chOff x="3327" y="2865"/>
            <a:chExt cx="2337" cy="1140"/>
          </a:xfrm>
        </p:grpSpPr>
        <p:sp>
          <p:nvSpPr>
            <p:cNvPr id="14358" name="Text Box 24"/>
            <p:cNvSpPr txBox="1">
              <a:spLocks noChangeArrowheads="1"/>
            </p:cNvSpPr>
            <p:nvPr/>
          </p:nvSpPr>
          <p:spPr bwMode="auto">
            <a:xfrm>
              <a:off x="3951" y="2865"/>
              <a:ext cx="1148"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a:solidFill>
                    <a:schemeClr val="tx2"/>
                  </a:solidFill>
                  <a:latin typeface="Arial Narrow" pitchFamily="34" charset="0"/>
                </a:rPr>
                <a:t>titulo</a:t>
              </a:r>
              <a:r>
                <a:rPr lang="es-ES_tradnl" sz="2400">
                  <a:solidFill>
                    <a:schemeClr val="tx2"/>
                  </a:solidFill>
                  <a:latin typeface="Times New Roman" pitchFamily="18" charset="0"/>
                </a:rPr>
                <a:t> = Amelie</a:t>
              </a:r>
              <a:endParaRPr lang="es-ES" sz="2400">
                <a:solidFill>
                  <a:schemeClr val="tx2"/>
                </a:solidFill>
                <a:latin typeface="Times New Roman" pitchFamily="18" charset="0"/>
              </a:endParaRPr>
            </a:p>
          </p:txBody>
        </p:sp>
        <p:sp>
          <p:nvSpPr>
            <p:cNvPr id="14359" name="Text Box 25"/>
            <p:cNvSpPr txBox="1">
              <a:spLocks noChangeArrowheads="1"/>
            </p:cNvSpPr>
            <p:nvPr/>
          </p:nvSpPr>
          <p:spPr bwMode="auto">
            <a:xfrm>
              <a:off x="3951" y="3069"/>
              <a:ext cx="1434"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a:solidFill>
                    <a:schemeClr val="tx2"/>
                  </a:solidFill>
                  <a:latin typeface="Arial Narrow" pitchFamily="34" charset="0"/>
                </a:rPr>
                <a:t>genero</a:t>
              </a:r>
              <a:r>
                <a:rPr lang="es-ES_tradnl" sz="2400">
                  <a:solidFill>
                    <a:schemeClr val="tx2"/>
                  </a:solidFill>
                  <a:latin typeface="Times New Roman" pitchFamily="18" charset="0"/>
                </a:rPr>
                <a:t> = Comedia</a:t>
              </a:r>
              <a:endParaRPr lang="es-ES" sz="2400">
                <a:solidFill>
                  <a:schemeClr val="tx2"/>
                </a:solidFill>
                <a:latin typeface="Times New Roman" pitchFamily="18" charset="0"/>
              </a:endParaRPr>
            </a:p>
          </p:txBody>
        </p:sp>
        <p:sp>
          <p:nvSpPr>
            <p:cNvPr id="14360" name="Text Box 26"/>
            <p:cNvSpPr txBox="1">
              <a:spLocks noChangeArrowheads="1"/>
            </p:cNvSpPr>
            <p:nvPr/>
          </p:nvSpPr>
          <p:spPr bwMode="auto">
            <a:xfrm>
              <a:off x="3951" y="3309"/>
              <a:ext cx="1713"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a:solidFill>
                    <a:schemeClr val="tx2"/>
                  </a:solidFill>
                  <a:latin typeface="Arial Narrow" pitchFamily="34" charset="0"/>
                </a:rPr>
                <a:t>nacionalidad</a:t>
              </a:r>
              <a:r>
                <a:rPr lang="es-ES_tradnl" sz="2400">
                  <a:solidFill>
                    <a:schemeClr val="tx2"/>
                  </a:solidFill>
                  <a:latin typeface="Times New Roman" pitchFamily="18" charset="0"/>
                </a:rPr>
                <a:t> = Francia</a:t>
              </a:r>
              <a:endParaRPr lang="es-ES" sz="2400">
                <a:solidFill>
                  <a:schemeClr val="tx2"/>
                </a:solidFill>
                <a:latin typeface="Times New Roman" pitchFamily="18" charset="0"/>
              </a:endParaRPr>
            </a:p>
          </p:txBody>
        </p:sp>
        <p:sp>
          <p:nvSpPr>
            <p:cNvPr id="14361" name="Text Box 27"/>
            <p:cNvSpPr txBox="1">
              <a:spLocks noChangeArrowheads="1"/>
            </p:cNvSpPr>
            <p:nvPr/>
          </p:nvSpPr>
          <p:spPr bwMode="auto">
            <a:xfrm>
              <a:off x="3951" y="3537"/>
              <a:ext cx="1425"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a:solidFill>
                    <a:schemeClr val="tx2"/>
                  </a:solidFill>
                  <a:latin typeface="Arial Narrow" pitchFamily="34" charset="0"/>
                </a:rPr>
                <a:t>añoestreno</a:t>
              </a:r>
              <a:r>
                <a:rPr lang="es-ES_tradnl" sz="2400">
                  <a:solidFill>
                    <a:schemeClr val="tx2"/>
                  </a:solidFill>
                  <a:latin typeface="Times New Roman" pitchFamily="18" charset="0"/>
                </a:rPr>
                <a:t> = 2001</a:t>
              </a:r>
              <a:endParaRPr lang="es-ES" sz="2400">
                <a:solidFill>
                  <a:schemeClr val="tx2"/>
                </a:solidFill>
                <a:latin typeface="Times New Roman" pitchFamily="18" charset="0"/>
              </a:endParaRPr>
            </a:p>
          </p:txBody>
        </p:sp>
        <p:sp>
          <p:nvSpPr>
            <p:cNvPr id="14362" name="Text Box 28"/>
            <p:cNvSpPr txBox="1">
              <a:spLocks noChangeArrowheads="1"/>
            </p:cNvSpPr>
            <p:nvPr/>
          </p:nvSpPr>
          <p:spPr bwMode="auto">
            <a:xfrm>
              <a:off x="3327" y="3213"/>
              <a:ext cx="336" cy="276"/>
            </a:xfrm>
            <a:prstGeom prst="rect">
              <a:avLst/>
            </a:prstGeom>
            <a:noFill/>
            <a:ln w="9525">
              <a:noFill/>
              <a:miter lim="800000"/>
              <a:headEnd/>
              <a:tailEnd/>
            </a:ln>
          </p:spPr>
          <p:txBody>
            <a:bodyPr lIns="36000" tIns="36000" rIns="36000" bIns="36000">
              <a:spAutoFit/>
            </a:bodyPr>
            <a:lstStyle/>
            <a:p>
              <a:pPr>
                <a:spcBef>
                  <a:spcPct val="50000"/>
                </a:spcBef>
              </a:pPr>
              <a:r>
                <a:rPr lang="es-ES_tradnl" sz="2400">
                  <a:solidFill>
                    <a:schemeClr val="tx2"/>
                  </a:solidFill>
                  <a:latin typeface="Arial Narrow" pitchFamily="34" charset="0"/>
                </a:rPr>
                <a:t>p4</a:t>
              </a:r>
              <a:endParaRPr lang="es-ES" sz="2400">
                <a:solidFill>
                  <a:schemeClr val="tx2"/>
                </a:solidFill>
                <a:latin typeface="Arial Narrow" pitchFamily="34" charset="0"/>
              </a:endParaRPr>
            </a:p>
          </p:txBody>
        </p:sp>
        <p:sp>
          <p:nvSpPr>
            <p:cNvPr id="14363" name="Oval 29"/>
            <p:cNvSpPr>
              <a:spLocks noChangeAspect="1" noChangeArrowheads="1"/>
            </p:cNvSpPr>
            <p:nvPr/>
          </p:nvSpPr>
          <p:spPr bwMode="auto">
            <a:xfrm>
              <a:off x="3567" y="3302"/>
              <a:ext cx="91" cy="91"/>
            </a:xfrm>
            <a:prstGeom prst="ellipse">
              <a:avLst/>
            </a:prstGeom>
            <a:solidFill>
              <a:schemeClr val="tx2"/>
            </a:solidFill>
            <a:ln w="9525">
              <a:solidFill>
                <a:schemeClr val="tx2"/>
              </a:solidFill>
              <a:round/>
              <a:headEnd/>
              <a:tailEnd/>
            </a:ln>
          </p:spPr>
          <p:txBody>
            <a:bodyPr wrap="none" lIns="36000" tIns="36000" rIns="36000" bIns="36000" anchor="ctr"/>
            <a:lstStyle/>
            <a:p>
              <a:endParaRPr lang="es-MX"/>
            </a:p>
          </p:txBody>
        </p:sp>
        <p:sp>
          <p:nvSpPr>
            <p:cNvPr id="14364" name="Line 30"/>
            <p:cNvSpPr>
              <a:spLocks noChangeShapeType="1"/>
            </p:cNvSpPr>
            <p:nvPr/>
          </p:nvSpPr>
          <p:spPr bwMode="auto">
            <a:xfrm flipV="1">
              <a:off x="3615" y="3009"/>
              <a:ext cx="288" cy="336"/>
            </a:xfrm>
            <a:prstGeom prst="line">
              <a:avLst/>
            </a:prstGeom>
            <a:noFill/>
            <a:ln w="9525">
              <a:solidFill>
                <a:schemeClr val="tx2"/>
              </a:solidFill>
              <a:round/>
              <a:headEnd/>
              <a:tailEnd/>
            </a:ln>
          </p:spPr>
          <p:txBody>
            <a:bodyPr lIns="36000" tIns="36000" rIns="36000" bIns="36000" anchor="ctr"/>
            <a:lstStyle/>
            <a:p>
              <a:endParaRPr lang="es-MX"/>
            </a:p>
          </p:txBody>
        </p:sp>
        <p:sp>
          <p:nvSpPr>
            <p:cNvPr id="14365" name="Line 31"/>
            <p:cNvSpPr>
              <a:spLocks noChangeShapeType="1"/>
            </p:cNvSpPr>
            <p:nvPr/>
          </p:nvSpPr>
          <p:spPr bwMode="auto">
            <a:xfrm flipV="1">
              <a:off x="3615" y="3249"/>
              <a:ext cx="288" cy="96"/>
            </a:xfrm>
            <a:prstGeom prst="line">
              <a:avLst/>
            </a:prstGeom>
            <a:noFill/>
            <a:ln w="9525">
              <a:solidFill>
                <a:schemeClr val="tx2"/>
              </a:solidFill>
              <a:round/>
              <a:headEnd/>
              <a:tailEnd/>
            </a:ln>
          </p:spPr>
          <p:txBody>
            <a:bodyPr lIns="36000" tIns="36000" rIns="36000" bIns="36000" anchor="ctr"/>
            <a:lstStyle/>
            <a:p>
              <a:endParaRPr lang="es-MX"/>
            </a:p>
          </p:txBody>
        </p:sp>
        <p:sp>
          <p:nvSpPr>
            <p:cNvPr id="14366" name="Line 32"/>
            <p:cNvSpPr>
              <a:spLocks noChangeShapeType="1"/>
            </p:cNvSpPr>
            <p:nvPr/>
          </p:nvSpPr>
          <p:spPr bwMode="auto">
            <a:xfrm>
              <a:off x="3567" y="3345"/>
              <a:ext cx="336" cy="96"/>
            </a:xfrm>
            <a:prstGeom prst="line">
              <a:avLst/>
            </a:prstGeom>
            <a:noFill/>
            <a:ln w="9525">
              <a:solidFill>
                <a:schemeClr val="tx2"/>
              </a:solidFill>
              <a:round/>
              <a:headEnd/>
              <a:tailEnd/>
            </a:ln>
          </p:spPr>
          <p:txBody>
            <a:bodyPr lIns="36000" tIns="36000" rIns="36000" bIns="36000" anchor="ctr"/>
            <a:lstStyle/>
            <a:p>
              <a:endParaRPr lang="es-MX"/>
            </a:p>
          </p:txBody>
        </p:sp>
        <p:sp>
          <p:nvSpPr>
            <p:cNvPr id="14367" name="Line 33"/>
            <p:cNvSpPr>
              <a:spLocks noChangeShapeType="1"/>
            </p:cNvSpPr>
            <p:nvPr/>
          </p:nvSpPr>
          <p:spPr bwMode="auto">
            <a:xfrm>
              <a:off x="3600" y="3360"/>
              <a:ext cx="336" cy="288"/>
            </a:xfrm>
            <a:prstGeom prst="line">
              <a:avLst/>
            </a:prstGeom>
            <a:noFill/>
            <a:ln w="9525">
              <a:solidFill>
                <a:schemeClr val="tx2"/>
              </a:solidFill>
              <a:round/>
              <a:headEnd/>
              <a:tailEnd/>
            </a:ln>
          </p:spPr>
          <p:txBody>
            <a:bodyPr lIns="36000" tIns="36000" rIns="36000" bIns="36000" anchor="ctr"/>
            <a:lstStyle/>
            <a:p>
              <a:endParaRPr lang="es-MX"/>
            </a:p>
          </p:txBody>
        </p:sp>
        <p:sp>
          <p:nvSpPr>
            <p:cNvPr id="14368" name="Text Box 34"/>
            <p:cNvSpPr txBox="1">
              <a:spLocks noChangeArrowheads="1"/>
            </p:cNvSpPr>
            <p:nvPr/>
          </p:nvSpPr>
          <p:spPr bwMode="auto">
            <a:xfrm>
              <a:off x="3951" y="3729"/>
              <a:ext cx="178"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b="1">
                  <a:solidFill>
                    <a:schemeClr val="tx2"/>
                  </a:solidFill>
                  <a:latin typeface="Arial Narrow" pitchFamily="34" charset="0"/>
                </a:rPr>
                <a:t>...</a:t>
              </a:r>
              <a:endParaRPr lang="es-ES" sz="2400" b="1">
                <a:solidFill>
                  <a:schemeClr val="tx2"/>
                </a:solidFill>
                <a:latin typeface="Times New Roman" pitchFamily="18" charset="0"/>
              </a:endParaRPr>
            </a:p>
          </p:txBody>
        </p:sp>
        <p:sp>
          <p:nvSpPr>
            <p:cNvPr id="14369" name="Line 35"/>
            <p:cNvSpPr>
              <a:spLocks noChangeShapeType="1"/>
            </p:cNvSpPr>
            <p:nvPr/>
          </p:nvSpPr>
          <p:spPr bwMode="auto">
            <a:xfrm>
              <a:off x="3600" y="3345"/>
              <a:ext cx="288" cy="528"/>
            </a:xfrm>
            <a:prstGeom prst="line">
              <a:avLst/>
            </a:prstGeom>
            <a:noFill/>
            <a:ln w="9525">
              <a:solidFill>
                <a:schemeClr val="tx2"/>
              </a:solidFill>
              <a:round/>
              <a:headEnd/>
              <a:tailEnd/>
            </a:ln>
          </p:spPr>
          <p:txBody>
            <a:bodyPr lIns="36000" tIns="36000" rIns="36000" bIns="36000" anchor="ctr"/>
            <a:lstStyle/>
            <a:p>
              <a:endParaRPr lang="es-MX"/>
            </a:p>
          </p:txBody>
        </p:sp>
      </p:grpSp>
      <p:grpSp>
        <p:nvGrpSpPr>
          <p:cNvPr id="14344" name="Group 49"/>
          <p:cNvGrpSpPr>
            <a:grpSpLocks/>
          </p:cNvGrpSpPr>
          <p:nvPr/>
        </p:nvGrpSpPr>
        <p:grpSpPr bwMode="auto">
          <a:xfrm>
            <a:off x="1143000" y="4548188"/>
            <a:ext cx="3721100" cy="1809750"/>
            <a:chOff x="720" y="2865"/>
            <a:chExt cx="2344" cy="1140"/>
          </a:xfrm>
        </p:grpSpPr>
        <p:sp>
          <p:nvSpPr>
            <p:cNvPr id="14346" name="Text Box 37"/>
            <p:cNvSpPr txBox="1">
              <a:spLocks noChangeArrowheads="1"/>
            </p:cNvSpPr>
            <p:nvPr/>
          </p:nvSpPr>
          <p:spPr bwMode="auto">
            <a:xfrm>
              <a:off x="1344" y="2865"/>
              <a:ext cx="1720"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a:solidFill>
                    <a:schemeClr val="tx2"/>
                  </a:solidFill>
                  <a:latin typeface="Arial Narrow" pitchFamily="34" charset="0"/>
                </a:rPr>
                <a:t>titulo</a:t>
              </a:r>
              <a:r>
                <a:rPr lang="es-ES_tradnl" sz="2400">
                  <a:solidFill>
                    <a:schemeClr val="tx2"/>
                  </a:solidFill>
                  <a:latin typeface="Times New Roman" pitchFamily="18" charset="0"/>
                </a:rPr>
                <a:t> = Amores perros</a:t>
              </a:r>
              <a:endParaRPr lang="es-ES" sz="2400">
                <a:solidFill>
                  <a:schemeClr val="tx2"/>
                </a:solidFill>
                <a:latin typeface="Times New Roman" pitchFamily="18" charset="0"/>
              </a:endParaRPr>
            </a:p>
          </p:txBody>
        </p:sp>
        <p:sp>
          <p:nvSpPr>
            <p:cNvPr id="14347" name="Text Box 38"/>
            <p:cNvSpPr txBox="1">
              <a:spLocks noChangeArrowheads="1"/>
            </p:cNvSpPr>
            <p:nvPr/>
          </p:nvSpPr>
          <p:spPr bwMode="auto">
            <a:xfrm>
              <a:off x="1344" y="3069"/>
              <a:ext cx="1264"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a:solidFill>
                    <a:schemeClr val="tx2"/>
                  </a:solidFill>
                  <a:latin typeface="Arial Narrow" pitchFamily="34" charset="0"/>
                </a:rPr>
                <a:t>genero</a:t>
              </a:r>
              <a:r>
                <a:rPr lang="es-ES_tradnl" sz="2400">
                  <a:solidFill>
                    <a:schemeClr val="tx2"/>
                  </a:solidFill>
                  <a:latin typeface="Times New Roman" pitchFamily="18" charset="0"/>
                </a:rPr>
                <a:t> = Drama</a:t>
              </a:r>
              <a:endParaRPr lang="es-ES" sz="2400">
                <a:solidFill>
                  <a:schemeClr val="tx2"/>
                </a:solidFill>
                <a:latin typeface="Times New Roman" pitchFamily="18" charset="0"/>
              </a:endParaRPr>
            </a:p>
          </p:txBody>
        </p:sp>
        <p:sp>
          <p:nvSpPr>
            <p:cNvPr id="14348" name="Text Box 39"/>
            <p:cNvSpPr txBox="1">
              <a:spLocks noChangeArrowheads="1"/>
            </p:cNvSpPr>
            <p:nvPr/>
          </p:nvSpPr>
          <p:spPr bwMode="auto">
            <a:xfrm>
              <a:off x="1344" y="3309"/>
              <a:ext cx="1681"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a:solidFill>
                    <a:schemeClr val="tx2"/>
                  </a:solidFill>
                  <a:latin typeface="Arial Narrow" pitchFamily="34" charset="0"/>
                </a:rPr>
                <a:t>nacionalidad</a:t>
              </a:r>
              <a:r>
                <a:rPr lang="es-ES_tradnl" sz="2400">
                  <a:solidFill>
                    <a:schemeClr val="tx2"/>
                  </a:solidFill>
                  <a:latin typeface="Times New Roman" pitchFamily="18" charset="0"/>
                </a:rPr>
                <a:t> = Méjico</a:t>
              </a:r>
              <a:endParaRPr lang="es-ES" sz="2400">
                <a:solidFill>
                  <a:schemeClr val="tx2"/>
                </a:solidFill>
                <a:latin typeface="Times New Roman" pitchFamily="18" charset="0"/>
              </a:endParaRPr>
            </a:p>
          </p:txBody>
        </p:sp>
        <p:sp>
          <p:nvSpPr>
            <p:cNvPr id="14349" name="Text Box 40"/>
            <p:cNvSpPr txBox="1">
              <a:spLocks noChangeArrowheads="1"/>
            </p:cNvSpPr>
            <p:nvPr/>
          </p:nvSpPr>
          <p:spPr bwMode="auto">
            <a:xfrm>
              <a:off x="1344" y="3537"/>
              <a:ext cx="1425"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a:solidFill>
                    <a:schemeClr val="tx2"/>
                  </a:solidFill>
                  <a:latin typeface="Arial Narrow" pitchFamily="34" charset="0"/>
                </a:rPr>
                <a:t>añoestreno</a:t>
              </a:r>
              <a:r>
                <a:rPr lang="es-ES_tradnl" sz="2400">
                  <a:solidFill>
                    <a:schemeClr val="tx2"/>
                  </a:solidFill>
                  <a:latin typeface="Times New Roman" pitchFamily="18" charset="0"/>
                </a:rPr>
                <a:t> = 1999</a:t>
              </a:r>
              <a:endParaRPr lang="es-ES" sz="2400">
                <a:solidFill>
                  <a:schemeClr val="tx2"/>
                </a:solidFill>
                <a:latin typeface="Times New Roman" pitchFamily="18" charset="0"/>
              </a:endParaRPr>
            </a:p>
          </p:txBody>
        </p:sp>
        <p:sp>
          <p:nvSpPr>
            <p:cNvPr id="14350" name="Text Box 41"/>
            <p:cNvSpPr txBox="1">
              <a:spLocks noChangeArrowheads="1"/>
            </p:cNvSpPr>
            <p:nvPr/>
          </p:nvSpPr>
          <p:spPr bwMode="auto">
            <a:xfrm>
              <a:off x="720" y="3213"/>
              <a:ext cx="336" cy="276"/>
            </a:xfrm>
            <a:prstGeom prst="rect">
              <a:avLst/>
            </a:prstGeom>
            <a:noFill/>
            <a:ln w="9525">
              <a:noFill/>
              <a:miter lim="800000"/>
              <a:headEnd/>
              <a:tailEnd/>
            </a:ln>
          </p:spPr>
          <p:txBody>
            <a:bodyPr lIns="36000" tIns="36000" rIns="36000" bIns="36000">
              <a:spAutoFit/>
            </a:bodyPr>
            <a:lstStyle/>
            <a:p>
              <a:pPr>
                <a:spcBef>
                  <a:spcPct val="50000"/>
                </a:spcBef>
              </a:pPr>
              <a:r>
                <a:rPr lang="es-ES_tradnl" sz="2400">
                  <a:solidFill>
                    <a:schemeClr val="tx2"/>
                  </a:solidFill>
                  <a:latin typeface="Arial Narrow" pitchFamily="34" charset="0"/>
                </a:rPr>
                <a:t>p3</a:t>
              </a:r>
              <a:endParaRPr lang="es-ES" sz="2400">
                <a:solidFill>
                  <a:schemeClr val="tx2"/>
                </a:solidFill>
                <a:latin typeface="Arial Narrow" pitchFamily="34" charset="0"/>
              </a:endParaRPr>
            </a:p>
          </p:txBody>
        </p:sp>
        <p:sp>
          <p:nvSpPr>
            <p:cNvPr id="14351" name="Oval 42"/>
            <p:cNvSpPr>
              <a:spLocks noChangeAspect="1" noChangeArrowheads="1"/>
            </p:cNvSpPr>
            <p:nvPr/>
          </p:nvSpPr>
          <p:spPr bwMode="auto">
            <a:xfrm>
              <a:off x="960" y="3302"/>
              <a:ext cx="91" cy="91"/>
            </a:xfrm>
            <a:prstGeom prst="ellipse">
              <a:avLst/>
            </a:prstGeom>
            <a:solidFill>
              <a:schemeClr val="tx2"/>
            </a:solidFill>
            <a:ln w="9525">
              <a:solidFill>
                <a:schemeClr val="tx2"/>
              </a:solidFill>
              <a:round/>
              <a:headEnd/>
              <a:tailEnd/>
            </a:ln>
          </p:spPr>
          <p:txBody>
            <a:bodyPr wrap="none" lIns="36000" tIns="36000" rIns="36000" bIns="36000" anchor="ctr"/>
            <a:lstStyle/>
            <a:p>
              <a:endParaRPr lang="es-MX"/>
            </a:p>
          </p:txBody>
        </p:sp>
        <p:sp>
          <p:nvSpPr>
            <p:cNvPr id="14352" name="Line 43"/>
            <p:cNvSpPr>
              <a:spLocks noChangeShapeType="1"/>
            </p:cNvSpPr>
            <p:nvPr/>
          </p:nvSpPr>
          <p:spPr bwMode="auto">
            <a:xfrm flipV="1">
              <a:off x="1008" y="3009"/>
              <a:ext cx="288" cy="336"/>
            </a:xfrm>
            <a:prstGeom prst="line">
              <a:avLst/>
            </a:prstGeom>
            <a:noFill/>
            <a:ln w="9525">
              <a:solidFill>
                <a:schemeClr val="tx2"/>
              </a:solidFill>
              <a:round/>
              <a:headEnd/>
              <a:tailEnd/>
            </a:ln>
          </p:spPr>
          <p:txBody>
            <a:bodyPr lIns="36000" tIns="36000" rIns="36000" bIns="36000" anchor="ctr"/>
            <a:lstStyle/>
            <a:p>
              <a:endParaRPr lang="es-MX"/>
            </a:p>
          </p:txBody>
        </p:sp>
        <p:sp>
          <p:nvSpPr>
            <p:cNvPr id="14353" name="Line 44"/>
            <p:cNvSpPr>
              <a:spLocks noChangeShapeType="1"/>
            </p:cNvSpPr>
            <p:nvPr/>
          </p:nvSpPr>
          <p:spPr bwMode="auto">
            <a:xfrm flipV="1">
              <a:off x="1008" y="3249"/>
              <a:ext cx="288" cy="96"/>
            </a:xfrm>
            <a:prstGeom prst="line">
              <a:avLst/>
            </a:prstGeom>
            <a:noFill/>
            <a:ln w="9525">
              <a:solidFill>
                <a:schemeClr val="tx2"/>
              </a:solidFill>
              <a:round/>
              <a:headEnd/>
              <a:tailEnd/>
            </a:ln>
          </p:spPr>
          <p:txBody>
            <a:bodyPr lIns="36000" tIns="36000" rIns="36000" bIns="36000" anchor="ctr"/>
            <a:lstStyle/>
            <a:p>
              <a:endParaRPr lang="es-MX"/>
            </a:p>
          </p:txBody>
        </p:sp>
        <p:sp>
          <p:nvSpPr>
            <p:cNvPr id="14354" name="Line 45"/>
            <p:cNvSpPr>
              <a:spLocks noChangeShapeType="1"/>
            </p:cNvSpPr>
            <p:nvPr/>
          </p:nvSpPr>
          <p:spPr bwMode="auto">
            <a:xfrm>
              <a:off x="960" y="3345"/>
              <a:ext cx="336" cy="96"/>
            </a:xfrm>
            <a:prstGeom prst="line">
              <a:avLst/>
            </a:prstGeom>
            <a:noFill/>
            <a:ln w="9525">
              <a:solidFill>
                <a:schemeClr val="tx2"/>
              </a:solidFill>
              <a:round/>
              <a:headEnd/>
              <a:tailEnd/>
            </a:ln>
          </p:spPr>
          <p:txBody>
            <a:bodyPr lIns="36000" tIns="36000" rIns="36000" bIns="36000" anchor="ctr"/>
            <a:lstStyle/>
            <a:p>
              <a:endParaRPr lang="es-MX"/>
            </a:p>
          </p:txBody>
        </p:sp>
        <p:sp>
          <p:nvSpPr>
            <p:cNvPr id="14355" name="Line 46"/>
            <p:cNvSpPr>
              <a:spLocks noChangeShapeType="1"/>
            </p:cNvSpPr>
            <p:nvPr/>
          </p:nvSpPr>
          <p:spPr bwMode="auto">
            <a:xfrm>
              <a:off x="1008" y="3360"/>
              <a:ext cx="336" cy="288"/>
            </a:xfrm>
            <a:prstGeom prst="line">
              <a:avLst/>
            </a:prstGeom>
            <a:noFill/>
            <a:ln w="9525">
              <a:solidFill>
                <a:schemeClr val="tx2"/>
              </a:solidFill>
              <a:round/>
              <a:headEnd/>
              <a:tailEnd/>
            </a:ln>
          </p:spPr>
          <p:txBody>
            <a:bodyPr lIns="36000" tIns="36000" rIns="36000" bIns="36000" anchor="ctr"/>
            <a:lstStyle/>
            <a:p>
              <a:endParaRPr lang="es-MX"/>
            </a:p>
          </p:txBody>
        </p:sp>
        <p:sp>
          <p:nvSpPr>
            <p:cNvPr id="14356" name="Text Box 47"/>
            <p:cNvSpPr txBox="1">
              <a:spLocks noChangeArrowheads="1"/>
            </p:cNvSpPr>
            <p:nvPr/>
          </p:nvSpPr>
          <p:spPr bwMode="auto">
            <a:xfrm>
              <a:off x="1344" y="3729"/>
              <a:ext cx="178"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b="1">
                  <a:solidFill>
                    <a:schemeClr val="tx2"/>
                  </a:solidFill>
                  <a:latin typeface="Arial Narrow" pitchFamily="34" charset="0"/>
                </a:rPr>
                <a:t>...</a:t>
              </a:r>
              <a:endParaRPr lang="es-ES" sz="2400" b="1">
                <a:solidFill>
                  <a:schemeClr val="tx2"/>
                </a:solidFill>
                <a:latin typeface="Times New Roman" pitchFamily="18" charset="0"/>
              </a:endParaRPr>
            </a:p>
          </p:txBody>
        </p:sp>
        <p:sp>
          <p:nvSpPr>
            <p:cNvPr id="14357" name="Line 48"/>
            <p:cNvSpPr>
              <a:spLocks noChangeShapeType="1"/>
            </p:cNvSpPr>
            <p:nvPr/>
          </p:nvSpPr>
          <p:spPr bwMode="auto">
            <a:xfrm>
              <a:off x="1008" y="3345"/>
              <a:ext cx="288" cy="528"/>
            </a:xfrm>
            <a:prstGeom prst="line">
              <a:avLst/>
            </a:prstGeom>
            <a:noFill/>
            <a:ln w="9525">
              <a:solidFill>
                <a:schemeClr val="tx2"/>
              </a:solidFill>
              <a:round/>
              <a:headEnd/>
              <a:tailEnd/>
            </a:ln>
          </p:spPr>
          <p:txBody>
            <a:bodyPr lIns="36000" tIns="36000" rIns="36000" bIns="36000" anchor="ctr"/>
            <a:lstStyle/>
            <a:p>
              <a:endParaRPr lang="es-MX"/>
            </a:p>
          </p:txBody>
        </p:sp>
      </p:grpSp>
      <p:sp>
        <p:nvSpPr>
          <p:cNvPr id="14345" name="Rectangle 52"/>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64912"/>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5 Marcador de número de diapositiva"/>
          <p:cNvSpPr>
            <a:spLocks noGrp="1"/>
          </p:cNvSpPr>
          <p:nvPr>
            <p:ph type="sldNum" sz="quarter" idx="12"/>
          </p:nvPr>
        </p:nvSpPr>
        <p:spPr/>
        <p:txBody>
          <a:bodyPr/>
          <a:lstStyle/>
          <a:p>
            <a:pPr>
              <a:defRPr/>
            </a:pPr>
            <a:fld id="{5D5CBEF7-3776-4452-9F80-EEA6D87ABEF0}" type="slidenum">
              <a:rPr lang="es-ES"/>
              <a:pPr>
                <a:defRPr/>
              </a:pPr>
              <a:t>100</a:t>
            </a:fld>
            <a:endParaRPr lang="es-ES"/>
          </a:p>
        </p:txBody>
      </p:sp>
      <p:sp>
        <p:nvSpPr>
          <p:cNvPr id="105475" name="Line 4"/>
          <p:cNvSpPr>
            <a:spLocks noChangeShapeType="1"/>
          </p:cNvSpPr>
          <p:nvPr/>
        </p:nvSpPr>
        <p:spPr bwMode="auto">
          <a:xfrm flipH="1" flipV="1">
            <a:off x="3082925" y="2698750"/>
            <a:ext cx="1216025" cy="596900"/>
          </a:xfrm>
          <a:prstGeom prst="line">
            <a:avLst/>
          </a:prstGeom>
          <a:noFill/>
          <a:ln w="9525">
            <a:solidFill>
              <a:schemeClr val="tx1"/>
            </a:solidFill>
            <a:round/>
            <a:headEnd/>
            <a:tailEnd/>
          </a:ln>
        </p:spPr>
        <p:txBody>
          <a:bodyPr lIns="0" tIns="46800" rIns="0" bIns="10800">
            <a:spAutoFit/>
          </a:bodyPr>
          <a:lstStyle/>
          <a:p>
            <a:endParaRPr lang="es-MX"/>
          </a:p>
        </p:txBody>
      </p:sp>
      <p:sp>
        <p:nvSpPr>
          <p:cNvPr id="105476" name="Line 5"/>
          <p:cNvSpPr>
            <a:spLocks noChangeShapeType="1"/>
          </p:cNvSpPr>
          <p:nvPr/>
        </p:nvSpPr>
        <p:spPr bwMode="auto">
          <a:xfrm>
            <a:off x="3001963" y="2779713"/>
            <a:ext cx="0" cy="469900"/>
          </a:xfrm>
          <a:prstGeom prst="line">
            <a:avLst/>
          </a:prstGeom>
          <a:noFill/>
          <a:ln w="9525">
            <a:solidFill>
              <a:schemeClr val="tx1"/>
            </a:solidFill>
            <a:round/>
            <a:headEnd/>
            <a:tailEnd/>
          </a:ln>
        </p:spPr>
        <p:txBody>
          <a:bodyPr lIns="0" tIns="46800" rIns="0" bIns="10800">
            <a:spAutoFit/>
          </a:bodyPr>
          <a:lstStyle/>
          <a:p>
            <a:endParaRPr lang="es-MX"/>
          </a:p>
        </p:txBody>
      </p:sp>
      <p:sp>
        <p:nvSpPr>
          <p:cNvPr id="105477" name="Line 6"/>
          <p:cNvSpPr>
            <a:spLocks noChangeShapeType="1"/>
          </p:cNvSpPr>
          <p:nvPr/>
        </p:nvSpPr>
        <p:spPr bwMode="auto">
          <a:xfrm flipV="1">
            <a:off x="1639888" y="2698750"/>
            <a:ext cx="1281112" cy="585788"/>
          </a:xfrm>
          <a:prstGeom prst="line">
            <a:avLst/>
          </a:prstGeom>
          <a:noFill/>
          <a:ln w="9525">
            <a:solidFill>
              <a:schemeClr val="tx1"/>
            </a:solidFill>
            <a:round/>
            <a:headEnd/>
            <a:tailEnd/>
          </a:ln>
        </p:spPr>
        <p:txBody>
          <a:bodyPr lIns="0" tIns="46800" rIns="0" bIns="10800">
            <a:spAutoFit/>
          </a:bodyPr>
          <a:lstStyle/>
          <a:p>
            <a:endParaRPr lang="es-MX"/>
          </a:p>
        </p:txBody>
      </p:sp>
      <p:sp>
        <p:nvSpPr>
          <p:cNvPr id="344071" name="Rectangle 7"/>
          <p:cNvSpPr>
            <a:spLocks noChangeArrowheads="1"/>
          </p:cNvSpPr>
          <p:nvPr/>
        </p:nvSpPr>
        <p:spPr bwMode="auto">
          <a:xfrm>
            <a:off x="228600" y="228600"/>
            <a:ext cx="9296400" cy="762000"/>
          </a:xfrm>
          <a:prstGeom prst="rect">
            <a:avLst/>
          </a:prstGeom>
          <a:noFill/>
          <a:ln w="9525">
            <a:noFill/>
            <a:miter lim="800000"/>
            <a:headEnd/>
            <a:tailEnd/>
          </a:ln>
          <a:effectLst/>
        </p:spPr>
        <p:txBody>
          <a:bodyPr anchor="ctr"/>
          <a:lstStyle/>
          <a:p>
            <a:pPr algn="ctr">
              <a:defRPr/>
            </a:pPr>
            <a:r>
              <a:rPr lang="es-ES_tradnl" sz="2400" b="1">
                <a:solidFill>
                  <a:schemeClr val="tx2"/>
                </a:solidFill>
                <a:latin typeface="Arial" charset="0"/>
              </a:rPr>
              <a:t>MER : </a:t>
            </a:r>
            <a:r>
              <a:rPr lang="es-ES_tradnl" sz="2400">
                <a:effectLst>
                  <a:outerShdw blurRad="38100" dist="38100" dir="2700000" algn="tl">
                    <a:srgbClr val="C0C0C0"/>
                  </a:outerShdw>
                </a:effectLst>
                <a:latin typeface="Arial" charset="0"/>
              </a:rPr>
              <a:t>AGREGACIÓN</a:t>
            </a:r>
          </a:p>
        </p:txBody>
      </p:sp>
      <p:sp>
        <p:nvSpPr>
          <p:cNvPr id="105479" name="Line 8"/>
          <p:cNvSpPr>
            <a:spLocks noChangeShapeType="1"/>
          </p:cNvSpPr>
          <p:nvPr/>
        </p:nvSpPr>
        <p:spPr bwMode="auto">
          <a:xfrm>
            <a:off x="254000" y="838200"/>
            <a:ext cx="9271000" cy="1588"/>
          </a:xfrm>
          <a:prstGeom prst="line">
            <a:avLst/>
          </a:prstGeom>
          <a:noFill/>
          <a:ln w="9525">
            <a:solidFill>
              <a:schemeClr val="tx1"/>
            </a:solidFill>
            <a:round/>
            <a:headEnd/>
            <a:tailEnd/>
          </a:ln>
        </p:spPr>
        <p:txBody>
          <a:bodyPr wrap="none" anchor="ctr"/>
          <a:lstStyle/>
          <a:p>
            <a:endParaRPr lang="es-MX"/>
          </a:p>
        </p:txBody>
      </p:sp>
      <p:sp>
        <p:nvSpPr>
          <p:cNvPr id="105480" name="Text Box 9"/>
          <p:cNvSpPr txBox="1">
            <a:spLocks noChangeArrowheads="1"/>
          </p:cNvSpPr>
          <p:nvPr/>
        </p:nvSpPr>
        <p:spPr bwMode="auto">
          <a:xfrm>
            <a:off x="4833938" y="2362200"/>
            <a:ext cx="804862" cy="301625"/>
          </a:xfrm>
          <a:prstGeom prst="rect">
            <a:avLst/>
          </a:prstGeom>
          <a:noFill/>
          <a:ln w="9525">
            <a:noFill/>
            <a:miter lim="800000"/>
            <a:headEnd/>
            <a:tailEnd/>
          </a:ln>
        </p:spPr>
        <p:txBody>
          <a:bodyPr wrap="none" lIns="0" tIns="46800" rIns="0" bIns="10800">
            <a:spAutoFit/>
          </a:bodyPr>
          <a:lstStyle/>
          <a:p>
            <a:pPr algn="r" eaLnBrk="0" hangingPunct="0">
              <a:spcBef>
                <a:spcPct val="50000"/>
              </a:spcBef>
            </a:pPr>
            <a:r>
              <a:rPr lang="es-ES_tradnl" sz="1600"/>
              <a:t>[MPM99]</a:t>
            </a:r>
            <a:endParaRPr lang="es-ES" sz="1600"/>
          </a:p>
        </p:txBody>
      </p:sp>
      <p:sp>
        <p:nvSpPr>
          <p:cNvPr id="105481" name="Rectangle 10"/>
          <p:cNvSpPr>
            <a:spLocks noChangeArrowheads="1"/>
          </p:cNvSpPr>
          <p:nvPr/>
        </p:nvSpPr>
        <p:spPr bwMode="auto">
          <a:xfrm>
            <a:off x="228600" y="914400"/>
            <a:ext cx="8736013" cy="1219200"/>
          </a:xfrm>
          <a:prstGeom prst="rect">
            <a:avLst/>
          </a:prstGeom>
          <a:noFill/>
          <a:ln w="9525">
            <a:noFill/>
            <a:miter lim="800000"/>
            <a:headEnd/>
            <a:tailEnd/>
          </a:ln>
        </p:spPr>
        <p:txBody>
          <a:bodyPr/>
          <a:lstStyle/>
          <a:p>
            <a:pPr marL="342900" indent="-342900">
              <a:spcBef>
                <a:spcPct val="20000"/>
              </a:spcBef>
              <a:buFontTx/>
              <a:buChar char="•"/>
              <a:tabLst>
                <a:tab pos="381000" algn="l"/>
                <a:tab pos="4000500" algn="l"/>
                <a:tab pos="6477000" algn="l"/>
              </a:tabLst>
            </a:pPr>
            <a:r>
              <a:rPr lang="es-ES_tradnl" sz="2400">
                <a:latin typeface="Arial" charset="0"/>
              </a:rPr>
              <a:t>AGREGACIÓN COMPUESTO / COMPONENTE:</a:t>
            </a:r>
          </a:p>
          <a:p>
            <a:pPr marL="819150" lvl="1" indent="-285750">
              <a:spcBef>
                <a:spcPct val="20000"/>
              </a:spcBef>
              <a:buFontTx/>
              <a:buChar char="–"/>
              <a:tabLst>
                <a:tab pos="381000" algn="l"/>
                <a:tab pos="4000500" algn="l"/>
                <a:tab pos="6477000" algn="l"/>
              </a:tabLst>
            </a:pPr>
            <a:r>
              <a:rPr lang="es-ES_tradnl" sz="2000">
                <a:latin typeface="Arial" charset="0"/>
              </a:rPr>
              <a:t>Un todo se obtiene por la unión de diversas partes, que pueden ser objetos distintos y que desempeñan papeles distintos en la agregación.</a:t>
            </a:r>
          </a:p>
        </p:txBody>
      </p:sp>
      <p:sp>
        <p:nvSpPr>
          <p:cNvPr id="105482" name="Rectangle 11"/>
          <p:cNvSpPr>
            <a:spLocks noChangeArrowheads="1"/>
          </p:cNvSpPr>
          <p:nvPr/>
        </p:nvSpPr>
        <p:spPr bwMode="auto">
          <a:xfrm>
            <a:off x="1143000" y="3265488"/>
            <a:ext cx="1054100" cy="31115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CHASIS</a:t>
            </a:r>
          </a:p>
        </p:txBody>
      </p:sp>
      <p:sp>
        <p:nvSpPr>
          <p:cNvPr id="105483" name="AutoShape 12"/>
          <p:cNvSpPr>
            <a:spLocks noChangeArrowheads="1"/>
          </p:cNvSpPr>
          <p:nvPr/>
        </p:nvSpPr>
        <p:spPr bwMode="auto">
          <a:xfrm>
            <a:off x="2878138" y="2540000"/>
            <a:ext cx="230187" cy="241300"/>
          </a:xfrm>
          <a:prstGeom prst="flowChartDecision">
            <a:avLst/>
          </a:prstGeom>
          <a:noFill/>
          <a:ln w="9525">
            <a:solidFill>
              <a:schemeClr val="tx1"/>
            </a:solidFill>
            <a:miter lim="800000"/>
            <a:headEnd/>
            <a:tailEnd/>
          </a:ln>
        </p:spPr>
        <p:txBody>
          <a:bodyPr lIns="0" tIns="46800" rIns="0" bIns="10800" anchor="ctr">
            <a:spAutoFit/>
          </a:bodyPr>
          <a:lstStyle/>
          <a:p>
            <a:endParaRPr lang="es-MX"/>
          </a:p>
        </p:txBody>
      </p:sp>
      <p:sp>
        <p:nvSpPr>
          <p:cNvPr id="105484" name="Rectangle 13"/>
          <p:cNvSpPr>
            <a:spLocks noChangeArrowheads="1"/>
          </p:cNvSpPr>
          <p:nvPr/>
        </p:nvSpPr>
        <p:spPr bwMode="auto">
          <a:xfrm>
            <a:off x="2479675" y="3255963"/>
            <a:ext cx="1054100" cy="311150"/>
          </a:xfrm>
          <a:prstGeom prst="rect">
            <a:avLst/>
          </a:prstGeom>
          <a:solidFill>
            <a:schemeClr val="bg1"/>
          </a:solidFill>
          <a:ln w="9525" algn="ctr">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MOTOR</a:t>
            </a:r>
          </a:p>
        </p:txBody>
      </p:sp>
      <p:sp>
        <p:nvSpPr>
          <p:cNvPr id="105485" name="Rectangle 14"/>
          <p:cNvSpPr>
            <a:spLocks noChangeArrowheads="1"/>
          </p:cNvSpPr>
          <p:nvPr/>
        </p:nvSpPr>
        <p:spPr bwMode="auto">
          <a:xfrm>
            <a:off x="2433638" y="2205038"/>
            <a:ext cx="1054100"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COCHE</a:t>
            </a:r>
          </a:p>
        </p:txBody>
      </p:sp>
      <p:sp>
        <p:nvSpPr>
          <p:cNvPr id="105486" name="Rectangle 15"/>
          <p:cNvSpPr>
            <a:spLocks noChangeArrowheads="1"/>
          </p:cNvSpPr>
          <p:nvPr/>
        </p:nvSpPr>
        <p:spPr bwMode="auto">
          <a:xfrm>
            <a:off x="3738563" y="3275013"/>
            <a:ext cx="1054100" cy="311150"/>
          </a:xfrm>
          <a:prstGeom prst="rect">
            <a:avLst/>
          </a:prstGeom>
          <a:solidFill>
            <a:schemeClr val="bg1"/>
          </a:solidFill>
          <a:ln w="9525" algn="ctr">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RUEDA</a:t>
            </a:r>
          </a:p>
        </p:txBody>
      </p:sp>
      <p:sp>
        <p:nvSpPr>
          <p:cNvPr id="105487" name="Text Box 16"/>
          <p:cNvSpPr txBox="1">
            <a:spLocks noChangeArrowheads="1"/>
          </p:cNvSpPr>
          <p:nvPr/>
        </p:nvSpPr>
        <p:spPr bwMode="auto">
          <a:xfrm>
            <a:off x="1403350" y="2846388"/>
            <a:ext cx="439738" cy="301625"/>
          </a:xfrm>
          <a:prstGeom prst="rect">
            <a:avLst/>
          </a:prstGeom>
          <a:noFill/>
          <a:ln w="9525">
            <a:noFill/>
            <a:miter lim="800000"/>
            <a:headEnd/>
            <a:tailEnd/>
          </a:ln>
        </p:spPr>
        <p:txBody>
          <a:bodyPr wrap="none" lIns="0" tIns="46800" rIns="0" bIns="10800">
            <a:spAutoFit/>
          </a:bodyPr>
          <a:lstStyle/>
          <a:p>
            <a:pPr algn="r" eaLnBrk="0" hangingPunct="0">
              <a:spcBef>
                <a:spcPct val="50000"/>
              </a:spcBef>
            </a:pPr>
            <a:r>
              <a:rPr lang="es-ES_tradnl" sz="1600"/>
              <a:t>(1,1)</a:t>
            </a:r>
            <a:endParaRPr lang="es-ES" sz="1600"/>
          </a:p>
        </p:txBody>
      </p:sp>
      <p:sp>
        <p:nvSpPr>
          <p:cNvPr id="105488" name="Text Box 17"/>
          <p:cNvSpPr txBox="1">
            <a:spLocks noChangeArrowheads="1"/>
          </p:cNvSpPr>
          <p:nvPr/>
        </p:nvSpPr>
        <p:spPr bwMode="auto">
          <a:xfrm>
            <a:off x="2540000" y="2906713"/>
            <a:ext cx="439738" cy="301625"/>
          </a:xfrm>
          <a:prstGeom prst="rect">
            <a:avLst/>
          </a:prstGeom>
          <a:noFill/>
          <a:ln w="9525">
            <a:noFill/>
            <a:miter lim="800000"/>
            <a:headEnd/>
            <a:tailEnd/>
          </a:ln>
        </p:spPr>
        <p:txBody>
          <a:bodyPr wrap="none" lIns="0" tIns="46800" rIns="0" bIns="10800">
            <a:spAutoFit/>
          </a:bodyPr>
          <a:lstStyle/>
          <a:p>
            <a:pPr algn="r" eaLnBrk="0" hangingPunct="0">
              <a:spcBef>
                <a:spcPct val="50000"/>
              </a:spcBef>
            </a:pPr>
            <a:r>
              <a:rPr lang="es-ES_tradnl" sz="1600"/>
              <a:t>(1,1)</a:t>
            </a:r>
            <a:endParaRPr lang="es-ES" sz="1600"/>
          </a:p>
        </p:txBody>
      </p:sp>
      <p:sp>
        <p:nvSpPr>
          <p:cNvPr id="105489" name="Text Box 18"/>
          <p:cNvSpPr txBox="1">
            <a:spLocks noChangeArrowheads="1"/>
          </p:cNvSpPr>
          <p:nvPr/>
        </p:nvSpPr>
        <p:spPr bwMode="auto">
          <a:xfrm>
            <a:off x="3967163" y="2825750"/>
            <a:ext cx="439737" cy="301625"/>
          </a:xfrm>
          <a:prstGeom prst="rect">
            <a:avLst/>
          </a:prstGeom>
          <a:noFill/>
          <a:ln w="9525">
            <a:noFill/>
            <a:miter lim="800000"/>
            <a:headEnd/>
            <a:tailEnd/>
          </a:ln>
        </p:spPr>
        <p:txBody>
          <a:bodyPr wrap="none" lIns="0" tIns="46800" rIns="0" bIns="10800">
            <a:spAutoFit/>
          </a:bodyPr>
          <a:lstStyle/>
          <a:p>
            <a:pPr algn="r" eaLnBrk="0" hangingPunct="0">
              <a:spcBef>
                <a:spcPct val="50000"/>
              </a:spcBef>
            </a:pPr>
            <a:r>
              <a:rPr lang="es-ES_tradnl" sz="1600"/>
              <a:t>(4,4)</a:t>
            </a:r>
            <a:endParaRPr lang="es-ES" sz="1600"/>
          </a:p>
        </p:txBody>
      </p:sp>
      <p:sp>
        <p:nvSpPr>
          <p:cNvPr id="105490" name="Rectangle 19"/>
          <p:cNvSpPr>
            <a:spLocks noChangeArrowheads="1"/>
          </p:cNvSpPr>
          <p:nvPr/>
        </p:nvSpPr>
        <p:spPr bwMode="auto">
          <a:xfrm>
            <a:off x="192088" y="3729038"/>
            <a:ext cx="8556625" cy="1528762"/>
          </a:xfrm>
          <a:prstGeom prst="rect">
            <a:avLst/>
          </a:prstGeom>
          <a:noFill/>
          <a:ln w="9525">
            <a:noFill/>
            <a:miter lim="800000"/>
            <a:headEnd/>
            <a:tailEnd/>
          </a:ln>
        </p:spPr>
        <p:txBody>
          <a:bodyPr/>
          <a:lstStyle/>
          <a:p>
            <a:pPr marL="342900" indent="-342900">
              <a:spcBef>
                <a:spcPct val="20000"/>
              </a:spcBef>
              <a:buFontTx/>
              <a:buChar char="•"/>
              <a:tabLst>
                <a:tab pos="381000" algn="l"/>
                <a:tab pos="4000500" algn="l"/>
                <a:tab pos="6477000" algn="l"/>
              </a:tabLst>
            </a:pPr>
            <a:r>
              <a:rPr lang="es-ES_tradnl" sz="2400">
                <a:latin typeface="Arial" charset="0"/>
              </a:rPr>
              <a:t>AGREGACIÓN COLECCIÓN / MIEMBRO :</a:t>
            </a:r>
          </a:p>
          <a:p>
            <a:pPr marL="819150" lvl="1" indent="-285750">
              <a:spcBef>
                <a:spcPct val="20000"/>
              </a:spcBef>
              <a:buFontTx/>
              <a:buChar char="–"/>
              <a:tabLst>
                <a:tab pos="381000" algn="l"/>
                <a:tab pos="4000500" algn="l"/>
                <a:tab pos="6477000" algn="l"/>
              </a:tabLst>
            </a:pPr>
            <a:r>
              <a:rPr lang="es-ES_tradnl" sz="2000">
                <a:latin typeface="Arial" charset="0"/>
              </a:rPr>
              <a:t>Un todo se obtiene por la unión de diversas partes  del mismo tipo y que desempeñan el mismo papel en la agregación.</a:t>
            </a:r>
          </a:p>
          <a:p>
            <a:pPr marL="819150" lvl="1" indent="-285750" algn="r">
              <a:spcBef>
                <a:spcPct val="20000"/>
              </a:spcBef>
              <a:buFontTx/>
              <a:buChar char="–"/>
              <a:tabLst>
                <a:tab pos="381000" algn="l"/>
                <a:tab pos="4000500" algn="l"/>
                <a:tab pos="6477000" algn="l"/>
              </a:tabLst>
            </a:pPr>
            <a:r>
              <a:rPr lang="es-ES_tradnl" sz="2000">
                <a:latin typeface="Arial" charset="0"/>
              </a:rPr>
              <a:t>Se puede establecer orden entre las partes</a:t>
            </a:r>
          </a:p>
        </p:txBody>
      </p:sp>
      <p:grpSp>
        <p:nvGrpSpPr>
          <p:cNvPr id="105491" name="Group 20"/>
          <p:cNvGrpSpPr>
            <a:grpSpLocks/>
          </p:cNvGrpSpPr>
          <p:nvPr/>
        </p:nvGrpSpPr>
        <p:grpSpPr bwMode="auto">
          <a:xfrm>
            <a:off x="1052513" y="5476875"/>
            <a:ext cx="2963862" cy="320675"/>
            <a:chOff x="663" y="3450"/>
            <a:chExt cx="1867" cy="202"/>
          </a:xfrm>
        </p:grpSpPr>
        <p:sp>
          <p:nvSpPr>
            <p:cNvPr id="105498" name="Rectangle 21"/>
            <p:cNvSpPr>
              <a:spLocks noChangeArrowheads="1"/>
            </p:cNvSpPr>
            <p:nvPr/>
          </p:nvSpPr>
          <p:spPr bwMode="auto">
            <a:xfrm>
              <a:off x="1866" y="3456"/>
              <a:ext cx="664" cy="196"/>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ARBOL</a:t>
              </a:r>
            </a:p>
          </p:txBody>
        </p:sp>
        <p:sp>
          <p:nvSpPr>
            <p:cNvPr id="105499" name="AutoShape 22"/>
            <p:cNvSpPr>
              <a:spLocks noChangeArrowheads="1"/>
            </p:cNvSpPr>
            <p:nvPr/>
          </p:nvSpPr>
          <p:spPr bwMode="auto">
            <a:xfrm>
              <a:off x="1338" y="3468"/>
              <a:ext cx="145" cy="152"/>
            </a:xfrm>
            <a:prstGeom prst="flowChartDecision">
              <a:avLst/>
            </a:prstGeom>
            <a:noFill/>
            <a:ln w="9525">
              <a:solidFill>
                <a:schemeClr val="tx1"/>
              </a:solidFill>
              <a:miter lim="800000"/>
              <a:headEnd/>
              <a:tailEnd/>
            </a:ln>
          </p:spPr>
          <p:txBody>
            <a:bodyPr lIns="0" tIns="46800" rIns="0" bIns="10800" anchor="ctr">
              <a:spAutoFit/>
            </a:bodyPr>
            <a:lstStyle/>
            <a:p>
              <a:endParaRPr lang="es-MX"/>
            </a:p>
          </p:txBody>
        </p:sp>
        <p:sp>
          <p:nvSpPr>
            <p:cNvPr id="105500" name="Line 23"/>
            <p:cNvSpPr>
              <a:spLocks noChangeShapeType="1"/>
            </p:cNvSpPr>
            <p:nvPr/>
          </p:nvSpPr>
          <p:spPr bwMode="auto">
            <a:xfrm flipV="1">
              <a:off x="1482" y="3552"/>
              <a:ext cx="390" cy="0"/>
            </a:xfrm>
            <a:prstGeom prst="line">
              <a:avLst/>
            </a:prstGeom>
            <a:noFill/>
            <a:ln w="9525">
              <a:solidFill>
                <a:schemeClr val="tx1"/>
              </a:solidFill>
              <a:round/>
              <a:headEnd/>
              <a:tailEnd/>
            </a:ln>
          </p:spPr>
          <p:txBody>
            <a:bodyPr lIns="0" tIns="46800" rIns="0" bIns="10800">
              <a:spAutoFit/>
            </a:bodyPr>
            <a:lstStyle/>
            <a:p>
              <a:endParaRPr lang="es-MX"/>
            </a:p>
          </p:txBody>
        </p:sp>
        <p:sp>
          <p:nvSpPr>
            <p:cNvPr id="105501" name="Rectangle 24"/>
            <p:cNvSpPr>
              <a:spLocks noChangeArrowheads="1"/>
            </p:cNvSpPr>
            <p:nvPr/>
          </p:nvSpPr>
          <p:spPr bwMode="auto">
            <a:xfrm>
              <a:off x="663" y="3450"/>
              <a:ext cx="664" cy="196"/>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BOSQUE</a:t>
              </a:r>
            </a:p>
          </p:txBody>
        </p:sp>
      </p:grpSp>
      <p:grpSp>
        <p:nvGrpSpPr>
          <p:cNvPr id="105492" name="Group 25"/>
          <p:cNvGrpSpPr>
            <a:grpSpLocks/>
          </p:cNvGrpSpPr>
          <p:nvPr/>
        </p:nvGrpSpPr>
        <p:grpSpPr bwMode="auto">
          <a:xfrm>
            <a:off x="4957763" y="5562600"/>
            <a:ext cx="3644900" cy="417513"/>
            <a:chOff x="3123" y="3504"/>
            <a:chExt cx="2296" cy="263"/>
          </a:xfrm>
        </p:grpSpPr>
        <p:sp>
          <p:nvSpPr>
            <p:cNvPr id="105493" name="Rectangle 26"/>
            <p:cNvSpPr>
              <a:spLocks noChangeArrowheads="1"/>
            </p:cNvSpPr>
            <p:nvPr/>
          </p:nvSpPr>
          <p:spPr bwMode="auto">
            <a:xfrm>
              <a:off x="4755" y="3510"/>
              <a:ext cx="664" cy="196"/>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BARCO</a:t>
              </a:r>
            </a:p>
          </p:txBody>
        </p:sp>
        <p:sp>
          <p:nvSpPr>
            <p:cNvPr id="105494" name="AutoShape 27"/>
            <p:cNvSpPr>
              <a:spLocks noChangeArrowheads="1"/>
            </p:cNvSpPr>
            <p:nvPr/>
          </p:nvSpPr>
          <p:spPr bwMode="auto">
            <a:xfrm>
              <a:off x="3792" y="3528"/>
              <a:ext cx="145" cy="152"/>
            </a:xfrm>
            <a:prstGeom prst="flowChartDecision">
              <a:avLst/>
            </a:prstGeom>
            <a:noFill/>
            <a:ln w="9525">
              <a:solidFill>
                <a:schemeClr val="tx1"/>
              </a:solidFill>
              <a:miter lim="800000"/>
              <a:headEnd/>
              <a:tailEnd/>
            </a:ln>
          </p:spPr>
          <p:txBody>
            <a:bodyPr lIns="0" tIns="46800" rIns="0" bIns="10800" anchor="ctr">
              <a:spAutoFit/>
            </a:bodyPr>
            <a:lstStyle/>
            <a:p>
              <a:endParaRPr lang="es-MX"/>
            </a:p>
          </p:txBody>
        </p:sp>
        <p:sp>
          <p:nvSpPr>
            <p:cNvPr id="105495" name="Line 28"/>
            <p:cNvSpPr>
              <a:spLocks noChangeShapeType="1"/>
            </p:cNvSpPr>
            <p:nvPr/>
          </p:nvSpPr>
          <p:spPr bwMode="auto">
            <a:xfrm>
              <a:off x="3936" y="3600"/>
              <a:ext cx="816" cy="0"/>
            </a:xfrm>
            <a:prstGeom prst="line">
              <a:avLst/>
            </a:prstGeom>
            <a:noFill/>
            <a:ln w="9525">
              <a:solidFill>
                <a:schemeClr val="tx1"/>
              </a:solidFill>
              <a:round/>
              <a:headEnd/>
              <a:tailEnd/>
            </a:ln>
          </p:spPr>
          <p:txBody>
            <a:bodyPr lIns="0" tIns="46800" rIns="0" bIns="10800">
              <a:spAutoFit/>
            </a:bodyPr>
            <a:lstStyle/>
            <a:p>
              <a:endParaRPr lang="es-MX"/>
            </a:p>
          </p:txBody>
        </p:sp>
        <p:sp>
          <p:nvSpPr>
            <p:cNvPr id="105496" name="Rectangle 29"/>
            <p:cNvSpPr>
              <a:spLocks noChangeArrowheads="1"/>
            </p:cNvSpPr>
            <p:nvPr/>
          </p:nvSpPr>
          <p:spPr bwMode="auto">
            <a:xfrm>
              <a:off x="3123" y="3504"/>
              <a:ext cx="664" cy="196"/>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FLOTA</a:t>
              </a:r>
            </a:p>
          </p:txBody>
        </p:sp>
        <p:sp>
          <p:nvSpPr>
            <p:cNvPr id="105497" name="Text Box 30"/>
            <p:cNvSpPr txBox="1">
              <a:spLocks noChangeArrowheads="1"/>
            </p:cNvSpPr>
            <p:nvPr/>
          </p:nvSpPr>
          <p:spPr bwMode="auto">
            <a:xfrm>
              <a:off x="4016" y="3577"/>
              <a:ext cx="705" cy="190"/>
            </a:xfrm>
            <a:prstGeom prst="rect">
              <a:avLst/>
            </a:prstGeom>
            <a:noFill/>
            <a:ln w="9525">
              <a:noFill/>
              <a:miter lim="800000"/>
              <a:headEnd/>
              <a:tailEnd/>
            </a:ln>
          </p:spPr>
          <p:txBody>
            <a:bodyPr wrap="none" lIns="0" tIns="46800" rIns="0" bIns="10800">
              <a:spAutoFit/>
            </a:bodyPr>
            <a:lstStyle/>
            <a:p>
              <a:pPr algn="r" eaLnBrk="0" hangingPunct="0">
                <a:spcBef>
                  <a:spcPct val="50000"/>
                </a:spcBef>
              </a:pPr>
              <a:r>
                <a:rPr lang="es-ES_tradnl" sz="1600"/>
                <a:t>{NumBarco}</a:t>
              </a:r>
              <a:endParaRPr lang="es-ES" sz="160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5 Marcador de número de diapositiva"/>
          <p:cNvSpPr>
            <a:spLocks noGrp="1"/>
          </p:cNvSpPr>
          <p:nvPr>
            <p:ph type="sldNum" sz="quarter" idx="12"/>
          </p:nvPr>
        </p:nvSpPr>
        <p:spPr>
          <a:noFill/>
        </p:spPr>
        <p:txBody>
          <a:bodyPr/>
          <a:lstStyle/>
          <a:p>
            <a:fld id="{5E3C1E68-BB63-4ABD-98D0-084B75E39DEA}" type="slidenum">
              <a:rPr lang="es-ES" smtClean="0"/>
              <a:pPr/>
              <a:t>11</a:t>
            </a:fld>
            <a:endParaRPr lang="es-ES"/>
          </a:p>
        </p:txBody>
      </p:sp>
      <p:sp>
        <p:nvSpPr>
          <p:cNvPr id="15363" name="Rectangle 10"/>
          <p:cNvSpPr>
            <a:spLocks noGrp="1" noChangeArrowheads="1"/>
          </p:cNvSpPr>
          <p:nvPr>
            <p:ph type="title"/>
          </p:nvPr>
        </p:nvSpPr>
        <p:spPr>
          <a:xfrm>
            <a:off x="1150938" y="765175"/>
            <a:ext cx="7793037" cy="682625"/>
          </a:xfrm>
        </p:spPr>
        <p:txBody>
          <a:bodyPr/>
          <a:lstStyle/>
          <a:p>
            <a:pPr eaLnBrk="1" hangingPunct="1"/>
            <a:r>
              <a:rPr lang="es-ES_tradnl" b="1"/>
              <a:t>Intensión y Extensión</a:t>
            </a:r>
            <a:endParaRPr lang="es-ES" b="1"/>
          </a:p>
        </p:txBody>
      </p:sp>
      <p:sp>
        <p:nvSpPr>
          <p:cNvPr id="15364" name="Rectangle 11"/>
          <p:cNvSpPr>
            <a:spLocks noGrp="1" noChangeArrowheads="1"/>
          </p:cNvSpPr>
          <p:nvPr>
            <p:ph type="body" idx="1"/>
          </p:nvPr>
        </p:nvSpPr>
        <p:spPr>
          <a:xfrm>
            <a:off x="395288" y="2060575"/>
            <a:ext cx="8564562" cy="2684463"/>
          </a:xfrm>
        </p:spPr>
        <p:txBody>
          <a:bodyPr/>
          <a:lstStyle/>
          <a:p>
            <a:pPr eaLnBrk="1" hangingPunct="1"/>
            <a:r>
              <a:rPr lang="es-ES_tradnl" sz="2200"/>
              <a:t>Un tipo de entidad </a:t>
            </a:r>
            <a:r>
              <a:rPr lang="es-ES" sz="2200"/>
              <a:t>describe el </a:t>
            </a:r>
            <a:r>
              <a:rPr lang="es-ES" sz="2200" b="1">
                <a:solidFill>
                  <a:schemeClr val="accent2"/>
                </a:solidFill>
              </a:rPr>
              <a:t>esquema</a:t>
            </a:r>
            <a:r>
              <a:rPr lang="es-ES" sz="2200"/>
              <a:t> o </a:t>
            </a:r>
            <a:r>
              <a:rPr lang="es-ES" sz="2200" b="1">
                <a:solidFill>
                  <a:schemeClr val="accent2"/>
                </a:solidFill>
              </a:rPr>
              <a:t>intensión</a:t>
            </a:r>
            <a:r>
              <a:rPr lang="es-ES" sz="2200"/>
              <a:t> para un conjunto de entidades que poseen la misma estructura</a:t>
            </a:r>
          </a:p>
          <a:p>
            <a:pPr lvl="1" eaLnBrk="1" hangingPunct="1">
              <a:buFont typeface="Wingdings" pitchFamily="2" charset="2"/>
              <a:buNone/>
            </a:pPr>
            <a:r>
              <a:rPr lang="es-ES" sz="2200" b="1">
                <a:solidFill>
                  <a:schemeClr val="tx2"/>
                </a:solidFill>
                <a:latin typeface="Arial Narrow" pitchFamily="34" charset="0"/>
              </a:rPr>
              <a:t>EMPLEADO</a:t>
            </a:r>
            <a:r>
              <a:rPr lang="es-ES_tradnl" sz="2200" b="1">
                <a:solidFill>
                  <a:schemeClr val="tx2"/>
                </a:solidFill>
                <a:latin typeface="Arial Narrow" pitchFamily="34" charset="0"/>
              </a:rPr>
              <a:t>: </a:t>
            </a:r>
            <a:r>
              <a:rPr lang="es-ES" sz="2200" b="1">
                <a:solidFill>
                  <a:schemeClr val="tx2"/>
                </a:solidFill>
                <a:latin typeface="Arial Narrow" pitchFamily="34" charset="0"/>
              </a:rPr>
              <a:t>dni</a:t>
            </a:r>
            <a:r>
              <a:rPr lang="es-ES_tradnl" sz="2200" b="1">
                <a:solidFill>
                  <a:schemeClr val="tx2"/>
                </a:solidFill>
                <a:latin typeface="Arial Narrow" pitchFamily="34" charset="0"/>
              </a:rPr>
              <a:t>,</a:t>
            </a:r>
            <a:r>
              <a:rPr lang="es-ES" sz="2200" b="1">
                <a:solidFill>
                  <a:schemeClr val="tx2"/>
                </a:solidFill>
                <a:latin typeface="Arial Narrow" pitchFamily="34" charset="0"/>
              </a:rPr>
              <a:t> n</a:t>
            </a:r>
            <a:r>
              <a:rPr lang="es-ES_tradnl" sz="2200" b="1">
                <a:solidFill>
                  <a:schemeClr val="tx2"/>
                </a:solidFill>
                <a:latin typeface="Arial Narrow" pitchFamily="34" charset="0"/>
              </a:rPr>
              <a:t>ss,</a:t>
            </a:r>
            <a:r>
              <a:rPr lang="es-ES" sz="2200" b="1">
                <a:solidFill>
                  <a:schemeClr val="tx2"/>
                </a:solidFill>
                <a:latin typeface="Arial Narrow" pitchFamily="34" charset="0"/>
              </a:rPr>
              <a:t> nombre, dirección, telefono, altura,</a:t>
            </a:r>
            <a:r>
              <a:rPr lang="es-ES_tradnl" sz="2200" b="1">
                <a:solidFill>
                  <a:schemeClr val="tx2"/>
                </a:solidFill>
                <a:latin typeface="Arial Narrow" pitchFamily="34" charset="0"/>
              </a:rPr>
              <a:t> </a:t>
            </a:r>
            <a:r>
              <a:rPr lang="es-ES" sz="2200" b="1">
                <a:solidFill>
                  <a:schemeClr val="tx2"/>
                </a:solidFill>
                <a:latin typeface="Arial Narrow" pitchFamily="34" charset="0"/>
              </a:rPr>
              <a:t>fecha</a:t>
            </a:r>
            <a:r>
              <a:rPr lang="es-ES_tradnl" sz="2200" b="1">
                <a:solidFill>
                  <a:schemeClr val="tx2"/>
                </a:solidFill>
                <a:latin typeface="Arial Narrow" pitchFamily="34" charset="0"/>
              </a:rPr>
              <a:t>n</a:t>
            </a:r>
            <a:r>
              <a:rPr lang="es-ES" sz="2200" b="1">
                <a:solidFill>
                  <a:schemeClr val="tx2"/>
                </a:solidFill>
                <a:latin typeface="Arial Narrow" pitchFamily="34" charset="0"/>
              </a:rPr>
              <a:t>acim, nacionalidad</a:t>
            </a:r>
            <a:r>
              <a:rPr lang="es-ES_tradnl" sz="2200" b="1">
                <a:solidFill>
                  <a:schemeClr val="tx2"/>
                </a:solidFill>
                <a:latin typeface="Arial Narrow" pitchFamily="34" charset="0"/>
              </a:rPr>
              <a:t>, edad</a:t>
            </a:r>
            <a:r>
              <a:rPr lang="es-ES" sz="2200">
                <a:solidFill>
                  <a:schemeClr val="tx2"/>
                </a:solidFill>
                <a:latin typeface="Arial Narrow" pitchFamily="34" charset="0"/>
              </a:rPr>
              <a:t> </a:t>
            </a:r>
          </a:p>
          <a:p>
            <a:pPr eaLnBrk="1" hangingPunct="1"/>
            <a:r>
              <a:rPr lang="es-ES_tradnl" sz="2200"/>
              <a:t>Las i</a:t>
            </a:r>
            <a:r>
              <a:rPr lang="es-ES" sz="2200"/>
              <a:t>nstancias </a:t>
            </a:r>
            <a:r>
              <a:rPr lang="es-ES_tradnl" sz="2200"/>
              <a:t>del tipo de entidad </a:t>
            </a:r>
            <a:r>
              <a:rPr lang="es-ES" sz="2200"/>
              <a:t>se agrupan en un </a:t>
            </a:r>
            <a:r>
              <a:rPr lang="es-ES" sz="2200" b="1">
                <a:solidFill>
                  <a:schemeClr val="accent2"/>
                </a:solidFill>
              </a:rPr>
              <a:t>conjunto de entidades</a:t>
            </a:r>
            <a:r>
              <a:rPr lang="es-ES" sz="2200"/>
              <a:t> o </a:t>
            </a:r>
            <a:r>
              <a:rPr lang="es-ES" sz="2200" b="1">
                <a:solidFill>
                  <a:schemeClr val="accent2"/>
                </a:solidFill>
              </a:rPr>
              <a:t>extensión</a:t>
            </a:r>
            <a:endParaRPr lang="es-ES" sz="2200" b="1">
              <a:solidFill>
                <a:schemeClr val="tx2"/>
              </a:solidFill>
              <a:latin typeface="Arial Narrow" pitchFamily="34" charset="0"/>
            </a:endParaRPr>
          </a:p>
        </p:txBody>
      </p:sp>
      <p:sp>
        <p:nvSpPr>
          <p:cNvPr id="15365" name="AutoShape 12"/>
          <p:cNvSpPr>
            <a:spLocks noChangeArrowheads="1"/>
          </p:cNvSpPr>
          <p:nvPr/>
        </p:nvSpPr>
        <p:spPr bwMode="auto">
          <a:xfrm>
            <a:off x="1295400" y="4724400"/>
            <a:ext cx="7467600" cy="1905000"/>
          </a:xfrm>
          <a:prstGeom prst="roundRect">
            <a:avLst>
              <a:gd name="adj" fmla="val 16667"/>
            </a:avLst>
          </a:prstGeom>
          <a:solidFill>
            <a:srgbClr val="DDDDFF">
              <a:alpha val="50195"/>
            </a:srgbClr>
          </a:solidFill>
          <a:ln w="9525">
            <a:solidFill>
              <a:schemeClr val="tx2"/>
            </a:solidFill>
            <a:round/>
            <a:headEnd/>
            <a:tailEnd/>
          </a:ln>
        </p:spPr>
        <p:txBody>
          <a:bodyPr lIns="18000" tIns="72000" rIns="18000" bIns="72000" anchor="ctr"/>
          <a:lstStyle/>
          <a:p>
            <a:pPr marL="949325" lvl="1" indent="-492125">
              <a:lnSpc>
                <a:spcPct val="90000"/>
              </a:lnSpc>
              <a:spcBef>
                <a:spcPct val="20000"/>
              </a:spcBef>
            </a:pPr>
            <a:r>
              <a:rPr lang="es-ES" sz="2000" b="1">
                <a:solidFill>
                  <a:schemeClr val="tx2"/>
                </a:solidFill>
                <a:latin typeface="Arial Narrow" pitchFamily="34" charset="0"/>
              </a:rPr>
              <a:t>e1</a:t>
            </a:r>
            <a:r>
              <a:rPr lang="es-ES" sz="2000">
                <a:solidFill>
                  <a:schemeClr val="tx2"/>
                </a:solidFill>
                <a:latin typeface="Arial Narrow" pitchFamily="34" charset="0"/>
              </a:rPr>
              <a:t> </a:t>
            </a:r>
            <a:r>
              <a:rPr lang="es-ES" sz="2000">
                <a:solidFill>
                  <a:schemeClr val="tx2"/>
                </a:solidFill>
                <a:latin typeface="Arial Narrow" pitchFamily="34" charset="0"/>
                <a:sym typeface="Symbol" pitchFamily="18" charset="2"/>
              </a:rPr>
              <a:t></a:t>
            </a:r>
            <a:r>
              <a:rPr lang="es-ES_tradnl" sz="2000">
                <a:solidFill>
                  <a:schemeClr val="tx2"/>
                </a:solidFill>
                <a:latin typeface="Arial Narrow" pitchFamily="34" charset="0"/>
                <a:sym typeface="Symbol" pitchFamily="18" charset="2"/>
              </a:rPr>
              <a:t> </a:t>
            </a:r>
            <a:r>
              <a:rPr lang="es-ES" sz="2000">
                <a:solidFill>
                  <a:schemeClr val="tx2"/>
                </a:solidFill>
                <a:latin typeface="Arial Narrow" pitchFamily="34" charset="0"/>
              </a:rPr>
              <a:t>(</a:t>
            </a:r>
            <a:r>
              <a:rPr lang="es-ES_tradnl" sz="2000">
                <a:solidFill>
                  <a:schemeClr val="tx2"/>
                </a:solidFill>
                <a:latin typeface="Arial Narrow" pitchFamily="34" charset="0"/>
              </a:rPr>
              <a:t>87654321</a:t>
            </a:r>
            <a:r>
              <a:rPr lang="es-ES" sz="2000">
                <a:solidFill>
                  <a:schemeClr val="tx2"/>
                </a:solidFill>
                <a:latin typeface="Arial Narrow" pitchFamily="34" charset="0"/>
              </a:rPr>
              <a:t>, </a:t>
            </a:r>
            <a:r>
              <a:rPr lang="es-ES_tradnl" sz="2000">
                <a:solidFill>
                  <a:schemeClr val="tx2"/>
                </a:solidFill>
                <a:latin typeface="Arial Narrow" pitchFamily="34" charset="0"/>
              </a:rPr>
              <a:t>1122334455</a:t>
            </a:r>
            <a:r>
              <a:rPr lang="es-ES" sz="2000">
                <a:solidFill>
                  <a:schemeClr val="tx2"/>
                </a:solidFill>
                <a:latin typeface="Arial Narrow" pitchFamily="34" charset="0"/>
              </a:rPr>
              <a:t>, </a:t>
            </a:r>
            <a:r>
              <a:rPr lang="es-ES_tradnl" sz="2000">
                <a:solidFill>
                  <a:schemeClr val="tx2"/>
                </a:solidFill>
                <a:latin typeface="Arial Narrow" pitchFamily="34" charset="0"/>
              </a:rPr>
              <a:t>“Cristina Aliaga Gil”</a:t>
            </a:r>
            <a:r>
              <a:rPr lang="es-ES" sz="2000">
                <a:solidFill>
                  <a:schemeClr val="tx2"/>
                </a:solidFill>
                <a:latin typeface="Arial Narrow" pitchFamily="34" charset="0"/>
              </a:rPr>
              <a:t>, </a:t>
            </a:r>
            <a:r>
              <a:rPr lang="es-ES_tradnl" sz="2000">
                <a:solidFill>
                  <a:schemeClr val="tx2"/>
                </a:solidFill>
                <a:latin typeface="Arial Narrow" pitchFamily="34" charset="0"/>
              </a:rPr>
              <a:t>“</a:t>
            </a:r>
            <a:r>
              <a:rPr lang="es-ES" sz="2000">
                <a:solidFill>
                  <a:schemeClr val="tx2"/>
                </a:solidFill>
                <a:latin typeface="Arial Narrow" pitchFamily="34" charset="0"/>
              </a:rPr>
              <a:t>Libertad</a:t>
            </a:r>
            <a:r>
              <a:rPr lang="es-ES_tradnl" sz="2000">
                <a:solidFill>
                  <a:schemeClr val="tx2"/>
                </a:solidFill>
                <a:latin typeface="Arial Narrow" pitchFamily="34" charset="0"/>
              </a:rPr>
              <a:t>, 2. Yecla. Murcia. 30510”</a:t>
            </a:r>
            <a:r>
              <a:rPr lang="es-ES" sz="2000">
                <a:solidFill>
                  <a:schemeClr val="tx2"/>
                </a:solidFill>
                <a:latin typeface="Arial Narrow" pitchFamily="34" charset="0"/>
              </a:rPr>
              <a:t>, 968</a:t>
            </a:r>
            <a:r>
              <a:rPr lang="es-ES_tradnl" sz="2000">
                <a:solidFill>
                  <a:schemeClr val="tx2"/>
                </a:solidFill>
                <a:latin typeface="Arial Narrow" pitchFamily="34" charset="0"/>
              </a:rPr>
              <a:t>1</a:t>
            </a:r>
            <a:r>
              <a:rPr lang="es-ES" sz="2000">
                <a:solidFill>
                  <a:schemeClr val="tx2"/>
                </a:solidFill>
                <a:latin typeface="Arial Narrow" pitchFamily="34" charset="0"/>
              </a:rPr>
              <a:t>00</a:t>
            </a:r>
            <a:r>
              <a:rPr lang="es-ES_tradnl" sz="2000">
                <a:solidFill>
                  <a:schemeClr val="tx2"/>
                </a:solidFill>
                <a:latin typeface="Arial Narrow" pitchFamily="34" charset="0"/>
              </a:rPr>
              <a:t>200</a:t>
            </a:r>
            <a:r>
              <a:rPr lang="es-ES" sz="2000">
                <a:solidFill>
                  <a:schemeClr val="tx2"/>
                </a:solidFill>
                <a:latin typeface="Arial Narrow" pitchFamily="34" charset="0"/>
              </a:rPr>
              <a:t>, 1’</a:t>
            </a:r>
            <a:r>
              <a:rPr lang="es-ES_tradnl" sz="2000">
                <a:solidFill>
                  <a:schemeClr val="tx2"/>
                </a:solidFill>
                <a:latin typeface="Arial Narrow" pitchFamily="34" charset="0"/>
              </a:rPr>
              <a:t>60</a:t>
            </a:r>
            <a:r>
              <a:rPr lang="es-ES" sz="2000">
                <a:solidFill>
                  <a:schemeClr val="tx2"/>
                </a:solidFill>
                <a:latin typeface="Arial Narrow" pitchFamily="34" charset="0"/>
              </a:rPr>
              <a:t>, 2</a:t>
            </a:r>
            <a:r>
              <a:rPr lang="es-ES_tradnl" sz="2000">
                <a:solidFill>
                  <a:schemeClr val="tx2"/>
                </a:solidFill>
                <a:latin typeface="Arial Narrow" pitchFamily="34" charset="0"/>
              </a:rPr>
              <a:t>8</a:t>
            </a:r>
            <a:r>
              <a:rPr lang="es-ES" sz="2000">
                <a:solidFill>
                  <a:schemeClr val="tx2"/>
                </a:solidFill>
                <a:latin typeface="Arial Narrow" pitchFamily="34" charset="0"/>
              </a:rPr>
              <a:t>/0</a:t>
            </a:r>
            <a:r>
              <a:rPr lang="es-ES_tradnl" sz="2000">
                <a:solidFill>
                  <a:schemeClr val="tx2"/>
                </a:solidFill>
                <a:latin typeface="Arial Narrow" pitchFamily="34" charset="0"/>
              </a:rPr>
              <a:t>7</a:t>
            </a:r>
            <a:r>
              <a:rPr lang="es-ES" sz="2000">
                <a:solidFill>
                  <a:schemeClr val="tx2"/>
                </a:solidFill>
                <a:latin typeface="Arial Narrow" pitchFamily="34" charset="0"/>
              </a:rPr>
              <a:t>/</a:t>
            </a:r>
            <a:r>
              <a:rPr lang="es-ES_tradnl" sz="2000">
                <a:solidFill>
                  <a:schemeClr val="tx2"/>
                </a:solidFill>
                <a:latin typeface="Arial Narrow" pitchFamily="34" charset="0"/>
              </a:rPr>
              <a:t>19</a:t>
            </a:r>
            <a:r>
              <a:rPr lang="es-ES" sz="2000">
                <a:solidFill>
                  <a:schemeClr val="tx2"/>
                </a:solidFill>
                <a:latin typeface="Arial Narrow" pitchFamily="34" charset="0"/>
              </a:rPr>
              <a:t>7</a:t>
            </a:r>
            <a:r>
              <a:rPr lang="es-ES_tradnl" sz="2000">
                <a:solidFill>
                  <a:schemeClr val="tx2"/>
                </a:solidFill>
                <a:latin typeface="Arial Narrow" pitchFamily="34" charset="0"/>
              </a:rPr>
              <a:t>9</a:t>
            </a:r>
            <a:r>
              <a:rPr lang="es-ES" sz="2000">
                <a:solidFill>
                  <a:schemeClr val="tx2"/>
                </a:solidFill>
                <a:latin typeface="Arial Narrow" pitchFamily="34" charset="0"/>
              </a:rPr>
              <a:t>, </a:t>
            </a:r>
            <a:r>
              <a:rPr lang="es-ES_tradnl" sz="2000">
                <a:solidFill>
                  <a:schemeClr val="tx2"/>
                </a:solidFill>
                <a:latin typeface="Arial Narrow" pitchFamily="34" charset="0"/>
              </a:rPr>
              <a:t>España, 23</a:t>
            </a:r>
            <a:r>
              <a:rPr lang="es-ES" sz="2000">
                <a:solidFill>
                  <a:schemeClr val="tx2"/>
                </a:solidFill>
                <a:latin typeface="Arial Narrow" pitchFamily="34" charset="0"/>
              </a:rPr>
              <a:t>)</a:t>
            </a:r>
          </a:p>
          <a:p>
            <a:pPr marL="949325" lvl="1" indent="-492125">
              <a:lnSpc>
                <a:spcPct val="90000"/>
              </a:lnSpc>
              <a:spcBef>
                <a:spcPct val="20000"/>
              </a:spcBef>
            </a:pPr>
            <a:r>
              <a:rPr lang="es-ES" sz="2000" b="1">
                <a:solidFill>
                  <a:schemeClr val="tx2"/>
                </a:solidFill>
                <a:latin typeface="Arial Narrow" pitchFamily="34" charset="0"/>
              </a:rPr>
              <a:t>e2</a:t>
            </a:r>
            <a:r>
              <a:rPr lang="es-ES" sz="2000">
                <a:solidFill>
                  <a:schemeClr val="tx2"/>
                </a:solidFill>
                <a:latin typeface="Arial Narrow" pitchFamily="34" charset="0"/>
              </a:rPr>
              <a:t> </a:t>
            </a:r>
            <a:r>
              <a:rPr lang="es-ES" sz="2000">
                <a:solidFill>
                  <a:schemeClr val="tx2"/>
                </a:solidFill>
                <a:latin typeface="Arial Narrow" pitchFamily="34" charset="0"/>
                <a:sym typeface="Symbol" pitchFamily="18" charset="2"/>
              </a:rPr>
              <a:t></a:t>
            </a:r>
            <a:r>
              <a:rPr lang="es-ES_tradnl" sz="2000">
                <a:solidFill>
                  <a:schemeClr val="tx2"/>
                </a:solidFill>
                <a:latin typeface="Arial Narrow" pitchFamily="34" charset="0"/>
                <a:sym typeface="Symbol" pitchFamily="18" charset="2"/>
              </a:rPr>
              <a:t> </a:t>
            </a:r>
            <a:r>
              <a:rPr lang="es-ES" sz="2000">
                <a:solidFill>
                  <a:schemeClr val="tx2"/>
                </a:solidFill>
                <a:latin typeface="Arial Narrow" pitchFamily="34" charset="0"/>
              </a:rPr>
              <a:t>(</a:t>
            </a:r>
            <a:r>
              <a:rPr lang="es-ES_tradnl" sz="2000">
                <a:solidFill>
                  <a:schemeClr val="tx2"/>
                </a:solidFill>
                <a:latin typeface="Arial Narrow" pitchFamily="34" charset="0"/>
              </a:rPr>
              <a:t>12345678</a:t>
            </a:r>
            <a:r>
              <a:rPr lang="es-ES" sz="2000">
                <a:solidFill>
                  <a:schemeClr val="tx2"/>
                </a:solidFill>
                <a:latin typeface="Arial Narrow" pitchFamily="34" charset="0"/>
              </a:rPr>
              <a:t>, </a:t>
            </a:r>
            <a:r>
              <a:rPr lang="es-ES_tradnl" sz="2000">
                <a:solidFill>
                  <a:schemeClr val="tx2"/>
                </a:solidFill>
                <a:latin typeface="Arial Narrow" pitchFamily="34" charset="0"/>
              </a:rPr>
              <a:t>6677889900</a:t>
            </a:r>
            <a:r>
              <a:rPr lang="es-ES" sz="2000">
                <a:solidFill>
                  <a:schemeClr val="tx2"/>
                </a:solidFill>
                <a:latin typeface="Arial Narrow" pitchFamily="34" charset="0"/>
              </a:rPr>
              <a:t>, </a:t>
            </a:r>
            <a:r>
              <a:rPr lang="es-ES_tradnl" sz="2000">
                <a:solidFill>
                  <a:schemeClr val="tx2"/>
                </a:solidFill>
                <a:latin typeface="Arial Narrow" pitchFamily="34" charset="0"/>
              </a:rPr>
              <a:t>“Antonio Gil Sánchez”</a:t>
            </a:r>
            <a:r>
              <a:rPr lang="es-ES" sz="2000">
                <a:solidFill>
                  <a:schemeClr val="tx2"/>
                </a:solidFill>
                <a:latin typeface="Arial Narrow" pitchFamily="34" charset="0"/>
              </a:rPr>
              <a:t>, </a:t>
            </a:r>
            <a:r>
              <a:rPr lang="es-ES_tradnl" sz="2000">
                <a:solidFill>
                  <a:schemeClr val="tx2"/>
                </a:solidFill>
                <a:latin typeface="Arial Narrow" pitchFamily="34" charset="0"/>
              </a:rPr>
              <a:t>“</a:t>
            </a:r>
            <a:r>
              <a:rPr lang="es-ES" sz="2000">
                <a:solidFill>
                  <a:schemeClr val="tx2"/>
                </a:solidFill>
                <a:latin typeface="Arial Narrow" pitchFamily="34" charset="0"/>
              </a:rPr>
              <a:t>Paz, </a:t>
            </a:r>
            <a:r>
              <a:rPr lang="es-ES_tradnl" sz="2000">
                <a:solidFill>
                  <a:schemeClr val="tx2"/>
                </a:solidFill>
                <a:latin typeface="Arial Narrow" pitchFamily="34" charset="0"/>
              </a:rPr>
              <a:t>5. Murcia. Murcia.30012”, </a:t>
            </a:r>
            <a:r>
              <a:rPr lang="es-ES" sz="2000">
                <a:solidFill>
                  <a:schemeClr val="tx2"/>
                </a:solidFill>
                <a:latin typeface="Arial Narrow" pitchFamily="34" charset="0"/>
              </a:rPr>
              <a:t>968111</a:t>
            </a:r>
            <a:r>
              <a:rPr lang="es-ES_tradnl" sz="2000">
                <a:solidFill>
                  <a:schemeClr val="tx2"/>
                </a:solidFill>
                <a:latin typeface="Arial Narrow" pitchFamily="34" charset="0"/>
              </a:rPr>
              <a:t>222</a:t>
            </a:r>
            <a:r>
              <a:rPr lang="es-ES" sz="2000">
                <a:solidFill>
                  <a:schemeClr val="tx2"/>
                </a:solidFill>
                <a:latin typeface="Arial Narrow" pitchFamily="34" charset="0"/>
              </a:rPr>
              <a:t>, 1’</a:t>
            </a:r>
            <a:r>
              <a:rPr lang="es-ES_tradnl" sz="2000">
                <a:solidFill>
                  <a:schemeClr val="tx2"/>
                </a:solidFill>
                <a:latin typeface="Arial Narrow" pitchFamily="34" charset="0"/>
              </a:rPr>
              <a:t>7</a:t>
            </a:r>
            <a:r>
              <a:rPr lang="es-ES" sz="2000">
                <a:solidFill>
                  <a:schemeClr val="tx2"/>
                </a:solidFill>
                <a:latin typeface="Arial Narrow" pitchFamily="34" charset="0"/>
              </a:rPr>
              <a:t>6</a:t>
            </a:r>
            <a:r>
              <a:rPr lang="es-ES_tradnl" sz="2000">
                <a:solidFill>
                  <a:schemeClr val="tx2"/>
                </a:solidFill>
                <a:latin typeface="Arial Narrow" pitchFamily="34" charset="0"/>
              </a:rPr>
              <a:t>,</a:t>
            </a:r>
            <a:r>
              <a:rPr lang="es-ES" sz="2000">
                <a:solidFill>
                  <a:schemeClr val="tx2"/>
                </a:solidFill>
                <a:latin typeface="Arial Narrow" pitchFamily="34" charset="0"/>
              </a:rPr>
              <a:t> </a:t>
            </a:r>
            <a:r>
              <a:rPr lang="es-ES_tradnl" sz="2000">
                <a:solidFill>
                  <a:schemeClr val="tx2"/>
                </a:solidFill>
                <a:latin typeface="Arial Narrow" pitchFamily="34" charset="0"/>
              </a:rPr>
              <a:t>14</a:t>
            </a:r>
            <a:r>
              <a:rPr lang="es-ES" sz="2000">
                <a:solidFill>
                  <a:schemeClr val="tx2"/>
                </a:solidFill>
                <a:latin typeface="Arial Narrow" pitchFamily="34" charset="0"/>
              </a:rPr>
              <a:t>/0</a:t>
            </a:r>
            <a:r>
              <a:rPr lang="es-ES_tradnl" sz="2000">
                <a:solidFill>
                  <a:schemeClr val="tx2"/>
                </a:solidFill>
                <a:latin typeface="Arial Narrow" pitchFamily="34" charset="0"/>
              </a:rPr>
              <a:t>4</a:t>
            </a:r>
            <a:r>
              <a:rPr lang="es-ES" sz="2000">
                <a:solidFill>
                  <a:schemeClr val="tx2"/>
                </a:solidFill>
                <a:latin typeface="Arial Narrow" pitchFamily="34" charset="0"/>
              </a:rPr>
              <a:t>/</a:t>
            </a:r>
            <a:r>
              <a:rPr lang="es-ES_tradnl" sz="2000">
                <a:solidFill>
                  <a:schemeClr val="tx2"/>
                </a:solidFill>
                <a:latin typeface="Arial Narrow" pitchFamily="34" charset="0"/>
              </a:rPr>
              <a:t>1944</a:t>
            </a:r>
            <a:r>
              <a:rPr lang="es-ES" sz="2000">
                <a:solidFill>
                  <a:schemeClr val="tx2"/>
                </a:solidFill>
                <a:latin typeface="Arial Narrow" pitchFamily="34" charset="0"/>
              </a:rPr>
              <a:t>,</a:t>
            </a:r>
            <a:r>
              <a:rPr lang="es-ES_tradnl" sz="2000">
                <a:solidFill>
                  <a:schemeClr val="tx2"/>
                </a:solidFill>
                <a:latin typeface="Arial Narrow" pitchFamily="34" charset="0"/>
              </a:rPr>
              <a:t> España, 58</a:t>
            </a:r>
            <a:r>
              <a:rPr lang="es-ES" sz="2000">
                <a:solidFill>
                  <a:schemeClr val="tx2"/>
                </a:solidFill>
                <a:latin typeface="Arial Narrow" pitchFamily="34" charset="0"/>
              </a:rPr>
              <a:t>)</a:t>
            </a:r>
          </a:p>
          <a:p>
            <a:pPr marL="949325" lvl="1" indent="-492125">
              <a:lnSpc>
                <a:spcPct val="90000"/>
              </a:lnSpc>
              <a:spcBef>
                <a:spcPct val="20000"/>
              </a:spcBef>
            </a:pPr>
            <a:r>
              <a:rPr lang="es-ES" sz="2000" b="1">
                <a:solidFill>
                  <a:schemeClr val="tx2"/>
                </a:solidFill>
                <a:latin typeface="Arial Narrow" pitchFamily="34" charset="0"/>
              </a:rPr>
              <a:t>e3</a:t>
            </a:r>
            <a:r>
              <a:rPr lang="es-ES" sz="2000">
                <a:solidFill>
                  <a:schemeClr val="tx2"/>
                </a:solidFill>
                <a:latin typeface="Arial Narrow" pitchFamily="34" charset="0"/>
              </a:rPr>
              <a:t> </a:t>
            </a:r>
            <a:r>
              <a:rPr lang="es-ES" sz="2000">
                <a:solidFill>
                  <a:schemeClr val="tx2"/>
                </a:solidFill>
                <a:latin typeface="Arial Narrow" pitchFamily="34" charset="0"/>
                <a:sym typeface="Symbol" pitchFamily="18" charset="2"/>
              </a:rPr>
              <a:t></a:t>
            </a:r>
            <a:r>
              <a:rPr lang="es-ES_tradnl" sz="2000">
                <a:solidFill>
                  <a:schemeClr val="tx2"/>
                </a:solidFill>
                <a:latin typeface="Arial Narrow" pitchFamily="34" charset="0"/>
                <a:sym typeface="Symbol" pitchFamily="18" charset="2"/>
              </a:rPr>
              <a:t> </a:t>
            </a:r>
            <a:r>
              <a:rPr lang="es-ES" sz="2000">
                <a:solidFill>
                  <a:schemeClr val="tx2"/>
                </a:solidFill>
                <a:latin typeface="Arial Narrow" pitchFamily="34" charset="0"/>
              </a:rPr>
              <a:t>(</a:t>
            </a:r>
            <a:r>
              <a:rPr lang="es-ES_tradnl" sz="2000">
                <a:solidFill>
                  <a:schemeClr val="tx2"/>
                </a:solidFill>
                <a:latin typeface="Arial Narrow" pitchFamily="34" charset="0"/>
              </a:rPr>
              <a:t>11223344</a:t>
            </a:r>
            <a:r>
              <a:rPr lang="es-ES" sz="2000">
                <a:solidFill>
                  <a:schemeClr val="tx2"/>
                </a:solidFill>
                <a:latin typeface="Arial Narrow" pitchFamily="34" charset="0"/>
              </a:rPr>
              <a:t>, </a:t>
            </a:r>
            <a:r>
              <a:rPr lang="es-ES_tradnl" sz="2000">
                <a:solidFill>
                  <a:schemeClr val="tx2"/>
                </a:solidFill>
                <a:latin typeface="Arial Narrow" pitchFamily="34" charset="0"/>
              </a:rPr>
              <a:t>1234567890</a:t>
            </a:r>
            <a:r>
              <a:rPr lang="es-ES" sz="2000">
                <a:solidFill>
                  <a:schemeClr val="tx2"/>
                </a:solidFill>
                <a:latin typeface="Arial Narrow" pitchFamily="34" charset="0"/>
              </a:rPr>
              <a:t>, </a:t>
            </a:r>
            <a:r>
              <a:rPr lang="es-ES_tradnl" sz="2000">
                <a:solidFill>
                  <a:schemeClr val="tx2"/>
                </a:solidFill>
                <a:latin typeface="Arial Narrow" pitchFamily="34" charset="0"/>
              </a:rPr>
              <a:t>“Julia Sauce”</a:t>
            </a:r>
            <a:r>
              <a:rPr lang="es-ES" sz="2000">
                <a:solidFill>
                  <a:schemeClr val="tx2"/>
                </a:solidFill>
                <a:latin typeface="Arial Narrow" pitchFamily="34" charset="0"/>
              </a:rPr>
              <a:t>, </a:t>
            </a:r>
            <a:r>
              <a:rPr lang="es-ES_tradnl" sz="2000">
                <a:solidFill>
                  <a:schemeClr val="tx2"/>
                </a:solidFill>
                <a:latin typeface="Arial Narrow" pitchFamily="34" charset="0"/>
              </a:rPr>
              <a:t>“Justicia</a:t>
            </a:r>
            <a:r>
              <a:rPr lang="es-ES" sz="2000">
                <a:solidFill>
                  <a:schemeClr val="tx2"/>
                </a:solidFill>
                <a:latin typeface="Arial Narrow" pitchFamily="34" charset="0"/>
              </a:rPr>
              <a:t>, </a:t>
            </a:r>
            <a:r>
              <a:rPr lang="es-ES_tradnl" sz="2000">
                <a:solidFill>
                  <a:schemeClr val="tx2"/>
                </a:solidFill>
                <a:latin typeface="Arial Narrow" pitchFamily="34" charset="0"/>
              </a:rPr>
              <a:t>20. Yecla. Murcia. 30510”, 968</a:t>
            </a:r>
            <a:r>
              <a:rPr lang="es-ES" sz="2000">
                <a:solidFill>
                  <a:schemeClr val="tx2"/>
                </a:solidFill>
                <a:latin typeface="Arial Narrow" pitchFamily="34" charset="0"/>
              </a:rPr>
              <a:t>000222, 1’</a:t>
            </a:r>
            <a:r>
              <a:rPr lang="es-ES_tradnl" sz="2000">
                <a:solidFill>
                  <a:schemeClr val="tx2"/>
                </a:solidFill>
                <a:latin typeface="Arial Narrow" pitchFamily="34" charset="0"/>
              </a:rPr>
              <a:t>5</a:t>
            </a:r>
            <a:r>
              <a:rPr lang="es-ES" sz="2000">
                <a:solidFill>
                  <a:schemeClr val="tx2"/>
                </a:solidFill>
                <a:latin typeface="Arial Narrow" pitchFamily="34" charset="0"/>
              </a:rPr>
              <a:t>9, 2</a:t>
            </a:r>
            <a:r>
              <a:rPr lang="es-ES_tradnl" sz="2000">
                <a:solidFill>
                  <a:schemeClr val="tx2"/>
                </a:solidFill>
                <a:latin typeface="Arial Narrow" pitchFamily="34" charset="0"/>
              </a:rPr>
              <a:t>3</a:t>
            </a:r>
            <a:r>
              <a:rPr lang="es-ES" sz="2000">
                <a:solidFill>
                  <a:schemeClr val="tx2"/>
                </a:solidFill>
                <a:latin typeface="Arial Narrow" pitchFamily="34" charset="0"/>
              </a:rPr>
              <a:t>/</a:t>
            </a:r>
            <a:r>
              <a:rPr lang="es-ES_tradnl" sz="2000">
                <a:solidFill>
                  <a:schemeClr val="tx2"/>
                </a:solidFill>
                <a:latin typeface="Arial Narrow" pitchFamily="34" charset="0"/>
              </a:rPr>
              <a:t>05</a:t>
            </a:r>
            <a:r>
              <a:rPr lang="es-ES" sz="2000">
                <a:solidFill>
                  <a:schemeClr val="tx2"/>
                </a:solidFill>
                <a:latin typeface="Arial Narrow" pitchFamily="34" charset="0"/>
              </a:rPr>
              <a:t>/</a:t>
            </a:r>
            <a:r>
              <a:rPr lang="es-ES_tradnl" sz="2000">
                <a:solidFill>
                  <a:schemeClr val="tx2"/>
                </a:solidFill>
                <a:latin typeface="Arial Narrow" pitchFamily="34" charset="0"/>
              </a:rPr>
              <a:t>1947</a:t>
            </a:r>
            <a:r>
              <a:rPr lang="es-ES" sz="2000">
                <a:solidFill>
                  <a:schemeClr val="tx2"/>
                </a:solidFill>
                <a:latin typeface="Arial Narrow" pitchFamily="34" charset="0"/>
              </a:rPr>
              <a:t>, </a:t>
            </a:r>
            <a:r>
              <a:rPr lang="es-ES_tradnl" sz="2000">
                <a:solidFill>
                  <a:schemeClr val="tx2"/>
                </a:solidFill>
                <a:latin typeface="Arial Narrow" pitchFamily="34" charset="0"/>
              </a:rPr>
              <a:t>España, 55</a:t>
            </a:r>
            <a:r>
              <a:rPr lang="es-ES" sz="2000">
                <a:solidFill>
                  <a:schemeClr val="tx2"/>
                </a:solidFill>
                <a:latin typeface="Arial Narrow" pitchFamily="34" charset="0"/>
              </a:rPr>
              <a:t>)</a:t>
            </a:r>
          </a:p>
          <a:p>
            <a:pPr marL="949325" lvl="1" indent="-492125">
              <a:lnSpc>
                <a:spcPct val="50000"/>
              </a:lnSpc>
              <a:spcBef>
                <a:spcPct val="20000"/>
              </a:spcBef>
            </a:pPr>
            <a:r>
              <a:rPr lang="es-ES" sz="2000">
                <a:solidFill>
                  <a:schemeClr val="tx2"/>
                </a:solidFill>
                <a:latin typeface="Arial Narrow" pitchFamily="34" charset="0"/>
              </a:rPr>
              <a:t> </a:t>
            </a:r>
            <a:r>
              <a:rPr lang="es-ES" sz="2000" b="1">
                <a:solidFill>
                  <a:schemeClr val="tx2"/>
                </a:solidFill>
                <a:latin typeface="Arial Narrow" pitchFamily="34" charset="0"/>
              </a:rPr>
              <a:t>...</a:t>
            </a:r>
          </a:p>
        </p:txBody>
      </p:sp>
      <p:sp>
        <p:nvSpPr>
          <p:cNvPr id="15366" name="Rectangle 1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39824"/>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Marcador de número de diapositiva"/>
          <p:cNvSpPr>
            <a:spLocks noGrp="1"/>
          </p:cNvSpPr>
          <p:nvPr>
            <p:ph type="sldNum" sz="quarter" idx="12"/>
          </p:nvPr>
        </p:nvSpPr>
        <p:spPr>
          <a:noFill/>
        </p:spPr>
        <p:txBody>
          <a:bodyPr/>
          <a:lstStyle/>
          <a:p>
            <a:fld id="{4B0E95D2-FFC7-47B8-A0B0-7523D2906918}" type="slidenum">
              <a:rPr lang="es-ES" smtClean="0"/>
              <a:pPr/>
              <a:t>12</a:t>
            </a:fld>
            <a:endParaRPr lang="es-ES"/>
          </a:p>
        </p:txBody>
      </p:sp>
      <p:sp>
        <p:nvSpPr>
          <p:cNvPr id="16387" name="Rectangle 2"/>
          <p:cNvSpPr>
            <a:spLocks noGrp="1" noChangeArrowheads="1"/>
          </p:cNvSpPr>
          <p:nvPr>
            <p:ph type="title"/>
          </p:nvPr>
        </p:nvSpPr>
        <p:spPr>
          <a:xfrm>
            <a:off x="1150938" y="993775"/>
            <a:ext cx="7793037" cy="682625"/>
          </a:xfrm>
        </p:spPr>
        <p:txBody>
          <a:bodyPr/>
          <a:lstStyle/>
          <a:p>
            <a:pPr eaLnBrk="1" hangingPunct="1"/>
            <a:r>
              <a:rPr lang="es-ES_tradnl" b="1"/>
              <a:t>Tipos de atributos</a:t>
            </a:r>
          </a:p>
        </p:txBody>
      </p:sp>
      <p:sp>
        <p:nvSpPr>
          <p:cNvPr id="16388" name="Rectangle 3"/>
          <p:cNvSpPr>
            <a:spLocks noGrp="1" noChangeArrowheads="1"/>
          </p:cNvSpPr>
          <p:nvPr>
            <p:ph type="body" idx="1"/>
          </p:nvPr>
        </p:nvSpPr>
        <p:spPr>
          <a:xfrm>
            <a:off x="1182688" y="2222500"/>
            <a:ext cx="7772400" cy="3910013"/>
          </a:xfrm>
        </p:spPr>
        <p:txBody>
          <a:bodyPr/>
          <a:lstStyle/>
          <a:p>
            <a:pPr eaLnBrk="1" hangingPunct="1"/>
            <a:r>
              <a:rPr lang="es-ES_tradnl"/>
              <a:t>Simples o Compuestos</a:t>
            </a:r>
          </a:p>
          <a:p>
            <a:pPr eaLnBrk="1" hangingPunct="1"/>
            <a:r>
              <a:rPr lang="es-ES_tradnl"/>
              <a:t>Almacenados o Derivados</a:t>
            </a:r>
          </a:p>
          <a:p>
            <a:pPr eaLnBrk="1" hangingPunct="1"/>
            <a:r>
              <a:rPr lang="es-ES_tradnl"/>
              <a:t>Monovalorados o Multivalorados </a:t>
            </a:r>
          </a:p>
          <a:p>
            <a:pPr eaLnBrk="1" hangingPunct="1"/>
            <a:r>
              <a:rPr lang="es-ES_tradnl"/>
              <a:t>Opcionales</a:t>
            </a:r>
          </a:p>
        </p:txBody>
      </p:sp>
      <p:sp>
        <p:nvSpPr>
          <p:cNvPr id="16389" name="Rectangle 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1292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5 Marcador de número de diapositiva"/>
          <p:cNvSpPr>
            <a:spLocks noGrp="1"/>
          </p:cNvSpPr>
          <p:nvPr>
            <p:ph type="sldNum" sz="quarter" idx="12"/>
          </p:nvPr>
        </p:nvSpPr>
        <p:spPr>
          <a:noFill/>
        </p:spPr>
        <p:txBody>
          <a:bodyPr/>
          <a:lstStyle/>
          <a:p>
            <a:fld id="{492071F8-9F0C-415A-A904-5621F1CB96C8}" type="slidenum">
              <a:rPr lang="es-ES" smtClean="0"/>
              <a:pPr/>
              <a:t>13</a:t>
            </a:fld>
            <a:endParaRPr lang="es-ES"/>
          </a:p>
        </p:txBody>
      </p:sp>
      <p:sp>
        <p:nvSpPr>
          <p:cNvPr id="17411" name="Rectangle 27"/>
          <p:cNvSpPr>
            <a:spLocks noGrp="1" noChangeArrowheads="1"/>
          </p:cNvSpPr>
          <p:nvPr>
            <p:ph type="title"/>
          </p:nvPr>
        </p:nvSpPr>
        <p:spPr>
          <a:xfrm>
            <a:off x="1150938" y="993775"/>
            <a:ext cx="7793037" cy="682625"/>
          </a:xfrm>
        </p:spPr>
        <p:txBody>
          <a:bodyPr/>
          <a:lstStyle/>
          <a:p>
            <a:pPr eaLnBrk="1" hangingPunct="1"/>
            <a:r>
              <a:rPr lang="es-ES_tradnl" sz="3000" b="1"/>
              <a:t>Atributos Simples o Compuestos</a:t>
            </a:r>
          </a:p>
        </p:txBody>
      </p:sp>
      <p:sp>
        <p:nvSpPr>
          <p:cNvPr id="17412" name="Rectangle 28"/>
          <p:cNvSpPr>
            <a:spLocks noGrp="1" noChangeArrowheads="1"/>
          </p:cNvSpPr>
          <p:nvPr>
            <p:ph type="body" idx="1"/>
          </p:nvPr>
        </p:nvSpPr>
        <p:spPr>
          <a:xfrm>
            <a:off x="1182688" y="2017713"/>
            <a:ext cx="7772400" cy="4579937"/>
          </a:xfrm>
        </p:spPr>
        <p:txBody>
          <a:bodyPr/>
          <a:lstStyle/>
          <a:p>
            <a:pPr eaLnBrk="1" hangingPunct="1"/>
            <a:r>
              <a:rPr lang="es-ES_tradnl" sz="2800"/>
              <a:t>Atributos </a:t>
            </a:r>
            <a:r>
              <a:rPr lang="es-ES_tradnl" sz="2800" b="1">
                <a:solidFill>
                  <a:schemeClr val="accent2"/>
                </a:solidFill>
              </a:rPr>
              <a:t>compuestos</a:t>
            </a:r>
          </a:p>
          <a:p>
            <a:pPr lvl="1" eaLnBrk="1" hangingPunct="1"/>
            <a:r>
              <a:rPr lang="es-ES_tradnl" sz="2400"/>
              <a:t>Pueden dividirse en otros con significado propio</a:t>
            </a:r>
          </a:p>
          <a:p>
            <a:pPr eaLnBrk="1" hangingPunct="1"/>
            <a:endParaRPr lang="es-ES_tradnl" sz="2800"/>
          </a:p>
          <a:p>
            <a:pPr eaLnBrk="1" hangingPunct="1"/>
            <a:endParaRPr lang="es-ES_tradnl" sz="2800"/>
          </a:p>
          <a:p>
            <a:pPr lvl="1" eaLnBrk="1" hangingPunct="1"/>
            <a:r>
              <a:rPr lang="es-ES_tradnl" sz="2400">
                <a:solidFill>
                  <a:schemeClr val="accent2"/>
                </a:solidFill>
              </a:rPr>
              <a:t>Valor</a:t>
            </a:r>
            <a:r>
              <a:rPr lang="es-ES_tradnl" sz="2400"/>
              <a:t> compuesto = </a:t>
            </a:r>
            <a:r>
              <a:rPr lang="es-ES_tradnl" sz="2400">
                <a:solidFill>
                  <a:schemeClr val="accent2"/>
                </a:solidFill>
              </a:rPr>
              <a:t>concatenación</a:t>
            </a:r>
            <a:r>
              <a:rPr lang="es-ES_tradnl" sz="2400"/>
              <a:t> de valores de componentes</a:t>
            </a:r>
          </a:p>
          <a:p>
            <a:pPr lvl="3" eaLnBrk="1" hangingPunct="1"/>
            <a:endParaRPr lang="es-ES_tradnl" sz="1800"/>
          </a:p>
          <a:p>
            <a:pPr eaLnBrk="1" hangingPunct="1"/>
            <a:r>
              <a:rPr lang="es-ES_tradnl" sz="2800"/>
              <a:t>Atributos </a:t>
            </a:r>
            <a:r>
              <a:rPr lang="es-ES_tradnl" sz="2800" b="1">
                <a:solidFill>
                  <a:schemeClr val="accent2"/>
                </a:solidFill>
              </a:rPr>
              <a:t>simples</a:t>
            </a:r>
          </a:p>
          <a:p>
            <a:pPr lvl="1" eaLnBrk="1" hangingPunct="1"/>
            <a:r>
              <a:rPr lang="es-ES_tradnl" sz="2400"/>
              <a:t>No divisibles. Atómicos</a:t>
            </a:r>
          </a:p>
        </p:txBody>
      </p:sp>
      <p:grpSp>
        <p:nvGrpSpPr>
          <p:cNvPr id="17413" name="Group 32"/>
          <p:cNvGrpSpPr>
            <a:grpSpLocks/>
          </p:cNvGrpSpPr>
          <p:nvPr/>
        </p:nvGrpSpPr>
        <p:grpSpPr bwMode="auto">
          <a:xfrm>
            <a:off x="2082800" y="2870200"/>
            <a:ext cx="6329363" cy="990600"/>
            <a:chOff x="1312" y="1584"/>
            <a:chExt cx="3987" cy="624"/>
          </a:xfrm>
        </p:grpSpPr>
        <p:sp>
          <p:nvSpPr>
            <p:cNvPr id="17416" name="Text Box 5"/>
            <p:cNvSpPr txBox="1">
              <a:spLocks noChangeArrowheads="1"/>
            </p:cNvSpPr>
            <p:nvPr/>
          </p:nvSpPr>
          <p:spPr bwMode="auto">
            <a:xfrm>
              <a:off x="1437" y="1584"/>
              <a:ext cx="984" cy="288"/>
            </a:xfrm>
            <a:prstGeom prst="rect">
              <a:avLst/>
            </a:prstGeom>
            <a:noFill/>
            <a:ln w="9525">
              <a:noFill/>
              <a:miter lim="800000"/>
              <a:headEnd/>
              <a:tailEnd/>
            </a:ln>
          </p:spPr>
          <p:txBody>
            <a:bodyPr wrap="none">
              <a:spAutoFit/>
            </a:bodyPr>
            <a:lstStyle/>
            <a:p>
              <a:pPr algn="ctr" eaLnBrk="0" hangingPunct="0">
                <a:spcBef>
                  <a:spcPct val="50000"/>
                </a:spcBef>
              </a:pPr>
              <a:r>
                <a:rPr lang="es-ES_tradnl" sz="2400" b="1">
                  <a:solidFill>
                    <a:schemeClr val="tx2"/>
                  </a:solidFill>
                  <a:latin typeface="Arial Narrow" pitchFamily="34" charset="0"/>
                </a:rPr>
                <a:t>fechanacim</a:t>
              </a:r>
            </a:p>
          </p:txBody>
        </p:sp>
        <p:sp>
          <p:nvSpPr>
            <p:cNvPr id="17417" name="Text Box 6"/>
            <p:cNvSpPr txBox="1">
              <a:spLocks noChangeArrowheads="1"/>
            </p:cNvSpPr>
            <p:nvPr/>
          </p:nvSpPr>
          <p:spPr bwMode="auto">
            <a:xfrm>
              <a:off x="1312" y="1920"/>
              <a:ext cx="344" cy="288"/>
            </a:xfrm>
            <a:prstGeom prst="rect">
              <a:avLst/>
            </a:prstGeom>
            <a:noFill/>
            <a:ln w="9525">
              <a:noFill/>
              <a:miter lim="800000"/>
              <a:headEnd/>
              <a:tailEnd/>
            </a:ln>
          </p:spPr>
          <p:txBody>
            <a:bodyPr wrap="none">
              <a:spAutoFit/>
            </a:bodyPr>
            <a:lstStyle/>
            <a:p>
              <a:pPr algn="ctr" eaLnBrk="0" hangingPunct="0">
                <a:spcBef>
                  <a:spcPct val="50000"/>
                </a:spcBef>
              </a:pPr>
              <a:r>
                <a:rPr lang="es-ES_tradnl" sz="2400" b="1">
                  <a:solidFill>
                    <a:schemeClr val="tx2"/>
                  </a:solidFill>
                  <a:latin typeface="Arial Narrow" pitchFamily="34" charset="0"/>
                </a:rPr>
                <a:t>dia</a:t>
              </a:r>
            </a:p>
          </p:txBody>
        </p:sp>
        <p:sp>
          <p:nvSpPr>
            <p:cNvPr id="17418" name="Text Box 7"/>
            <p:cNvSpPr txBox="1">
              <a:spLocks noChangeArrowheads="1"/>
            </p:cNvSpPr>
            <p:nvPr/>
          </p:nvSpPr>
          <p:spPr bwMode="auto">
            <a:xfrm>
              <a:off x="1644" y="1920"/>
              <a:ext cx="432" cy="288"/>
            </a:xfrm>
            <a:prstGeom prst="rect">
              <a:avLst/>
            </a:prstGeom>
            <a:noFill/>
            <a:ln w="9525">
              <a:noFill/>
              <a:miter lim="800000"/>
              <a:headEnd/>
              <a:tailEnd/>
            </a:ln>
          </p:spPr>
          <p:txBody>
            <a:bodyPr wrap="none">
              <a:spAutoFit/>
            </a:bodyPr>
            <a:lstStyle/>
            <a:p>
              <a:pPr algn="ctr" eaLnBrk="0" hangingPunct="0">
                <a:spcBef>
                  <a:spcPct val="50000"/>
                </a:spcBef>
              </a:pPr>
              <a:r>
                <a:rPr lang="es-ES_tradnl" sz="2400" b="1">
                  <a:solidFill>
                    <a:schemeClr val="tx2"/>
                  </a:solidFill>
                  <a:latin typeface="Arial Narrow" pitchFamily="34" charset="0"/>
                </a:rPr>
                <a:t>mes</a:t>
              </a:r>
            </a:p>
          </p:txBody>
        </p:sp>
        <p:sp>
          <p:nvSpPr>
            <p:cNvPr id="17419" name="Text Box 8"/>
            <p:cNvSpPr txBox="1">
              <a:spLocks noChangeArrowheads="1"/>
            </p:cNvSpPr>
            <p:nvPr/>
          </p:nvSpPr>
          <p:spPr bwMode="auto">
            <a:xfrm>
              <a:off x="2155" y="1920"/>
              <a:ext cx="396" cy="288"/>
            </a:xfrm>
            <a:prstGeom prst="rect">
              <a:avLst/>
            </a:prstGeom>
            <a:noFill/>
            <a:ln w="9525">
              <a:noFill/>
              <a:miter lim="800000"/>
              <a:headEnd/>
              <a:tailEnd/>
            </a:ln>
          </p:spPr>
          <p:txBody>
            <a:bodyPr wrap="none">
              <a:spAutoFit/>
            </a:bodyPr>
            <a:lstStyle/>
            <a:p>
              <a:pPr algn="ctr" eaLnBrk="0" hangingPunct="0">
                <a:spcBef>
                  <a:spcPct val="50000"/>
                </a:spcBef>
              </a:pPr>
              <a:r>
                <a:rPr lang="es-ES_tradnl" sz="2400" b="1">
                  <a:solidFill>
                    <a:schemeClr val="tx2"/>
                  </a:solidFill>
                  <a:latin typeface="Arial Narrow" pitchFamily="34" charset="0"/>
                </a:rPr>
                <a:t>año</a:t>
              </a:r>
            </a:p>
          </p:txBody>
        </p:sp>
        <p:sp>
          <p:nvSpPr>
            <p:cNvPr id="17420" name="Line 12"/>
            <p:cNvSpPr>
              <a:spLocks noChangeShapeType="1"/>
            </p:cNvSpPr>
            <p:nvPr/>
          </p:nvSpPr>
          <p:spPr bwMode="auto">
            <a:xfrm flipH="1">
              <a:off x="1555" y="1824"/>
              <a:ext cx="89" cy="144"/>
            </a:xfrm>
            <a:prstGeom prst="line">
              <a:avLst/>
            </a:prstGeom>
            <a:noFill/>
            <a:ln w="19050">
              <a:solidFill>
                <a:schemeClr val="tx2"/>
              </a:solidFill>
              <a:round/>
              <a:headEnd/>
              <a:tailEnd/>
            </a:ln>
          </p:spPr>
          <p:txBody>
            <a:bodyPr wrap="none" anchor="ctr"/>
            <a:lstStyle/>
            <a:p>
              <a:endParaRPr lang="es-MX"/>
            </a:p>
          </p:txBody>
        </p:sp>
        <p:sp>
          <p:nvSpPr>
            <p:cNvPr id="17421" name="Line 13"/>
            <p:cNvSpPr>
              <a:spLocks noChangeShapeType="1"/>
            </p:cNvSpPr>
            <p:nvPr/>
          </p:nvSpPr>
          <p:spPr bwMode="auto">
            <a:xfrm flipH="1">
              <a:off x="1843" y="1824"/>
              <a:ext cx="0" cy="144"/>
            </a:xfrm>
            <a:prstGeom prst="line">
              <a:avLst/>
            </a:prstGeom>
            <a:noFill/>
            <a:ln w="19050">
              <a:solidFill>
                <a:schemeClr val="tx2"/>
              </a:solidFill>
              <a:round/>
              <a:headEnd/>
              <a:tailEnd/>
            </a:ln>
          </p:spPr>
          <p:txBody>
            <a:bodyPr wrap="none" anchor="ctr"/>
            <a:lstStyle/>
            <a:p>
              <a:endParaRPr lang="es-MX"/>
            </a:p>
          </p:txBody>
        </p:sp>
        <p:sp>
          <p:nvSpPr>
            <p:cNvPr id="17422" name="Line 14"/>
            <p:cNvSpPr>
              <a:spLocks noChangeShapeType="1"/>
            </p:cNvSpPr>
            <p:nvPr/>
          </p:nvSpPr>
          <p:spPr bwMode="auto">
            <a:xfrm flipH="1" flipV="1">
              <a:off x="2131" y="1824"/>
              <a:ext cx="88" cy="144"/>
            </a:xfrm>
            <a:prstGeom prst="line">
              <a:avLst/>
            </a:prstGeom>
            <a:noFill/>
            <a:ln w="19050">
              <a:solidFill>
                <a:schemeClr val="tx2"/>
              </a:solidFill>
              <a:round/>
              <a:headEnd/>
              <a:tailEnd/>
            </a:ln>
          </p:spPr>
          <p:txBody>
            <a:bodyPr wrap="none" anchor="ctr"/>
            <a:lstStyle/>
            <a:p>
              <a:endParaRPr lang="es-MX"/>
            </a:p>
          </p:txBody>
        </p:sp>
        <p:sp>
          <p:nvSpPr>
            <p:cNvPr id="17423" name="Text Box 15"/>
            <p:cNvSpPr txBox="1">
              <a:spLocks noChangeArrowheads="1"/>
            </p:cNvSpPr>
            <p:nvPr/>
          </p:nvSpPr>
          <p:spPr bwMode="auto">
            <a:xfrm>
              <a:off x="3168" y="1584"/>
              <a:ext cx="817" cy="288"/>
            </a:xfrm>
            <a:prstGeom prst="rect">
              <a:avLst/>
            </a:prstGeom>
            <a:noFill/>
            <a:ln w="9525">
              <a:noFill/>
              <a:miter lim="800000"/>
              <a:headEnd/>
              <a:tailEnd/>
            </a:ln>
          </p:spPr>
          <p:txBody>
            <a:bodyPr wrap="none">
              <a:spAutoFit/>
            </a:bodyPr>
            <a:lstStyle/>
            <a:p>
              <a:pPr algn="ctr" eaLnBrk="0" hangingPunct="0">
                <a:spcBef>
                  <a:spcPct val="50000"/>
                </a:spcBef>
              </a:pPr>
              <a:r>
                <a:rPr lang="es-ES_tradnl" sz="2400" b="1">
                  <a:solidFill>
                    <a:schemeClr val="tx2"/>
                  </a:solidFill>
                  <a:latin typeface="Arial Narrow" pitchFamily="34" charset="0"/>
                </a:rPr>
                <a:t>direccion</a:t>
              </a:r>
            </a:p>
          </p:txBody>
        </p:sp>
        <p:sp>
          <p:nvSpPr>
            <p:cNvPr id="17424" name="Text Box 16"/>
            <p:cNvSpPr txBox="1">
              <a:spLocks noChangeArrowheads="1"/>
            </p:cNvSpPr>
            <p:nvPr/>
          </p:nvSpPr>
          <p:spPr bwMode="auto">
            <a:xfrm>
              <a:off x="2673" y="1920"/>
              <a:ext cx="468" cy="288"/>
            </a:xfrm>
            <a:prstGeom prst="rect">
              <a:avLst/>
            </a:prstGeom>
            <a:noFill/>
            <a:ln w="9525">
              <a:noFill/>
              <a:miter lim="800000"/>
              <a:headEnd/>
              <a:tailEnd/>
            </a:ln>
          </p:spPr>
          <p:txBody>
            <a:bodyPr wrap="none">
              <a:spAutoFit/>
            </a:bodyPr>
            <a:lstStyle/>
            <a:p>
              <a:pPr algn="ctr" eaLnBrk="0" hangingPunct="0">
                <a:spcBef>
                  <a:spcPct val="50000"/>
                </a:spcBef>
              </a:pPr>
              <a:r>
                <a:rPr lang="es-ES_tradnl" sz="2400" b="1">
                  <a:solidFill>
                    <a:schemeClr val="tx2"/>
                  </a:solidFill>
                  <a:latin typeface="Arial Narrow" pitchFamily="34" charset="0"/>
                </a:rPr>
                <a:t>calle</a:t>
              </a:r>
            </a:p>
          </p:txBody>
        </p:sp>
        <p:sp>
          <p:nvSpPr>
            <p:cNvPr id="17425" name="Text Box 17"/>
            <p:cNvSpPr txBox="1">
              <a:spLocks noChangeArrowheads="1"/>
            </p:cNvSpPr>
            <p:nvPr/>
          </p:nvSpPr>
          <p:spPr bwMode="auto">
            <a:xfrm>
              <a:off x="3107" y="1920"/>
              <a:ext cx="624" cy="288"/>
            </a:xfrm>
            <a:prstGeom prst="rect">
              <a:avLst/>
            </a:prstGeom>
            <a:noFill/>
            <a:ln w="9525">
              <a:noFill/>
              <a:miter lim="800000"/>
              <a:headEnd/>
              <a:tailEnd/>
            </a:ln>
          </p:spPr>
          <p:txBody>
            <a:bodyPr wrap="none">
              <a:spAutoFit/>
            </a:bodyPr>
            <a:lstStyle/>
            <a:p>
              <a:pPr algn="ctr" eaLnBrk="0" hangingPunct="0">
                <a:spcBef>
                  <a:spcPct val="50000"/>
                </a:spcBef>
              </a:pPr>
              <a:r>
                <a:rPr lang="es-ES_tradnl" sz="2400" b="1">
                  <a:solidFill>
                    <a:schemeClr val="tx2"/>
                  </a:solidFill>
                  <a:latin typeface="Arial Narrow" pitchFamily="34" charset="0"/>
                </a:rPr>
                <a:t>ciudad</a:t>
              </a:r>
            </a:p>
          </p:txBody>
        </p:sp>
        <p:sp>
          <p:nvSpPr>
            <p:cNvPr id="17426" name="Text Box 18"/>
            <p:cNvSpPr txBox="1">
              <a:spLocks noChangeArrowheads="1"/>
            </p:cNvSpPr>
            <p:nvPr/>
          </p:nvSpPr>
          <p:spPr bwMode="auto">
            <a:xfrm>
              <a:off x="3696" y="1920"/>
              <a:ext cx="817" cy="288"/>
            </a:xfrm>
            <a:prstGeom prst="rect">
              <a:avLst/>
            </a:prstGeom>
            <a:noFill/>
            <a:ln w="9525">
              <a:noFill/>
              <a:miter lim="800000"/>
              <a:headEnd/>
              <a:tailEnd/>
            </a:ln>
          </p:spPr>
          <p:txBody>
            <a:bodyPr wrap="none">
              <a:spAutoFit/>
            </a:bodyPr>
            <a:lstStyle/>
            <a:p>
              <a:pPr algn="ctr" eaLnBrk="0" hangingPunct="0">
                <a:spcBef>
                  <a:spcPct val="50000"/>
                </a:spcBef>
              </a:pPr>
              <a:r>
                <a:rPr lang="es-ES_tradnl" sz="2400" b="1">
                  <a:solidFill>
                    <a:schemeClr val="tx2"/>
                  </a:solidFill>
                  <a:latin typeface="Arial Narrow" pitchFamily="34" charset="0"/>
                </a:rPr>
                <a:t>provincia</a:t>
              </a:r>
            </a:p>
          </p:txBody>
        </p:sp>
        <p:sp>
          <p:nvSpPr>
            <p:cNvPr id="17427" name="Line 19"/>
            <p:cNvSpPr>
              <a:spLocks noChangeShapeType="1"/>
            </p:cNvSpPr>
            <p:nvPr/>
          </p:nvSpPr>
          <p:spPr bwMode="auto">
            <a:xfrm flipH="1">
              <a:off x="2950" y="1776"/>
              <a:ext cx="221" cy="192"/>
            </a:xfrm>
            <a:prstGeom prst="line">
              <a:avLst/>
            </a:prstGeom>
            <a:noFill/>
            <a:ln w="19050">
              <a:solidFill>
                <a:schemeClr val="tx2"/>
              </a:solidFill>
              <a:round/>
              <a:headEnd/>
              <a:tailEnd/>
            </a:ln>
          </p:spPr>
          <p:txBody>
            <a:bodyPr wrap="none" anchor="ctr"/>
            <a:lstStyle/>
            <a:p>
              <a:endParaRPr lang="es-MX"/>
            </a:p>
          </p:txBody>
        </p:sp>
        <p:sp>
          <p:nvSpPr>
            <p:cNvPr id="17428" name="Line 20"/>
            <p:cNvSpPr>
              <a:spLocks noChangeShapeType="1"/>
            </p:cNvSpPr>
            <p:nvPr/>
          </p:nvSpPr>
          <p:spPr bwMode="auto">
            <a:xfrm flipH="1">
              <a:off x="3427" y="1824"/>
              <a:ext cx="0" cy="144"/>
            </a:xfrm>
            <a:prstGeom prst="line">
              <a:avLst/>
            </a:prstGeom>
            <a:noFill/>
            <a:ln w="19050">
              <a:solidFill>
                <a:schemeClr val="tx2"/>
              </a:solidFill>
              <a:round/>
              <a:headEnd/>
              <a:tailEnd/>
            </a:ln>
          </p:spPr>
          <p:txBody>
            <a:bodyPr wrap="none" anchor="ctr"/>
            <a:lstStyle/>
            <a:p>
              <a:endParaRPr lang="es-MX"/>
            </a:p>
          </p:txBody>
        </p:sp>
        <p:sp>
          <p:nvSpPr>
            <p:cNvPr id="17429" name="Line 21"/>
            <p:cNvSpPr>
              <a:spLocks noChangeShapeType="1"/>
            </p:cNvSpPr>
            <p:nvPr/>
          </p:nvSpPr>
          <p:spPr bwMode="auto">
            <a:xfrm flipH="1" flipV="1">
              <a:off x="3782" y="1824"/>
              <a:ext cx="88" cy="144"/>
            </a:xfrm>
            <a:prstGeom prst="line">
              <a:avLst/>
            </a:prstGeom>
            <a:noFill/>
            <a:ln w="19050">
              <a:solidFill>
                <a:schemeClr val="tx2"/>
              </a:solidFill>
              <a:round/>
              <a:headEnd/>
              <a:tailEnd/>
            </a:ln>
          </p:spPr>
          <p:txBody>
            <a:bodyPr wrap="none" anchor="ctr"/>
            <a:lstStyle/>
            <a:p>
              <a:endParaRPr lang="es-MX"/>
            </a:p>
          </p:txBody>
        </p:sp>
        <p:sp>
          <p:nvSpPr>
            <p:cNvPr id="17430" name="Line 22"/>
            <p:cNvSpPr>
              <a:spLocks noChangeShapeType="1"/>
            </p:cNvSpPr>
            <p:nvPr/>
          </p:nvSpPr>
          <p:spPr bwMode="auto">
            <a:xfrm>
              <a:off x="3959" y="1776"/>
              <a:ext cx="576" cy="192"/>
            </a:xfrm>
            <a:prstGeom prst="line">
              <a:avLst/>
            </a:prstGeom>
            <a:noFill/>
            <a:ln w="19050">
              <a:solidFill>
                <a:schemeClr val="tx2"/>
              </a:solidFill>
              <a:round/>
              <a:headEnd/>
              <a:tailEnd/>
            </a:ln>
          </p:spPr>
          <p:txBody>
            <a:bodyPr wrap="none" anchor="ctr"/>
            <a:lstStyle/>
            <a:p>
              <a:endParaRPr lang="es-MX"/>
            </a:p>
          </p:txBody>
        </p:sp>
        <p:sp>
          <p:nvSpPr>
            <p:cNvPr id="17431" name="Text Box 23"/>
            <p:cNvSpPr txBox="1">
              <a:spLocks noChangeArrowheads="1"/>
            </p:cNvSpPr>
            <p:nvPr/>
          </p:nvSpPr>
          <p:spPr bwMode="auto">
            <a:xfrm>
              <a:off x="4439" y="1920"/>
              <a:ext cx="860" cy="288"/>
            </a:xfrm>
            <a:prstGeom prst="rect">
              <a:avLst/>
            </a:prstGeom>
            <a:noFill/>
            <a:ln w="9525">
              <a:noFill/>
              <a:miter lim="800000"/>
              <a:headEnd/>
              <a:tailEnd/>
            </a:ln>
          </p:spPr>
          <p:txBody>
            <a:bodyPr wrap="none">
              <a:spAutoFit/>
            </a:bodyPr>
            <a:lstStyle/>
            <a:p>
              <a:pPr algn="r" eaLnBrk="0" hangingPunct="0">
                <a:spcBef>
                  <a:spcPct val="50000"/>
                </a:spcBef>
              </a:pPr>
              <a:r>
                <a:rPr lang="es-ES_tradnl" sz="2400" b="1">
                  <a:solidFill>
                    <a:schemeClr val="tx2"/>
                  </a:solidFill>
                  <a:latin typeface="Arial Narrow" pitchFamily="34" charset="0"/>
                </a:rPr>
                <a:t>codpostal</a:t>
              </a:r>
            </a:p>
          </p:txBody>
        </p:sp>
      </p:grpSp>
      <p:sp>
        <p:nvSpPr>
          <p:cNvPr id="17414" name="Text Box 29"/>
          <p:cNvSpPr txBox="1">
            <a:spLocks noChangeArrowheads="1"/>
          </p:cNvSpPr>
          <p:nvPr/>
        </p:nvSpPr>
        <p:spPr bwMode="auto">
          <a:xfrm>
            <a:off x="5508625" y="5516563"/>
            <a:ext cx="1017588" cy="457200"/>
          </a:xfrm>
          <a:prstGeom prst="rect">
            <a:avLst/>
          </a:prstGeom>
          <a:noFill/>
          <a:ln w="9525">
            <a:noFill/>
            <a:miter lim="800000"/>
            <a:headEnd/>
            <a:tailEnd/>
          </a:ln>
        </p:spPr>
        <p:txBody>
          <a:bodyPr wrap="none">
            <a:spAutoFit/>
          </a:bodyPr>
          <a:lstStyle/>
          <a:p>
            <a:pPr algn="ctr" eaLnBrk="0" hangingPunct="0">
              <a:spcBef>
                <a:spcPct val="50000"/>
              </a:spcBef>
            </a:pPr>
            <a:r>
              <a:rPr lang="es-ES_tradnl" sz="2400" b="1">
                <a:solidFill>
                  <a:schemeClr val="tx2"/>
                </a:solidFill>
                <a:latin typeface="Arial Narrow" pitchFamily="34" charset="0"/>
              </a:rPr>
              <a:t>genero</a:t>
            </a:r>
          </a:p>
        </p:txBody>
      </p:sp>
      <p:sp>
        <p:nvSpPr>
          <p:cNvPr id="17415" name="Rectangle 33"/>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56096"/>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p:cNvSpPr>
            <a:spLocks noGrp="1"/>
          </p:cNvSpPr>
          <p:nvPr>
            <p:ph type="sldNum" sz="quarter" idx="12"/>
          </p:nvPr>
        </p:nvSpPr>
        <p:spPr>
          <a:noFill/>
        </p:spPr>
        <p:txBody>
          <a:bodyPr/>
          <a:lstStyle/>
          <a:p>
            <a:fld id="{74AE8D5F-43F6-4214-B01F-192B816C4235}" type="slidenum">
              <a:rPr lang="es-ES" smtClean="0"/>
              <a:pPr/>
              <a:t>14</a:t>
            </a:fld>
            <a:endParaRPr lang="es-ES"/>
          </a:p>
        </p:txBody>
      </p:sp>
      <p:sp>
        <p:nvSpPr>
          <p:cNvPr id="18435" name="Rectangle 5"/>
          <p:cNvSpPr>
            <a:spLocks noGrp="1" noChangeArrowheads="1"/>
          </p:cNvSpPr>
          <p:nvPr>
            <p:ph type="title"/>
          </p:nvPr>
        </p:nvSpPr>
        <p:spPr>
          <a:xfrm>
            <a:off x="1150938" y="993775"/>
            <a:ext cx="7793037" cy="682625"/>
          </a:xfrm>
        </p:spPr>
        <p:txBody>
          <a:bodyPr/>
          <a:lstStyle/>
          <a:p>
            <a:pPr eaLnBrk="1" hangingPunct="1"/>
            <a:r>
              <a:rPr lang="es-ES_tradnl" sz="3000" b="1"/>
              <a:t>Atributos Almacenados o Derivados</a:t>
            </a:r>
          </a:p>
        </p:txBody>
      </p:sp>
      <p:sp>
        <p:nvSpPr>
          <p:cNvPr id="18436" name="Rectangle 6"/>
          <p:cNvSpPr>
            <a:spLocks noGrp="1" noChangeArrowheads="1"/>
          </p:cNvSpPr>
          <p:nvPr>
            <p:ph type="body" idx="1"/>
          </p:nvPr>
        </p:nvSpPr>
        <p:spPr>
          <a:xfrm>
            <a:off x="1173163" y="1989138"/>
            <a:ext cx="7772400" cy="4411662"/>
          </a:xfrm>
        </p:spPr>
        <p:txBody>
          <a:bodyPr/>
          <a:lstStyle/>
          <a:p>
            <a:pPr eaLnBrk="1" hangingPunct="1">
              <a:lnSpc>
                <a:spcPct val="80000"/>
              </a:lnSpc>
            </a:pPr>
            <a:r>
              <a:rPr lang="es-ES_tradnl" sz="2800"/>
              <a:t>Atributos </a:t>
            </a:r>
            <a:r>
              <a:rPr lang="es-ES_tradnl" sz="2800" b="1">
                <a:solidFill>
                  <a:schemeClr val="accent2"/>
                </a:solidFill>
              </a:rPr>
              <a:t>derivados</a:t>
            </a:r>
          </a:p>
          <a:p>
            <a:pPr lvl="1" eaLnBrk="1" hangingPunct="1">
              <a:lnSpc>
                <a:spcPct val="80000"/>
              </a:lnSpc>
            </a:pPr>
            <a:r>
              <a:rPr lang="es-ES_tradnl" sz="2400"/>
              <a:t>Valor calculado a partir de otra información ya existente (atributos, entidades relacionadas)</a:t>
            </a:r>
          </a:p>
          <a:p>
            <a:pPr lvl="1" eaLnBrk="1" hangingPunct="1">
              <a:lnSpc>
                <a:spcPct val="80000"/>
              </a:lnSpc>
            </a:pPr>
            <a:r>
              <a:rPr lang="es-ES_tradnl" sz="2400"/>
              <a:t>Son información redundante...</a:t>
            </a:r>
          </a:p>
          <a:p>
            <a:pPr lvl="3" eaLnBrk="1" hangingPunct="1">
              <a:lnSpc>
                <a:spcPct val="80000"/>
              </a:lnSpc>
              <a:buFont typeface="Wingdings" pitchFamily="2" charset="2"/>
              <a:buNone/>
            </a:pPr>
            <a:r>
              <a:rPr lang="es-ES_tradnl" sz="2400" b="1">
                <a:solidFill>
                  <a:schemeClr val="tx2"/>
                </a:solidFill>
                <a:latin typeface="Arial Narrow" pitchFamily="34" charset="0"/>
              </a:rPr>
              <a:t>edad</a:t>
            </a:r>
            <a:r>
              <a:rPr lang="es-ES_tradnl" sz="1800"/>
              <a:t> [de </a:t>
            </a:r>
            <a:r>
              <a:rPr lang="es-ES_tradnl" sz="2400">
                <a:solidFill>
                  <a:schemeClr val="tx2"/>
                </a:solidFill>
                <a:latin typeface="Arial Narrow" pitchFamily="34" charset="0"/>
              </a:rPr>
              <a:t>EMPLEADO</a:t>
            </a:r>
            <a:r>
              <a:rPr lang="es-ES_tradnl" sz="1800"/>
              <a:t>], cálculo a partir de </a:t>
            </a:r>
            <a:r>
              <a:rPr lang="es-ES_tradnl" sz="2400">
                <a:solidFill>
                  <a:schemeClr val="tx2"/>
                </a:solidFill>
                <a:latin typeface="Arial Narrow" pitchFamily="34" charset="0"/>
              </a:rPr>
              <a:t>fechanacim</a:t>
            </a:r>
            <a:endParaRPr lang="es-ES_tradnl" sz="1800"/>
          </a:p>
          <a:p>
            <a:pPr lvl="4" eaLnBrk="1" hangingPunct="1">
              <a:lnSpc>
                <a:spcPct val="80000"/>
              </a:lnSpc>
            </a:pPr>
            <a:r>
              <a:rPr lang="es-ES_tradnl" sz="1800"/>
              <a:t>atributo </a:t>
            </a:r>
            <a:r>
              <a:rPr lang="es-ES_tradnl" sz="1800" b="1">
                <a:solidFill>
                  <a:schemeClr val="accent2"/>
                </a:solidFill>
              </a:rPr>
              <a:t>derivado </a:t>
            </a:r>
            <a:r>
              <a:rPr lang="es-ES_tradnl" sz="1800">
                <a:solidFill>
                  <a:schemeClr val="accent2"/>
                </a:solidFill>
              </a:rPr>
              <a:t>del valor</a:t>
            </a:r>
            <a:r>
              <a:rPr lang="es-ES_tradnl" sz="1800" b="1">
                <a:solidFill>
                  <a:schemeClr val="accent2"/>
                </a:solidFill>
              </a:rPr>
              <a:t> de otro atributo</a:t>
            </a:r>
          </a:p>
          <a:p>
            <a:pPr lvl="3" eaLnBrk="1" hangingPunct="1">
              <a:lnSpc>
                <a:spcPct val="80000"/>
              </a:lnSpc>
              <a:buFont typeface="Wingdings" pitchFamily="2" charset="2"/>
              <a:buNone/>
            </a:pPr>
            <a:r>
              <a:rPr lang="es-ES_tradnl" sz="2400" b="1">
                <a:solidFill>
                  <a:schemeClr val="tx2"/>
                </a:solidFill>
                <a:latin typeface="Arial Narrow" pitchFamily="34" charset="0"/>
              </a:rPr>
              <a:t>numcopias</a:t>
            </a:r>
            <a:r>
              <a:rPr lang="es-ES_tradnl" sz="1800"/>
              <a:t> [de una </a:t>
            </a:r>
            <a:r>
              <a:rPr lang="es-ES_tradnl" sz="2400">
                <a:solidFill>
                  <a:schemeClr val="tx2"/>
                </a:solidFill>
                <a:latin typeface="Arial Narrow" pitchFamily="34" charset="0"/>
              </a:rPr>
              <a:t>PELICULA</a:t>
            </a:r>
            <a:r>
              <a:rPr lang="es-ES_tradnl" sz="1800"/>
              <a:t>], cuenta del número de entidades </a:t>
            </a:r>
            <a:r>
              <a:rPr lang="es-ES_tradnl" sz="1800">
                <a:latin typeface="Arial Narrow" pitchFamily="34" charset="0"/>
              </a:rPr>
              <a:t>COPIA</a:t>
            </a:r>
            <a:r>
              <a:rPr lang="es-ES_tradnl" sz="1800"/>
              <a:t> relacionadas con cada película concreta</a:t>
            </a:r>
          </a:p>
          <a:p>
            <a:pPr lvl="4" eaLnBrk="1" hangingPunct="1">
              <a:lnSpc>
                <a:spcPct val="80000"/>
              </a:lnSpc>
            </a:pPr>
            <a:r>
              <a:rPr lang="es-ES_tradnl" sz="1800"/>
              <a:t>atributo </a:t>
            </a:r>
            <a:r>
              <a:rPr lang="es-ES_tradnl" sz="1800" b="1">
                <a:solidFill>
                  <a:schemeClr val="accent2"/>
                </a:solidFill>
              </a:rPr>
              <a:t>derivado de entidades relacionadas</a:t>
            </a:r>
          </a:p>
          <a:p>
            <a:pPr lvl="4" eaLnBrk="1" hangingPunct="1">
              <a:lnSpc>
                <a:spcPct val="80000"/>
              </a:lnSpc>
            </a:pPr>
            <a:endParaRPr lang="es-ES_tradnl" sz="1800"/>
          </a:p>
          <a:p>
            <a:pPr eaLnBrk="1" hangingPunct="1">
              <a:lnSpc>
                <a:spcPct val="80000"/>
              </a:lnSpc>
            </a:pPr>
            <a:r>
              <a:rPr lang="es-ES_tradnl" sz="2800"/>
              <a:t>Atributos </a:t>
            </a:r>
            <a:r>
              <a:rPr lang="es-ES_tradnl" sz="2800" b="1">
                <a:solidFill>
                  <a:schemeClr val="accent2"/>
                </a:solidFill>
              </a:rPr>
              <a:t>almacenados</a:t>
            </a:r>
          </a:p>
          <a:p>
            <a:pPr lvl="2" eaLnBrk="1" hangingPunct="1">
              <a:lnSpc>
                <a:spcPct val="80000"/>
              </a:lnSpc>
              <a:buFont typeface="Wingdings" pitchFamily="2" charset="2"/>
              <a:buNone/>
            </a:pPr>
            <a:r>
              <a:rPr lang="es-ES_tradnl" b="1">
                <a:solidFill>
                  <a:schemeClr val="tx2"/>
                </a:solidFill>
                <a:latin typeface="Arial Narrow" pitchFamily="34" charset="0"/>
              </a:rPr>
              <a:t>fechanacim</a:t>
            </a:r>
            <a:r>
              <a:rPr lang="es-ES_tradnl" sz="2000"/>
              <a:t> [de cada </a:t>
            </a:r>
            <a:r>
              <a:rPr lang="es-ES_tradnl">
                <a:solidFill>
                  <a:schemeClr val="tx2"/>
                </a:solidFill>
                <a:latin typeface="Arial Narrow" pitchFamily="34" charset="0"/>
              </a:rPr>
              <a:t>EMPLEADO</a:t>
            </a:r>
            <a:r>
              <a:rPr lang="es-ES_tradnl" sz="2000"/>
              <a:t>]</a:t>
            </a:r>
          </a:p>
          <a:p>
            <a:pPr lvl="2" eaLnBrk="1" hangingPunct="1">
              <a:lnSpc>
                <a:spcPct val="80000"/>
              </a:lnSpc>
              <a:buFont typeface="Wingdings" pitchFamily="2" charset="2"/>
              <a:buNone/>
            </a:pPr>
            <a:r>
              <a:rPr lang="es-ES_tradnl" b="1">
                <a:solidFill>
                  <a:schemeClr val="tx2"/>
                </a:solidFill>
                <a:latin typeface="Arial Narrow" pitchFamily="34" charset="0"/>
              </a:rPr>
              <a:t>nacionalidad</a:t>
            </a:r>
            <a:r>
              <a:rPr lang="es-ES_tradnl" sz="2000"/>
              <a:t> [de una </a:t>
            </a:r>
            <a:r>
              <a:rPr lang="es-ES_tradnl">
                <a:solidFill>
                  <a:schemeClr val="tx2"/>
                </a:solidFill>
                <a:latin typeface="Arial Narrow" pitchFamily="34" charset="0"/>
              </a:rPr>
              <a:t>PELICULA</a:t>
            </a:r>
            <a:r>
              <a:rPr lang="es-ES_tradnl" sz="2000"/>
              <a:t>]</a:t>
            </a:r>
          </a:p>
        </p:txBody>
      </p:sp>
      <p:sp>
        <p:nvSpPr>
          <p:cNvPr id="18437" name="Rectangle 7"/>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7236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5 Marcador de número de diapositiva"/>
          <p:cNvSpPr>
            <a:spLocks noGrp="1"/>
          </p:cNvSpPr>
          <p:nvPr>
            <p:ph type="sldNum" sz="quarter" idx="12"/>
          </p:nvPr>
        </p:nvSpPr>
        <p:spPr>
          <a:noFill/>
        </p:spPr>
        <p:txBody>
          <a:bodyPr/>
          <a:lstStyle/>
          <a:p>
            <a:fld id="{9E3F9997-CE55-4E78-9213-1EFD3A2E1576}" type="slidenum">
              <a:rPr lang="es-ES" smtClean="0"/>
              <a:pPr/>
              <a:t>15</a:t>
            </a:fld>
            <a:endParaRPr lang="es-ES"/>
          </a:p>
        </p:txBody>
      </p:sp>
      <p:sp>
        <p:nvSpPr>
          <p:cNvPr id="19459" name="Rectangle 22"/>
          <p:cNvSpPr>
            <a:spLocks noGrp="1" noChangeArrowheads="1"/>
          </p:cNvSpPr>
          <p:nvPr>
            <p:ph type="title"/>
          </p:nvPr>
        </p:nvSpPr>
        <p:spPr>
          <a:xfrm>
            <a:off x="1150938" y="993775"/>
            <a:ext cx="7793037" cy="682625"/>
          </a:xfrm>
        </p:spPr>
        <p:txBody>
          <a:bodyPr/>
          <a:lstStyle/>
          <a:p>
            <a:pPr eaLnBrk="1" hangingPunct="1"/>
            <a:r>
              <a:rPr lang="es-ES_tradnl" sz="3000" b="1"/>
              <a:t>Atributos Monovalorados o Multivalorados</a:t>
            </a:r>
          </a:p>
        </p:txBody>
      </p:sp>
      <p:sp>
        <p:nvSpPr>
          <p:cNvPr id="19460" name="Rectangle 23"/>
          <p:cNvSpPr>
            <a:spLocks noGrp="1" noChangeArrowheads="1"/>
          </p:cNvSpPr>
          <p:nvPr>
            <p:ph type="body" idx="1"/>
          </p:nvPr>
        </p:nvSpPr>
        <p:spPr>
          <a:xfrm>
            <a:off x="1173163" y="1916113"/>
            <a:ext cx="7772400" cy="4637087"/>
          </a:xfrm>
        </p:spPr>
        <p:txBody>
          <a:bodyPr/>
          <a:lstStyle/>
          <a:p>
            <a:pPr eaLnBrk="1" hangingPunct="1">
              <a:lnSpc>
                <a:spcPct val="90000"/>
              </a:lnSpc>
            </a:pPr>
            <a:r>
              <a:rPr lang="es-ES_tradnl" sz="2400"/>
              <a:t>Atributos </a:t>
            </a:r>
            <a:r>
              <a:rPr lang="es-ES_tradnl" sz="2400" b="1">
                <a:solidFill>
                  <a:schemeClr val="accent2"/>
                </a:solidFill>
              </a:rPr>
              <a:t>monovalorados</a:t>
            </a:r>
            <a:r>
              <a:rPr lang="es-ES_tradnl" sz="2400"/>
              <a:t> </a:t>
            </a:r>
            <a:r>
              <a:rPr lang="es-ES_tradnl" sz="2000"/>
              <a:t>(monovaluados)</a:t>
            </a:r>
          </a:p>
          <a:p>
            <a:pPr lvl="1" eaLnBrk="1" hangingPunct="1">
              <a:lnSpc>
                <a:spcPct val="90000"/>
              </a:lnSpc>
            </a:pPr>
            <a:r>
              <a:rPr lang="es-ES_tradnl" sz="2000">
                <a:solidFill>
                  <a:schemeClr val="accent2"/>
                </a:solidFill>
              </a:rPr>
              <a:t>sólo un valor</a:t>
            </a:r>
            <a:r>
              <a:rPr lang="es-ES_tradnl" sz="2000"/>
              <a:t> para cada entidad</a:t>
            </a:r>
          </a:p>
          <a:p>
            <a:pPr lvl="3" eaLnBrk="1" hangingPunct="1">
              <a:lnSpc>
                <a:spcPct val="90000"/>
              </a:lnSpc>
              <a:buFont typeface="Wingdings" pitchFamily="2" charset="2"/>
              <a:buNone/>
            </a:pPr>
            <a:r>
              <a:rPr lang="es-ES_tradnl" b="1">
                <a:solidFill>
                  <a:schemeClr val="tx2"/>
                </a:solidFill>
                <a:latin typeface="Arial Narrow" pitchFamily="34" charset="0"/>
              </a:rPr>
              <a:t>fechanacim</a:t>
            </a:r>
            <a:r>
              <a:rPr lang="es-ES_tradnl" sz="1600"/>
              <a:t> [de un </a:t>
            </a:r>
            <a:r>
              <a:rPr lang="es-ES_tradnl">
                <a:solidFill>
                  <a:schemeClr val="tx2"/>
                </a:solidFill>
                <a:latin typeface="Arial Narrow" pitchFamily="34" charset="0"/>
              </a:rPr>
              <a:t>EMPLEADO</a:t>
            </a:r>
            <a:r>
              <a:rPr lang="es-ES_tradnl" sz="1600"/>
              <a:t> particular]</a:t>
            </a:r>
          </a:p>
          <a:p>
            <a:pPr lvl="3" eaLnBrk="1" hangingPunct="1">
              <a:lnSpc>
                <a:spcPct val="90000"/>
              </a:lnSpc>
              <a:buFont typeface="Wingdings" pitchFamily="2" charset="2"/>
              <a:buNone/>
            </a:pPr>
            <a:r>
              <a:rPr lang="es-ES_tradnl" b="1">
                <a:solidFill>
                  <a:schemeClr val="tx2"/>
                </a:solidFill>
                <a:latin typeface="Arial Narrow" pitchFamily="34" charset="0"/>
              </a:rPr>
              <a:t>añoestreno</a:t>
            </a:r>
            <a:r>
              <a:rPr lang="es-ES_tradnl">
                <a:solidFill>
                  <a:schemeClr val="tx2"/>
                </a:solidFill>
                <a:latin typeface="Arial Narrow" pitchFamily="34" charset="0"/>
              </a:rPr>
              <a:t> </a:t>
            </a:r>
            <a:r>
              <a:rPr lang="es-ES_tradnl" sz="1600"/>
              <a:t>[de cada </a:t>
            </a:r>
            <a:r>
              <a:rPr lang="es-ES_tradnl">
                <a:solidFill>
                  <a:schemeClr val="tx2"/>
                </a:solidFill>
                <a:latin typeface="Arial Narrow" pitchFamily="34" charset="0"/>
              </a:rPr>
              <a:t>PELICULA </a:t>
            </a:r>
            <a:r>
              <a:rPr lang="es-ES_tradnl" sz="1600"/>
              <a:t>concreta]</a:t>
            </a:r>
          </a:p>
          <a:p>
            <a:pPr lvl="3" eaLnBrk="1" hangingPunct="1">
              <a:lnSpc>
                <a:spcPct val="90000"/>
              </a:lnSpc>
            </a:pPr>
            <a:endParaRPr lang="es-ES_tradnl" sz="1600"/>
          </a:p>
          <a:p>
            <a:pPr eaLnBrk="1" hangingPunct="1">
              <a:lnSpc>
                <a:spcPct val="90000"/>
              </a:lnSpc>
            </a:pPr>
            <a:r>
              <a:rPr lang="es-ES_tradnl" sz="2400"/>
              <a:t>Atributos </a:t>
            </a:r>
            <a:r>
              <a:rPr lang="es-ES_tradnl" sz="2400" b="1">
                <a:solidFill>
                  <a:schemeClr val="accent2"/>
                </a:solidFill>
              </a:rPr>
              <a:t>multivalorados</a:t>
            </a:r>
            <a:r>
              <a:rPr lang="es-ES_tradnl" sz="2400"/>
              <a:t> </a:t>
            </a:r>
            <a:r>
              <a:rPr lang="es-ES_tradnl" sz="2000"/>
              <a:t>(multivaluados)</a:t>
            </a:r>
          </a:p>
          <a:p>
            <a:pPr lvl="1" eaLnBrk="1" hangingPunct="1">
              <a:lnSpc>
                <a:spcPct val="90000"/>
              </a:lnSpc>
            </a:pPr>
            <a:r>
              <a:rPr lang="es-ES_tradnl" sz="2000">
                <a:solidFill>
                  <a:schemeClr val="accent2"/>
                </a:solidFill>
              </a:rPr>
              <a:t>más de un valor</a:t>
            </a:r>
            <a:r>
              <a:rPr lang="es-ES_tradnl" sz="2000"/>
              <a:t> para la misma entidad</a:t>
            </a:r>
          </a:p>
          <a:p>
            <a:pPr lvl="3" eaLnBrk="1" hangingPunct="1">
              <a:lnSpc>
                <a:spcPct val="90000"/>
              </a:lnSpc>
              <a:buFont typeface="Wingdings" pitchFamily="2" charset="2"/>
              <a:buNone/>
            </a:pPr>
            <a:r>
              <a:rPr lang="es-ES_tradnl" b="1">
                <a:solidFill>
                  <a:schemeClr val="tx2"/>
                </a:solidFill>
                <a:latin typeface="Arial Narrow" pitchFamily="34" charset="0"/>
              </a:rPr>
              <a:t>nacionalidad</a:t>
            </a:r>
            <a:r>
              <a:rPr lang="es-ES_tradnl" sz="1600"/>
              <a:t> [ </a:t>
            </a:r>
            <a:r>
              <a:rPr lang="es-ES_tradnl">
                <a:solidFill>
                  <a:schemeClr val="tx2"/>
                </a:solidFill>
                <a:latin typeface="Arial Narrow" pitchFamily="34" charset="0"/>
              </a:rPr>
              <a:t>PELICULA</a:t>
            </a:r>
            <a:r>
              <a:rPr lang="es-ES_tradnl" sz="1600"/>
              <a:t> coproducida por varios países ]</a:t>
            </a:r>
          </a:p>
          <a:p>
            <a:pPr lvl="3" eaLnBrk="1" hangingPunct="1">
              <a:lnSpc>
                <a:spcPct val="90000"/>
              </a:lnSpc>
              <a:buFont typeface="Wingdings" pitchFamily="2" charset="2"/>
              <a:buNone/>
            </a:pPr>
            <a:r>
              <a:rPr lang="es-ES_tradnl" b="1">
                <a:solidFill>
                  <a:schemeClr val="tx2"/>
                </a:solidFill>
                <a:latin typeface="Arial Narrow" pitchFamily="34" charset="0"/>
              </a:rPr>
              <a:t>telefono</a:t>
            </a:r>
            <a:r>
              <a:rPr lang="es-ES_tradnl" sz="1600"/>
              <a:t> [ </a:t>
            </a:r>
            <a:r>
              <a:rPr lang="es-ES_tradnl">
                <a:solidFill>
                  <a:schemeClr val="tx2"/>
                </a:solidFill>
                <a:latin typeface="Arial Narrow" pitchFamily="34" charset="0"/>
              </a:rPr>
              <a:t>EMPLEADO</a:t>
            </a:r>
            <a:r>
              <a:rPr lang="es-ES_tradnl" sz="1600"/>
              <a:t> con varios teléfonos de contacto]</a:t>
            </a:r>
          </a:p>
          <a:p>
            <a:pPr lvl="1" eaLnBrk="1" hangingPunct="1">
              <a:lnSpc>
                <a:spcPct val="90000"/>
              </a:lnSpc>
            </a:pPr>
            <a:r>
              <a:rPr lang="es-ES_tradnl" sz="2000"/>
              <a:t>pueden tener </a:t>
            </a:r>
            <a:r>
              <a:rPr lang="es-ES_tradnl" sz="2000">
                <a:solidFill>
                  <a:schemeClr val="accent2"/>
                </a:solidFill>
              </a:rPr>
              <a:t>límites superior e inferior</a:t>
            </a:r>
            <a:r>
              <a:rPr lang="es-ES_tradnl" sz="2000"/>
              <a:t> </a:t>
            </a:r>
            <a:br>
              <a:rPr lang="es-ES_tradnl" sz="2000"/>
            </a:br>
            <a:r>
              <a:rPr lang="es-ES_tradnl" sz="2000"/>
              <a:t>del número de valores por entidad</a:t>
            </a:r>
          </a:p>
          <a:p>
            <a:pPr lvl="3" eaLnBrk="1" hangingPunct="1">
              <a:lnSpc>
                <a:spcPct val="90000"/>
              </a:lnSpc>
              <a:buFont typeface="Wingdings" pitchFamily="2" charset="2"/>
              <a:buNone/>
            </a:pPr>
            <a:r>
              <a:rPr lang="es-ES_tradnl" b="1">
                <a:solidFill>
                  <a:schemeClr val="tx2"/>
                </a:solidFill>
                <a:latin typeface="Arial Narrow" pitchFamily="34" charset="0"/>
              </a:rPr>
              <a:t>nacionalidad (1-2)</a:t>
            </a:r>
          </a:p>
          <a:p>
            <a:pPr lvl="3" eaLnBrk="1" hangingPunct="1">
              <a:lnSpc>
                <a:spcPct val="90000"/>
              </a:lnSpc>
              <a:buFont typeface="Wingdings" pitchFamily="2" charset="2"/>
              <a:buNone/>
            </a:pPr>
            <a:r>
              <a:rPr lang="es-ES_tradnl" b="1">
                <a:solidFill>
                  <a:schemeClr val="tx2"/>
                </a:solidFill>
                <a:latin typeface="Arial Narrow" pitchFamily="34" charset="0"/>
              </a:rPr>
              <a:t>telefono (0-3)</a:t>
            </a:r>
          </a:p>
        </p:txBody>
      </p:sp>
      <p:sp>
        <p:nvSpPr>
          <p:cNvPr id="19461" name="Rectangle 2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11636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5 Marcador de número de diapositiva"/>
          <p:cNvSpPr>
            <a:spLocks noGrp="1"/>
          </p:cNvSpPr>
          <p:nvPr>
            <p:ph type="sldNum" sz="quarter" idx="12"/>
          </p:nvPr>
        </p:nvSpPr>
        <p:spPr>
          <a:noFill/>
        </p:spPr>
        <p:txBody>
          <a:bodyPr/>
          <a:lstStyle/>
          <a:p>
            <a:fld id="{8F2E85CA-4B08-4904-9EAE-93C269385125}" type="slidenum">
              <a:rPr lang="es-ES" smtClean="0"/>
              <a:pPr/>
              <a:t>16</a:t>
            </a:fld>
            <a:endParaRPr lang="es-ES"/>
          </a:p>
        </p:txBody>
      </p:sp>
      <p:sp>
        <p:nvSpPr>
          <p:cNvPr id="20483" name="Rectangle 5"/>
          <p:cNvSpPr>
            <a:spLocks noGrp="1" noChangeArrowheads="1"/>
          </p:cNvSpPr>
          <p:nvPr>
            <p:ph type="title"/>
          </p:nvPr>
        </p:nvSpPr>
        <p:spPr>
          <a:xfrm>
            <a:off x="1150938" y="993775"/>
            <a:ext cx="7793037" cy="682625"/>
          </a:xfrm>
        </p:spPr>
        <p:txBody>
          <a:bodyPr/>
          <a:lstStyle/>
          <a:p>
            <a:pPr eaLnBrk="1" hangingPunct="1"/>
            <a:r>
              <a:rPr lang="es-ES_tradnl" sz="3000" b="1"/>
              <a:t>Atributos Opcionales</a:t>
            </a:r>
            <a:r>
              <a:rPr lang="es-ES_tradnl" sz="3000"/>
              <a:t> (nulos)</a:t>
            </a:r>
          </a:p>
        </p:txBody>
      </p:sp>
      <p:sp>
        <p:nvSpPr>
          <p:cNvPr id="20484" name="Rectangle 6"/>
          <p:cNvSpPr>
            <a:spLocks noGrp="1" noChangeArrowheads="1"/>
          </p:cNvSpPr>
          <p:nvPr>
            <p:ph type="body" idx="1"/>
          </p:nvPr>
        </p:nvSpPr>
        <p:spPr>
          <a:xfrm>
            <a:off x="1173163" y="1989138"/>
            <a:ext cx="7772400" cy="4259262"/>
          </a:xfrm>
        </p:spPr>
        <p:txBody>
          <a:bodyPr/>
          <a:lstStyle/>
          <a:p>
            <a:pPr eaLnBrk="1" hangingPunct="1"/>
            <a:r>
              <a:rPr lang="es-ES_tradnl" sz="2800"/>
              <a:t>El </a:t>
            </a:r>
            <a:r>
              <a:rPr lang="es-ES_tradnl" sz="2800" b="1">
                <a:solidFill>
                  <a:schemeClr val="accent2"/>
                </a:solidFill>
              </a:rPr>
              <a:t>nulo</a:t>
            </a:r>
            <a:r>
              <a:rPr lang="es-ES_tradnl" sz="2800"/>
              <a:t> (</a:t>
            </a:r>
            <a:r>
              <a:rPr lang="es-ES_tradnl" sz="2800" i="1">
                <a:latin typeface="Times New Roman" pitchFamily="18" charset="0"/>
              </a:rPr>
              <a:t>null value</a:t>
            </a:r>
            <a:r>
              <a:rPr lang="es-ES_tradnl" sz="2800"/>
              <a:t>) es usado cuando...</a:t>
            </a:r>
          </a:p>
          <a:p>
            <a:pPr lvl="3" eaLnBrk="1" hangingPunct="1"/>
            <a:endParaRPr lang="es-ES_tradnl" sz="1800"/>
          </a:p>
          <a:p>
            <a:pPr lvl="1" eaLnBrk="1" hangingPunct="1"/>
            <a:r>
              <a:rPr lang="es-ES_tradnl" sz="2400"/>
              <a:t>Se</a:t>
            </a:r>
            <a:r>
              <a:rPr lang="es-ES_tradnl" sz="2400" b="1">
                <a:solidFill>
                  <a:schemeClr val="accent2"/>
                </a:solidFill>
              </a:rPr>
              <a:t> desconoce el valor</a:t>
            </a:r>
            <a:r>
              <a:rPr lang="es-ES_tradnl" sz="2400"/>
              <a:t> de un atributo para cierta entidad</a:t>
            </a:r>
          </a:p>
          <a:p>
            <a:pPr lvl="2" eaLnBrk="1" hangingPunct="1">
              <a:lnSpc>
                <a:spcPct val="80000"/>
              </a:lnSpc>
            </a:pPr>
            <a:r>
              <a:rPr lang="es-ES_tradnl" sz="2000" b="1">
                <a:solidFill>
                  <a:schemeClr val="accent2"/>
                </a:solidFill>
              </a:rPr>
              <a:t>El valor existe pero falta</a:t>
            </a:r>
          </a:p>
          <a:p>
            <a:pPr lvl="4" eaLnBrk="1" hangingPunct="1">
              <a:lnSpc>
                <a:spcPct val="80000"/>
              </a:lnSpc>
              <a:buFont typeface="Wingdings" pitchFamily="2" charset="2"/>
              <a:buNone/>
            </a:pPr>
            <a:r>
              <a:rPr lang="es-ES_tradnl" sz="2400" b="1">
                <a:solidFill>
                  <a:schemeClr val="tx2"/>
                </a:solidFill>
                <a:latin typeface="Arial Narrow" pitchFamily="34" charset="0"/>
              </a:rPr>
              <a:t>altura</a:t>
            </a:r>
            <a:r>
              <a:rPr lang="es-ES_tradnl" sz="1800"/>
              <a:t> [de un </a:t>
            </a:r>
            <a:r>
              <a:rPr lang="es-ES_tradnl" sz="2400">
                <a:solidFill>
                  <a:schemeClr val="tx2"/>
                </a:solidFill>
                <a:latin typeface="Arial Narrow" pitchFamily="34" charset="0"/>
              </a:rPr>
              <a:t>EMPLEADO</a:t>
            </a:r>
            <a:r>
              <a:rPr lang="es-ES_tradnl" sz="1800"/>
              <a:t>]</a:t>
            </a:r>
          </a:p>
          <a:p>
            <a:pPr lvl="2" eaLnBrk="1" hangingPunct="1">
              <a:lnSpc>
                <a:spcPct val="80000"/>
              </a:lnSpc>
            </a:pPr>
            <a:r>
              <a:rPr lang="es-ES_tradnl" sz="2000" b="1">
                <a:solidFill>
                  <a:schemeClr val="accent2"/>
                </a:solidFill>
              </a:rPr>
              <a:t>No se sabe si el valor existe</a:t>
            </a:r>
            <a:r>
              <a:rPr lang="es-ES_tradnl" sz="2000"/>
              <a:t> o no </a:t>
            </a:r>
          </a:p>
          <a:p>
            <a:pPr lvl="4" eaLnBrk="1" hangingPunct="1">
              <a:lnSpc>
                <a:spcPct val="80000"/>
              </a:lnSpc>
              <a:buFont typeface="Wingdings" pitchFamily="2" charset="2"/>
              <a:buNone/>
            </a:pPr>
            <a:r>
              <a:rPr lang="es-ES_tradnl" sz="2400" b="1">
                <a:solidFill>
                  <a:schemeClr val="tx2"/>
                </a:solidFill>
                <a:latin typeface="Arial Narrow" pitchFamily="34" charset="0"/>
              </a:rPr>
              <a:t>telefono</a:t>
            </a:r>
            <a:r>
              <a:rPr lang="es-ES_tradnl" sz="2400">
                <a:solidFill>
                  <a:schemeClr val="tx2"/>
                </a:solidFill>
                <a:latin typeface="Arial Narrow" pitchFamily="34" charset="0"/>
              </a:rPr>
              <a:t> </a:t>
            </a:r>
            <a:r>
              <a:rPr lang="es-ES_tradnl" sz="1800"/>
              <a:t>[de un </a:t>
            </a:r>
            <a:r>
              <a:rPr lang="es-ES_tradnl" sz="2400">
                <a:solidFill>
                  <a:schemeClr val="tx2"/>
                </a:solidFill>
                <a:latin typeface="Arial Narrow" pitchFamily="34" charset="0"/>
              </a:rPr>
              <a:t>EMPLEADO</a:t>
            </a:r>
            <a:r>
              <a:rPr lang="es-ES_tradnl" sz="1800"/>
              <a:t>]</a:t>
            </a:r>
          </a:p>
          <a:p>
            <a:pPr lvl="4" eaLnBrk="1" hangingPunct="1">
              <a:lnSpc>
                <a:spcPct val="80000"/>
              </a:lnSpc>
              <a:buFont typeface="Wingdings" pitchFamily="2" charset="2"/>
              <a:buNone/>
            </a:pPr>
            <a:endParaRPr lang="es-ES_tradnl" sz="1800"/>
          </a:p>
          <a:p>
            <a:pPr lvl="1" eaLnBrk="1" hangingPunct="1"/>
            <a:r>
              <a:rPr lang="es-ES_tradnl" sz="2400"/>
              <a:t>La entidad no tiene </a:t>
            </a:r>
            <a:r>
              <a:rPr lang="es-ES_tradnl" sz="2400" b="1">
                <a:solidFill>
                  <a:schemeClr val="accent2"/>
                </a:solidFill>
              </a:rPr>
              <a:t>ningún valor aplicable</a:t>
            </a:r>
            <a:r>
              <a:rPr lang="es-ES_tradnl" sz="2400"/>
              <a:t> para el atributo:</a:t>
            </a:r>
          </a:p>
          <a:p>
            <a:pPr lvl="2" eaLnBrk="1" hangingPunct="1">
              <a:buFont typeface="Wingdings" pitchFamily="2" charset="2"/>
              <a:buNone/>
            </a:pPr>
            <a:r>
              <a:rPr lang="es-ES_tradnl" b="1">
                <a:solidFill>
                  <a:schemeClr val="tx2"/>
                </a:solidFill>
                <a:latin typeface="Arial Narrow" pitchFamily="34" charset="0"/>
              </a:rPr>
              <a:t>fechaalquiler</a:t>
            </a:r>
            <a:r>
              <a:rPr lang="es-ES_tradnl" sz="2000"/>
              <a:t> </a:t>
            </a:r>
            <a:r>
              <a:rPr lang="es-ES_tradnl" sz="1800"/>
              <a:t>[</a:t>
            </a:r>
            <a:r>
              <a:rPr lang="es-ES_tradnl">
                <a:solidFill>
                  <a:schemeClr val="tx2"/>
                </a:solidFill>
                <a:latin typeface="Arial Narrow" pitchFamily="34" charset="0"/>
              </a:rPr>
              <a:t>PELICULA</a:t>
            </a:r>
            <a:r>
              <a:rPr lang="es-ES_tradnl" sz="2000"/>
              <a:t> </a:t>
            </a:r>
            <a:r>
              <a:rPr lang="es-ES_tradnl" sz="1800"/>
              <a:t>sólo</a:t>
            </a:r>
            <a:r>
              <a:rPr lang="es-ES_tradnl" sz="2000"/>
              <a:t> </a:t>
            </a:r>
            <a:r>
              <a:rPr lang="es-ES_tradnl" sz="1800"/>
              <a:t>en vídeo-venta (no alquiler)]</a:t>
            </a:r>
          </a:p>
        </p:txBody>
      </p:sp>
      <p:sp>
        <p:nvSpPr>
          <p:cNvPr id="20485" name="Rectangle 7"/>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10326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4 Marcador de número de diapositiva"/>
          <p:cNvSpPr>
            <a:spLocks noGrp="1"/>
          </p:cNvSpPr>
          <p:nvPr>
            <p:ph type="sldNum" sz="quarter" idx="12"/>
          </p:nvPr>
        </p:nvSpPr>
        <p:spPr>
          <a:noFill/>
        </p:spPr>
        <p:txBody>
          <a:bodyPr/>
          <a:lstStyle/>
          <a:p>
            <a:fld id="{848F95D9-AEA0-4682-9087-EAD822BD7140}" type="slidenum">
              <a:rPr lang="es-ES" smtClean="0"/>
              <a:pPr/>
              <a:t>17</a:t>
            </a:fld>
            <a:endParaRPr lang="es-ES"/>
          </a:p>
        </p:txBody>
      </p:sp>
      <p:sp>
        <p:nvSpPr>
          <p:cNvPr id="21507" name="AutoShape 114"/>
          <p:cNvSpPr>
            <a:spLocks noChangeArrowheads="1"/>
          </p:cNvSpPr>
          <p:nvPr/>
        </p:nvSpPr>
        <p:spPr bwMode="auto">
          <a:xfrm>
            <a:off x="5148263" y="1779588"/>
            <a:ext cx="3886200" cy="3810000"/>
          </a:xfrm>
          <a:prstGeom prst="roundRect">
            <a:avLst>
              <a:gd name="adj" fmla="val 16667"/>
            </a:avLst>
          </a:prstGeom>
          <a:solidFill>
            <a:srgbClr val="BFD6D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21508" name="AutoShape 115"/>
          <p:cNvSpPr>
            <a:spLocks noChangeArrowheads="1"/>
          </p:cNvSpPr>
          <p:nvPr/>
        </p:nvSpPr>
        <p:spPr bwMode="auto">
          <a:xfrm>
            <a:off x="684213" y="1773238"/>
            <a:ext cx="4343400" cy="3810000"/>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21509" name="Rectangle 68"/>
          <p:cNvSpPr>
            <a:spLocks noGrp="1" noChangeArrowheads="1"/>
          </p:cNvSpPr>
          <p:nvPr>
            <p:ph type="title"/>
          </p:nvPr>
        </p:nvSpPr>
        <p:spPr>
          <a:xfrm>
            <a:off x="1150938" y="993775"/>
            <a:ext cx="7793037" cy="682625"/>
          </a:xfrm>
        </p:spPr>
        <p:txBody>
          <a:bodyPr/>
          <a:lstStyle/>
          <a:p>
            <a:pPr eaLnBrk="1" hangingPunct="1"/>
            <a:r>
              <a:rPr lang="es-ES_tradnl" b="1"/>
              <a:t>Notación</a:t>
            </a:r>
            <a:r>
              <a:rPr lang="es-ES_tradnl"/>
              <a:t> </a:t>
            </a:r>
            <a:r>
              <a:rPr lang="es-ES_tradnl" b="1"/>
              <a:t>para atributos</a:t>
            </a:r>
          </a:p>
        </p:txBody>
      </p:sp>
      <p:sp>
        <p:nvSpPr>
          <p:cNvPr id="21510" name="Text Box 62"/>
          <p:cNvSpPr txBox="1">
            <a:spLocks noChangeArrowheads="1"/>
          </p:cNvSpPr>
          <p:nvPr/>
        </p:nvSpPr>
        <p:spPr bwMode="auto">
          <a:xfrm>
            <a:off x="2124075" y="1765300"/>
            <a:ext cx="1484313" cy="484188"/>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sz="2800">
                <a:solidFill>
                  <a:schemeClr val="bg2"/>
                </a:solidFill>
                <a:latin typeface="Arial" charset="0"/>
              </a:rPr>
              <a:t>[EN2002]</a:t>
            </a:r>
          </a:p>
        </p:txBody>
      </p:sp>
      <p:sp>
        <p:nvSpPr>
          <p:cNvPr id="21511" name="Text Box 61"/>
          <p:cNvSpPr txBox="1">
            <a:spLocks noChangeArrowheads="1"/>
          </p:cNvSpPr>
          <p:nvPr/>
        </p:nvSpPr>
        <p:spPr bwMode="auto">
          <a:xfrm>
            <a:off x="5892800" y="1765300"/>
            <a:ext cx="1992313" cy="500063"/>
          </a:xfrm>
          <a:prstGeom prst="rect">
            <a:avLst/>
          </a:prstGeom>
          <a:noFill/>
          <a:ln w="9525">
            <a:noFill/>
            <a:miter lim="800000"/>
            <a:headEnd/>
            <a:tailEnd/>
          </a:ln>
        </p:spPr>
        <p:txBody>
          <a:bodyPr wrap="none" lIns="36000" tIns="36000" rIns="36000" bIns="36000">
            <a:spAutoFit/>
          </a:bodyPr>
          <a:lstStyle/>
          <a:p>
            <a:pPr eaLnBrk="0" hangingPunct="0">
              <a:spcBef>
                <a:spcPct val="50000"/>
              </a:spcBef>
            </a:pPr>
            <a:r>
              <a:rPr lang="es-ES_tradnl" sz="2800">
                <a:solidFill>
                  <a:schemeClr val="bg2"/>
                </a:solidFill>
                <a:latin typeface="Arial" charset="0"/>
              </a:rPr>
              <a:t> [MPM1999]</a:t>
            </a:r>
          </a:p>
        </p:txBody>
      </p:sp>
      <p:grpSp>
        <p:nvGrpSpPr>
          <p:cNvPr id="21512" name="Group 120"/>
          <p:cNvGrpSpPr>
            <a:grpSpLocks/>
          </p:cNvGrpSpPr>
          <p:nvPr/>
        </p:nvGrpSpPr>
        <p:grpSpPr bwMode="auto">
          <a:xfrm>
            <a:off x="5145088" y="2770188"/>
            <a:ext cx="3876675" cy="2514600"/>
            <a:chOff x="3241" y="1745"/>
            <a:chExt cx="2442" cy="1584"/>
          </a:xfrm>
        </p:grpSpPr>
        <p:sp>
          <p:nvSpPr>
            <p:cNvPr id="21545" name="Text Box 33"/>
            <p:cNvSpPr txBox="1">
              <a:spLocks noChangeArrowheads="1"/>
            </p:cNvSpPr>
            <p:nvPr/>
          </p:nvSpPr>
          <p:spPr bwMode="auto">
            <a:xfrm>
              <a:off x="3241" y="1937"/>
              <a:ext cx="697"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fechanacim</a:t>
              </a:r>
            </a:p>
          </p:txBody>
        </p:sp>
        <p:sp>
          <p:nvSpPr>
            <p:cNvPr id="21546" name="Oval 16"/>
            <p:cNvSpPr>
              <a:spLocks noChangeAspect="1" noChangeArrowheads="1"/>
            </p:cNvSpPr>
            <p:nvPr/>
          </p:nvSpPr>
          <p:spPr bwMode="auto">
            <a:xfrm>
              <a:off x="3716" y="2137"/>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1547" name="Line 20"/>
            <p:cNvSpPr>
              <a:spLocks noChangeShapeType="1"/>
            </p:cNvSpPr>
            <p:nvPr/>
          </p:nvSpPr>
          <p:spPr bwMode="auto">
            <a:xfrm flipV="1">
              <a:off x="4620" y="2465"/>
              <a:ext cx="384" cy="0"/>
            </a:xfrm>
            <a:prstGeom prst="line">
              <a:avLst/>
            </a:prstGeom>
            <a:noFill/>
            <a:ln w="19050">
              <a:solidFill>
                <a:schemeClr val="tx2"/>
              </a:solidFill>
              <a:prstDash val="dash"/>
              <a:round/>
              <a:headEnd/>
              <a:tailEnd type="arrow" w="lg" len="lg"/>
            </a:ln>
          </p:spPr>
          <p:txBody>
            <a:bodyPr lIns="36000" tIns="36000" rIns="36000" bIns="36000" anchor="ctr">
              <a:spAutoFit/>
            </a:bodyPr>
            <a:lstStyle/>
            <a:p>
              <a:endParaRPr lang="es-MX"/>
            </a:p>
          </p:txBody>
        </p:sp>
        <p:sp>
          <p:nvSpPr>
            <p:cNvPr id="21548" name="Line 23"/>
            <p:cNvSpPr>
              <a:spLocks noChangeShapeType="1"/>
            </p:cNvSpPr>
            <p:nvPr/>
          </p:nvSpPr>
          <p:spPr bwMode="auto">
            <a:xfrm flipH="1">
              <a:off x="4236" y="2081"/>
              <a:ext cx="0" cy="336"/>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49" name="Oval 24"/>
            <p:cNvSpPr>
              <a:spLocks noChangeAspect="1" noChangeArrowheads="1"/>
            </p:cNvSpPr>
            <p:nvPr/>
          </p:nvSpPr>
          <p:spPr bwMode="auto">
            <a:xfrm>
              <a:off x="4365" y="1945"/>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1550" name="Oval 25"/>
            <p:cNvSpPr>
              <a:spLocks noChangeAspect="1" noChangeArrowheads="1"/>
            </p:cNvSpPr>
            <p:nvPr/>
          </p:nvSpPr>
          <p:spPr bwMode="auto">
            <a:xfrm>
              <a:off x="5004" y="2369"/>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1551" name="Oval 26"/>
            <p:cNvSpPr>
              <a:spLocks noChangeAspect="1" noChangeArrowheads="1"/>
            </p:cNvSpPr>
            <p:nvPr/>
          </p:nvSpPr>
          <p:spPr bwMode="auto">
            <a:xfrm>
              <a:off x="4524" y="1985"/>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1552" name="Oval 27"/>
            <p:cNvSpPr>
              <a:spLocks noChangeAspect="1" noChangeArrowheads="1"/>
            </p:cNvSpPr>
            <p:nvPr/>
          </p:nvSpPr>
          <p:spPr bwMode="auto">
            <a:xfrm>
              <a:off x="4147" y="1945"/>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1553" name="Freeform 28"/>
            <p:cNvSpPr>
              <a:spLocks/>
            </p:cNvSpPr>
            <p:nvPr/>
          </p:nvSpPr>
          <p:spPr bwMode="auto">
            <a:xfrm>
              <a:off x="3804" y="2273"/>
              <a:ext cx="96" cy="192"/>
            </a:xfrm>
            <a:custGeom>
              <a:avLst/>
              <a:gdLst>
                <a:gd name="T0" fmla="*/ 0 w 140"/>
                <a:gd name="T1" fmla="*/ 0 h 297"/>
                <a:gd name="T2" fmla="*/ 0 w 140"/>
                <a:gd name="T3" fmla="*/ 192 h 297"/>
                <a:gd name="T4" fmla="*/ 96 w 140"/>
                <a:gd name="T5" fmla="*/ 192 h 297"/>
                <a:gd name="T6" fmla="*/ 0 60000 65536"/>
                <a:gd name="T7" fmla="*/ 0 60000 65536"/>
                <a:gd name="T8" fmla="*/ 0 60000 65536"/>
                <a:gd name="T9" fmla="*/ 0 w 140"/>
                <a:gd name="T10" fmla="*/ 0 h 297"/>
                <a:gd name="T11" fmla="*/ 140 w 140"/>
                <a:gd name="T12" fmla="*/ 297 h 297"/>
              </a:gdLst>
              <a:ahLst/>
              <a:cxnLst>
                <a:cxn ang="T6">
                  <a:pos x="T0" y="T1"/>
                </a:cxn>
                <a:cxn ang="T7">
                  <a:pos x="T2" y="T3"/>
                </a:cxn>
                <a:cxn ang="T8">
                  <a:pos x="T4" y="T5"/>
                </a:cxn>
              </a:cxnLst>
              <a:rect l="T9" t="T10" r="T11" b="T12"/>
              <a:pathLst>
                <a:path w="140" h="297">
                  <a:moveTo>
                    <a:pt x="0" y="0"/>
                  </a:moveTo>
                  <a:lnTo>
                    <a:pt x="0" y="297"/>
                  </a:lnTo>
                  <a:lnTo>
                    <a:pt x="140" y="297"/>
                  </a:lnTo>
                </a:path>
              </a:pathLst>
            </a:custGeom>
            <a:noFill/>
            <a:ln w="19050" cmpd="sng">
              <a:solidFill>
                <a:schemeClr val="tx2"/>
              </a:solidFill>
              <a:round/>
              <a:headEnd/>
              <a:tailEnd/>
            </a:ln>
          </p:spPr>
          <p:txBody>
            <a:bodyPr lIns="36000" tIns="36000" rIns="36000" bIns="36000" anchor="ctr">
              <a:spAutoFit/>
            </a:bodyPr>
            <a:lstStyle/>
            <a:p>
              <a:endParaRPr lang="es-MX"/>
            </a:p>
          </p:txBody>
        </p:sp>
        <p:sp>
          <p:nvSpPr>
            <p:cNvPr id="21554" name="Text Box 31"/>
            <p:cNvSpPr txBox="1">
              <a:spLocks noChangeArrowheads="1"/>
            </p:cNvSpPr>
            <p:nvPr/>
          </p:nvSpPr>
          <p:spPr bwMode="auto">
            <a:xfrm>
              <a:off x="4891" y="2081"/>
              <a:ext cx="572"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dirección</a:t>
              </a:r>
            </a:p>
          </p:txBody>
        </p:sp>
        <p:sp>
          <p:nvSpPr>
            <p:cNvPr id="21555" name="Text Box 32"/>
            <p:cNvSpPr txBox="1">
              <a:spLocks noChangeArrowheads="1"/>
            </p:cNvSpPr>
            <p:nvPr/>
          </p:nvSpPr>
          <p:spPr bwMode="auto">
            <a:xfrm>
              <a:off x="5178" y="2321"/>
              <a:ext cx="505"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telefono</a:t>
              </a:r>
            </a:p>
          </p:txBody>
        </p:sp>
        <p:sp>
          <p:nvSpPr>
            <p:cNvPr id="21556" name="Line 42"/>
            <p:cNvSpPr>
              <a:spLocks noChangeShapeType="1"/>
            </p:cNvSpPr>
            <p:nvPr/>
          </p:nvSpPr>
          <p:spPr bwMode="auto">
            <a:xfrm flipH="1">
              <a:off x="4428" y="2081"/>
              <a:ext cx="0" cy="336"/>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57" name="Line 43"/>
            <p:cNvSpPr>
              <a:spLocks noChangeShapeType="1"/>
            </p:cNvSpPr>
            <p:nvPr/>
          </p:nvSpPr>
          <p:spPr bwMode="auto">
            <a:xfrm>
              <a:off x="4572" y="2129"/>
              <a:ext cx="0" cy="288"/>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58" name="Line 44"/>
            <p:cNvSpPr>
              <a:spLocks noChangeShapeType="1"/>
            </p:cNvSpPr>
            <p:nvPr/>
          </p:nvSpPr>
          <p:spPr bwMode="auto">
            <a:xfrm flipH="1">
              <a:off x="4011" y="2081"/>
              <a:ext cx="0" cy="336"/>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59" name="Oval 45"/>
            <p:cNvSpPr>
              <a:spLocks noChangeAspect="1" noChangeArrowheads="1"/>
            </p:cNvSpPr>
            <p:nvPr/>
          </p:nvSpPr>
          <p:spPr bwMode="auto">
            <a:xfrm>
              <a:off x="3956" y="1945"/>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1560" name="Rectangle 47"/>
            <p:cNvSpPr>
              <a:spLocks noChangeArrowheads="1"/>
            </p:cNvSpPr>
            <p:nvPr/>
          </p:nvSpPr>
          <p:spPr bwMode="auto">
            <a:xfrm>
              <a:off x="3685" y="1793"/>
              <a:ext cx="310" cy="219"/>
            </a:xfrm>
            <a:prstGeom prst="rect">
              <a:avLst/>
            </a:prstGeom>
            <a:noFill/>
            <a:ln w="9525">
              <a:noFill/>
              <a:miter lim="800000"/>
              <a:headEnd/>
              <a:tailEnd/>
            </a:ln>
          </p:spPr>
          <p:txBody>
            <a:bodyPr wrap="none" lIns="36000" tIns="36000" rIns="36000" bIns="36000" anchor="ctr">
              <a:spAutoFit/>
            </a:bodyPr>
            <a:lstStyle/>
            <a:p>
              <a:pPr algn="ctr" eaLnBrk="0" hangingPunct="0"/>
              <a:r>
                <a:rPr lang="es-ES_tradnl" b="1">
                  <a:solidFill>
                    <a:schemeClr val="tx2"/>
                  </a:solidFill>
                  <a:latin typeface="Arial Narrow" pitchFamily="34" charset="0"/>
                </a:rPr>
                <a:t>calle</a:t>
              </a:r>
            </a:p>
          </p:txBody>
        </p:sp>
        <p:sp>
          <p:nvSpPr>
            <p:cNvPr id="21561" name="Rectangle 48"/>
            <p:cNvSpPr>
              <a:spLocks noChangeArrowheads="1"/>
            </p:cNvSpPr>
            <p:nvPr/>
          </p:nvSpPr>
          <p:spPr bwMode="auto">
            <a:xfrm>
              <a:off x="4440" y="1745"/>
              <a:ext cx="572" cy="219"/>
            </a:xfrm>
            <a:prstGeom prst="rect">
              <a:avLst/>
            </a:prstGeom>
            <a:noFill/>
            <a:ln w="9525">
              <a:noFill/>
              <a:miter lim="800000"/>
              <a:headEnd/>
              <a:tailEnd/>
            </a:ln>
          </p:spPr>
          <p:txBody>
            <a:bodyPr wrap="none" lIns="36000" tIns="36000" rIns="36000" bIns="36000" anchor="ctr">
              <a:spAutoFit/>
            </a:bodyPr>
            <a:lstStyle/>
            <a:p>
              <a:pPr algn="ctr" eaLnBrk="0" hangingPunct="0"/>
              <a:r>
                <a:rPr lang="es-ES_tradnl" b="1">
                  <a:solidFill>
                    <a:schemeClr val="tx2"/>
                  </a:solidFill>
                  <a:latin typeface="Arial Narrow" pitchFamily="34" charset="0"/>
                </a:rPr>
                <a:t>provincia</a:t>
              </a:r>
            </a:p>
          </p:txBody>
        </p:sp>
        <p:sp>
          <p:nvSpPr>
            <p:cNvPr id="21562" name="Rectangle 49"/>
            <p:cNvSpPr>
              <a:spLocks noChangeArrowheads="1"/>
            </p:cNvSpPr>
            <p:nvPr/>
          </p:nvSpPr>
          <p:spPr bwMode="auto">
            <a:xfrm>
              <a:off x="3980" y="1745"/>
              <a:ext cx="427" cy="219"/>
            </a:xfrm>
            <a:prstGeom prst="rect">
              <a:avLst/>
            </a:prstGeom>
            <a:noFill/>
            <a:ln w="9525">
              <a:noFill/>
              <a:miter lim="800000"/>
              <a:headEnd/>
              <a:tailEnd/>
            </a:ln>
          </p:spPr>
          <p:txBody>
            <a:bodyPr wrap="none" lIns="36000" tIns="36000" rIns="36000" bIns="36000" anchor="ctr">
              <a:spAutoFit/>
            </a:bodyPr>
            <a:lstStyle/>
            <a:p>
              <a:pPr algn="ctr" eaLnBrk="0" hangingPunct="0"/>
              <a:r>
                <a:rPr lang="es-ES_tradnl" b="1">
                  <a:solidFill>
                    <a:schemeClr val="tx2"/>
                  </a:solidFill>
                  <a:latin typeface="Arial Narrow" pitchFamily="34" charset="0"/>
                </a:rPr>
                <a:t>ciudad</a:t>
              </a:r>
            </a:p>
          </p:txBody>
        </p:sp>
        <p:sp>
          <p:nvSpPr>
            <p:cNvPr id="21563" name="Rectangle 50"/>
            <p:cNvSpPr>
              <a:spLocks noChangeArrowheads="1"/>
            </p:cNvSpPr>
            <p:nvPr/>
          </p:nvSpPr>
          <p:spPr bwMode="auto">
            <a:xfrm>
              <a:off x="4666" y="1889"/>
              <a:ext cx="604" cy="219"/>
            </a:xfrm>
            <a:prstGeom prst="rect">
              <a:avLst/>
            </a:prstGeom>
            <a:noFill/>
            <a:ln w="9525">
              <a:noFill/>
              <a:miter lim="800000"/>
              <a:headEnd/>
              <a:tailEnd/>
            </a:ln>
          </p:spPr>
          <p:txBody>
            <a:bodyPr wrap="none" lIns="36000" tIns="36000" rIns="36000" bIns="36000" anchor="ctr">
              <a:spAutoFit/>
            </a:bodyPr>
            <a:lstStyle/>
            <a:p>
              <a:pPr algn="ctr" eaLnBrk="0" hangingPunct="0"/>
              <a:r>
                <a:rPr lang="es-ES_tradnl" b="1">
                  <a:solidFill>
                    <a:schemeClr val="tx2"/>
                  </a:solidFill>
                  <a:latin typeface="Arial Narrow" pitchFamily="34" charset="0"/>
                </a:rPr>
                <a:t>codpostal</a:t>
              </a:r>
            </a:p>
          </p:txBody>
        </p:sp>
        <p:sp>
          <p:nvSpPr>
            <p:cNvPr id="21564" name="Line 52"/>
            <p:cNvSpPr>
              <a:spLocks noChangeShapeType="1"/>
            </p:cNvSpPr>
            <p:nvPr/>
          </p:nvSpPr>
          <p:spPr bwMode="auto">
            <a:xfrm>
              <a:off x="4620" y="2609"/>
              <a:ext cx="384" cy="0"/>
            </a:xfrm>
            <a:prstGeom prst="line">
              <a:avLst/>
            </a:prstGeom>
            <a:noFill/>
            <a:ln w="19050">
              <a:solidFill>
                <a:schemeClr val="tx2"/>
              </a:solidFill>
              <a:prstDash val="dash"/>
              <a:round/>
              <a:headEnd/>
              <a:tailEnd/>
            </a:ln>
          </p:spPr>
          <p:txBody>
            <a:bodyPr lIns="36000" tIns="36000" rIns="36000" bIns="36000" anchor="ctr">
              <a:spAutoFit/>
            </a:bodyPr>
            <a:lstStyle/>
            <a:p>
              <a:endParaRPr lang="es-MX"/>
            </a:p>
          </p:txBody>
        </p:sp>
        <p:sp>
          <p:nvSpPr>
            <p:cNvPr id="21565" name="Oval 53"/>
            <p:cNvSpPr>
              <a:spLocks noChangeAspect="1" noChangeArrowheads="1"/>
            </p:cNvSpPr>
            <p:nvPr/>
          </p:nvSpPr>
          <p:spPr bwMode="auto">
            <a:xfrm>
              <a:off x="5004" y="2546"/>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1566" name="Text Box 54"/>
            <p:cNvSpPr txBox="1">
              <a:spLocks noChangeArrowheads="1"/>
            </p:cNvSpPr>
            <p:nvPr/>
          </p:nvSpPr>
          <p:spPr bwMode="auto">
            <a:xfrm>
              <a:off x="3927" y="3110"/>
              <a:ext cx="223"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dni</a:t>
              </a:r>
            </a:p>
          </p:txBody>
        </p:sp>
        <p:sp>
          <p:nvSpPr>
            <p:cNvPr id="21567" name="Oval 58"/>
            <p:cNvSpPr>
              <a:spLocks noChangeAspect="1" noChangeArrowheads="1"/>
            </p:cNvSpPr>
            <p:nvPr/>
          </p:nvSpPr>
          <p:spPr bwMode="auto">
            <a:xfrm>
              <a:off x="4320" y="2993"/>
              <a:ext cx="136" cy="136"/>
            </a:xfrm>
            <a:prstGeom prst="ellipse">
              <a:avLst/>
            </a:prstGeom>
            <a:solidFill>
              <a:schemeClr val="bg1"/>
            </a:solidFill>
            <a:ln w="19050">
              <a:solidFill>
                <a:schemeClr val="tx2"/>
              </a:solidFill>
              <a:prstDash val="dash"/>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1568" name="Text Box 59"/>
            <p:cNvSpPr txBox="1">
              <a:spLocks noChangeArrowheads="1"/>
            </p:cNvSpPr>
            <p:nvPr/>
          </p:nvSpPr>
          <p:spPr bwMode="auto">
            <a:xfrm>
              <a:off x="4218" y="3110"/>
              <a:ext cx="322"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edad</a:t>
              </a:r>
            </a:p>
          </p:txBody>
        </p:sp>
        <p:sp>
          <p:nvSpPr>
            <p:cNvPr id="21569" name="Text Box 76"/>
            <p:cNvSpPr txBox="1">
              <a:spLocks noChangeArrowheads="1"/>
            </p:cNvSpPr>
            <p:nvPr/>
          </p:nvSpPr>
          <p:spPr bwMode="auto">
            <a:xfrm>
              <a:off x="5177" y="2513"/>
              <a:ext cx="368"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altura</a:t>
              </a:r>
            </a:p>
          </p:txBody>
        </p:sp>
        <p:sp>
          <p:nvSpPr>
            <p:cNvPr id="21570" name="Line 79"/>
            <p:cNvSpPr>
              <a:spLocks noChangeShapeType="1"/>
            </p:cNvSpPr>
            <p:nvPr/>
          </p:nvSpPr>
          <p:spPr bwMode="auto">
            <a:xfrm>
              <a:off x="4011" y="2225"/>
              <a:ext cx="753" cy="0"/>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71" name="Oval 80"/>
            <p:cNvSpPr>
              <a:spLocks noChangeAspect="1" noChangeArrowheads="1"/>
            </p:cNvSpPr>
            <p:nvPr/>
          </p:nvSpPr>
          <p:spPr bwMode="auto">
            <a:xfrm>
              <a:off x="4764" y="2129"/>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1572" name="Rectangle 81"/>
            <p:cNvSpPr>
              <a:spLocks noChangeArrowheads="1"/>
            </p:cNvSpPr>
            <p:nvPr/>
          </p:nvSpPr>
          <p:spPr bwMode="auto">
            <a:xfrm>
              <a:off x="4625" y="2273"/>
              <a:ext cx="331" cy="212"/>
            </a:xfrm>
            <a:prstGeom prst="rect">
              <a:avLst/>
            </a:prstGeom>
            <a:noFill/>
            <a:ln w="9525">
              <a:noFill/>
              <a:miter lim="800000"/>
              <a:headEnd/>
              <a:tailEnd/>
            </a:ln>
          </p:spPr>
          <p:txBody>
            <a:bodyPr wrap="none">
              <a:spAutoFit/>
            </a:bodyPr>
            <a:lstStyle/>
            <a:p>
              <a:pPr algn="ctr" eaLnBrk="0" hangingPunct="0">
                <a:spcBef>
                  <a:spcPct val="50000"/>
                </a:spcBef>
              </a:pPr>
              <a:r>
                <a:rPr lang="es-ES_tradnl" sz="1600" b="1">
                  <a:solidFill>
                    <a:schemeClr val="tx2"/>
                  </a:solidFill>
                  <a:latin typeface="Arial Narrow" pitchFamily="34" charset="0"/>
                </a:rPr>
                <a:t>(0,3)</a:t>
              </a:r>
            </a:p>
          </p:txBody>
        </p:sp>
        <p:sp>
          <p:nvSpPr>
            <p:cNvPr id="21573" name="Oval 83"/>
            <p:cNvSpPr>
              <a:spLocks noChangeAspect="1" noChangeArrowheads="1"/>
            </p:cNvSpPr>
            <p:nvPr/>
          </p:nvSpPr>
          <p:spPr bwMode="auto">
            <a:xfrm>
              <a:off x="4032" y="2993"/>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1574" name="Line 84"/>
            <p:cNvSpPr>
              <a:spLocks noChangeShapeType="1"/>
            </p:cNvSpPr>
            <p:nvPr/>
          </p:nvSpPr>
          <p:spPr bwMode="auto">
            <a:xfrm flipH="1">
              <a:off x="4368" y="2657"/>
              <a:ext cx="0" cy="336"/>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75" name="Rectangle 85"/>
            <p:cNvSpPr>
              <a:spLocks noChangeArrowheads="1"/>
            </p:cNvSpPr>
            <p:nvPr/>
          </p:nvSpPr>
          <p:spPr bwMode="auto">
            <a:xfrm>
              <a:off x="4335" y="2753"/>
              <a:ext cx="192" cy="212"/>
            </a:xfrm>
            <a:prstGeom prst="rect">
              <a:avLst/>
            </a:prstGeom>
            <a:noFill/>
            <a:ln w="9525">
              <a:noFill/>
              <a:miter lim="800000"/>
              <a:headEnd/>
              <a:tailEnd/>
            </a:ln>
          </p:spPr>
          <p:txBody>
            <a:bodyPr>
              <a:spAutoFit/>
            </a:bodyPr>
            <a:lstStyle/>
            <a:p>
              <a:pPr eaLnBrk="0" hangingPunct="0">
                <a:spcBef>
                  <a:spcPct val="50000"/>
                </a:spcBef>
              </a:pPr>
              <a:r>
                <a:rPr lang="es-ES_tradnl" sz="1600" b="1">
                  <a:solidFill>
                    <a:schemeClr val="tx2"/>
                  </a:solidFill>
                  <a:latin typeface="Arial Narrow" pitchFamily="34" charset="0"/>
                </a:rPr>
                <a:t>D</a:t>
              </a:r>
            </a:p>
          </p:txBody>
        </p:sp>
        <p:sp>
          <p:nvSpPr>
            <p:cNvPr id="21576" name="Text Box 86"/>
            <p:cNvSpPr txBox="1">
              <a:spLocks noChangeArrowheads="1"/>
            </p:cNvSpPr>
            <p:nvPr/>
          </p:nvSpPr>
          <p:spPr bwMode="auto">
            <a:xfrm>
              <a:off x="3590" y="2918"/>
              <a:ext cx="250"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nss</a:t>
              </a:r>
            </a:p>
          </p:txBody>
        </p:sp>
        <p:sp>
          <p:nvSpPr>
            <p:cNvPr id="21577" name="Freeform 87"/>
            <p:cNvSpPr>
              <a:spLocks/>
            </p:cNvSpPr>
            <p:nvPr/>
          </p:nvSpPr>
          <p:spPr bwMode="auto">
            <a:xfrm flipH="1">
              <a:off x="3799" y="2657"/>
              <a:ext cx="164" cy="248"/>
            </a:xfrm>
            <a:custGeom>
              <a:avLst/>
              <a:gdLst>
                <a:gd name="T0" fmla="*/ 0 w 236"/>
                <a:gd name="T1" fmla="*/ 0 h 248"/>
                <a:gd name="T2" fmla="*/ 0 w 236"/>
                <a:gd name="T3" fmla="*/ 245 h 248"/>
                <a:gd name="T4" fmla="*/ 164 w 236"/>
                <a:gd name="T5" fmla="*/ 248 h 248"/>
                <a:gd name="T6" fmla="*/ 0 60000 65536"/>
                <a:gd name="T7" fmla="*/ 0 60000 65536"/>
                <a:gd name="T8" fmla="*/ 0 60000 65536"/>
                <a:gd name="T9" fmla="*/ 0 w 236"/>
                <a:gd name="T10" fmla="*/ 0 h 248"/>
                <a:gd name="T11" fmla="*/ 236 w 236"/>
                <a:gd name="T12" fmla="*/ 248 h 248"/>
              </a:gdLst>
              <a:ahLst/>
              <a:cxnLst>
                <a:cxn ang="T6">
                  <a:pos x="T0" y="T1"/>
                </a:cxn>
                <a:cxn ang="T7">
                  <a:pos x="T2" y="T3"/>
                </a:cxn>
                <a:cxn ang="T8">
                  <a:pos x="T4" y="T5"/>
                </a:cxn>
              </a:cxnLst>
              <a:rect l="T9" t="T10" r="T11" b="T12"/>
              <a:pathLst>
                <a:path w="236" h="248">
                  <a:moveTo>
                    <a:pt x="0" y="0"/>
                  </a:moveTo>
                  <a:lnTo>
                    <a:pt x="0" y="245"/>
                  </a:lnTo>
                  <a:lnTo>
                    <a:pt x="236" y="248"/>
                  </a:lnTo>
                </a:path>
              </a:pathLst>
            </a:custGeom>
            <a:noFill/>
            <a:ln w="19050" cmpd="sng">
              <a:solidFill>
                <a:schemeClr val="tx2"/>
              </a:solidFill>
              <a:round/>
              <a:headEnd/>
              <a:tailEnd/>
            </a:ln>
          </p:spPr>
          <p:txBody>
            <a:bodyPr lIns="36000" tIns="36000" rIns="36000" bIns="36000" anchor="ctr">
              <a:spAutoFit/>
            </a:bodyPr>
            <a:lstStyle/>
            <a:p>
              <a:endParaRPr lang="es-MX"/>
            </a:p>
          </p:txBody>
        </p:sp>
        <p:sp>
          <p:nvSpPr>
            <p:cNvPr id="21578" name="Oval 88"/>
            <p:cNvSpPr>
              <a:spLocks noChangeAspect="1" noChangeArrowheads="1"/>
            </p:cNvSpPr>
            <p:nvPr/>
          </p:nvSpPr>
          <p:spPr bwMode="auto">
            <a:xfrm flipH="1">
              <a:off x="3668" y="2801"/>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1579" name="Text Box 89"/>
            <p:cNvSpPr txBox="1">
              <a:spLocks noChangeArrowheads="1"/>
            </p:cNvSpPr>
            <p:nvPr/>
          </p:nvSpPr>
          <p:spPr bwMode="auto">
            <a:xfrm>
              <a:off x="3311" y="2273"/>
              <a:ext cx="479"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nombre</a:t>
              </a:r>
            </a:p>
          </p:txBody>
        </p:sp>
        <p:sp>
          <p:nvSpPr>
            <p:cNvPr id="21580" name="Line 90"/>
            <p:cNvSpPr>
              <a:spLocks noChangeShapeType="1"/>
            </p:cNvSpPr>
            <p:nvPr/>
          </p:nvSpPr>
          <p:spPr bwMode="auto">
            <a:xfrm>
              <a:off x="3660" y="2561"/>
              <a:ext cx="240" cy="0"/>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81" name="Oval 91"/>
            <p:cNvSpPr>
              <a:spLocks noChangeAspect="1" noChangeArrowheads="1"/>
            </p:cNvSpPr>
            <p:nvPr/>
          </p:nvSpPr>
          <p:spPr bwMode="auto">
            <a:xfrm>
              <a:off x="3560" y="2478"/>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1582" name="Oval 96"/>
            <p:cNvSpPr>
              <a:spLocks noChangeAspect="1" noChangeArrowheads="1"/>
            </p:cNvSpPr>
            <p:nvPr/>
          </p:nvSpPr>
          <p:spPr bwMode="auto">
            <a:xfrm>
              <a:off x="4534" y="3001"/>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1583" name="Text Box 97"/>
            <p:cNvSpPr txBox="1">
              <a:spLocks noChangeArrowheads="1"/>
            </p:cNvSpPr>
            <p:nvPr/>
          </p:nvSpPr>
          <p:spPr bwMode="auto">
            <a:xfrm>
              <a:off x="4675" y="2966"/>
              <a:ext cx="769"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nacionalidad</a:t>
              </a:r>
            </a:p>
          </p:txBody>
        </p:sp>
        <p:sp>
          <p:nvSpPr>
            <p:cNvPr id="21584" name="Line 98"/>
            <p:cNvSpPr>
              <a:spLocks noChangeShapeType="1"/>
            </p:cNvSpPr>
            <p:nvPr/>
          </p:nvSpPr>
          <p:spPr bwMode="auto">
            <a:xfrm>
              <a:off x="4608" y="2657"/>
              <a:ext cx="0" cy="336"/>
            </a:xfrm>
            <a:prstGeom prst="line">
              <a:avLst/>
            </a:prstGeom>
            <a:noFill/>
            <a:ln w="19050">
              <a:solidFill>
                <a:schemeClr val="tx2"/>
              </a:solidFill>
              <a:round/>
              <a:headEnd/>
              <a:tailEnd type="arrow" w="lg" len="lg"/>
            </a:ln>
          </p:spPr>
          <p:txBody>
            <a:bodyPr lIns="36000" tIns="36000" rIns="36000" bIns="36000" anchor="ctr">
              <a:spAutoFit/>
            </a:bodyPr>
            <a:lstStyle/>
            <a:p>
              <a:endParaRPr lang="es-MX"/>
            </a:p>
          </p:txBody>
        </p:sp>
        <p:sp>
          <p:nvSpPr>
            <p:cNvPr id="21585" name="Rectangle 103"/>
            <p:cNvSpPr>
              <a:spLocks noChangeArrowheads="1"/>
            </p:cNvSpPr>
            <p:nvPr/>
          </p:nvSpPr>
          <p:spPr bwMode="auto">
            <a:xfrm>
              <a:off x="4565" y="2685"/>
              <a:ext cx="331" cy="212"/>
            </a:xfrm>
            <a:prstGeom prst="rect">
              <a:avLst/>
            </a:prstGeom>
            <a:noFill/>
            <a:ln w="9525">
              <a:noFill/>
              <a:miter lim="800000"/>
              <a:headEnd/>
              <a:tailEnd/>
            </a:ln>
          </p:spPr>
          <p:txBody>
            <a:bodyPr wrap="none">
              <a:spAutoFit/>
            </a:bodyPr>
            <a:lstStyle/>
            <a:p>
              <a:pPr algn="ctr" eaLnBrk="0" hangingPunct="0">
                <a:spcBef>
                  <a:spcPct val="50000"/>
                </a:spcBef>
              </a:pPr>
              <a:r>
                <a:rPr lang="es-ES_tradnl" sz="1600" b="1">
                  <a:solidFill>
                    <a:schemeClr val="tx2"/>
                  </a:solidFill>
                  <a:latin typeface="Arial Narrow" pitchFamily="34" charset="0"/>
                </a:rPr>
                <a:t>(1,2)</a:t>
              </a:r>
            </a:p>
          </p:txBody>
        </p:sp>
        <p:sp>
          <p:nvSpPr>
            <p:cNvPr id="21586" name="Line 107"/>
            <p:cNvSpPr>
              <a:spLocks noChangeShapeType="1"/>
            </p:cNvSpPr>
            <p:nvPr/>
          </p:nvSpPr>
          <p:spPr bwMode="auto">
            <a:xfrm flipH="1">
              <a:off x="4080" y="2657"/>
              <a:ext cx="0" cy="336"/>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87" name="Rectangle 15"/>
            <p:cNvSpPr>
              <a:spLocks noChangeArrowheads="1"/>
            </p:cNvSpPr>
            <p:nvPr/>
          </p:nvSpPr>
          <p:spPr bwMode="auto">
            <a:xfrm>
              <a:off x="3899" y="2408"/>
              <a:ext cx="733" cy="237"/>
            </a:xfrm>
            <a:prstGeom prst="rect">
              <a:avLst/>
            </a:prstGeom>
            <a:solidFill>
              <a:schemeClr val="bg1"/>
            </a:solidFill>
            <a:ln w="28575">
              <a:solidFill>
                <a:schemeClr val="tx2"/>
              </a:solidFill>
              <a:miter lim="800000"/>
              <a:headEnd/>
              <a:tailEnd/>
            </a:ln>
          </p:spPr>
          <p:txBody>
            <a:bodyPr wrap="none" lIns="36000" tIns="36000" rIns="36000" bIns="36000" anchor="ctr">
              <a:spAutoFit/>
            </a:bodyPr>
            <a:lstStyle/>
            <a:p>
              <a:pPr algn="ctr" eaLnBrk="0" hangingPunct="0"/>
              <a:r>
                <a:rPr lang="es-ES_tradnl" b="1">
                  <a:solidFill>
                    <a:schemeClr val="tx2"/>
                  </a:solidFill>
                  <a:latin typeface="Arial Narrow" pitchFamily="34" charset="0"/>
                </a:rPr>
                <a:t>EMPLEADO</a:t>
              </a:r>
            </a:p>
          </p:txBody>
        </p:sp>
      </p:grpSp>
      <p:grpSp>
        <p:nvGrpSpPr>
          <p:cNvPr id="21513" name="Group 119"/>
          <p:cNvGrpSpPr>
            <a:grpSpLocks/>
          </p:cNvGrpSpPr>
          <p:nvPr/>
        </p:nvGrpSpPr>
        <p:grpSpPr bwMode="auto">
          <a:xfrm>
            <a:off x="739775" y="2530475"/>
            <a:ext cx="4230688" cy="2830513"/>
            <a:chOff x="466" y="1594"/>
            <a:chExt cx="2665" cy="1783"/>
          </a:xfrm>
        </p:grpSpPr>
        <p:sp>
          <p:nvSpPr>
            <p:cNvPr id="21515" name="Line 56"/>
            <p:cNvSpPr>
              <a:spLocks noChangeShapeType="1"/>
            </p:cNvSpPr>
            <p:nvPr/>
          </p:nvSpPr>
          <p:spPr bwMode="auto">
            <a:xfrm flipV="1">
              <a:off x="1200" y="2753"/>
              <a:ext cx="144" cy="288"/>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16" name="Line 74"/>
            <p:cNvSpPr>
              <a:spLocks noChangeShapeType="1"/>
            </p:cNvSpPr>
            <p:nvPr/>
          </p:nvSpPr>
          <p:spPr bwMode="auto">
            <a:xfrm flipV="1">
              <a:off x="1440" y="2753"/>
              <a:ext cx="0" cy="336"/>
            </a:xfrm>
            <a:prstGeom prst="line">
              <a:avLst/>
            </a:prstGeom>
            <a:noFill/>
            <a:ln w="19050">
              <a:solidFill>
                <a:schemeClr val="tx2"/>
              </a:solidFill>
              <a:round/>
              <a:headEnd/>
              <a:tailEnd/>
            </a:ln>
          </p:spPr>
          <p:txBody>
            <a:bodyPr anchor="ctr"/>
            <a:lstStyle/>
            <a:p>
              <a:endParaRPr lang="es-MX"/>
            </a:p>
          </p:txBody>
        </p:sp>
        <p:sp>
          <p:nvSpPr>
            <p:cNvPr id="21517" name="Line 101"/>
            <p:cNvSpPr>
              <a:spLocks noChangeShapeType="1"/>
            </p:cNvSpPr>
            <p:nvPr/>
          </p:nvSpPr>
          <p:spPr bwMode="auto">
            <a:xfrm flipH="1" flipV="1">
              <a:off x="2016" y="2753"/>
              <a:ext cx="274" cy="223"/>
            </a:xfrm>
            <a:prstGeom prst="line">
              <a:avLst/>
            </a:prstGeom>
            <a:noFill/>
            <a:ln w="19050">
              <a:solidFill>
                <a:schemeClr val="tx2"/>
              </a:solidFill>
              <a:round/>
              <a:headEnd/>
              <a:tailEnd/>
            </a:ln>
          </p:spPr>
          <p:txBody>
            <a:bodyPr anchor="ctr"/>
            <a:lstStyle/>
            <a:p>
              <a:endParaRPr lang="es-MX"/>
            </a:p>
          </p:txBody>
        </p:sp>
        <p:sp>
          <p:nvSpPr>
            <p:cNvPr id="21518" name="Line 75"/>
            <p:cNvSpPr>
              <a:spLocks noChangeShapeType="1"/>
            </p:cNvSpPr>
            <p:nvPr/>
          </p:nvSpPr>
          <p:spPr bwMode="auto">
            <a:xfrm flipV="1">
              <a:off x="1847" y="2753"/>
              <a:ext cx="0" cy="336"/>
            </a:xfrm>
            <a:prstGeom prst="line">
              <a:avLst/>
            </a:prstGeom>
            <a:noFill/>
            <a:ln w="19050">
              <a:solidFill>
                <a:schemeClr val="tx2"/>
              </a:solidFill>
              <a:round/>
              <a:headEnd/>
              <a:tailEnd/>
            </a:ln>
          </p:spPr>
          <p:txBody>
            <a:bodyPr anchor="ctr"/>
            <a:lstStyle/>
            <a:p>
              <a:endParaRPr lang="es-MX"/>
            </a:p>
          </p:txBody>
        </p:sp>
        <p:sp>
          <p:nvSpPr>
            <p:cNvPr id="21519" name="Line 11"/>
            <p:cNvSpPr>
              <a:spLocks noChangeShapeType="1"/>
            </p:cNvSpPr>
            <p:nvPr/>
          </p:nvSpPr>
          <p:spPr bwMode="auto">
            <a:xfrm>
              <a:off x="1351" y="2360"/>
              <a:ext cx="55" cy="192"/>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20" name="Line 12"/>
            <p:cNvSpPr>
              <a:spLocks noChangeShapeType="1"/>
            </p:cNvSpPr>
            <p:nvPr/>
          </p:nvSpPr>
          <p:spPr bwMode="auto">
            <a:xfrm flipH="1">
              <a:off x="1742" y="2273"/>
              <a:ext cx="34" cy="279"/>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21" name="Line 13"/>
            <p:cNvSpPr>
              <a:spLocks noChangeShapeType="1"/>
            </p:cNvSpPr>
            <p:nvPr/>
          </p:nvSpPr>
          <p:spPr bwMode="auto">
            <a:xfrm flipH="1">
              <a:off x="2030" y="2369"/>
              <a:ext cx="288" cy="192"/>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22" name="Line 14"/>
            <p:cNvSpPr>
              <a:spLocks noChangeShapeType="1"/>
            </p:cNvSpPr>
            <p:nvPr/>
          </p:nvSpPr>
          <p:spPr bwMode="auto">
            <a:xfrm flipH="1">
              <a:off x="2030" y="2657"/>
              <a:ext cx="336" cy="0"/>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23" name="Line 38"/>
            <p:cNvSpPr>
              <a:spLocks noChangeShapeType="1"/>
            </p:cNvSpPr>
            <p:nvPr/>
          </p:nvSpPr>
          <p:spPr bwMode="auto">
            <a:xfrm>
              <a:off x="1261" y="1928"/>
              <a:ext cx="432" cy="192"/>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24" name="Line 39"/>
            <p:cNvSpPr>
              <a:spLocks noChangeShapeType="1"/>
            </p:cNvSpPr>
            <p:nvPr/>
          </p:nvSpPr>
          <p:spPr bwMode="auto">
            <a:xfrm>
              <a:off x="1619" y="1842"/>
              <a:ext cx="144" cy="240"/>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25" name="Line 40"/>
            <p:cNvSpPr>
              <a:spLocks noChangeShapeType="1"/>
            </p:cNvSpPr>
            <p:nvPr/>
          </p:nvSpPr>
          <p:spPr bwMode="auto">
            <a:xfrm flipH="1">
              <a:off x="1930" y="1880"/>
              <a:ext cx="195" cy="240"/>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26" name="Line 41"/>
            <p:cNvSpPr>
              <a:spLocks noChangeShapeType="1"/>
            </p:cNvSpPr>
            <p:nvPr/>
          </p:nvSpPr>
          <p:spPr bwMode="auto">
            <a:xfrm flipH="1">
              <a:off x="2125" y="2024"/>
              <a:ext cx="192" cy="144"/>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1527" name="Line 73"/>
            <p:cNvSpPr>
              <a:spLocks noChangeShapeType="1"/>
            </p:cNvSpPr>
            <p:nvPr/>
          </p:nvSpPr>
          <p:spPr bwMode="auto">
            <a:xfrm flipV="1">
              <a:off x="1111" y="2704"/>
              <a:ext cx="181" cy="0"/>
            </a:xfrm>
            <a:prstGeom prst="line">
              <a:avLst/>
            </a:prstGeom>
            <a:noFill/>
            <a:ln w="19050">
              <a:solidFill>
                <a:schemeClr val="tx2"/>
              </a:solidFill>
              <a:round/>
              <a:headEnd/>
              <a:tailEnd/>
            </a:ln>
          </p:spPr>
          <p:txBody>
            <a:bodyPr anchor="ctr"/>
            <a:lstStyle/>
            <a:p>
              <a:endParaRPr lang="es-MX"/>
            </a:p>
          </p:txBody>
        </p:sp>
        <p:sp>
          <p:nvSpPr>
            <p:cNvPr id="21528" name="Rectangle 109"/>
            <p:cNvSpPr>
              <a:spLocks noChangeArrowheads="1"/>
            </p:cNvSpPr>
            <p:nvPr/>
          </p:nvSpPr>
          <p:spPr bwMode="auto">
            <a:xfrm>
              <a:off x="1872" y="2321"/>
              <a:ext cx="331" cy="212"/>
            </a:xfrm>
            <a:prstGeom prst="rect">
              <a:avLst/>
            </a:prstGeom>
            <a:noFill/>
            <a:ln w="9525">
              <a:noFill/>
              <a:miter lim="800000"/>
              <a:headEnd/>
              <a:tailEnd/>
            </a:ln>
          </p:spPr>
          <p:txBody>
            <a:bodyPr wrap="none">
              <a:spAutoFit/>
            </a:bodyPr>
            <a:lstStyle/>
            <a:p>
              <a:pPr algn="ctr" eaLnBrk="0" hangingPunct="0">
                <a:spcBef>
                  <a:spcPct val="50000"/>
                </a:spcBef>
              </a:pPr>
              <a:r>
                <a:rPr lang="es-ES_tradnl" sz="1600" b="1">
                  <a:solidFill>
                    <a:schemeClr val="tx2"/>
                  </a:solidFill>
                  <a:latin typeface="Arial Narrow" pitchFamily="34" charset="0"/>
                </a:rPr>
                <a:t>(0,3)</a:t>
              </a:r>
            </a:p>
          </p:txBody>
        </p:sp>
        <p:sp>
          <p:nvSpPr>
            <p:cNvPr id="21529" name="Oval 10"/>
            <p:cNvSpPr>
              <a:spLocks noChangeArrowheads="1"/>
            </p:cNvSpPr>
            <p:nvPr/>
          </p:nvSpPr>
          <p:spPr bwMode="auto">
            <a:xfrm>
              <a:off x="1403" y="2047"/>
              <a:ext cx="796"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b="1">
                  <a:solidFill>
                    <a:schemeClr val="tx2"/>
                  </a:solidFill>
                  <a:latin typeface="Arial Narrow" pitchFamily="34" charset="0"/>
                </a:rPr>
                <a:t>dirección</a:t>
              </a:r>
            </a:p>
          </p:txBody>
        </p:sp>
        <p:sp>
          <p:nvSpPr>
            <p:cNvPr id="21530" name="Rectangle 110"/>
            <p:cNvSpPr>
              <a:spLocks noChangeArrowheads="1"/>
            </p:cNvSpPr>
            <p:nvPr/>
          </p:nvSpPr>
          <p:spPr bwMode="auto">
            <a:xfrm>
              <a:off x="2165" y="2733"/>
              <a:ext cx="331" cy="212"/>
            </a:xfrm>
            <a:prstGeom prst="rect">
              <a:avLst/>
            </a:prstGeom>
            <a:noFill/>
            <a:ln w="9525">
              <a:noFill/>
              <a:miter lim="800000"/>
              <a:headEnd/>
              <a:tailEnd/>
            </a:ln>
          </p:spPr>
          <p:txBody>
            <a:bodyPr wrap="none">
              <a:spAutoFit/>
            </a:bodyPr>
            <a:lstStyle/>
            <a:p>
              <a:pPr algn="ctr" eaLnBrk="0" hangingPunct="0">
                <a:spcBef>
                  <a:spcPct val="50000"/>
                </a:spcBef>
              </a:pPr>
              <a:r>
                <a:rPr lang="es-ES_tradnl" sz="1600" b="1">
                  <a:solidFill>
                    <a:schemeClr val="tx2"/>
                  </a:solidFill>
                  <a:latin typeface="Arial Narrow" pitchFamily="34" charset="0"/>
                </a:rPr>
                <a:t>(1,2)</a:t>
              </a:r>
            </a:p>
          </p:txBody>
        </p:sp>
        <p:sp>
          <p:nvSpPr>
            <p:cNvPr id="21531" name="Rectangle 111"/>
            <p:cNvSpPr>
              <a:spLocks noChangeArrowheads="1"/>
            </p:cNvSpPr>
            <p:nvPr/>
          </p:nvSpPr>
          <p:spPr bwMode="auto">
            <a:xfrm>
              <a:off x="2069" y="2465"/>
              <a:ext cx="331" cy="212"/>
            </a:xfrm>
            <a:prstGeom prst="rect">
              <a:avLst/>
            </a:prstGeom>
            <a:noFill/>
            <a:ln w="9525">
              <a:noFill/>
              <a:miter lim="800000"/>
              <a:headEnd/>
              <a:tailEnd/>
            </a:ln>
          </p:spPr>
          <p:txBody>
            <a:bodyPr wrap="none">
              <a:spAutoFit/>
            </a:bodyPr>
            <a:lstStyle/>
            <a:p>
              <a:pPr algn="ctr" eaLnBrk="0" hangingPunct="0">
                <a:spcBef>
                  <a:spcPct val="50000"/>
                </a:spcBef>
              </a:pPr>
              <a:r>
                <a:rPr lang="es-ES_tradnl" sz="1600" b="1">
                  <a:solidFill>
                    <a:schemeClr val="tx2"/>
                  </a:solidFill>
                  <a:latin typeface="Arial Narrow" pitchFamily="34" charset="0"/>
                </a:rPr>
                <a:t>(0,1)</a:t>
              </a:r>
            </a:p>
          </p:txBody>
        </p:sp>
        <p:sp>
          <p:nvSpPr>
            <p:cNvPr id="21532" name="Rectangle 5"/>
            <p:cNvSpPr>
              <a:spLocks noChangeArrowheads="1"/>
            </p:cNvSpPr>
            <p:nvPr/>
          </p:nvSpPr>
          <p:spPr bwMode="auto">
            <a:xfrm>
              <a:off x="1304" y="2553"/>
              <a:ext cx="733" cy="237"/>
            </a:xfrm>
            <a:prstGeom prst="rect">
              <a:avLst/>
            </a:prstGeom>
            <a:solidFill>
              <a:schemeClr val="bg1"/>
            </a:solidFill>
            <a:ln w="28575">
              <a:solidFill>
                <a:schemeClr val="tx2"/>
              </a:solidFill>
              <a:miter lim="800000"/>
              <a:headEnd/>
              <a:tailEnd/>
            </a:ln>
          </p:spPr>
          <p:txBody>
            <a:bodyPr wrap="none" lIns="36000" tIns="36000" rIns="36000" bIns="36000" anchor="ctr">
              <a:spAutoFit/>
            </a:bodyPr>
            <a:lstStyle/>
            <a:p>
              <a:pPr algn="ctr" eaLnBrk="0" hangingPunct="0"/>
              <a:r>
                <a:rPr lang="es-ES_tradnl" b="1">
                  <a:solidFill>
                    <a:schemeClr val="tx2"/>
                  </a:solidFill>
                  <a:latin typeface="Arial Narrow" pitchFamily="34" charset="0"/>
                </a:rPr>
                <a:t>EMPLEADO</a:t>
              </a:r>
            </a:p>
          </p:txBody>
        </p:sp>
        <p:sp>
          <p:nvSpPr>
            <p:cNvPr id="21533" name="Oval 7"/>
            <p:cNvSpPr>
              <a:spLocks noChangeArrowheads="1"/>
            </p:cNvSpPr>
            <p:nvPr/>
          </p:nvSpPr>
          <p:spPr bwMode="auto">
            <a:xfrm>
              <a:off x="466" y="2573"/>
              <a:ext cx="645" cy="251"/>
            </a:xfrm>
            <a:prstGeom prst="ellipse">
              <a:avLst/>
            </a:prstGeom>
            <a:solidFill>
              <a:schemeClr val="bg1"/>
            </a:solidFill>
            <a:ln w="9525">
              <a:solidFill>
                <a:schemeClr val="tx2"/>
              </a:solidFill>
              <a:round/>
              <a:headEnd/>
              <a:tailEnd/>
            </a:ln>
          </p:spPr>
          <p:txBody>
            <a:bodyPr lIns="0" tIns="0" rIns="0" bIns="0" anchor="ctr">
              <a:spAutoFit/>
            </a:bodyPr>
            <a:lstStyle/>
            <a:p>
              <a:pPr algn="ctr" eaLnBrk="0" hangingPunct="0"/>
              <a:r>
                <a:rPr lang="es-ES_tradnl" b="1">
                  <a:solidFill>
                    <a:schemeClr val="tx2"/>
                  </a:solidFill>
                  <a:latin typeface="Arial Narrow" pitchFamily="34" charset="0"/>
                </a:rPr>
                <a:t>nombre</a:t>
              </a:r>
            </a:p>
          </p:txBody>
        </p:sp>
        <p:sp>
          <p:nvSpPr>
            <p:cNvPr id="21534" name="Oval 8"/>
            <p:cNvSpPr>
              <a:spLocks noChangeArrowheads="1"/>
            </p:cNvSpPr>
            <p:nvPr/>
          </p:nvSpPr>
          <p:spPr bwMode="auto">
            <a:xfrm>
              <a:off x="476" y="2158"/>
              <a:ext cx="944" cy="274"/>
            </a:xfrm>
            <a:prstGeom prst="ellipse">
              <a:avLst/>
            </a:prstGeom>
            <a:solidFill>
              <a:schemeClr val="bg1"/>
            </a:solidFill>
            <a:ln w="9525">
              <a:solidFill>
                <a:schemeClr val="tx2"/>
              </a:solidFill>
              <a:round/>
              <a:headEnd/>
              <a:tailEnd/>
            </a:ln>
          </p:spPr>
          <p:txBody>
            <a:bodyPr lIns="0" tIns="0" rIns="0" bIns="36000" anchor="ctr">
              <a:spAutoFit/>
            </a:bodyPr>
            <a:lstStyle/>
            <a:p>
              <a:pPr algn="ctr" eaLnBrk="0" hangingPunct="0"/>
              <a:r>
                <a:rPr lang="es-ES_tradnl" b="1">
                  <a:solidFill>
                    <a:schemeClr val="tx2"/>
                  </a:solidFill>
                  <a:latin typeface="Arial Narrow" pitchFamily="34" charset="0"/>
                </a:rPr>
                <a:t>fechanacim</a:t>
              </a:r>
            </a:p>
          </p:txBody>
        </p:sp>
        <p:sp>
          <p:nvSpPr>
            <p:cNvPr id="21535" name="Oval 9"/>
            <p:cNvSpPr>
              <a:spLocks noChangeArrowheads="1"/>
            </p:cNvSpPr>
            <p:nvPr/>
          </p:nvSpPr>
          <p:spPr bwMode="auto">
            <a:xfrm>
              <a:off x="2266" y="2177"/>
              <a:ext cx="737" cy="308"/>
            </a:xfrm>
            <a:prstGeom prst="ellipse">
              <a:avLst/>
            </a:prstGeom>
            <a:solidFill>
              <a:schemeClr val="bg1"/>
            </a:solidFill>
            <a:ln w="63500" cmpd="dbl">
              <a:solidFill>
                <a:schemeClr val="tx2"/>
              </a:solidFill>
              <a:round/>
              <a:headEnd/>
              <a:tailEnd/>
            </a:ln>
          </p:spPr>
          <p:txBody>
            <a:bodyPr wrap="none" lIns="36000" tIns="0" rIns="36000" bIns="36000" anchor="ctr">
              <a:spAutoFit/>
            </a:bodyPr>
            <a:lstStyle/>
            <a:p>
              <a:pPr algn="ctr" eaLnBrk="0" hangingPunct="0"/>
              <a:r>
                <a:rPr lang="es-ES_tradnl" b="1">
                  <a:solidFill>
                    <a:schemeClr val="tx2"/>
                  </a:solidFill>
                  <a:latin typeface="Arial Narrow" pitchFamily="34" charset="0"/>
                </a:rPr>
                <a:t>telefono</a:t>
              </a:r>
            </a:p>
          </p:txBody>
        </p:sp>
        <p:sp>
          <p:nvSpPr>
            <p:cNvPr id="21536" name="Oval 34"/>
            <p:cNvSpPr>
              <a:spLocks noChangeArrowheads="1"/>
            </p:cNvSpPr>
            <p:nvPr/>
          </p:nvSpPr>
          <p:spPr bwMode="auto">
            <a:xfrm>
              <a:off x="837" y="1747"/>
              <a:ext cx="426"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b="1">
                  <a:solidFill>
                    <a:schemeClr val="tx2"/>
                  </a:solidFill>
                  <a:latin typeface="Arial Narrow" pitchFamily="34" charset="0"/>
                </a:rPr>
                <a:t>calle</a:t>
              </a:r>
            </a:p>
          </p:txBody>
        </p:sp>
        <p:sp>
          <p:nvSpPr>
            <p:cNvPr id="21537" name="Oval 35"/>
            <p:cNvSpPr>
              <a:spLocks noChangeArrowheads="1"/>
            </p:cNvSpPr>
            <p:nvPr/>
          </p:nvSpPr>
          <p:spPr bwMode="auto">
            <a:xfrm>
              <a:off x="1791" y="1603"/>
              <a:ext cx="796"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b="1">
                  <a:solidFill>
                    <a:schemeClr val="tx2"/>
                  </a:solidFill>
                  <a:latin typeface="Arial Narrow" pitchFamily="34" charset="0"/>
                </a:rPr>
                <a:t>provincia</a:t>
              </a:r>
            </a:p>
          </p:txBody>
        </p:sp>
        <p:sp>
          <p:nvSpPr>
            <p:cNvPr id="21538" name="Oval 36"/>
            <p:cNvSpPr>
              <a:spLocks noChangeArrowheads="1"/>
            </p:cNvSpPr>
            <p:nvPr/>
          </p:nvSpPr>
          <p:spPr bwMode="auto">
            <a:xfrm>
              <a:off x="1195" y="1594"/>
              <a:ext cx="591"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b="1">
                  <a:solidFill>
                    <a:schemeClr val="tx2"/>
                  </a:solidFill>
                  <a:latin typeface="Arial Narrow" pitchFamily="34" charset="0"/>
                </a:rPr>
                <a:t>ciudad</a:t>
              </a:r>
            </a:p>
          </p:txBody>
        </p:sp>
        <p:sp>
          <p:nvSpPr>
            <p:cNvPr id="21539" name="Oval 37"/>
            <p:cNvSpPr>
              <a:spLocks noChangeArrowheads="1"/>
            </p:cNvSpPr>
            <p:nvPr/>
          </p:nvSpPr>
          <p:spPr bwMode="auto">
            <a:xfrm>
              <a:off x="2255" y="1841"/>
              <a:ext cx="842"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b="1">
                  <a:solidFill>
                    <a:schemeClr val="tx2"/>
                  </a:solidFill>
                  <a:latin typeface="Arial Narrow" pitchFamily="34" charset="0"/>
                </a:rPr>
                <a:t>codpostal</a:t>
              </a:r>
            </a:p>
          </p:txBody>
        </p:sp>
        <p:sp>
          <p:nvSpPr>
            <p:cNvPr id="21540" name="Oval 55"/>
            <p:cNvSpPr>
              <a:spLocks noChangeArrowheads="1"/>
            </p:cNvSpPr>
            <p:nvPr/>
          </p:nvSpPr>
          <p:spPr bwMode="auto">
            <a:xfrm>
              <a:off x="1643" y="3088"/>
              <a:ext cx="450" cy="280"/>
            </a:xfrm>
            <a:prstGeom prst="ellipse">
              <a:avLst/>
            </a:prstGeom>
            <a:solidFill>
              <a:schemeClr val="bg1"/>
            </a:solidFill>
            <a:ln w="19050">
              <a:solidFill>
                <a:schemeClr val="tx2"/>
              </a:solidFill>
              <a:prstDash val="dash"/>
              <a:round/>
              <a:headEnd/>
              <a:tailEnd/>
            </a:ln>
          </p:spPr>
          <p:txBody>
            <a:bodyPr wrap="none" lIns="36000" tIns="0" rIns="36000" bIns="36000" anchor="ctr">
              <a:spAutoFit/>
            </a:bodyPr>
            <a:lstStyle/>
            <a:p>
              <a:pPr algn="ctr" eaLnBrk="0" hangingPunct="0"/>
              <a:r>
                <a:rPr lang="es-ES_tradnl" b="1">
                  <a:solidFill>
                    <a:schemeClr val="tx2"/>
                  </a:solidFill>
                  <a:latin typeface="Arial Narrow" pitchFamily="34" charset="0"/>
                </a:rPr>
                <a:t>edad</a:t>
              </a:r>
            </a:p>
          </p:txBody>
        </p:sp>
        <p:sp>
          <p:nvSpPr>
            <p:cNvPr id="21541" name="Oval 70"/>
            <p:cNvSpPr>
              <a:spLocks noChangeArrowheads="1"/>
            </p:cNvSpPr>
            <p:nvPr/>
          </p:nvSpPr>
          <p:spPr bwMode="auto">
            <a:xfrm>
              <a:off x="946" y="2959"/>
              <a:ext cx="342"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b="1">
                  <a:solidFill>
                    <a:schemeClr val="tx2"/>
                  </a:solidFill>
                  <a:latin typeface="Arial Narrow" pitchFamily="34" charset="0"/>
                </a:rPr>
                <a:t>nss</a:t>
              </a:r>
            </a:p>
          </p:txBody>
        </p:sp>
        <p:sp>
          <p:nvSpPr>
            <p:cNvPr id="21542" name="Oval 71"/>
            <p:cNvSpPr>
              <a:spLocks noChangeArrowheads="1"/>
            </p:cNvSpPr>
            <p:nvPr/>
          </p:nvSpPr>
          <p:spPr bwMode="auto">
            <a:xfrm>
              <a:off x="1283" y="3103"/>
              <a:ext cx="303"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b="1">
                  <a:solidFill>
                    <a:schemeClr val="tx2"/>
                  </a:solidFill>
                  <a:latin typeface="Arial Narrow" pitchFamily="34" charset="0"/>
                </a:rPr>
                <a:t>dni</a:t>
              </a:r>
            </a:p>
          </p:txBody>
        </p:sp>
        <p:sp>
          <p:nvSpPr>
            <p:cNvPr id="21543" name="Oval 72"/>
            <p:cNvSpPr>
              <a:spLocks noChangeArrowheads="1"/>
            </p:cNvSpPr>
            <p:nvPr/>
          </p:nvSpPr>
          <p:spPr bwMode="auto">
            <a:xfrm>
              <a:off x="2359" y="2515"/>
              <a:ext cx="508"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b="1">
                  <a:solidFill>
                    <a:schemeClr val="tx2"/>
                  </a:solidFill>
                  <a:latin typeface="Arial Narrow" pitchFamily="34" charset="0"/>
                </a:rPr>
                <a:t>altura</a:t>
              </a:r>
            </a:p>
          </p:txBody>
        </p:sp>
        <p:sp>
          <p:nvSpPr>
            <p:cNvPr id="21544" name="Oval 100"/>
            <p:cNvSpPr>
              <a:spLocks noChangeArrowheads="1"/>
            </p:cNvSpPr>
            <p:nvPr/>
          </p:nvSpPr>
          <p:spPr bwMode="auto">
            <a:xfrm>
              <a:off x="2068" y="2959"/>
              <a:ext cx="1063" cy="285"/>
            </a:xfrm>
            <a:prstGeom prst="ellipse">
              <a:avLst/>
            </a:prstGeom>
            <a:solidFill>
              <a:schemeClr val="bg1"/>
            </a:solidFill>
            <a:ln w="63500" cmpd="dbl">
              <a:solidFill>
                <a:schemeClr val="tx2"/>
              </a:solidFill>
              <a:round/>
              <a:headEnd/>
              <a:tailEnd/>
            </a:ln>
          </p:spPr>
          <p:txBody>
            <a:bodyPr wrap="none" lIns="0" tIns="0" rIns="0" bIns="0" anchor="ctr">
              <a:spAutoFit/>
            </a:bodyPr>
            <a:lstStyle/>
            <a:p>
              <a:pPr algn="ctr" eaLnBrk="0" hangingPunct="0"/>
              <a:r>
                <a:rPr lang="es-ES_tradnl" b="1">
                  <a:solidFill>
                    <a:schemeClr val="tx2"/>
                  </a:solidFill>
                  <a:latin typeface="Arial Narrow" pitchFamily="34" charset="0"/>
                </a:rPr>
                <a:t>nacionalidad</a:t>
              </a:r>
            </a:p>
          </p:txBody>
        </p:sp>
      </p:grpSp>
      <p:sp>
        <p:nvSpPr>
          <p:cNvPr id="21514" name="Rectangle 121"/>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20046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Marcador de número de diapositiva"/>
          <p:cNvSpPr>
            <a:spLocks noGrp="1"/>
          </p:cNvSpPr>
          <p:nvPr>
            <p:ph type="sldNum" sz="quarter" idx="12"/>
          </p:nvPr>
        </p:nvSpPr>
        <p:spPr>
          <a:noFill/>
        </p:spPr>
        <p:txBody>
          <a:bodyPr/>
          <a:lstStyle/>
          <a:p>
            <a:fld id="{5A29914E-93AA-44FF-8A9B-01D6EDE9065B}" type="slidenum">
              <a:rPr lang="es-ES" smtClean="0"/>
              <a:pPr/>
              <a:t>18</a:t>
            </a:fld>
            <a:endParaRPr lang="es-ES"/>
          </a:p>
        </p:txBody>
      </p:sp>
      <p:sp>
        <p:nvSpPr>
          <p:cNvPr id="22531" name="Rectangle 5"/>
          <p:cNvSpPr>
            <a:spLocks noGrp="1" noChangeArrowheads="1"/>
          </p:cNvSpPr>
          <p:nvPr>
            <p:ph type="title"/>
          </p:nvPr>
        </p:nvSpPr>
        <p:spPr>
          <a:xfrm>
            <a:off x="1150938" y="993775"/>
            <a:ext cx="7793037" cy="682625"/>
          </a:xfrm>
        </p:spPr>
        <p:txBody>
          <a:bodyPr/>
          <a:lstStyle/>
          <a:p>
            <a:pPr eaLnBrk="1" hangingPunct="1"/>
            <a:r>
              <a:rPr lang="es-ES_tradnl" b="1"/>
              <a:t>Atributos Clave</a:t>
            </a:r>
            <a:endParaRPr lang="es-ES" b="1"/>
          </a:p>
        </p:txBody>
      </p:sp>
      <p:sp>
        <p:nvSpPr>
          <p:cNvPr id="22532" name="Rectangle 6"/>
          <p:cNvSpPr>
            <a:spLocks noGrp="1" noChangeArrowheads="1"/>
          </p:cNvSpPr>
          <p:nvPr>
            <p:ph type="body" idx="1"/>
          </p:nvPr>
        </p:nvSpPr>
        <p:spPr>
          <a:xfrm>
            <a:off x="1182688" y="2017713"/>
            <a:ext cx="7772400" cy="2606675"/>
          </a:xfrm>
        </p:spPr>
        <p:txBody>
          <a:bodyPr/>
          <a:lstStyle/>
          <a:p>
            <a:pPr eaLnBrk="1" hangingPunct="1"/>
            <a:r>
              <a:rPr lang="es-ES_tradnl" sz="2800"/>
              <a:t>A</a:t>
            </a:r>
            <a:r>
              <a:rPr lang="es-ES" sz="2800"/>
              <a:t>tributo con </a:t>
            </a:r>
            <a:r>
              <a:rPr lang="es-ES" sz="2800" b="1">
                <a:solidFill>
                  <a:schemeClr val="accent2"/>
                </a:solidFill>
              </a:rPr>
              <a:t>valor distinto</a:t>
            </a:r>
            <a:r>
              <a:rPr lang="es-ES" sz="2800"/>
              <a:t> para cada instancia</a:t>
            </a:r>
            <a:r>
              <a:rPr lang="es-ES_tradnl" sz="2800"/>
              <a:t> de un tipo de entidad</a:t>
            </a:r>
            <a:endParaRPr lang="es-ES" sz="2800"/>
          </a:p>
          <a:p>
            <a:pPr lvl="1" eaLnBrk="1" hangingPunct="1">
              <a:buFont typeface="Wingdings" pitchFamily="2" charset="2"/>
              <a:buNone/>
            </a:pPr>
            <a:r>
              <a:rPr lang="es-ES" sz="2400" b="1">
                <a:solidFill>
                  <a:schemeClr val="tx2"/>
                </a:solidFill>
                <a:latin typeface="Arial Narrow" pitchFamily="34" charset="0"/>
              </a:rPr>
              <a:t>dni</a:t>
            </a:r>
            <a:r>
              <a:rPr lang="es-ES" sz="2400"/>
              <a:t> en </a:t>
            </a:r>
            <a:r>
              <a:rPr lang="es-ES" sz="2400">
                <a:solidFill>
                  <a:schemeClr val="tx2"/>
                </a:solidFill>
                <a:latin typeface="Arial Narrow" pitchFamily="34" charset="0"/>
              </a:rPr>
              <a:t>EMPLEADO</a:t>
            </a:r>
          </a:p>
          <a:p>
            <a:pPr eaLnBrk="1" hangingPunct="1"/>
            <a:r>
              <a:rPr lang="es-ES_tradnl" sz="2800"/>
              <a:t>Una clave identifica</a:t>
            </a:r>
            <a:r>
              <a:rPr lang="es-ES" sz="2800"/>
              <a:t> </a:t>
            </a:r>
            <a:r>
              <a:rPr lang="es-ES_tradnl" sz="2800"/>
              <a:t>de forma única</a:t>
            </a:r>
            <a:r>
              <a:rPr lang="es-ES" sz="2800"/>
              <a:t> cada entidad concreta</a:t>
            </a:r>
            <a:r>
              <a:rPr lang="es-ES_tradnl" sz="2800"/>
              <a:t> </a:t>
            </a:r>
            <a:r>
              <a:rPr lang="es-ES_tradnl" sz="2800">
                <a:sym typeface="Wingdings" pitchFamily="2" charset="2"/>
              </a:rPr>
              <a:t> </a:t>
            </a:r>
            <a:r>
              <a:rPr lang="es-ES" sz="2800">
                <a:solidFill>
                  <a:schemeClr val="accent2"/>
                </a:solidFill>
              </a:rPr>
              <a:t>atributo identificador</a:t>
            </a:r>
            <a:r>
              <a:rPr lang="es-ES" sz="2800"/>
              <a:t> </a:t>
            </a:r>
            <a:endParaRPr lang="es-ES_tradnl" sz="2800"/>
          </a:p>
          <a:p>
            <a:pPr eaLnBrk="1" hangingPunct="1"/>
            <a:r>
              <a:rPr lang="es-ES_tradnl" sz="2800">
                <a:solidFill>
                  <a:schemeClr val="accent2"/>
                </a:solidFill>
              </a:rPr>
              <a:t>Notación</a:t>
            </a:r>
          </a:p>
        </p:txBody>
      </p:sp>
      <p:sp>
        <p:nvSpPr>
          <p:cNvPr id="22533" name="Line 17"/>
          <p:cNvSpPr>
            <a:spLocks noChangeShapeType="1"/>
          </p:cNvSpPr>
          <p:nvPr/>
        </p:nvSpPr>
        <p:spPr bwMode="auto">
          <a:xfrm flipV="1">
            <a:off x="6705600" y="4876800"/>
            <a:ext cx="0" cy="304800"/>
          </a:xfrm>
          <a:prstGeom prst="line">
            <a:avLst/>
          </a:prstGeom>
          <a:noFill/>
          <a:ln w="9525">
            <a:solidFill>
              <a:schemeClr val="tx2"/>
            </a:solidFill>
            <a:round/>
            <a:headEnd/>
            <a:tailEnd/>
          </a:ln>
        </p:spPr>
        <p:txBody>
          <a:bodyPr anchor="ctr"/>
          <a:lstStyle/>
          <a:p>
            <a:endParaRPr lang="es-MX"/>
          </a:p>
        </p:txBody>
      </p:sp>
      <p:sp>
        <p:nvSpPr>
          <p:cNvPr id="22534" name="Rectangle 7"/>
          <p:cNvSpPr>
            <a:spLocks noChangeArrowheads="1"/>
          </p:cNvSpPr>
          <p:nvPr/>
        </p:nvSpPr>
        <p:spPr bwMode="auto">
          <a:xfrm>
            <a:off x="2763838" y="4495800"/>
            <a:ext cx="1144587" cy="376238"/>
          </a:xfrm>
          <a:prstGeom prst="rect">
            <a:avLst/>
          </a:prstGeom>
          <a:solidFill>
            <a:schemeClr val="bg1"/>
          </a:solidFill>
          <a:ln w="28575">
            <a:solidFill>
              <a:schemeClr val="tx2"/>
            </a:solidFill>
            <a:miter lim="800000"/>
            <a:headEnd/>
            <a:tailEnd/>
          </a:ln>
        </p:spPr>
        <p:txBody>
          <a:bodyPr wrap="none" lIns="36000" tIns="36000" rIns="36000" bIns="36000" anchor="ctr">
            <a:spAutoFit/>
          </a:bodyPr>
          <a:lstStyle/>
          <a:p>
            <a:pPr algn="ctr" eaLnBrk="0" hangingPunct="0"/>
            <a:r>
              <a:rPr lang="es-ES_tradnl">
                <a:solidFill>
                  <a:schemeClr val="tx2"/>
                </a:solidFill>
                <a:latin typeface="Arial Narrow" pitchFamily="34" charset="0"/>
              </a:rPr>
              <a:t>EMPLEADO</a:t>
            </a:r>
          </a:p>
        </p:txBody>
      </p:sp>
      <p:sp>
        <p:nvSpPr>
          <p:cNvPr id="22535" name="Line 9"/>
          <p:cNvSpPr>
            <a:spLocks noChangeShapeType="1"/>
          </p:cNvSpPr>
          <p:nvPr/>
        </p:nvSpPr>
        <p:spPr bwMode="auto">
          <a:xfrm flipV="1">
            <a:off x="2895600" y="4876800"/>
            <a:ext cx="0" cy="457200"/>
          </a:xfrm>
          <a:prstGeom prst="line">
            <a:avLst/>
          </a:prstGeom>
          <a:noFill/>
          <a:ln w="9525">
            <a:solidFill>
              <a:schemeClr val="tx2"/>
            </a:solidFill>
            <a:round/>
            <a:headEnd/>
            <a:tailEnd/>
          </a:ln>
        </p:spPr>
        <p:txBody>
          <a:bodyPr anchor="ctr"/>
          <a:lstStyle/>
          <a:p>
            <a:endParaRPr lang="es-MX"/>
          </a:p>
        </p:txBody>
      </p:sp>
      <p:sp>
        <p:nvSpPr>
          <p:cNvPr id="22536" name="Text Box 10"/>
          <p:cNvSpPr txBox="1">
            <a:spLocks noChangeArrowheads="1"/>
          </p:cNvSpPr>
          <p:nvPr/>
        </p:nvSpPr>
        <p:spPr bwMode="auto">
          <a:xfrm>
            <a:off x="2700338" y="5734050"/>
            <a:ext cx="1271587" cy="422275"/>
          </a:xfrm>
          <a:prstGeom prst="rect">
            <a:avLst/>
          </a:prstGeom>
          <a:solidFill>
            <a:schemeClr val="bg1"/>
          </a:solidFill>
          <a:ln w="9525">
            <a:noFill/>
            <a:miter lim="800000"/>
            <a:headEnd/>
            <a:tailEnd/>
          </a:ln>
        </p:spPr>
        <p:txBody>
          <a:bodyPr wrap="none" lIns="0" tIns="46800" rIns="0" bIns="10800">
            <a:spAutoFit/>
          </a:bodyPr>
          <a:lstStyle/>
          <a:p>
            <a:pPr eaLnBrk="0" hangingPunct="0">
              <a:spcBef>
                <a:spcPct val="50000"/>
              </a:spcBef>
            </a:pPr>
            <a:r>
              <a:rPr lang="es-ES_tradnl" sz="2400">
                <a:solidFill>
                  <a:schemeClr val="bg2"/>
                </a:solidFill>
                <a:latin typeface="Arial" charset="0"/>
              </a:rPr>
              <a:t>[EN2002]</a:t>
            </a:r>
          </a:p>
        </p:txBody>
      </p:sp>
      <p:sp>
        <p:nvSpPr>
          <p:cNvPr id="22537" name="Rectangle 11"/>
          <p:cNvSpPr>
            <a:spLocks noChangeArrowheads="1"/>
          </p:cNvSpPr>
          <p:nvPr/>
        </p:nvSpPr>
        <p:spPr bwMode="auto">
          <a:xfrm>
            <a:off x="6569075" y="4495800"/>
            <a:ext cx="1144588" cy="376238"/>
          </a:xfrm>
          <a:prstGeom prst="rect">
            <a:avLst/>
          </a:prstGeom>
          <a:noFill/>
          <a:ln w="28575">
            <a:solidFill>
              <a:schemeClr val="tx2"/>
            </a:solidFill>
            <a:miter lim="800000"/>
            <a:headEnd/>
            <a:tailEnd/>
          </a:ln>
        </p:spPr>
        <p:txBody>
          <a:bodyPr wrap="none" lIns="36000" tIns="36000" rIns="36000" bIns="36000" anchor="ctr">
            <a:spAutoFit/>
          </a:bodyPr>
          <a:lstStyle/>
          <a:p>
            <a:pPr algn="ctr" eaLnBrk="0" hangingPunct="0"/>
            <a:r>
              <a:rPr lang="es-ES_tradnl">
                <a:solidFill>
                  <a:schemeClr val="tx2"/>
                </a:solidFill>
                <a:latin typeface="Arial Narrow" pitchFamily="34" charset="0"/>
              </a:rPr>
              <a:t>EMPLEADO</a:t>
            </a:r>
          </a:p>
        </p:txBody>
      </p:sp>
      <p:sp>
        <p:nvSpPr>
          <p:cNvPr id="22538" name="Text Box 14"/>
          <p:cNvSpPr txBox="1">
            <a:spLocks noChangeArrowheads="1"/>
          </p:cNvSpPr>
          <p:nvPr/>
        </p:nvSpPr>
        <p:spPr bwMode="auto">
          <a:xfrm>
            <a:off x="6248400" y="5138738"/>
            <a:ext cx="323850" cy="347662"/>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dni</a:t>
            </a:r>
          </a:p>
        </p:txBody>
      </p:sp>
      <p:sp>
        <p:nvSpPr>
          <p:cNvPr id="22539" name="Text Box 15"/>
          <p:cNvSpPr txBox="1">
            <a:spLocks noChangeArrowheads="1"/>
          </p:cNvSpPr>
          <p:nvPr/>
        </p:nvSpPr>
        <p:spPr bwMode="auto">
          <a:xfrm>
            <a:off x="6362700" y="5734050"/>
            <a:ext cx="1558925" cy="422275"/>
          </a:xfrm>
          <a:prstGeom prst="rect">
            <a:avLst/>
          </a:prstGeom>
          <a:solidFill>
            <a:schemeClr val="bg1"/>
          </a:solidFill>
          <a:ln w="9525">
            <a:noFill/>
            <a:miter lim="800000"/>
            <a:headEnd/>
            <a:tailEnd/>
          </a:ln>
        </p:spPr>
        <p:txBody>
          <a:bodyPr wrap="none" lIns="0" tIns="46800" rIns="0" bIns="10800">
            <a:spAutoFit/>
          </a:bodyPr>
          <a:lstStyle/>
          <a:p>
            <a:pPr eaLnBrk="0" hangingPunct="0">
              <a:spcBef>
                <a:spcPct val="50000"/>
              </a:spcBef>
            </a:pPr>
            <a:r>
              <a:rPr lang="es-ES_tradnl" sz="2400">
                <a:solidFill>
                  <a:schemeClr val="bg2"/>
                </a:solidFill>
                <a:latin typeface="Arial" charset="0"/>
              </a:rPr>
              <a:t>[MPM1999]</a:t>
            </a:r>
          </a:p>
        </p:txBody>
      </p:sp>
      <p:sp>
        <p:nvSpPr>
          <p:cNvPr id="22540" name="Oval 13"/>
          <p:cNvSpPr>
            <a:spLocks noChangeAspect="1" noChangeArrowheads="1"/>
          </p:cNvSpPr>
          <p:nvPr/>
        </p:nvSpPr>
        <p:spPr bwMode="auto">
          <a:xfrm flipH="1">
            <a:off x="6629400" y="5194300"/>
            <a:ext cx="215900" cy="215900"/>
          </a:xfrm>
          <a:prstGeom prst="ellipse">
            <a:avLst/>
          </a:prstGeom>
          <a:solidFill>
            <a:srgbClr val="B2B2B2"/>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2541" name="Oval 8"/>
          <p:cNvSpPr>
            <a:spLocks noChangeArrowheads="1"/>
          </p:cNvSpPr>
          <p:nvPr/>
        </p:nvSpPr>
        <p:spPr bwMode="auto">
          <a:xfrm>
            <a:off x="2686050" y="5203825"/>
            <a:ext cx="438150" cy="434975"/>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u="sng">
                <a:solidFill>
                  <a:schemeClr val="tx2"/>
                </a:solidFill>
                <a:latin typeface="Arial Narrow" pitchFamily="34" charset="0"/>
              </a:rPr>
              <a:t>dni</a:t>
            </a:r>
          </a:p>
        </p:txBody>
      </p:sp>
      <p:sp>
        <p:nvSpPr>
          <p:cNvPr id="22542" name="Rectangle 19"/>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68592"/>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Marcador de número de diapositiva"/>
          <p:cNvSpPr>
            <a:spLocks noGrp="1"/>
          </p:cNvSpPr>
          <p:nvPr>
            <p:ph type="sldNum" sz="quarter" idx="12"/>
          </p:nvPr>
        </p:nvSpPr>
        <p:spPr>
          <a:noFill/>
        </p:spPr>
        <p:txBody>
          <a:bodyPr/>
          <a:lstStyle/>
          <a:p>
            <a:fld id="{D38B6824-D9E3-4582-A459-B86A5EABF710}" type="slidenum">
              <a:rPr lang="es-ES" smtClean="0"/>
              <a:pPr/>
              <a:t>19</a:t>
            </a:fld>
            <a:endParaRPr lang="es-ES"/>
          </a:p>
        </p:txBody>
      </p:sp>
      <p:sp>
        <p:nvSpPr>
          <p:cNvPr id="23555" name="Rectangle 2"/>
          <p:cNvSpPr>
            <a:spLocks noGrp="1" noChangeArrowheads="1"/>
          </p:cNvSpPr>
          <p:nvPr>
            <p:ph type="title"/>
          </p:nvPr>
        </p:nvSpPr>
        <p:spPr>
          <a:xfrm>
            <a:off x="1150938" y="993775"/>
            <a:ext cx="7793037" cy="682625"/>
          </a:xfrm>
        </p:spPr>
        <p:txBody>
          <a:bodyPr/>
          <a:lstStyle/>
          <a:p>
            <a:pPr eaLnBrk="1" hangingPunct="1"/>
            <a:r>
              <a:rPr lang="es-ES_tradnl" sz="4000"/>
              <a:t>Atributos Clave (ii)</a:t>
            </a:r>
            <a:endParaRPr lang="es-ES" sz="4000"/>
          </a:p>
        </p:txBody>
      </p:sp>
      <p:sp>
        <p:nvSpPr>
          <p:cNvPr id="23556" name="Rectangle 3"/>
          <p:cNvSpPr>
            <a:spLocks noGrp="1" noChangeArrowheads="1"/>
          </p:cNvSpPr>
          <p:nvPr>
            <p:ph type="body" idx="1"/>
          </p:nvPr>
        </p:nvSpPr>
        <p:spPr>
          <a:xfrm>
            <a:off x="539750" y="1989138"/>
            <a:ext cx="8405813" cy="4411662"/>
          </a:xfrm>
        </p:spPr>
        <p:txBody>
          <a:bodyPr/>
          <a:lstStyle/>
          <a:p>
            <a:pPr eaLnBrk="1" hangingPunct="1">
              <a:lnSpc>
                <a:spcPct val="80000"/>
              </a:lnSpc>
            </a:pPr>
            <a:r>
              <a:rPr lang="es-ES_tradnl" sz="2800"/>
              <a:t>Una clave puede </a:t>
            </a:r>
            <a:r>
              <a:rPr lang="es-ES" sz="2800"/>
              <a:t>estar formad</a:t>
            </a:r>
            <a:r>
              <a:rPr lang="es-ES_tradnl" sz="2800"/>
              <a:t>a</a:t>
            </a:r>
            <a:r>
              <a:rPr lang="es-ES" sz="2800"/>
              <a:t> por</a:t>
            </a:r>
            <a:br>
              <a:rPr lang="es-ES_tradnl" sz="2800"/>
            </a:br>
            <a:r>
              <a:rPr lang="es-ES" sz="2800">
                <a:solidFill>
                  <a:schemeClr val="accent2"/>
                </a:solidFill>
              </a:rPr>
              <a:t>varios atributos</a:t>
            </a:r>
            <a:r>
              <a:rPr lang="es-ES_tradnl" sz="2800">
                <a:solidFill>
                  <a:schemeClr val="accent2"/>
                </a:solidFill>
              </a:rPr>
              <a:t> </a:t>
            </a:r>
            <a:r>
              <a:rPr lang="es-ES_tradnl" sz="2800">
                <a:sym typeface="Wingdings" pitchFamily="2" charset="2"/>
              </a:rPr>
              <a:t> </a:t>
            </a:r>
            <a:r>
              <a:rPr lang="es-ES_tradnl" sz="2800">
                <a:solidFill>
                  <a:schemeClr val="accent2"/>
                </a:solidFill>
              </a:rPr>
              <a:t>clave compuesta</a:t>
            </a:r>
            <a:endParaRPr lang="es-ES_tradnl" sz="2800"/>
          </a:p>
          <a:p>
            <a:pPr lvl="1" eaLnBrk="1" hangingPunct="1">
              <a:lnSpc>
                <a:spcPct val="80000"/>
              </a:lnSpc>
            </a:pPr>
            <a:r>
              <a:rPr lang="es-ES" sz="2400"/>
              <a:t>Combinación de valores </a:t>
            </a:r>
            <a:r>
              <a:rPr lang="es-ES_tradnl" sz="2400"/>
              <a:t>distinta</a:t>
            </a:r>
            <a:r>
              <a:rPr lang="es-ES" sz="2400"/>
              <a:t> </a:t>
            </a:r>
            <a:r>
              <a:rPr lang="es-ES_tradnl" sz="2400"/>
              <a:t>para</a:t>
            </a:r>
            <a:r>
              <a:rPr lang="es-ES" sz="2400"/>
              <a:t> c</a:t>
            </a:r>
            <a:r>
              <a:rPr lang="es-ES_tradnl" sz="2400"/>
              <a:t>ada</a:t>
            </a:r>
            <a:r>
              <a:rPr lang="es-ES" sz="2400"/>
              <a:t> instancia</a:t>
            </a:r>
          </a:p>
          <a:p>
            <a:pPr lvl="2" eaLnBrk="1" hangingPunct="1">
              <a:lnSpc>
                <a:spcPct val="80000"/>
              </a:lnSpc>
              <a:buFont typeface="Wingdings" pitchFamily="2" charset="2"/>
              <a:buNone/>
            </a:pPr>
            <a:r>
              <a:rPr lang="es-ES_tradnl" b="1">
                <a:solidFill>
                  <a:schemeClr val="tx2"/>
                </a:solidFill>
                <a:latin typeface="Arial Narrow" pitchFamily="34" charset="0"/>
              </a:rPr>
              <a:t>(</a:t>
            </a:r>
            <a:r>
              <a:rPr lang="es-ES" b="1">
                <a:solidFill>
                  <a:schemeClr val="tx2"/>
                </a:solidFill>
                <a:latin typeface="Arial Narrow" pitchFamily="34" charset="0"/>
              </a:rPr>
              <a:t>nombre</a:t>
            </a:r>
            <a:r>
              <a:rPr lang="es-ES_tradnl" b="1">
                <a:solidFill>
                  <a:schemeClr val="tx2"/>
                </a:solidFill>
                <a:latin typeface="Arial Narrow" pitchFamily="34" charset="0"/>
              </a:rPr>
              <a:t>, fe</a:t>
            </a:r>
            <a:r>
              <a:rPr lang="es-ES" b="1">
                <a:solidFill>
                  <a:schemeClr val="tx2"/>
                </a:solidFill>
                <a:latin typeface="Arial Narrow" pitchFamily="34" charset="0"/>
              </a:rPr>
              <a:t>cha</a:t>
            </a:r>
            <a:r>
              <a:rPr lang="es-ES_tradnl" b="1">
                <a:solidFill>
                  <a:schemeClr val="tx2"/>
                </a:solidFill>
                <a:latin typeface="Arial Narrow" pitchFamily="34" charset="0"/>
              </a:rPr>
              <a:t>n</a:t>
            </a:r>
            <a:r>
              <a:rPr lang="es-ES" b="1">
                <a:solidFill>
                  <a:schemeClr val="tx2"/>
                </a:solidFill>
                <a:latin typeface="Arial Narrow" pitchFamily="34" charset="0"/>
              </a:rPr>
              <a:t>acim</a:t>
            </a:r>
            <a:r>
              <a:rPr lang="es-ES_tradnl" b="1">
                <a:solidFill>
                  <a:schemeClr val="tx2"/>
                </a:solidFill>
                <a:latin typeface="Arial Narrow" pitchFamily="34" charset="0"/>
              </a:rPr>
              <a:t>)</a:t>
            </a:r>
            <a:r>
              <a:rPr lang="es-ES_tradnl" sz="2000">
                <a:solidFill>
                  <a:schemeClr val="tx2"/>
                </a:solidFill>
                <a:latin typeface="Arial Narrow" pitchFamily="34" charset="0"/>
              </a:rPr>
              <a:t> </a:t>
            </a:r>
            <a:r>
              <a:rPr lang="es-ES" sz="2000"/>
              <a:t>en el </a:t>
            </a:r>
            <a:r>
              <a:rPr lang="es-ES_tradnl" sz="2000"/>
              <a:t>t</a:t>
            </a:r>
            <a:r>
              <a:rPr lang="es-ES" sz="2000"/>
              <a:t>ipo de </a:t>
            </a:r>
            <a:r>
              <a:rPr lang="es-ES_tradnl" sz="2000"/>
              <a:t>e</a:t>
            </a:r>
            <a:r>
              <a:rPr lang="es-ES" sz="2000"/>
              <a:t>ntidad </a:t>
            </a:r>
            <a:r>
              <a:rPr lang="es-ES">
                <a:solidFill>
                  <a:schemeClr val="tx2"/>
                </a:solidFill>
                <a:latin typeface="Arial Narrow" pitchFamily="34" charset="0"/>
              </a:rPr>
              <a:t>EMPLEADO</a:t>
            </a:r>
            <a:endParaRPr lang="es-ES_tradnl"/>
          </a:p>
          <a:p>
            <a:pPr lvl="1" eaLnBrk="1" hangingPunct="1">
              <a:lnSpc>
                <a:spcPct val="80000"/>
              </a:lnSpc>
            </a:pPr>
            <a:r>
              <a:rPr lang="es-ES_tradnl" sz="2400"/>
              <a:t>Una clave compuesta debe ser </a:t>
            </a:r>
            <a:r>
              <a:rPr lang="es-ES_tradnl" sz="2400">
                <a:solidFill>
                  <a:schemeClr val="accent2"/>
                </a:solidFill>
              </a:rPr>
              <a:t>mínima</a:t>
            </a:r>
            <a:r>
              <a:rPr lang="es-ES_tradnl" sz="2400"/>
              <a:t> </a:t>
            </a:r>
          </a:p>
          <a:p>
            <a:pPr lvl="3" eaLnBrk="1" hangingPunct="1">
              <a:lnSpc>
                <a:spcPct val="80000"/>
              </a:lnSpc>
            </a:pPr>
            <a:endParaRPr lang="es-ES_tradnl" sz="1800"/>
          </a:p>
          <a:p>
            <a:pPr eaLnBrk="1" hangingPunct="1">
              <a:lnSpc>
                <a:spcPct val="80000"/>
              </a:lnSpc>
            </a:pPr>
            <a:r>
              <a:rPr lang="es-ES_tradnl" sz="2800"/>
              <a:t>Un tipo de entidad puede</a:t>
            </a:r>
            <a:r>
              <a:rPr lang="es-ES" sz="2800"/>
              <a:t> </a:t>
            </a:r>
            <a:r>
              <a:rPr lang="es-ES_tradnl" sz="2800"/>
              <a:t>tener </a:t>
            </a:r>
            <a:br>
              <a:rPr lang="es-ES_tradnl" sz="2800"/>
            </a:br>
            <a:r>
              <a:rPr lang="es-ES_tradnl" sz="2800">
                <a:solidFill>
                  <a:schemeClr val="accent2"/>
                </a:solidFill>
              </a:rPr>
              <a:t>más</a:t>
            </a:r>
            <a:r>
              <a:rPr lang="es-ES" sz="2800">
                <a:solidFill>
                  <a:schemeClr val="accent2"/>
                </a:solidFill>
              </a:rPr>
              <a:t> de una clave</a:t>
            </a:r>
            <a:r>
              <a:rPr lang="es-ES_tradnl" sz="2800" b="1">
                <a:solidFill>
                  <a:schemeClr val="accent2"/>
                </a:solidFill>
              </a:rPr>
              <a:t> </a:t>
            </a:r>
            <a:r>
              <a:rPr lang="es-ES_tradnl" sz="2800">
                <a:sym typeface="Wingdings" pitchFamily="2" charset="2"/>
              </a:rPr>
              <a:t> </a:t>
            </a:r>
            <a:r>
              <a:rPr lang="es-ES_tradnl" sz="2800" b="1">
                <a:solidFill>
                  <a:schemeClr val="accent2"/>
                </a:solidFill>
              </a:rPr>
              <a:t>claves candidatas</a:t>
            </a:r>
            <a:endParaRPr lang="es-ES" sz="2800" b="1">
              <a:solidFill>
                <a:schemeClr val="accent2"/>
              </a:solidFill>
            </a:endParaRPr>
          </a:p>
          <a:p>
            <a:pPr lvl="1" eaLnBrk="1" hangingPunct="1">
              <a:lnSpc>
                <a:spcPct val="80000"/>
              </a:lnSpc>
              <a:buFont typeface="Wingdings" pitchFamily="2" charset="2"/>
              <a:buNone/>
            </a:pPr>
            <a:r>
              <a:rPr lang="es-ES_tradnl" sz="2000"/>
              <a:t>Claves o Identificadores Candidatos de</a:t>
            </a:r>
            <a:r>
              <a:rPr lang="es-ES_tradnl" sz="2400"/>
              <a:t> </a:t>
            </a:r>
            <a:r>
              <a:rPr lang="es-ES" sz="2400">
                <a:solidFill>
                  <a:schemeClr val="tx2"/>
                </a:solidFill>
                <a:latin typeface="Arial Narrow" pitchFamily="34" charset="0"/>
              </a:rPr>
              <a:t>EMPLEADO</a:t>
            </a:r>
            <a:r>
              <a:rPr lang="es-ES" sz="2400"/>
              <a:t>:</a:t>
            </a:r>
          </a:p>
          <a:p>
            <a:pPr lvl="1" eaLnBrk="1" hangingPunct="1">
              <a:lnSpc>
                <a:spcPct val="80000"/>
              </a:lnSpc>
            </a:pPr>
            <a:r>
              <a:rPr lang="es-ES" sz="2400" b="1">
                <a:solidFill>
                  <a:schemeClr val="tx2"/>
                </a:solidFill>
                <a:latin typeface="Arial Narrow" pitchFamily="34" charset="0"/>
              </a:rPr>
              <a:t>dni</a:t>
            </a:r>
            <a:endParaRPr lang="es-ES" sz="2400" b="1"/>
          </a:p>
          <a:p>
            <a:pPr lvl="1" eaLnBrk="1" hangingPunct="1">
              <a:lnSpc>
                <a:spcPct val="60000"/>
              </a:lnSpc>
            </a:pPr>
            <a:r>
              <a:rPr lang="es-ES" sz="2400" b="1">
                <a:solidFill>
                  <a:schemeClr val="tx2"/>
                </a:solidFill>
                <a:latin typeface="Arial Narrow" pitchFamily="34" charset="0"/>
              </a:rPr>
              <a:t>n</a:t>
            </a:r>
            <a:r>
              <a:rPr lang="es-ES_tradnl" sz="2400" b="1">
                <a:solidFill>
                  <a:schemeClr val="tx2"/>
                </a:solidFill>
                <a:latin typeface="Arial Narrow" pitchFamily="34" charset="0"/>
              </a:rPr>
              <a:t>ss</a:t>
            </a:r>
            <a:endParaRPr lang="es-ES" sz="2400" b="1"/>
          </a:p>
          <a:p>
            <a:pPr lvl="1" eaLnBrk="1" hangingPunct="1">
              <a:lnSpc>
                <a:spcPct val="60000"/>
              </a:lnSpc>
            </a:pPr>
            <a:r>
              <a:rPr lang="es-ES_tradnl" sz="2400" b="1">
                <a:solidFill>
                  <a:schemeClr val="tx2"/>
                </a:solidFill>
                <a:latin typeface="Arial Narrow" pitchFamily="34" charset="0"/>
              </a:rPr>
              <a:t>(n</a:t>
            </a:r>
            <a:r>
              <a:rPr lang="es-ES" sz="2400" b="1">
                <a:solidFill>
                  <a:schemeClr val="tx2"/>
                </a:solidFill>
                <a:latin typeface="Arial Narrow" pitchFamily="34" charset="0"/>
              </a:rPr>
              <a:t>ombre</a:t>
            </a:r>
            <a:r>
              <a:rPr lang="es-ES_tradnl" sz="2400" b="1"/>
              <a:t>, </a:t>
            </a:r>
            <a:r>
              <a:rPr lang="es-ES" sz="2400" b="1">
                <a:solidFill>
                  <a:schemeClr val="tx2"/>
                </a:solidFill>
                <a:latin typeface="Arial Narrow" pitchFamily="34" charset="0"/>
              </a:rPr>
              <a:t>fecha</a:t>
            </a:r>
            <a:r>
              <a:rPr lang="es-ES_tradnl" sz="2400" b="1">
                <a:solidFill>
                  <a:schemeClr val="tx2"/>
                </a:solidFill>
                <a:latin typeface="Arial Narrow" pitchFamily="34" charset="0"/>
              </a:rPr>
              <a:t>n</a:t>
            </a:r>
            <a:r>
              <a:rPr lang="es-ES" sz="2400" b="1">
                <a:solidFill>
                  <a:schemeClr val="tx2"/>
                </a:solidFill>
                <a:latin typeface="Arial Narrow" pitchFamily="34" charset="0"/>
              </a:rPr>
              <a:t>acim</a:t>
            </a:r>
            <a:r>
              <a:rPr lang="es-ES_tradnl" sz="2400" b="1">
                <a:solidFill>
                  <a:schemeClr val="tx2"/>
                </a:solidFill>
                <a:latin typeface="Arial Narrow" pitchFamily="34" charset="0"/>
              </a:rPr>
              <a:t>)</a:t>
            </a:r>
            <a:endParaRPr lang="es-ES" sz="2400" b="1">
              <a:solidFill>
                <a:schemeClr val="tx2"/>
              </a:solidFill>
              <a:latin typeface="Arial Narrow" pitchFamily="34" charset="0"/>
            </a:endParaRPr>
          </a:p>
        </p:txBody>
      </p:sp>
      <p:sp>
        <p:nvSpPr>
          <p:cNvPr id="23557" name="Rectangle 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106576"/>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Marcador de número de diapositiva"/>
          <p:cNvSpPr>
            <a:spLocks noGrp="1"/>
          </p:cNvSpPr>
          <p:nvPr>
            <p:ph type="sldNum" sz="quarter" idx="12"/>
          </p:nvPr>
        </p:nvSpPr>
        <p:spPr>
          <a:noFill/>
        </p:spPr>
        <p:txBody>
          <a:bodyPr/>
          <a:lstStyle/>
          <a:p>
            <a:fld id="{EE28B8C1-9B10-4922-A4F2-93711F7E0C74}" type="slidenum">
              <a:rPr lang="es-ES" smtClean="0"/>
              <a:pPr/>
              <a:t>2</a:t>
            </a:fld>
            <a:endParaRPr lang="es-ES"/>
          </a:p>
        </p:txBody>
      </p:sp>
      <p:sp>
        <p:nvSpPr>
          <p:cNvPr id="6147" name="Rectangle 3"/>
          <p:cNvSpPr>
            <a:spLocks noGrp="1" noChangeArrowheads="1"/>
          </p:cNvSpPr>
          <p:nvPr>
            <p:ph type="body" idx="1"/>
          </p:nvPr>
        </p:nvSpPr>
        <p:spPr>
          <a:xfrm>
            <a:off x="1020763" y="2205038"/>
            <a:ext cx="7894637" cy="4424362"/>
          </a:xfrm>
        </p:spPr>
        <p:txBody>
          <a:bodyPr/>
          <a:lstStyle/>
          <a:p>
            <a:pPr eaLnBrk="1" hangingPunct="1">
              <a:lnSpc>
                <a:spcPct val="80000"/>
              </a:lnSpc>
              <a:buFont typeface="Wingdings" pitchFamily="2" charset="2"/>
              <a:buNone/>
            </a:pPr>
            <a:r>
              <a:rPr lang="es-ES_tradnl" sz="2400" b="1"/>
              <a:t>Bibliografía</a:t>
            </a:r>
          </a:p>
          <a:p>
            <a:pPr eaLnBrk="1" hangingPunct="1">
              <a:lnSpc>
                <a:spcPct val="80000"/>
              </a:lnSpc>
              <a:buFont typeface="Wingdings" pitchFamily="2" charset="2"/>
              <a:buNone/>
            </a:pPr>
            <a:endParaRPr lang="es-ES_tradnl" sz="2400" b="1"/>
          </a:p>
          <a:p>
            <a:pPr eaLnBrk="1" hangingPunct="1">
              <a:lnSpc>
                <a:spcPct val="80000"/>
              </a:lnSpc>
              <a:buFont typeface="Wingdings" pitchFamily="2" charset="2"/>
              <a:buNone/>
            </a:pPr>
            <a:r>
              <a:rPr lang="es-ES_tradnl" sz="2000" b="1">
                <a:solidFill>
                  <a:srgbClr val="990000"/>
                </a:solidFill>
              </a:rPr>
              <a:t>[EN 2002]</a:t>
            </a:r>
            <a:r>
              <a:rPr lang="es-ES_tradnl" sz="2000"/>
              <a:t> Elmasri, R.; Navathe, S.B. </a:t>
            </a:r>
            <a:r>
              <a:rPr lang="es-ES_tradnl" sz="2000" b="1">
                <a:solidFill>
                  <a:schemeClr val="accent2"/>
                </a:solidFill>
              </a:rPr>
              <a:t>Fundamentos de Sistemas de Bases de Datos</a:t>
            </a:r>
            <a:r>
              <a:rPr lang="es-ES_tradnl" sz="2000"/>
              <a:t>. 3ª ed. Addison-Wesley, </a:t>
            </a:r>
            <a:r>
              <a:rPr lang="es-ES_tradnl" sz="2000">
                <a:solidFill>
                  <a:schemeClr val="tx2"/>
                </a:solidFill>
              </a:rPr>
              <a:t>(</a:t>
            </a:r>
            <a:r>
              <a:rPr lang="es-ES_tradnl" sz="2000" b="1">
                <a:solidFill>
                  <a:schemeClr val="tx2"/>
                </a:solidFill>
              </a:rPr>
              <a:t>Cap. 3 </a:t>
            </a:r>
            <a:r>
              <a:rPr lang="es-ES_tradnl" sz="2000">
                <a:solidFill>
                  <a:schemeClr val="tx2"/>
                </a:solidFill>
              </a:rPr>
              <a:t>y 4)</a:t>
            </a:r>
          </a:p>
          <a:p>
            <a:pPr eaLnBrk="1" hangingPunct="1">
              <a:lnSpc>
                <a:spcPct val="80000"/>
              </a:lnSpc>
              <a:buFont typeface="Wingdings" pitchFamily="2" charset="2"/>
              <a:buNone/>
            </a:pPr>
            <a:r>
              <a:rPr lang="es-ES_tradnl" sz="2000" b="1">
                <a:solidFill>
                  <a:srgbClr val="990000"/>
                </a:solidFill>
              </a:rPr>
              <a:t>[MPM 1999] </a:t>
            </a:r>
            <a:r>
              <a:rPr lang="es-ES_tradnl" sz="2000"/>
              <a:t>De Miguel, A.; Piattini, M.; Marcos, E. </a:t>
            </a:r>
            <a:r>
              <a:rPr lang="es-ES_tradnl" sz="2000" b="1">
                <a:solidFill>
                  <a:schemeClr val="accent2"/>
                </a:solidFill>
              </a:rPr>
              <a:t>Diseño de bases de datos relacionales</a:t>
            </a:r>
            <a:r>
              <a:rPr lang="es-ES_tradnl" sz="2000"/>
              <a:t>. Ra-Ma. </a:t>
            </a:r>
            <a:r>
              <a:rPr lang="es-ES_tradnl" sz="2000">
                <a:solidFill>
                  <a:schemeClr val="tx2"/>
                </a:solidFill>
              </a:rPr>
              <a:t>(</a:t>
            </a:r>
            <a:r>
              <a:rPr lang="es-ES_tradnl" sz="2000" b="1">
                <a:solidFill>
                  <a:schemeClr val="tx2"/>
                </a:solidFill>
              </a:rPr>
              <a:t>Cap. 2</a:t>
            </a:r>
            <a:r>
              <a:rPr lang="es-ES_tradnl" sz="2000">
                <a:solidFill>
                  <a:schemeClr val="tx2"/>
                </a:solidFill>
              </a:rPr>
              <a:t>)</a:t>
            </a:r>
            <a:endParaRPr lang="es-ES_tradnl" sz="2000"/>
          </a:p>
          <a:p>
            <a:pPr lvl="1" eaLnBrk="1" hangingPunct="1">
              <a:lnSpc>
                <a:spcPct val="80000"/>
              </a:lnSpc>
            </a:pPr>
            <a:endParaRPr lang="es-ES_tradnl" sz="1800" b="1">
              <a:solidFill>
                <a:schemeClr val="tx2"/>
              </a:solidFill>
            </a:endParaRPr>
          </a:p>
          <a:p>
            <a:pPr eaLnBrk="1" hangingPunct="1">
              <a:lnSpc>
                <a:spcPct val="80000"/>
              </a:lnSpc>
              <a:buFont typeface="Wingdings" pitchFamily="2" charset="2"/>
              <a:buNone/>
            </a:pPr>
            <a:r>
              <a:rPr lang="es-ES_tradnl" sz="2000"/>
              <a:t>[CBS 1998]	Connolly, T.; Begg C.; Strachan, A. </a:t>
            </a:r>
            <a:r>
              <a:rPr lang="es-ES_tradnl" sz="2000" b="1">
                <a:solidFill>
                  <a:schemeClr val="accent2"/>
                </a:solidFill>
              </a:rPr>
              <a:t>Database Systems: A Practical Approach to Design, Implementation and Management</a:t>
            </a:r>
            <a:r>
              <a:rPr lang="es-ES_tradnl" sz="2000"/>
              <a:t>. 2</a:t>
            </a:r>
            <a:r>
              <a:rPr lang="es-ES_tradnl" sz="2000" baseline="30000"/>
              <a:t>nd</a:t>
            </a:r>
            <a:r>
              <a:rPr lang="es-ES_tradnl" sz="2000"/>
              <a:t> ed. Addison-Wesley. </a:t>
            </a:r>
            <a:r>
              <a:rPr lang="es-ES_tradnl" sz="2000">
                <a:solidFill>
                  <a:schemeClr val="tx2"/>
                </a:solidFill>
              </a:rPr>
              <a:t>(</a:t>
            </a:r>
            <a:r>
              <a:rPr lang="es-ES_tradnl" sz="2000" b="1">
                <a:solidFill>
                  <a:schemeClr val="tx2"/>
                </a:solidFill>
              </a:rPr>
              <a:t>Cap. 5</a:t>
            </a:r>
            <a:r>
              <a:rPr lang="es-ES_tradnl" sz="2000">
                <a:solidFill>
                  <a:schemeClr val="tx2"/>
                </a:solidFill>
              </a:rPr>
              <a:t>)</a:t>
            </a:r>
            <a:endParaRPr lang="es-ES_tradnl" sz="2000" b="1">
              <a:solidFill>
                <a:schemeClr val="tx2"/>
              </a:solidFill>
            </a:endParaRPr>
          </a:p>
          <a:p>
            <a:pPr eaLnBrk="1" hangingPunct="1">
              <a:lnSpc>
                <a:spcPct val="80000"/>
              </a:lnSpc>
              <a:buFont typeface="Wingdings" pitchFamily="2" charset="2"/>
              <a:buNone/>
            </a:pPr>
            <a:r>
              <a:rPr lang="es-ES_tradnl" sz="2000"/>
              <a:t>[SKS 1998] Silberschatz, A;Korth, H; Sudarshan, S. </a:t>
            </a:r>
            <a:r>
              <a:rPr lang="es-ES_tradnl" sz="2000" b="1">
                <a:solidFill>
                  <a:schemeClr val="accent2"/>
                </a:solidFill>
              </a:rPr>
              <a:t>Fundamentos de Bases de Datos</a:t>
            </a:r>
            <a:r>
              <a:rPr lang="es-ES_tradnl" sz="2000"/>
              <a:t>. 3ª edición. Madrid: McGraw-Hill. </a:t>
            </a:r>
            <a:r>
              <a:rPr lang="es-ES_tradnl" sz="2000">
                <a:solidFill>
                  <a:schemeClr val="tx2"/>
                </a:solidFill>
              </a:rPr>
              <a:t>(</a:t>
            </a:r>
            <a:r>
              <a:rPr lang="es-ES_tradnl" sz="2000" b="1">
                <a:solidFill>
                  <a:schemeClr val="tx2"/>
                </a:solidFill>
              </a:rPr>
              <a:t>Cap. 2</a:t>
            </a:r>
            <a:r>
              <a:rPr lang="es-ES_tradnl" sz="2000">
                <a:solidFill>
                  <a:schemeClr val="tx2"/>
                </a:solidFill>
              </a:rPr>
              <a:t>)</a:t>
            </a:r>
          </a:p>
        </p:txBody>
      </p:sp>
      <p:sp>
        <p:nvSpPr>
          <p:cNvPr id="6148" name="Rectangle 6"/>
          <p:cNvSpPr>
            <a:spLocks noGrp="1" noChangeArrowheads="1"/>
          </p:cNvSpPr>
          <p:nvPr>
            <p:ph type="title"/>
          </p:nvPr>
        </p:nvSpPr>
        <p:spPr>
          <a:xfrm>
            <a:off x="1066800" y="304800"/>
            <a:ext cx="7848600" cy="914400"/>
          </a:xfrm>
          <a:solidFill>
            <a:srgbClr val="DDDDDD"/>
          </a:solidFill>
          <a:ln w="12700">
            <a:solidFill>
              <a:schemeClr val="tx1"/>
            </a:solidFill>
          </a:ln>
        </p:spPr>
        <p:txBody>
          <a:bodyPr lIns="90488" tIns="44450" rIns="90488" bIns="44450" anchor="ctr"/>
          <a:lstStyle/>
          <a:p>
            <a:pPr marL="473075" indent="-473075" eaLnBrk="1" hangingPunct="1"/>
            <a:r>
              <a:rPr lang="es-ES_tradnl" sz="4000" b="1"/>
              <a:t>Modelo Entidad-Relación</a:t>
            </a:r>
            <a:endParaRPr lang="es-ES" sz="4000" b="1"/>
          </a:p>
        </p:txBody>
      </p:sp>
    </p:spTree>
  </p:cSld>
  <p:clrMapOvr>
    <a:masterClrMapping/>
  </p:clrMapOvr>
  <p:transition advTm="25568"/>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5 Marcador de número de diapositiva"/>
          <p:cNvSpPr>
            <a:spLocks noGrp="1"/>
          </p:cNvSpPr>
          <p:nvPr>
            <p:ph type="sldNum" sz="quarter" idx="12"/>
          </p:nvPr>
        </p:nvSpPr>
        <p:spPr>
          <a:noFill/>
        </p:spPr>
        <p:txBody>
          <a:bodyPr/>
          <a:lstStyle/>
          <a:p>
            <a:fld id="{93726A1C-89B8-4150-B3A8-4DF3CDD16925}" type="slidenum">
              <a:rPr lang="es-ES" smtClean="0"/>
              <a:pPr/>
              <a:t>20</a:t>
            </a:fld>
            <a:endParaRPr lang="es-ES"/>
          </a:p>
        </p:txBody>
      </p:sp>
      <p:sp>
        <p:nvSpPr>
          <p:cNvPr id="24579" name="Rectangle 70"/>
          <p:cNvSpPr>
            <a:spLocks noGrp="1" noChangeArrowheads="1"/>
          </p:cNvSpPr>
          <p:nvPr>
            <p:ph type="title"/>
          </p:nvPr>
        </p:nvSpPr>
        <p:spPr>
          <a:xfrm>
            <a:off x="1150938" y="993775"/>
            <a:ext cx="7793037" cy="682625"/>
          </a:xfrm>
        </p:spPr>
        <p:txBody>
          <a:bodyPr/>
          <a:lstStyle/>
          <a:p>
            <a:pPr eaLnBrk="1" hangingPunct="1"/>
            <a:r>
              <a:rPr lang="es-ES_tradnl" sz="4000"/>
              <a:t>Atributos Clave (iii)</a:t>
            </a:r>
            <a:endParaRPr lang="es-ES" sz="4000"/>
          </a:p>
        </p:txBody>
      </p:sp>
      <p:sp>
        <p:nvSpPr>
          <p:cNvPr id="24580" name="Rectangle 71"/>
          <p:cNvSpPr>
            <a:spLocks noGrp="1" noChangeArrowheads="1"/>
          </p:cNvSpPr>
          <p:nvPr>
            <p:ph type="body" idx="1"/>
          </p:nvPr>
        </p:nvSpPr>
        <p:spPr>
          <a:xfrm>
            <a:off x="755650" y="1989138"/>
            <a:ext cx="8189913" cy="4392612"/>
          </a:xfrm>
        </p:spPr>
        <p:txBody>
          <a:bodyPr/>
          <a:lstStyle/>
          <a:p>
            <a:pPr eaLnBrk="1" hangingPunct="1">
              <a:lnSpc>
                <a:spcPct val="90000"/>
              </a:lnSpc>
            </a:pPr>
            <a:r>
              <a:rPr lang="es-ES" sz="2800"/>
              <a:t>Atributo </a:t>
            </a:r>
            <a:r>
              <a:rPr lang="es-ES" sz="2800" b="1">
                <a:solidFill>
                  <a:schemeClr val="accent2"/>
                </a:solidFill>
              </a:rPr>
              <a:t>identificador principal</a:t>
            </a:r>
            <a:r>
              <a:rPr lang="es-ES" sz="2800"/>
              <a:t> </a:t>
            </a:r>
            <a:r>
              <a:rPr lang="es-ES_tradnl" sz="2800"/>
              <a:t>(</a:t>
            </a:r>
            <a:r>
              <a:rPr lang="es-ES" sz="2800">
                <a:solidFill>
                  <a:schemeClr val="tx2"/>
                </a:solidFill>
                <a:latin typeface="Arial Narrow" pitchFamily="34" charset="0"/>
              </a:rPr>
              <a:t>IP</a:t>
            </a:r>
            <a:r>
              <a:rPr lang="es-ES_tradnl" sz="2800"/>
              <a:t>) </a:t>
            </a:r>
          </a:p>
          <a:p>
            <a:pPr lvl="1" eaLnBrk="1" hangingPunct="1">
              <a:lnSpc>
                <a:spcPct val="90000"/>
              </a:lnSpc>
            </a:pPr>
            <a:r>
              <a:rPr lang="es-ES_tradnl" sz="2400"/>
              <a:t>Clave Principal</a:t>
            </a:r>
            <a:endParaRPr lang="es-ES" sz="2400"/>
          </a:p>
          <a:p>
            <a:pPr lvl="1" eaLnBrk="1" hangingPunct="1">
              <a:lnSpc>
                <a:spcPct val="90000"/>
              </a:lnSpc>
            </a:pPr>
            <a:r>
              <a:rPr lang="es-ES" sz="2400"/>
              <a:t>Elegido (por el diseñador) de entre los identificadores candidatos (IC), para ser </a:t>
            </a:r>
            <a:br>
              <a:rPr lang="es-ES" sz="2400"/>
            </a:br>
            <a:r>
              <a:rPr lang="es-ES" sz="2400"/>
              <a:t>el </a:t>
            </a:r>
            <a:r>
              <a:rPr lang="es-ES" sz="2400">
                <a:solidFill>
                  <a:schemeClr val="accent2"/>
                </a:solidFill>
              </a:rPr>
              <a:t>medio principal</a:t>
            </a:r>
            <a:r>
              <a:rPr lang="es-ES" sz="2400"/>
              <a:t> </a:t>
            </a:r>
            <a:r>
              <a:rPr lang="es-ES" sz="2400">
                <a:solidFill>
                  <a:schemeClr val="accent2"/>
                </a:solidFill>
              </a:rPr>
              <a:t>de identificación </a:t>
            </a:r>
            <a:r>
              <a:rPr lang="es-ES" sz="2400"/>
              <a:t>de  </a:t>
            </a:r>
            <a:br>
              <a:rPr lang="es-ES" sz="2400"/>
            </a:br>
            <a:r>
              <a:rPr lang="es-ES" sz="2400"/>
              <a:t>las instancias del tipo de entidad</a:t>
            </a:r>
          </a:p>
          <a:p>
            <a:pPr lvl="1" eaLnBrk="1" hangingPunct="1">
              <a:lnSpc>
                <a:spcPct val="90000"/>
              </a:lnSpc>
            </a:pPr>
            <a:r>
              <a:rPr lang="es-ES_tradnl" sz="2400" b="1">
                <a:solidFill>
                  <a:schemeClr val="tx2"/>
                </a:solidFill>
                <a:latin typeface="Arial Narrow" pitchFamily="34" charset="0"/>
              </a:rPr>
              <a:t>d</a:t>
            </a:r>
            <a:r>
              <a:rPr lang="es-ES" sz="2400" b="1">
                <a:solidFill>
                  <a:schemeClr val="tx2"/>
                </a:solidFill>
                <a:latin typeface="Arial Narrow" pitchFamily="34" charset="0"/>
              </a:rPr>
              <a:t>ni</a:t>
            </a:r>
            <a:r>
              <a:rPr lang="es-ES_tradnl" sz="2400"/>
              <a:t> </a:t>
            </a:r>
            <a:r>
              <a:rPr lang="es-ES" sz="2400"/>
              <a:t>en </a:t>
            </a:r>
            <a:r>
              <a:rPr lang="es-ES" sz="2400">
                <a:solidFill>
                  <a:schemeClr val="tx2"/>
                </a:solidFill>
                <a:latin typeface="Arial Narrow" pitchFamily="34" charset="0"/>
              </a:rPr>
              <a:t>EMPLEADO</a:t>
            </a:r>
          </a:p>
          <a:p>
            <a:pPr eaLnBrk="1" hangingPunct="1">
              <a:lnSpc>
                <a:spcPct val="90000"/>
              </a:lnSpc>
            </a:pPr>
            <a:r>
              <a:rPr lang="es-ES_tradnl" sz="2800"/>
              <a:t>Atributos </a:t>
            </a:r>
            <a:r>
              <a:rPr lang="es-ES_tradnl" sz="2800" b="1">
                <a:solidFill>
                  <a:schemeClr val="accent2"/>
                </a:solidFill>
              </a:rPr>
              <a:t>i</a:t>
            </a:r>
            <a:r>
              <a:rPr lang="es-ES" sz="2800" b="1">
                <a:solidFill>
                  <a:schemeClr val="accent2"/>
                </a:solidFill>
              </a:rPr>
              <a:t>dentificadores </a:t>
            </a:r>
            <a:r>
              <a:rPr lang="es-ES_tradnl" sz="2800" b="1">
                <a:solidFill>
                  <a:schemeClr val="accent2"/>
                </a:solidFill>
              </a:rPr>
              <a:t>a</a:t>
            </a:r>
            <a:r>
              <a:rPr lang="es-ES" sz="2800" b="1">
                <a:solidFill>
                  <a:schemeClr val="accent2"/>
                </a:solidFill>
              </a:rPr>
              <a:t>lternativos</a:t>
            </a:r>
            <a:r>
              <a:rPr lang="es-ES" sz="2800"/>
              <a:t> </a:t>
            </a:r>
            <a:r>
              <a:rPr lang="es-ES_tradnl" sz="2800"/>
              <a:t>(</a:t>
            </a:r>
            <a:r>
              <a:rPr lang="es-ES" sz="2800">
                <a:solidFill>
                  <a:schemeClr val="tx2"/>
                </a:solidFill>
                <a:latin typeface="Arial Narrow" pitchFamily="34" charset="0"/>
              </a:rPr>
              <a:t>IA</a:t>
            </a:r>
            <a:r>
              <a:rPr lang="es-ES_tradnl" sz="2800"/>
              <a:t>)</a:t>
            </a:r>
          </a:p>
          <a:p>
            <a:pPr lvl="1" eaLnBrk="1" hangingPunct="1">
              <a:lnSpc>
                <a:spcPct val="90000"/>
              </a:lnSpc>
            </a:pPr>
            <a:r>
              <a:rPr lang="es-ES" sz="2400"/>
              <a:t>Claves Alternativas </a:t>
            </a:r>
            <a:endParaRPr lang="es-ES_tradnl" sz="2400"/>
          </a:p>
          <a:p>
            <a:pPr lvl="1" eaLnBrk="1" hangingPunct="1">
              <a:lnSpc>
                <a:spcPct val="90000"/>
              </a:lnSpc>
            </a:pPr>
            <a:r>
              <a:rPr lang="es-ES" sz="2400"/>
              <a:t>El resto de</a:t>
            </a:r>
            <a:r>
              <a:rPr lang="es-ES_tradnl" sz="2400"/>
              <a:t> </a:t>
            </a:r>
            <a:r>
              <a:rPr lang="es-ES" sz="2400"/>
              <a:t>IC’s</a:t>
            </a:r>
            <a:endParaRPr lang="es-ES_tradnl" sz="2400"/>
          </a:p>
          <a:p>
            <a:pPr lvl="1" eaLnBrk="1" hangingPunct="1">
              <a:lnSpc>
                <a:spcPct val="90000"/>
              </a:lnSpc>
            </a:pPr>
            <a:r>
              <a:rPr lang="es-ES_tradnl" sz="2400" b="1">
                <a:solidFill>
                  <a:schemeClr val="tx2"/>
                </a:solidFill>
                <a:latin typeface="Arial Narrow" pitchFamily="34" charset="0"/>
              </a:rPr>
              <a:t>nss</a:t>
            </a:r>
            <a:r>
              <a:rPr lang="es-ES_tradnl" sz="2400">
                <a:solidFill>
                  <a:schemeClr val="tx2"/>
                </a:solidFill>
                <a:latin typeface="Arial Narrow" pitchFamily="34" charset="0"/>
              </a:rPr>
              <a:t> </a:t>
            </a:r>
            <a:r>
              <a:rPr lang="es-ES_tradnl" sz="2400">
                <a:latin typeface="Arial Narrow" pitchFamily="34" charset="0"/>
              </a:rPr>
              <a:t>y </a:t>
            </a:r>
            <a:r>
              <a:rPr lang="es-ES_tradnl" sz="2400" b="1">
                <a:solidFill>
                  <a:schemeClr val="tx2"/>
                </a:solidFill>
                <a:latin typeface="Arial Narrow" pitchFamily="34" charset="0"/>
              </a:rPr>
              <a:t>(nombre, fechanacim)</a:t>
            </a:r>
            <a:r>
              <a:rPr lang="es-ES_tradnl" sz="2400">
                <a:solidFill>
                  <a:schemeClr val="tx2"/>
                </a:solidFill>
                <a:latin typeface="Arial Narrow" pitchFamily="34" charset="0"/>
              </a:rPr>
              <a:t> </a:t>
            </a:r>
            <a:r>
              <a:rPr lang="es-ES" sz="2400"/>
              <a:t>en </a:t>
            </a:r>
            <a:r>
              <a:rPr lang="es-ES" sz="2400">
                <a:solidFill>
                  <a:schemeClr val="tx2"/>
                </a:solidFill>
                <a:latin typeface="Arial Narrow" pitchFamily="34" charset="0"/>
              </a:rPr>
              <a:t>EMPLEADO</a:t>
            </a:r>
            <a:endParaRPr lang="es-ES" sz="2400"/>
          </a:p>
        </p:txBody>
      </p:sp>
      <p:sp>
        <p:nvSpPr>
          <p:cNvPr id="24581" name="Rectangle 72"/>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3321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4 Marcador de número de diapositiva"/>
          <p:cNvSpPr>
            <a:spLocks noGrp="1"/>
          </p:cNvSpPr>
          <p:nvPr>
            <p:ph type="sldNum" sz="quarter" idx="12"/>
          </p:nvPr>
        </p:nvSpPr>
        <p:spPr>
          <a:noFill/>
        </p:spPr>
        <p:txBody>
          <a:bodyPr/>
          <a:lstStyle/>
          <a:p>
            <a:fld id="{362E1675-30FD-45CB-AE29-37B252497CB1}" type="slidenum">
              <a:rPr lang="es-ES" smtClean="0"/>
              <a:pPr/>
              <a:t>21</a:t>
            </a:fld>
            <a:endParaRPr lang="es-ES"/>
          </a:p>
        </p:txBody>
      </p:sp>
      <p:sp>
        <p:nvSpPr>
          <p:cNvPr id="25603" name="AutoShape 97"/>
          <p:cNvSpPr>
            <a:spLocks noChangeArrowheads="1"/>
          </p:cNvSpPr>
          <p:nvPr/>
        </p:nvSpPr>
        <p:spPr bwMode="auto">
          <a:xfrm>
            <a:off x="5105400" y="2066925"/>
            <a:ext cx="3886200" cy="3810000"/>
          </a:xfrm>
          <a:prstGeom prst="roundRect">
            <a:avLst>
              <a:gd name="adj" fmla="val 16667"/>
            </a:avLst>
          </a:prstGeom>
          <a:solidFill>
            <a:srgbClr val="BFD6D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25604" name="AutoShape 98"/>
          <p:cNvSpPr>
            <a:spLocks noChangeArrowheads="1"/>
          </p:cNvSpPr>
          <p:nvPr/>
        </p:nvSpPr>
        <p:spPr bwMode="auto">
          <a:xfrm>
            <a:off x="685800" y="2139950"/>
            <a:ext cx="4343400" cy="3810000"/>
          </a:xfrm>
          <a:prstGeom prst="roundRect">
            <a:avLst>
              <a:gd name="adj" fmla="val 16667"/>
            </a:avLst>
          </a:prstGeom>
          <a:solidFill>
            <a:srgbClr val="CCECFF">
              <a:alpha val="50195"/>
            </a:srgbClr>
          </a:solidFill>
          <a:ln w="1905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25605" name="Rectangle 2"/>
          <p:cNvSpPr>
            <a:spLocks noGrp="1" noChangeArrowheads="1"/>
          </p:cNvSpPr>
          <p:nvPr>
            <p:ph type="title"/>
          </p:nvPr>
        </p:nvSpPr>
        <p:spPr>
          <a:xfrm>
            <a:off x="1150938" y="993775"/>
            <a:ext cx="7793037" cy="682625"/>
          </a:xfrm>
        </p:spPr>
        <p:txBody>
          <a:bodyPr/>
          <a:lstStyle/>
          <a:p>
            <a:pPr eaLnBrk="1" hangingPunct="1"/>
            <a:r>
              <a:rPr lang="es-ES_tradnl" sz="3000" b="1"/>
              <a:t>Notación</a:t>
            </a:r>
            <a:r>
              <a:rPr lang="es-ES_tradnl" sz="3000"/>
              <a:t> </a:t>
            </a:r>
            <a:r>
              <a:rPr lang="es-ES_tradnl" sz="3000" b="1"/>
              <a:t>para atributos</a:t>
            </a:r>
            <a:r>
              <a:rPr lang="es-ES_tradnl" sz="3000"/>
              <a:t> </a:t>
            </a:r>
            <a:r>
              <a:rPr lang="es-ES_tradnl" sz="3000" b="1"/>
              <a:t>clave</a:t>
            </a:r>
          </a:p>
        </p:txBody>
      </p:sp>
      <p:sp>
        <p:nvSpPr>
          <p:cNvPr id="25606" name="Text Box 3"/>
          <p:cNvSpPr txBox="1">
            <a:spLocks noChangeArrowheads="1"/>
          </p:cNvSpPr>
          <p:nvPr/>
        </p:nvSpPr>
        <p:spPr bwMode="auto">
          <a:xfrm>
            <a:off x="2124075" y="1720850"/>
            <a:ext cx="1484313" cy="484188"/>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sz="2800">
                <a:solidFill>
                  <a:schemeClr val="bg2"/>
                </a:solidFill>
                <a:latin typeface="Arial" charset="0"/>
              </a:rPr>
              <a:t>[EN2002]</a:t>
            </a:r>
          </a:p>
        </p:txBody>
      </p:sp>
      <p:sp>
        <p:nvSpPr>
          <p:cNvPr id="25607" name="Text Box 32"/>
          <p:cNvSpPr txBox="1">
            <a:spLocks noChangeArrowheads="1"/>
          </p:cNvSpPr>
          <p:nvPr/>
        </p:nvSpPr>
        <p:spPr bwMode="auto">
          <a:xfrm>
            <a:off x="5986463" y="1776413"/>
            <a:ext cx="1992312" cy="500062"/>
          </a:xfrm>
          <a:prstGeom prst="rect">
            <a:avLst/>
          </a:prstGeom>
          <a:noFill/>
          <a:ln w="9525">
            <a:noFill/>
            <a:miter lim="800000"/>
            <a:headEnd/>
            <a:tailEnd/>
          </a:ln>
        </p:spPr>
        <p:txBody>
          <a:bodyPr wrap="none" lIns="36000" tIns="36000" rIns="36000" bIns="36000">
            <a:spAutoFit/>
          </a:bodyPr>
          <a:lstStyle/>
          <a:p>
            <a:pPr eaLnBrk="0" hangingPunct="0">
              <a:spcBef>
                <a:spcPct val="50000"/>
              </a:spcBef>
            </a:pPr>
            <a:r>
              <a:rPr lang="es-ES_tradnl" sz="2800">
                <a:solidFill>
                  <a:schemeClr val="bg2"/>
                </a:solidFill>
                <a:latin typeface="Arial" charset="0"/>
              </a:rPr>
              <a:t> [MPM1999]</a:t>
            </a:r>
          </a:p>
        </p:txBody>
      </p:sp>
      <p:sp>
        <p:nvSpPr>
          <p:cNvPr id="25608" name="Rectangle 88"/>
          <p:cNvSpPr>
            <a:spLocks noChangeArrowheads="1"/>
          </p:cNvSpPr>
          <p:nvPr/>
        </p:nvSpPr>
        <p:spPr bwMode="auto">
          <a:xfrm>
            <a:off x="755650" y="5805488"/>
            <a:ext cx="8189913" cy="671512"/>
          </a:xfrm>
          <a:prstGeom prst="rect">
            <a:avLst/>
          </a:prstGeom>
          <a:noFill/>
          <a:ln w="9525">
            <a:noFill/>
            <a:miter lim="800000"/>
            <a:headEnd/>
            <a:tailEnd/>
          </a:ln>
        </p:spPr>
        <p:txBody>
          <a:bodyPr/>
          <a:lstStyle/>
          <a:p>
            <a:pPr marL="342900" indent="-342900">
              <a:spcBef>
                <a:spcPct val="20000"/>
              </a:spcBef>
              <a:buClr>
                <a:schemeClr val="accent1"/>
              </a:buClr>
              <a:buSzPct val="80000"/>
              <a:buFont typeface="Wingdings" pitchFamily="2" charset="2"/>
              <a:buChar char="n"/>
            </a:pPr>
            <a:r>
              <a:rPr lang="es-ES" sz="2800">
                <a:latin typeface="Arial" charset="0"/>
              </a:rPr>
              <a:t>En el MER es obligatorio que todo tipo de entidad tenga un identificador</a:t>
            </a:r>
          </a:p>
        </p:txBody>
      </p:sp>
      <p:sp>
        <p:nvSpPr>
          <p:cNvPr id="25609" name="Text Box 69"/>
          <p:cNvSpPr txBox="1">
            <a:spLocks noChangeArrowheads="1"/>
          </p:cNvSpPr>
          <p:nvPr/>
        </p:nvSpPr>
        <p:spPr bwMode="auto">
          <a:xfrm>
            <a:off x="5105400" y="3309938"/>
            <a:ext cx="760413" cy="347662"/>
          </a:xfrm>
          <a:prstGeom prst="rect">
            <a:avLst/>
          </a:prstGeom>
          <a:noFill/>
          <a:ln w="9525">
            <a:noFill/>
            <a:miter lim="800000"/>
            <a:headEnd/>
            <a:tailEnd/>
          </a:ln>
        </p:spPr>
        <p:txBody>
          <a:bodyPr wrap="none" lIns="36000" tIns="36000" rIns="36000" bIns="36000">
            <a:spAutoFit/>
          </a:bodyPr>
          <a:lstStyle/>
          <a:p>
            <a:pPr algn="r" eaLnBrk="0" hangingPunct="0">
              <a:spcBef>
                <a:spcPct val="50000"/>
              </a:spcBef>
            </a:pPr>
            <a:r>
              <a:rPr lang="es-ES_tradnl" b="1">
                <a:solidFill>
                  <a:schemeClr val="tx2"/>
                </a:solidFill>
                <a:latin typeface="Arial Narrow" pitchFamily="34" charset="0"/>
              </a:rPr>
              <a:t>nombre</a:t>
            </a:r>
          </a:p>
        </p:txBody>
      </p:sp>
      <p:grpSp>
        <p:nvGrpSpPr>
          <p:cNvPr id="25610" name="Group 105"/>
          <p:cNvGrpSpPr>
            <a:grpSpLocks/>
          </p:cNvGrpSpPr>
          <p:nvPr/>
        </p:nvGrpSpPr>
        <p:grpSpPr bwMode="auto">
          <a:xfrm>
            <a:off x="5181600" y="2438400"/>
            <a:ext cx="3790950" cy="2514600"/>
            <a:chOff x="3264" y="1536"/>
            <a:chExt cx="2388" cy="1584"/>
          </a:xfrm>
        </p:grpSpPr>
        <p:sp>
          <p:nvSpPr>
            <p:cNvPr id="25646" name="Text Box 34"/>
            <p:cNvSpPr txBox="1">
              <a:spLocks noChangeArrowheads="1"/>
            </p:cNvSpPr>
            <p:nvPr/>
          </p:nvSpPr>
          <p:spPr bwMode="auto">
            <a:xfrm>
              <a:off x="3264" y="1728"/>
              <a:ext cx="651"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fechanacim</a:t>
              </a:r>
            </a:p>
          </p:txBody>
        </p:sp>
        <p:sp>
          <p:nvSpPr>
            <p:cNvPr id="25647" name="Rectangle 35"/>
            <p:cNvSpPr>
              <a:spLocks noChangeArrowheads="1"/>
            </p:cNvSpPr>
            <p:nvPr/>
          </p:nvSpPr>
          <p:spPr bwMode="auto">
            <a:xfrm>
              <a:off x="3905" y="2199"/>
              <a:ext cx="721" cy="237"/>
            </a:xfrm>
            <a:prstGeom prst="rect">
              <a:avLst/>
            </a:prstGeom>
            <a:solidFill>
              <a:schemeClr val="bg1"/>
            </a:solidFill>
            <a:ln w="28575">
              <a:solidFill>
                <a:schemeClr val="tx2"/>
              </a:solidFill>
              <a:miter lim="800000"/>
              <a:headEnd/>
              <a:tailEnd/>
            </a:ln>
          </p:spPr>
          <p:txBody>
            <a:bodyPr wrap="none" lIns="36000" tIns="36000" rIns="36000" bIns="36000" anchor="ctr">
              <a:spAutoFit/>
            </a:bodyPr>
            <a:lstStyle/>
            <a:p>
              <a:pPr algn="ctr" eaLnBrk="0" hangingPunct="0"/>
              <a:r>
                <a:rPr lang="es-ES_tradnl">
                  <a:solidFill>
                    <a:schemeClr val="tx2"/>
                  </a:solidFill>
                  <a:latin typeface="Arial Narrow" pitchFamily="34" charset="0"/>
                </a:rPr>
                <a:t>EMPLEADO</a:t>
              </a:r>
            </a:p>
          </p:txBody>
        </p:sp>
        <p:sp>
          <p:nvSpPr>
            <p:cNvPr id="25648" name="Oval 36"/>
            <p:cNvSpPr>
              <a:spLocks noChangeAspect="1" noChangeArrowheads="1"/>
            </p:cNvSpPr>
            <p:nvPr/>
          </p:nvSpPr>
          <p:spPr bwMode="auto">
            <a:xfrm>
              <a:off x="3608" y="1928"/>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5649" name="Line 37"/>
            <p:cNvSpPr>
              <a:spLocks noChangeShapeType="1"/>
            </p:cNvSpPr>
            <p:nvPr/>
          </p:nvSpPr>
          <p:spPr bwMode="auto">
            <a:xfrm flipV="1">
              <a:off x="4620" y="2256"/>
              <a:ext cx="384" cy="0"/>
            </a:xfrm>
            <a:prstGeom prst="line">
              <a:avLst/>
            </a:prstGeom>
            <a:noFill/>
            <a:ln w="19050">
              <a:solidFill>
                <a:schemeClr val="tx2"/>
              </a:solidFill>
              <a:prstDash val="dash"/>
              <a:round/>
              <a:headEnd/>
              <a:tailEnd type="arrow" w="lg" len="lg"/>
            </a:ln>
          </p:spPr>
          <p:txBody>
            <a:bodyPr lIns="36000" tIns="36000" rIns="36000" bIns="36000" anchor="ctr">
              <a:spAutoFit/>
            </a:bodyPr>
            <a:lstStyle/>
            <a:p>
              <a:endParaRPr lang="es-MX"/>
            </a:p>
          </p:txBody>
        </p:sp>
        <p:sp>
          <p:nvSpPr>
            <p:cNvPr id="25650" name="Line 38"/>
            <p:cNvSpPr>
              <a:spLocks noChangeShapeType="1"/>
            </p:cNvSpPr>
            <p:nvPr/>
          </p:nvSpPr>
          <p:spPr bwMode="auto">
            <a:xfrm flipH="1">
              <a:off x="4236" y="1872"/>
              <a:ext cx="0" cy="336"/>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51" name="Oval 39"/>
            <p:cNvSpPr>
              <a:spLocks noChangeAspect="1" noChangeArrowheads="1"/>
            </p:cNvSpPr>
            <p:nvPr/>
          </p:nvSpPr>
          <p:spPr bwMode="auto">
            <a:xfrm>
              <a:off x="4365" y="1736"/>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5652" name="Oval 40"/>
            <p:cNvSpPr>
              <a:spLocks noChangeAspect="1" noChangeArrowheads="1"/>
            </p:cNvSpPr>
            <p:nvPr/>
          </p:nvSpPr>
          <p:spPr bwMode="auto">
            <a:xfrm>
              <a:off x="5004" y="2160"/>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5653" name="Oval 41"/>
            <p:cNvSpPr>
              <a:spLocks noChangeAspect="1" noChangeArrowheads="1"/>
            </p:cNvSpPr>
            <p:nvPr/>
          </p:nvSpPr>
          <p:spPr bwMode="auto">
            <a:xfrm>
              <a:off x="4524" y="1776"/>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5654" name="Oval 42"/>
            <p:cNvSpPr>
              <a:spLocks noChangeAspect="1" noChangeArrowheads="1"/>
            </p:cNvSpPr>
            <p:nvPr/>
          </p:nvSpPr>
          <p:spPr bwMode="auto">
            <a:xfrm>
              <a:off x="4147" y="1736"/>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5655" name="Freeform 43"/>
            <p:cNvSpPr>
              <a:spLocks/>
            </p:cNvSpPr>
            <p:nvPr/>
          </p:nvSpPr>
          <p:spPr bwMode="auto">
            <a:xfrm>
              <a:off x="3696" y="2064"/>
              <a:ext cx="204" cy="192"/>
            </a:xfrm>
            <a:custGeom>
              <a:avLst/>
              <a:gdLst>
                <a:gd name="T0" fmla="*/ 0 w 140"/>
                <a:gd name="T1" fmla="*/ 0 h 297"/>
                <a:gd name="T2" fmla="*/ 0 w 140"/>
                <a:gd name="T3" fmla="*/ 192 h 297"/>
                <a:gd name="T4" fmla="*/ 204 w 140"/>
                <a:gd name="T5" fmla="*/ 192 h 297"/>
                <a:gd name="T6" fmla="*/ 0 60000 65536"/>
                <a:gd name="T7" fmla="*/ 0 60000 65536"/>
                <a:gd name="T8" fmla="*/ 0 60000 65536"/>
                <a:gd name="T9" fmla="*/ 0 w 140"/>
                <a:gd name="T10" fmla="*/ 0 h 297"/>
                <a:gd name="T11" fmla="*/ 140 w 140"/>
                <a:gd name="T12" fmla="*/ 297 h 297"/>
              </a:gdLst>
              <a:ahLst/>
              <a:cxnLst>
                <a:cxn ang="T6">
                  <a:pos x="T0" y="T1"/>
                </a:cxn>
                <a:cxn ang="T7">
                  <a:pos x="T2" y="T3"/>
                </a:cxn>
                <a:cxn ang="T8">
                  <a:pos x="T4" y="T5"/>
                </a:cxn>
              </a:cxnLst>
              <a:rect l="T9" t="T10" r="T11" b="T12"/>
              <a:pathLst>
                <a:path w="140" h="297">
                  <a:moveTo>
                    <a:pt x="0" y="0"/>
                  </a:moveTo>
                  <a:lnTo>
                    <a:pt x="0" y="297"/>
                  </a:lnTo>
                  <a:lnTo>
                    <a:pt x="140" y="297"/>
                  </a:lnTo>
                </a:path>
              </a:pathLst>
            </a:custGeom>
            <a:noFill/>
            <a:ln w="19050" cmpd="sng">
              <a:solidFill>
                <a:schemeClr val="tx2"/>
              </a:solidFill>
              <a:round/>
              <a:headEnd/>
              <a:tailEnd/>
            </a:ln>
          </p:spPr>
          <p:txBody>
            <a:bodyPr lIns="36000" tIns="36000" rIns="36000" bIns="36000" anchor="ctr">
              <a:spAutoFit/>
            </a:bodyPr>
            <a:lstStyle/>
            <a:p>
              <a:endParaRPr lang="es-MX"/>
            </a:p>
          </p:txBody>
        </p:sp>
        <p:sp>
          <p:nvSpPr>
            <p:cNvPr id="25656" name="Text Box 44"/>
            <p:cNvSpPr txBox="1">
              <a:spLocks noChangeArrowheads="1"/>
            </p:cNvSpPr>
            <p:nvPr/>
          </p:nvSpPr>
          <p:spPr bwMode="auto">
            <a:xfrm>
              <a:off x="4917" y="1872"/>
              <a:ext cx="519"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dirección</a:t>
              </a:r>
            </a:p>
          </p:txBody>
        </p:sp>
        <p:sp>
          <p:nvSpPr>
            <p:cNvPr id="25657" name="Text Box 45"/>
            <p:cNvSpPr txBox="1">
              <a:spLocks noChangeArrowheads="1"/>
            </p:cNvSpPr>
            <p:nvPr/>
          </p:nvSpPr>
          <p:spPr bwMode="auto">
            <a:xfrm>
              <a:off x="5184" y="2112"/>
              <a:ext cx="468"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telefono</a:t>
              </a:r>
            </a:p>
          </p:txBody>
        </p:sp>
        <p:sp>
          <p:nvSpPr>
            <p:cNvPr id="25658" name="Line 46"/>
            <p:cNvSpPr>
              <a:spLocks noChangeShapeType="1"/>
            </p:cNvSpPr>
            <p:nvPr/>
          </p:nvSpPr>
          <p:spPr bwMode="auto">
            <a:xfrm flipH="1">
              <a:off x="4428" y="1872"/>
              <a:ext cx="0" cy="336"/>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59" name="Line 47"/>
            <p:cNvSpPr>
              <a:spLocks noChangeShapeType="1"/>
            </p:cNvSpPr>
            <p:nvPr/>
          </p:nvSpPr>
          <p:spPr bwMode="auto">
            <a:xfrm>
              <a:off x="4572" y="1920"/>
              <a:ext cx="0" cy="288"/>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60" name="Line 48"/>
            <p:cNvSpPr>
              <a:spLocks noChangeShapeType="1"/>
            </p:cNvSpPr>
            <p:nvPr/>
          </p:nvSpPr>
          <p:spPr bwMode="auto">
            <a:xfrm flipH="1">
              <a:off x="4011" y="1872"/>
              <a:ext cx="0" cy="336"/>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61" name="Oval 49"/>
            <p:cNvSpPr>
              <a:spLocks noChangeAspect="1" noChangeArrowheads="1"/>
            </p:cNvSpPr>
            <p:nvPr/>
          </p:nvSpPr>
          <p:spPr bwMode="auto">
            <a:xfrm>
              <a:off x="3956" y="1736"/>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5662" name="Rectangle 50"/>
            <p:cNvSpPr>
              <a:spLocks noChangeArrowheads="1"/>
            </p:cNvSpPr>
            <p:nvPr/>
          </p:nvSpPr>
          <p:spPr bwMode="auto">
            <a:xfrm>
              <a:off x="3695" y="1584"/>
              <a:ext cx="289" cy="219"/>
            </a:xfrm>
            <a:prstGeom prst="rect">
              <a:avLst/>
            </a:prstGeom>
            <a:noFill/>
            <a:ln w="9525">
              <a:noFill/>
              <a:miter lim="800000"/>
              <a:headEnd/>
              <a:tailEnd/>
            </a:ln>
          </p:spPr>
          <p:txBody>
            <a:bodyPr wrap="none" lIns="36000" tIns="36000" rIns="36000" bIns="36000" anchor="ctr">
              <a:spAutoFit/>
            </a:bodyPr>
            <a:lstStyle/>
            <a:p>
              <a:pPr algn="ctr" eaLnBrk="0" hangingPunct="0"/>
              <a:r>
                <a:rPr lang="es-ES_tradnl">
                  <a:solidFill>
                    <a:schemeClr val="tx2"/>
                  </a:solidFill>
                  <a:latin typeface="Arial Narrow" pitchFamily="34" charset="0"/>
                </a:rPr>
                <a:t>calle</a:t>
              </a:r>
            </a:p>
          </p:txBody>
        </p:sp>
        <p:sp>
          <p:nvSpPr>
            <p:cNvPr id="25663" name="Rectangle 51"/>
            <p:cNvSpPr>
              <a:spLocks noChangeArrowheads="1"/>
            </p:cNvSpPr>
            <p:nvPr/>
          </p:nvSpPr>
          <p:spPr bwMode="auto">
            <a:xfrm>
              <a:off x="4380" y="1536"/>
              <a:ext cx="519" cy="219"/>
            </a:xfrm>
            <a:prstGeom prst="rect">
              <a:avLst/>
            </a:prstGeom>
            <a:noFill/>
            <a:ln w="9525">
              <a:noFill/>
              <a:miter lim="800000"/>
              <a:headEnd/>
              <a:tailEnd/>
            </a:ln>
          </p:spPr>
          <p:txBody>
            <a:bodyPr wrap="none" lIns="36000" tIns="36000" rIns="36000" bIns="36000" anchor="ctr">
              <a:spAutoFit/>
            </a:bodyPr>
            <a:lstStyle/>
            <a:p>
              <a:pPr algn="ctr" eaLnBrk="0" hangingPunct="0"/>
              <a:r>
                <a:rPr lang="es-ES_tradnl">
                  <a:solidFill>
                    <a:schemeClr val="tx2"/>
                  </a:solidFill>
                  <a:latin typeface="Arial Narrow" pitchFamily="34" charset="0"/>
                </a:rPr>
                <a:t>provincia</a:t>
              </a:r>
            </a:p>
          </p:txBody>
        </p:sp>
        <p:sp>
          <p:nvSpPr>
            <p:cNvPr id="25664" name="Rectangle 52"/>
            <p:cNvSpPr>
              <a:spLocks noChangeArrowheads="1"/>
            </p:cNvSpPr>
            <p:nvPr/>
          </p:nvSpPr>
          <p:spPr bwMode="auto">
            <a:xfrm>
              <a:off x="3996" y="1536"/>
              <a:ext cx="395" cy="219"/>
            </a:xfrm>
            <a:prstGeom prst="rect">
              <a:avLst/>
            </a:prstGeom>
            <a:noFill/>
            <a:ln w="9525">
              <a:noFill/>
              <a:miter lim="800000"/>
              <a:headEnd/>
              <a:tailEnd/>
            </a:ln>
          </p:spPr>
          <p:txBody>
            <a:bodyPr wrap="none" lIns="36000" tIns="36000" rIns="36000" bIns="36000" anchor="ctr">
              <a:spAutoFit/>
            </a:bodyPr>
            <a:lstStyle/>
            <a:p>
              <a:pPr algn="ctr" eaLnBrk="0" hangingPunct="0"/>
              <a:r>
                <a:rPr lang="es-ES_tradnl">
                  <a:solidFill>
                    <a:schemeClr val="tx2"/>
                  </a:solidFill>
                  <a:latin typeface="Arial Narrow" pitchFamily="34" charset="0"/>
                </a:rPr>
                <a:t>ciudad</a:t>
              </a:r>
            </a:p>
          </p:txBody>
        </p:sp>
        <p:sp>
          <p:nvSpPr>
            <p:cNvPr id="25665" name="Rectangle 53"/>
            <p:cNvSpPr>
              <a:spLocks noChangeArrowheads="1"/>
            </p:cNvSpPr>
            <p:nvPr/>
          </p:nvSpPr>
          <p:spPr bwMode="auto">
            <a:xfrm>
              <a:off x="4691" y="1680"/>
              <a:ext cx="553" cy="219"/>
            </a:xfrm>
            <a:prstGeom prst="rect">
              <a:avLst/>
            </a:prstGeom>
            <a:noFill/>
            <a:ln w="9525">
              <a:noFill/>
              <a:miter lim="800000"/>
              <a:headEnd/>
              <a:tailEnd/>
            </a:ln>
          </p:spPr>
          <p:txBody>
            <a:bodyPr wrap="none" lIns="36000" tIns="36000" rIns="36000" bIns="36000" anchor="ctr">
              <a:spAutoFit/>
            </a:bodyPr>
            <a:lstStyle/>
            <a:p>
              <a:pPr algn="ctr" eaLnBrk="0" hangingPunct="0"/>
              <a:r>
                <a:rPr lang="es-ES_tradnl">
                  <a:solidFill>
                    <a:schemeClr val="tx2"/>
                  </a:solidFill>
                  <a:latin typeface="Arial Narrow" pitchFamily="34" charset="0"/>
                </a:rPr>
                <a:t>codpostal</a:t>
              </a:r>
            </a:p>
          </p:txBody>
        </p:sp>
        <p:sp>
          <p:nvSpPr>
            <p:cNvPr id="25666" name="Line 54"/>
            <p:cNvSpPr>
              <a:spLocks noChangeShapeType="1"/>
            </p:cNvSpPr>
            <p:nvPr/>
          </p:nvSpPr>
          <p:spPr bwMode="auto">
            <a:xfrm>
              <a:off x="4620" y="2400"/>
              <a:ext cx="384" cy="0"/>
            </a:xfrm>
            <a:prstGeom prst="line">
              <a:avLst/>
            </a:prstGeom>
            <a:noFill/>
            <a:ln w="19050">
              <a:solidFill>
                <a:schemeClr val="tx2"/>
              </a:solidFill>
              <a:prstDash val="dash"/>
              <a:round/>
              <a:headEnd/>
              <a:tailEnd/>
            </a:ln>
          </p:spPr>
          <p:txBody>
            <a:bodyPr lIns="36000" tIns="36000" rIns="36000" bIns="36000" anchor="ctr">
              <a:spAutoFit/>
            </a:bodyPr>
            <a:lstStyle/>
            <a:p>
              <a:endParaRPr lang="es-MX"/>
            </a:p>
          </p:txBody>
        </p:sp>
        <p:sp>
          <p:nvSpPr>
            <p:cNvPr id="25667" name="Oval 55"/>
            <p:cNvSpPr>
              <a:spLocks noChangeAspect="1" noChangeArrowheads="1"/>
            </p:cNvSpPr>
            <p:nvPr/>
          </p:nvSpPr>
          <p:spPr bwMode="auto">
            <a:xfrm>
              <a:off x="5004" y="2337"/>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5668" name="Text Box 56"/>
            <p:cNvSpPr txBox="1">
              <a:spLocks noChangeArrowheads="1"/>
            </p:cNvSpPr>
            <p:nvPr/>
          </p:nvSpPr>
          <p:spPr bwMode="auto">
            <a:xfrm>
              <a:off x="3983" y="2901"/>
              <a:ext cx="223"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dni</a:t>
              </a:r>
            </a:p>
          </p:txBody>
        </p:sp>
        <p:sp>
          <p:nvSpPr>
            <p:cNvPr id="25669" name="Oval 57"/>
            <p:cNvSpPr>
              <a:spLocks noChangeAspect="1" noChangeArrowheads="1"/>
            </p:cNvSpPr>
            <p:nvPr/>
          </p:nvSpPr>
          <p:spPr bwMode="auto">
            <a:xfrm>
              <a:off x="4320" y="2784"/>
              <a:ext cx="136" cy="136"/>
            </a:xfrm>
            <a:prstGeom prst="ellipse">
              <a:avLst/>
            </a:prstGeom>
            <a:solidFill>
              <a:schemeClr val="bg1"/>
            </a:solidFill>
            <a:ln w="9525">
              <a:solidFill>
                <a:schemeClr val="tx2"/>
              </a:solidFill>
              <a:prstDash val="sysDot"/>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5670" name="Text Box 58"/>
            <p:cNvSpPr txBox="1">
              <a:spLocks noChangeArrowheads="1"/>
            </p:cNvSpPr>
            <p:nvPr/>
          </p:nvSpPr>
          <p:spPr bwMode="auto">
            <a:xfrm>
              <a:off x="4272" y="2901"/>
              <a:ext cx="310"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edad</a:t>
              </a:r>
            </a:p>
          </p:txBody>
        </p:sp>
        <p:sp>
          <p:nvSpPr>
            <p:cNvPr id="25671" name="Text Box 59"/>
            <p:cNvSpPr txBox="1">
              <a:spLocks noChangeArrowheads="1"/>
            </p:cNvSpPr>
            <p:nvPr/>
          </p:nvSpPr>
          <p:spPr bwMode="auto">
            <a:xfrm>
              <a:off x="5184" y="2304"/>
              <a:ext cx="342"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altura</a:t>
              </a:r>
            </a:p>
          </p:txBody>
        </p:sp>
        <p:sp>
          <p:nvSpPr>
            <p:cNvPr id="25672" name="Line 60"/>
            <p:cNvSpPr>
              <a:spLocks noChangeShapeType="1"/>
            </p:cNvSpPr>
            <p:nvPr/>
          </p:nvSpPr>
          <p:spPr bwMode="auto">
            <a:xfrm>
              <a:off x="4011" y="2016"/>
              <a:ext cx="753" cy="0"/>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73" name="Oval 61"/>
            <p:cNvSpPr>
              <a:spLocks noChangeAspect="1" noChangeArrowheads="1"/>
            </p:cNvSpPr>
            <p:nvPr/>
          </p:nvSpPr>
          <p:spPr bwMode="auto">
            <a:xfrm>
              <a:off x="4764" y="1920"/>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5674" name="Rectangle 62"/>
            <p:cNvSpPr>
              <a:spLocks noChangeArrowheads="1"/>
            </p:cNvSpPr>
            <p:nvPr/>
          </p:nvSpPr>
          <p:spPr bwMode="auto">
            <a:xfrm>
              <a:off x="4625" y="2064"/>
              <a:ext cx="331" cy="212"/>
            </a:xfrm>
            <a:prstGeom prst="rect">
              <a:avLst/>
            </a:prstGeom>
            <a:noFill/>
            <a:ln w="9525">
              <a:noFill/>
              <a:miter lim="800000"/>
              <a:headEnd/>
              <a:tailEnd/>
            </a:ln>
          </p:spPr>
          <p:txBody>
            <a:bodyPr wrap="none">
              <a:spAutoFit/>
            </a:bodyPr>
            <a:lstStyle/>
            <a:p>
              <a:pPr algn="ctr" eaLnBrk="0" hangingPunct="0">
                <a:spcBef>
                  <a:spcPct val="50000"/>
                </a:spcBef>
              </a:pPr>
              <a:r>
                <a:rPr lang="es-ES_tradnl" sz="1600">
                  <a:solidFill>
                    <a:schemeClr val="tx2"/>
                  </a:solidFill>
                  <a:latin typeface="Arial Narrow" pitchFamily="34" charset="0"/>
                </a:rPr>
                <a:t>(0,3)</a:t>
              </a:r>
            </a:p>
          </p:txBody>
        </p:sp>
        <p:sp>
          <p:nvSpPr>
            <p:cNvPr id="25675" name="Oval 63"/>
            <p:cNvSpPr>
              <a:spLocks noChangeAspect="1" noChangeArrowheads="1"/>
            </p:cNvSpPr>
            <p:nvPr/>
          </p:nvSpPr>
          <p:spPr bwMode="auto">
            <a:xfrm>
              <a:off x="4088" y="2784"/>
              <a:ext cx="136" cy="136"/>
            </a:xfrm>
            <a:prstGeom prst="ellipse">
              <a:avLst/>
            </a:prstGeom>
            <a:solidFill>
              <a:srgbClr val="B2B2B2"/>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5676" name="Line 64"/>
            <p:cNvSpPr>
              <a:spLocks noChangeShapeType="1"/>
            </p:cNvSpPr>
            <p:nvPr/>
          </p:nvSpPr>
          <p:spPr bwMode="auto">
            <a:xfrm flipH="1">
              <a:off x="4368" y="2448"/>
              <a:ext cx="0" cy="336"/>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77" name="Rectangle 65"/>
            <p:cNvSpPr>
              <a:spLocks noChangeArrowheads="1"/>
            </p:cNvSpPr>
            <p:nvPr/>
          </p:nvSpPr>
          <p:spPr bwMode="auto">
            <a:xfrm>
              <a:off x="4335" y="2544"/>
              <a:ext cx="192" cy="212"/>
            </a:xfrm>
            <a:prstGeom prst="rect">
              <a:avLst/>
            </a:prstGeom>
            <a:noFill/>
            <a:ln w="9525">
              <a:noFill/>
              <a:miter lim="800000"/>
              <a:headEnd/>
              <a:tailEnd/>
            </a:ln>
          </p:spPr>
          <p:txBody>
            <a:bodyPr>
              <a:spAutoFit/>
            </a:bodyPr>
            <a:lstStyle/>
            <a:p>
              <a:pPr eaLnBrk="0" hangingPunct="0">
                <a:spcBef>
                  <a:spcPct val="50000"/>
                </a:spcBef>
              </a:pPr>
              <a:r>
                <a:rPr lang="es-ES_tradnl" sz="1600">
                  <a:solidFill>
                    <a:schemeClr val="tx2"/>
                  </a:solidFill>
                  <a:latin typeface="Arial Narrow" pitchFamily="34" charset="0"/>
                </a:rPr>
                <a:t>D</a:t>
              </a:r>
            </a:p>
          </p:txBody>
        </p:sp>
        <p:sp>
          <p:nvSpPr>
            <p:cNvPr id="25678" name="Text Box 66"/>
            <p:cNvSpPr txBox="1">
              <a:spLocks noChangeArrowheads="1"/>
            </p:cNvSpPr>
            <p:nvPr/>
          </p:nvSpPr>
          <p:spPr bwMode="auto">
            <a:xfrm>
              <a:off x="3696" y="2736"/>
              <a:ext cx="336" cy="219"/>
            </a:xfrm>
            <a:prstGeom prst="rect">
              <a:avLst/>
            </a:prstGeom>
            <a:noFill/>
            <a:ln w="9525">
              <a:noFill/>
              <a:miter lim="800000"/>
              <a:headEnd/>
              <a:tailEnd/>
            </a:ln>
          </p:spPr>
          <p:txBody>
            <a:bodyPr lIns="36000" tIns="36000" rIns="36000" bIns="36000">
              <a:spAutoFit/>
            </a:bodyPr>
            <a:lstStyle/>
            <a:p>
              <a:pPr algn="ctr" eaLnBrk="0" hangingPunct="0">
                <a:spcBef>
                  <a:spcPct val="50000"/>
                </a:spcBef>
              </a:pPr>
              <a:r>
                <a:rPr lang="es-ES_tradnl" b="1">
                  <a:solidFill>
                    <a:schemeClr val="tx2"/>
                  </a:solidFill>
                  <a:latin typeface="Arial Narrow" pitchFamily="34" charset="0"/>
                </a:rPr>
                <a:t>nss</a:t>
              </a:r>
            </a:p>
          </p:txBody>
        </p:sp>
        <p:sp>
          <p:nvSpPr>
            <p:cNvPr id="25679" name="Line 70"/>
            <p:cNvSpPr>
              <a:spLocks noChangeShapeType="1"/>
            </p:cNvSpPr>
            <p:nvPr/>
          </p:nvSpPr>
          <p:spPr bwMode="auto">
            <a:xfrm>
              <a:off x="3696" y="2352"/>
              <a:ext cx="204" cy="0"/>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80" name="Oval 71"/>
            <p:cNvSpPr>
              <a:spLocks noChangeAspect="1" noChangeArrowheads="1"/>
            </p:cNvSpPr>
            <p:nvPr/>
          </p:nvSpPr>
          <p:spPr bwMode="auto">
            <a:xfrm>
              <a:off x="3560" y="2264"/>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5681" name="Oval 72"/>
            <p:cNvSpPr>
              <a:spLocks noChangeAspect="1" noChangeArrowheads="1"/>
            </p:cNvSpPr>
            <p:nvPr/>
          </p:nvSpPr>
          <p:spPr bwMode="auto">
            <a:xfrm>
              <a:off x="4534" y="2792"/>
              <a:ext cx="136" cy="136"/>
            </a:xfrm>
            <a:prstGeom prst="ellipse">
              <a:avLst/>
            </a:prstGeom>
            <a:solidFill>
              <a:schemeClr val="bg1"/>
            </a:solidFill>
            <a:ln w="952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25682" name="Text Box 73"/>
            <p:cNvSpPr txBox="1">
              <a:spLocks noChangeArrowheads="1"/>
            </p:cNvSpPr>
            <p:nvPr/>
          </p:nvSpPr>
          <p:spPr bwMode="auto">
            <a:xfrm>
              <a:off x="4704" y="2757"/>
              <a:ext cx="711" cy="219"/>
            </a:xfrm>
            <a:prstGeom prst="rect">
              <a:avLst/>
            </a:prstGeom>
            <a:noFill/>
            <a:ln w="9525">
              <a:noFill/>
              <a:miter lim="800000"/>
              <a:headEnd/>
              <a:tailEnd/>
            </a:ln>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nacionalidad</a:t>
              </a:r>
            </a:p>
          </p:txBody>
        </p:sp>
        <p:sp>
          <p:nvSpPr>
            <p:cNvPr id="25683" name="Line 74"/>
            <p:cNvSpPr>
              <a:spLocks noChangeShapeType="1"/>
            </p:cNvSpPr>
            <p:nvPr/>
          </p:nvSpPr>
          <p:spPr bwMode="auto">
            <a:xfrm>
              <a:off x="4608" y="2448"/>
              <a:ext cx="0" cy="336"/>
            </a:xfrm>
            <a:prstGeom prst="line">
              <a:avLst/>
            </a:prstGeom>
            <a:noFill/>
            <a:ln w="19050">
              <a:solidFill>
                <a:schemeClr val="tx2"/>
              </a:solidFill>
              <a:round/>
              <a:headEnd/>
              <a:tailEnd type="arrow" w="lg" len="lg"/>
            </a:ln>
          </p:spPr>
          <p:txBody>
            <a:bodyPr lIns="36000" tIns="36000" rIns="36000" bIns="36000" anchor="ctr">
              <a:spAutoFit/>
            </a:bodyPr>
            <a:lstStyle/>
            <a:p>
              <a:endParaRPr lang="es-MX"/>
            </a:p>
          </p:txBody>
        </p:sp>
        <p:sp>
          <p:nvSpPr>
            <p:cNvPr id="25684" name="Rectangle 75"/>
            <p:cNvSpPr>
              <a:spLocks noChangeArrowheads="1"/>
            </p:cNvSpPr>
            <p:nvPr/>
          </p:nvSpPr>
          <p:spPr bwMode="auto">
            <a:xfrm>
              <a:off x="4565" y="2476"/>
              <a:ext cx="331" cy="212"/>
            </a:xfrm>
            <a:prstGeom prst="rect">
              <a:avLst/>
            </a:prstGeom>
            <a:noFill/>
            <a:ln w="9525">
              <a:noFill/>
              <a:miter lim="800000"/>
              <a:headEnd/>
              <a:tailEnd/>
            </a:ln>
          </p:spPr>
          <p:txBody>
            <a:bodyPr wrap="none">
              <a:spAutoFit/>
            </a:bodyPr>
            <a:lstStyle/>
            <a:p>
              <a:pPr algn="ctr" eaLnBrk="0" hangingPunct="0">
                <a:spcBef>
                  <a:spcPct val="50000"/>
                </a:spcBef>
              </a:pPr>
              <a:r>
                <a:rPr lang="es-ES_tradnl" sz="1600">
                  <a:solidFill>
                    <a:schemeClr val="tx2"/>
                  </a:solidFill>
                  <a:latin typeface="Arial Narrow" pitchFamily="34" charset="0"/>
                </a:rPr>
                <a:t>(1,2)</a:t>
              </a:r>
            </a:p>
          </p:txBody>
        </p:sp>
        <p:sp>
          <p:nvSpPr>
            <p:cNvPr id="25685" name="Line 76"/>
            <p:cNvSpPr>
              <a:spLocks noChangeShapeType="1"/>
            </p:cNvSpPr>
            <p:nvPr/>
          </p:nvSpPr>
          <p:spPr bwMode="auto">
            <a:xfrm flipH="1">
              <a:off x="4136" y="2448"/>
              <a:ext cx="0" cy="336"/>
            </a:xfrm>
            <a:prstGeom prst="line">
              <a:avLst/>
            </a:prstGeom>
            <a:noFill/>
            <a:ln w="19050">
              <a:solidFill>
                <a:schemeClr val="tx2"/>
              </a:solidFill>
              <a:round/>
              <a:headEnd/>
              <a:tailEnd/>
            </a:ln>
          </p:spPr>
          <p:txBody>
            <a:bodyPr lIns="36000" tIns="36000" rIns="36000" bIns="36000" anchor="ctr">
              <a:spAutoFit/>
            </a:bodyPr>
            <a:lstStyle/>
            <a:p>
              <a:endParaRPr lang="es-MX"/>
            </a:p>
          </p:txBody>
        </p:sp>
        <p:grpSp>
          <p:nvGrpSpPr>
            <p:cNvPr id="25686" name="Group 78"/>
            <p:cNvGrpSpPr>
              <a:grpSpLocks/>
            </p:cNvGrpSpPr>
            <p:nvPr/>
          </p:nvGrpSpPr>
          <p:grpSpPr bwMode="auto">
            <a:xfrm>
              <a:off x="3896" y="2640"/>
              <a:ext cx="136" cy="136"/>
              <a:chOff x="3216" y="3360"/>
              <a:chExt cx="136" cy="136"/>
            </a:xfrm>
          </p:grpSpPr>
          <p:sp>
            <p:nvSpPr>
              <p:cNvPr id="25693" name="AutoShape 79"/>
              <p:cNvSpPr>
                <a:spLocks noChangeArrowheads="1"/>
              </p:cNvSpPr>
              <p:nvPr/>
            </p:nvSpPr>
            <p:spPr bwMode="auto">
              <a:xfrm flipH="1">
                <a:off x="3216" y="3360"/>
                <a:ext cx="68" cy="136"/>
              </a:xfrm>
              <a:prstGeom prst="flowChartDelay">
                <a:avLst/>
              </a:prstGeom>
              <a:noFill/>
              <a:ln w="9525">
                <a:solidFill>
                  <a:schemeClr val="tx1"/>
                </a:solidFill>
                <a:miter lim="800000"/>
                <a:headEnd/>
                <a:tailEnd/>
              </a:ln>
            </p:spPr>
            <p:txBody>
              <a:bodyPr lIns="0" tIns="46800" rIns="0" bIns="10800" anchor="ctr">
                <a:spAutoFit/>
              </a:bodyPr>
              <a:lstStyle/>
              <a:p>
                <a:endParaRPr lang="es-MX"/>
              </a:p>
            </p:txBody>
          </p:sp>
          <p:sp>
            <p:nvSpPr>
              <p:cNvPr id="25694" name="AutoShape 80"/>
              <p:cNvSpPr>
                <a:spLocks noChangeArrowheads="1"/>
              </p:cNvSpPr>
              <p:nvPr/>
            </p:nvSpPr>
            <p:spPr bwMode="auto">
              <a:xfrm>
                <a:off x="3284" y="3360"/>
                <a:ext cx="68" cy="136"/>
              </a:xfrm>
              <a:prstGeom prst="flowChartDelay">
                <a:avLst/>
              </a:prstGeom>
              <a:solidFill>
                <a:srgbClr val="B2B2B2"/>
              </a:solidFill>
              <a:ln w="9525">
                <a:solidFill>
                  <a:schemeClr val="tx1"/>
                </a:solidFill>
                <a:miter lim="800000"/>
                <a:headEnd/>
                <a:tailEnd/>
              </a:ln>
            </p:spPr>
            <p:txBody>
              <a:bodyPr lIns="0" tIns="46800" rIns="0" bIns="10800" anchor="ctr">
                <a:spAutoFit/>
              </a:bodyPr>
              <a:lstStyle/>
              <a:p>
                <a:endParaRPr lang="es-MX"/>
              </a:p>
            </p:txBody>
          </p:sp>
        </p:grpSp>
        <p:grpSp>
          <p:nvGrpSpPr>
            <p:cNvPr id="25687" name="Group 81"/>
            <p:cNvGrpSpPr>
              <a:grpSpLocks/>
            </p:cNvGrpSpPr>
            <p:nvPr/>
          </p:nvGrpSpPr>
          <p:grpSpPr bwMode="auto">
            <a:xfrm>
              <a:off x="3704" y="2448"/>
              <a:ext cx="136" cy="136"/>
              <a:chOff x="3216" y="3360"/>
              <a:chExt cx="136" cy="136"/>
            </a:xfrm>
          </p:grpSpPr>
          <p:sp>
            <p:nvSpPr>
              <p:cNvPr id="25691" name="AutoShape 82"/>
              <p:cNvSpPr>
                <a:spLocks noChangeArrowheads="1"/>
              </p:cNvSpPr>
              <p:nvPr/>
            </p:nvSpPr>
            <p:spPr bwMode="auto">
              <a:xfrm flipH="1">
                <a:off x="3216" y="3360"/>
                <a:ext cx="68" cy="136"/>
              </a:xfrm>
              <a:prstGeom prst="flowChartDelay">
                <a:avLst/>
              </a:prstGeom>
              <a:noFill/>
              <a:ln w="9525">
                <a:solidFill>
                  <a:schemeClr val="tx1"/>
                </a:solidFill>
                <a:miter lim="800000"/>
                <a:headEnd/>
                <a:tailEnd/>
              </a:ln>
            </p:spPr>
            <p:txBody>
              <a:bodyPr lIns="0" tIns="46800" rIns="0" bIns="10800" anchor="ctr">
                <a:spAutoFit/>
              </a:bodyPr>
              <a:lstStyle/>
              <a:p>
                <a:endParaRPr lang="es-MX"/>
              </a:p>
            </p:txBody>
          </p:sp>
          <p:sp>
            <p:nvSpPr>
              <p:cNvPr id="25692" name="AutoShape 83"/>
              <p:cNvSpPr>
                <a:spLocks noChangeArrowheads="1"/>
              </p:cNvSpPr>
              <p:nvPr/>
            </p:nvSpPr>
            <p:spPr bwMode="auto">
              <a:xfrm>
                <a:off x="3284" y="3360"/>
                <a:ext cx="68" cy="136"/>
              </a:xfrm>
              <a:prstGeom prst="flowChartDelay">
                <a:avLst/>
              </a:prstGeom>
              <a:solidFill>
                <a:srgbClr val="B2B2B2"/>
              </a:solidFill>
              <a:ln w="9525">
                <a:solidFill>
                  <a:schemeClr val="tx1"/>
                </a:solidFill>
                <a:miter lim="800000"/>
                <a:headEnd/>
                <a:tailEnd/>
              </a:ln>
            </p:spPr>
            <p:txBody>
              <a:bodyPr lIns="0" tIns="46800" rIns="0" bIns="10800" anchor="ctr">
                <a:spAutoFit/>
              </a:bodyPr>
              <a:lstStyle/>
              <a:p>
                <a:endParaRPr lang="es-MX"/>
              </a:p>
            </p:txBody>
          </p:sp>
        </p:grpSp>
        <p:sp>
          <p:nvSpPr>
            <p:cNvPr id="25688" name="Line 84"/>
            <p:cNvSpPr>
              <a:spLocks noChangeShapeType="1"/>
            </p:cNvSpPr>
            <p:nvPr/>
          </p:nvSpPr>
          <p:spPr bwMode="auto">
            <a:xfrm flipH="1">
              <a:off x="3792" y="2256"/>
              <a:ext cx="0" cy="192"/>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89" name="Line 87"/>
            <p:cNvSpPr>
              <a:spLocks noChangeShapeType="1"/>
            </p:cNvSpPr>
            <p:nvPr/>
          </p:nvSpPr>
          <p:spPr bwMode="auto">
            <a:xfrm flipH="1">
              <a:off x="3984" y="2448"/>
              <a:ext cx="0" cy="192"/>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90" name="Rectangle 91"/>
            <p:cNvSpPr>
              <a:spLocks noChangeArrowheads="1"/>
            </p:cNvSpPr>
            <p:nvPr/>
          </p:nvSpPr>
          <p:spPr bwMode="auto">
            <a:xfrm>
              <a:off x="3574" y="2544"/>
              <a:ext cx="266" cy="231"/>
            </a:xfrm>
            <a:prstGeom prst="rect">
              <a:avLst/>
            </a:prstGeom>
            <a:noFill/>
            <a:ln w="9525">
              <a:noFill/>
              <a:miter lim="800000"/>
              <a:headEnd/>
              <a:tailEnd/>
            </a:ln>
          </p:spPr>
          <p:txBody>
            <a:bodyPr wrap="none">
              <a:spAutoFit/>
            </a:bodyPr>
            <a:lstStyle/>
            <a:p>
              <a:pPr algn="ctr" eaLnBrk="0" hangingPunct="0"/>
              <a:r>
                <a:rPr lang="es-ES_tradnl" b="1">
                  <a:solidFill>
                    <a:schemeClr val="tx2"/>
                  </a:solidFill>
                  <a:latin typeface="Arial Narrow" pitchFamily="34" charset="0"/>
                </a:rPr>
                <a:t>n-f</a:t>
              </a:r>
            </a:p>
          </p:txBody>
        </p:sp>
      </p:grpSp>
      <p:grpSp>
        <p:nvGrpSpPr>
          <p:cNvPr id="25611" name="Group 104"/>
          <p:cNvGrpSpPr>
            <a:grpSpLocks/>
          </p:cNvGrpSpPr>
          <p:nvPr/>
        </p:nvGrpSpPr>
        <p:grpSpPr bwMode="auto">
          <a:xfrm>
            <a:off x="762000" y="2238375"/>
            <a:ext cx="4221163" cy="2790825"/>
            <a:chOff x="480" y="1410"/>
            <a:chExt cx="2659" cy="1758"/>
          </a:xfrm>
        </p:grpSpPr>
        <p:sp>
          <p:nvSpPr>
            <p:cNvPr id="25613" name="Rectangle 93"/>
            <p:cNvSpPr>
              <a:spLocks noChangeArrowheads="1"/>
            </p:cNvSpPr>
            <p:nvPr/>
          </p:nvSpPr>
          <p:spPr bwMode="auto">
            <a:xfrm>
              <a:off x="1872" y="2092"/>
              <a:ext cx="331" cy="212"/>
            </a:xfrm>
            <a:prstGeom prst="rect">
              <a:avLst/>
            </a:prstGeom>
            <a:noFill/>
            <a:ln w="9525">
              <a:noFill/>
              <a:miter lim="800000"/>
              <a:headEnd/>
              <a:tailEnd/>
            </a:ln>
          </p:spPr>
          <p:txBody>
            <a:bodyPr wrap="none">
              <a:spAutoFit/>
            </a:bodyPr>
            <a:lstStyle/>
            <a:p>
              <a:pPr algn="ctr" eaLnBrk="0" hangingPunct="0">
                <a:spcBef>
                  <a:spcPct val="50000"/>
                </a:spcBef>
              </a:pPr>
              <a:r>
                <a:rPr lang="es-ES_tradnl" sz="1600">
                  <a:solidFill>
                    <a:schemeClr val="tx2"/>
                  </a:solidFill>
                  <a:latin typeface="Arial Narrow" pitchFamily="34" charset="0"/>
                </a:rPr>
                <a:t>(0,3)</a:t>
              </a:r>
            </a:p>
          </p:txBody>
        </p:sp>
        <p:sp>
          <p:nvSpPr>
            <p:cNvPr id="25614" name="Rectangle 94"/>
            <p:cNvSpPr>
              <a:spLocks noChangeArrowheads="1"/>
            </p:cNvSpPr>
            <p:nvPr/>
          </p:nvSpPr>
          <p:spPr bwMode="auto">
            <a:xfrm>
              <a:off x="2112" y="2476"/>
              <a:ext cx="331" cy="212"/>
            </a:xfrm>
            <a:prstGeom prst="rect">
              <a:avLst/>
            </a:prstGeom>
            <a:noFill/>
            <a:ln w="9525">
              <a:noFill/>
              <a:miter lim="800000"/>
              <a:headEnd/>
              <a:tailEnd/>
            </a:ln>
          </p:spPr>
          <p:txBody>
            <a:bodyPr wrap="none">
              <a:spAutoFit/>
            </a:bodyPr>
            <a:lstStyle/>
            <a:p>
              <a:pPr algn="ctr" eaLnBrk="0" hangingPunct="0">
                <a:spcBef>
                  <a:spcPct val="50000"/>
                </a:spcBef>
              </a:pPr>
              <a:r>
                <a:rPr lang="es-ES_tradnl" sz="1600">
                  <a:solidFill>
                    <a:schemeClr val="tx2"/>
                  </a:solidFill>
                  <a:latin typeface="Arial Narrow" pitchFamily="34" charset="0"/>
                </a:rPr>
                <a:t>(1,2)</a:t>
              </a:r>
            </a:p>
          </p:txBody>
        </p:sp>
        <p:sp>
          <p:nvSpPr>
            <p:cNvPr id="25615" name="Rectangle 95"/>
            <p:cNvSpPr>
              <a:spLocks noChangeArrowheads="1"/>
            </p:cNvSpPr>
            <p:nvPr/>
          </p:nvSpPr>
          <p:spPr bwMode="auto">
            <a:xfrm>
              <a:off x="2064" y="2256"/>
              <a:ext cx="331" cy="212"/>
            </a:xfrm>
            <a:prstGeom prst="rect">
              <a:avLst/>
            </a:prstGeom>
            <a:noFill/>
            <a:ln w="9525">
              <a:noFill/>
              <a:miter lim="800000"/>
              <a:headEnd/>
              <a:tailEnd/>
            </a:ln>
          </p:spPr>
          <p:txBody>
            <a:bodyPr wrap="none">
              <a:spAutoFit/>
            </a:bodyPr>
            <a:lstStyle/>
            <a:p>
              <a:pPr algn="ctr" eaLnBrk="0" hangingPunct="0">
                <a:spcBef>
                  <a:spcPct val="50000"/>
                </a:spcBef>
              </a:pPr>
              <a:r>
                <a:rPr lang="es-ES_tradnl" sz="1600">
                  <a:solidFill>
                    <a:schemeClr val="tx2"/>
                  </a:solidFill>
                  <a:latin typeface="Arial Narrow" pitchFamily="34" charset="0"/>
                </a:rPr>
                <a:t>(0,1)</a:t>
              </a:r>
            </a:p>
          </p:txBody>
        </p:sp>
        <p:sp>
          <p:nvSpPr>
            <p:cNvPr id="25616" name="Line 22"/>
            <p:cNvSpPr>
              <a:spLocks noChangeShapeType="1"/>
            </p:cNvSpPr>
            <p:nvPr/>
          </p:nvSpPr>
          <p:spPr bwMode="auto">
            <a:xfrm>
              <a:off x="1248" y="1728"/>
              <a:ext cx="432" cy="240"/>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17" name="Line 86"/>
            <p:cNvSpPr>
              <a:spLocks noChangeShapeType="1"/>
            </p:cNvSpPr>
            <p:nvPr/>
          </p:nvSpPr>
          <p:spPr bwMode="auto">
            <a:xfrm flipH="1">
              <a:off x="1152" y="2448"/>
              <a:ext cx="144" cy="0"/>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18" name="Line 14"/>
            <p:cNvSpPr>
              <a:spLocks noChangeShapeType="1"/>
            </p:cNvSpPr>
            <p:nvPr/>
          </p:nvSpPr>
          <p:spPr bwMode="auto">
            <a:xfrm>
              <a:off x="1020" y="2205"/>
              <a:ext cx="48" cy="144"/>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19" name="Line 5"/>
            <p:cNvSpPr>
              <a:spLocks noChangeShapeType="1"/>
            </p:cNvSpPr>
            <p:nvPr/>
          </p:nvSpPr>
          <p:spPr bwMode="auto">
            <a:xfrm flipV="1">
              <a:off x="1392" y="2544"/>
              <a:ext cx="144" cy="288"/>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20" name="Line 6"/>
            <p:cNvSpPr>
              <a:spLocks noChangeShapeType="1"/>
            </p:cNvSpPr>
            <p:nvPr/>
          </p:nvSpPr>
          <p:spPr bwMode="auto">
            <a:xfrm flipV="1">
              <a:off x="1632" y="2544"/>
              <a:ext cx="0" cy="336"/>
            </a:xfrm>
            <a:prstGeom prst="line">
              <a:avLst/>
            </a:prstGeom>
            <a:noFill/>
            <a:ln w="19050">
              <a:solidFill>
                <a:schemeClr val="tx2"/>
              </a:solidFill>
              <a:round/>
              <a:headEnd/>
              <a:tailEnd/>
            </a:ln>
          </p:spPr>
          <p:txBody>
            <a:bodyPr anchor="ctr"/>
            <a:lstStyle/>
            <a:p>
              <a:endParaRPr lang="es-MX"/>
            </a:p>
          </p:txBody>
        </p:sp>
        <p:sp>
          <p:nvSpPr>
            <p:cNvPr id="25621" name="Line 7"/>
            <p:cNvSpPr>
              <a:spLocks noChangeShapeType="1"/>
            </p:cNvSpPr>
            <p:nvPr/>
          </p:nvSpPr>
          <p:spPr bwMode="auto">
            <a:xfrm flipH="1" flipV="1">
              <a:off x="2016" y="2496"/>
              <a:ext cx="240" cy="240"/>
            </a:xfrm>
            <a:prstGeom prst="line">
              <a:avLst/>
            </a:prstGeom>
            <a:noFill/>
            <a:ln w="19050">
              <a:solidFill>
                <a:schemeClr val="tx2"/>
              </a:solidFill>
              <a:round/>
              <a:headEnd/>
              <a:tailEnd/>
            </a:ln>
          </p:spPr>
          <p:txBody>
            <a:bodyPr anchor="ctr"/>
            <a:lstStyle/>
            <a:p>
              <a:endParaRPr lang="es-MX"/>
            </a:p>
          </p:txBody>
        </p:sp>
        <p:sp>
          <p:nvSpPr>
            <p:cNvPr id="25622" name="Line 8"/>
            <p:cNvSpPr>
              <a:spLocks noChangeShapeType="1"/>
            </p:cNvSpPr>
            <p:nvPr/>
          </p:nvSpPr>
          <p:spPr bwMode="auto">
            <a:xfrm flipV="1">
              <a:off x="1968" y="2544"/>
              <a:ext cx="0" cy="336"/>
            </a:xfrm>
            <a:prstGeom prst="line">
              <a:avLst/>
            </a:prstGeom>
            <a:noFill/>
            <a:ln w="19050">
              <a:solidFill>
                <a:schemeClr val="tx2"/>
              </a:solidFill>
              <a:round/>
              <a:headEnd/>
              <a:tailEnd/>
            </a:ln>
          </p:spPr>
          <p:txBody>
            <a:bodyPr anchor="ctr"/>
            <a:lstStyle/>
            <a:p>
              <a:endParaRPr lang="es-MX"/>
            </a:p>
          </p:txBody>
        </p:sp>
        <p:sp>
          <p:nvSpPr>
            <p:cNvPr id="25623" name="Rectangle 9"/>
            <p:cNvSpPr>
              <a:spLocks noChangeArrowheads="1"/>
            </p:cNvSpPr>
            <p:nvPr/>
          </p:nvSpPr>
          <p:spPr bwMode="auto">
            <a:xfrm>
              <a:off x="1310" y="2344"/>
              <a:ext cx="721" cy="237"/>
            </a:xfrm>
            <a:prstGeom prst="rect">
              <a:avLst/>
            </a:prstGeom>
            <a:solidFill>
              <a:schemeClr val="bg1"/>
            </a:solidFill>
            <a:ln w="28575">
              <a:solidFill>
                <a:schemeClr val="tx2"/>
              </a:solidFill>
              <a:miter lim="800000"/>
              <a:headEnd/>
              <a:tailEnd/>
            </a:ln>
          </p:spPr>
          <p:txBody>
            <a:bodyPr wrap="none" lIns="36000" tIns="36000" rIns="36000" bIns="36000" anchor="ctr">
              <a:spAutoFit/>
            </a:bodyPr>
            <a:lstStyle/>
            <a:p>
              <a:pPr algn="ctr" eaLnBrk="0" hangingPunct="0"/>
              <a:r>
                <a:rPr lang="es-ES_tradnl">
                  <a:solidFill>
                    <a:schemeClr val="tx2"/>
                  </a:solidFill>
                  <a:latin typeface="Arial Narrow" pitchFamily="34" charset="0"/>
                </a:rPr>
                <a:t>EMPLEADO</a:t>
              </a:r>
            </a:p>
          </p:txBody>
        </p:sp>
        <p:sp>
          <p:nvSpPr>
            <p:cNvPr id="25624" name="Oval 10"/>
            <p:cNvSpPr>
              <a:spLocks noChangeArrowheads="1"/>
            </p:cNvSpPr>
            <p:nvPr/>
          </p:nvSpPr>
          <p:spPr bwMode="auto">
            <a:xfrm>
              <a:off x="480" y="2688"/>
              <a:ext cx="621"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a:solidFill>
                    <a:schemeClr val="tx2"/>
                  </a:solidFill>
                  <a:latin typeface="Arial Narrow" pitchFamily="34" charset="0"/>
                </a:rPr>
                <a:t>nombre</a:t>
              </a:r>
            </a:p>
          </p:txBody>
        </p:sp>
        <p:sp>
          <p:nvSpPr>
            <p:cNvPr id="25625" name="Oval 11"/>
            <p:cNvSpPr>
              <a:spLocks noChangeArrowheads="1"/>
            </p:cNvSpPr>
            <p:nvPr/>
          </p:nvSpPr>
          <p:spPr bwMode="auto">
            <a:xfrm>
              <a:off x="480" y="1920"/>
              <a:ext cx="909"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a:solidFill>
                    <a:schemeClr val="tx2"/>
                  </a:solidFill>
                  <a:latin typeface="Arial Narrow" pitchFamily="34" charset="0"/>
                </a:rPr>
                <a:t>fechanacim</a:t>
              </a:r>
            </a:p>
          </p:txBody>
        </p:sp>
        <p:sp>
          <p:nvSpPr>
            <p:cNvPr id="25626" name="Oval 12"/>
            <p:cNvSpPr>
              <a:spLocks noChangeArrowheads="1"/>
            </p:cNvSpPr>
            <p:nvPr/>
          </p:nvSpPr>
          <p:spPr bwMode="auto">
            <a:xfrm>
              <a:off x="2292" y="1968"/>
              <a:ext cx="684" cy="308"/>
            </a:xfrm>
            <a:prstGeom prst="ellipse">
              <a:avLst/>
            </a:prstGeom>
            <a:solidFill>
              <a:schemeClr val="bg1"/>
            </a:solidFill>
            <a:ln w="63500" cmpd="dbl">
              <a:solidFill>
                <a:schemeClr val="tx2"/>
              </a:solidFill>
              <a:round/>
              <a:headEnd/>
              <a:tailEnd/>
            </a:ln>
          </p:spPr>
          <p:txBody>
            <a:bodyPr wrap="none" lIns="36000" tIns="0" rIns="36000" bIns="36000" anchor="ctr">
              <a:spAutoFit/>
            </a:bodyPr>
            <a:lstStyle/>
            <a:p>
              <a:pPr algn="ctr" eaLnBrk="0" hangingPunct="0"/>
              <a:r>
                <a:rPr lang="es-ES_tradnl">
                  <a:solidFill>
                    <a:schemeClr val="tx2"/>
                  </a:solidFill>
                  <a:latin typeface="Arial Narrow" pitchFamily="34" charset="0"/>
                </a:rPr>
                <a:t>telefono</a:t>
              </a:r>
            </a:p>
          </p:txBody>
        </p:sp>
        <p:sp>
          <p:nvSpPr>
            <p:cNvPr id="25627" name="Line 15"/>
            <p:cNvSpPr>
              <a:spLocks noChangeShapeType="1"/>
            </p:cNvSpPr>
            <p:nvPr/>
          </p:nvSpPr>
          <p:spPr bwMode="auto">
            <a:xfrm flipH="1">
              <a:off x="1742" y="2064"/>
              <a:ext cx="34" cy="279"/>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28" name="Line 16"/>
            <p:cNvSpPr>
              <a:spLocks noChangeShapeType="1"/>
            </p:cNvSpPr>
            <p:nvPr/>
          </p:nvSpPr>
          <p:spPr bwMode="auto">
            <a:xfrm flipH="1">
              <a:off x="2030" y="2160"/>
              <a:ext cx="288" cy="192"/>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29" name="Line 17"/>
            <p:cNvSpPr>
              <a:spLocks noChangeShapeType="1"/>
            </p:cNvSpPr>
            <p:nvPr/>
          </p:nvSpPr>
          <p:spPr bwMode="auto">
            <a:xfrm flipH="1">
              <a:off x="2030" y="2448"/>
              <a:ext cx="336" cy="0"/>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30" name="Oval 18"/>
            <p:cNvSpPr>
              <a:spLocks noChangeArrowheads="1"/>
            </p:cNvSpPr>
            <p:nvPr/>
          </p:nvSpPr>
          <p:spPr bwMode="auto">
            <a:xfrm>
              <a:off x="851" y="1538"/>
              <a:ext cx="397"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a:solidFill>
                    <a:schemeClr val="tx2"/>
                  </a:solidFill>
                  <a:latin typeface="Arial Narrow" pitchFamily="34" charset="0"/>
                </a:rPr>
                <a:t>calle</a:t>
              </a:r>
            </a:p>
          </p:txBody>
        </p:sp>
        <p:sp>
          <p:nvSpPr>
            <p:cNvPr id="25631" name="Oval 19"/>
            <p:cNvSpPr>
              <a:spLocks noChangeArrowheads="1"/>
            </p:cNvSpPr>
            <p:nvPr/>
          </p:nvSpPr>
          <p:spPr bwMode="auto">
            <a:xfrm>
              <a:off x="1797" y="1410"/>
              <a:ext cx="675" cy="251"/>
            </a:xfrm>
            <a:prstGeom prst="ellipse">
              <a:avLst/>
            </a:prstGeom>
            <a:solidFill>
              <a:schemeClr val="bg1"/>
            </a:solidFill>
            <a:ln w="9525">
              <a:solidFill>
                <a:schemeClr val="tx2"/>
              </a:solidFill>
              <a:round/>
              <a:headEnd/>
              <a:tailEnd/>
            </a:ln>
          </p:spPr>
          <p:txBody>
            <a:bodyPr wrap="none" lIns="0" tIns="0" rIns="0" bIns="0" anchor="ctr">
              <a:spAutoFit/>
            </a:bodyPr>
            <a:lstStyle/>
            <a:p>
              <a:pPr algn="ctr" eaLnBrk="0" hangingPunct="0"/>
              <a:r>
                <a:rPr lang="es-ES_tradnl">
                  <a:solidFill>
                    <a:schemeClr val="tx2"/>
                  </a:solidFill>
                  <a:latin typeface="Arial Narrow" pitchFamily="34" charset="0"/>
                </a:rPr>
                <a:t>provincia</a:t>
              </a:r>
            </a:p>
          </p:txBody>
        </p:sp>
        <p:sp>
          <p:nvSpPr>
            <p:cNvPr id="25632" name="Oval 20"/>
            <p:cNvSpPr>
              <a:spLocks noChangeArrowheads="1"/>
            </p:cNvSpPr>
            <p:nvPr/>
          </p:nvSpPr>
          <p:spPr bwMode="auto">
            <a:xfrm>
              <a:off x="1245" y="1434"/>
              <a:ext cx="501" cy="251"/>
            </a:xfrm>
            <a:prstGeom prst="ellipse">
              <a:avLst/>
            </a:prstGeom>
            <a:solidFill>
              <a:schemeClr val="bg1"/>
            </a:solidFill>
            <a:ln w="9525">
              <a:solidFill>
                <a:schemeClr val="tx2"/>
              </a:solidFill>
              <a:round/>
              <a:headEnd/>
              <a:tailEnd/>
            </a:ln>
          </p:spPr>
          <p:txBody>
            <a:bodyPr wrap="none" lIns="0" tIns="0" rIns="0" bIns="0" anchor="ctr">
              <a:spAutoFit/>
            </a:bodyPr>
            <a:lstStyle/>
            <a:p>
              <a:pPr algn="ctr" eaLnBrk="0" hangingPunct="0"/>
              <a:r>
                <a:rPr lang="es-ES_tradnl">
                  <a:solidFill>
                    <a:schemeClr val="tx2"/>
                  </a:solidFill>
                  <a:latin typeface="Arial Narrow" pitchFamily="34" charset="0"/>
                </a:rPr>
                <a:t>ciudad</a:t>
              </a:r>
            </a:p>
          </p:txBody>
        </p:sp>
        <p:sp>
          <p:nvSpPr>
            <p:cNvPr id="25633" name="Oval 21"/>
            <p:cNvSpPr>
              <a:spLocks noChangeArrowheads="1"/>
            </p:cNvSpPr>
            <p:nvPr/>
          </p:nvSpPr>
          <p:spPr bwMode="auto">
            <a:xfrm>
              <a:off x="2291" y="1632"/>
              <a:ext cx="769"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a:solidFill>
                    <a:schemeClr val="tx2"/>
                  </a:solidFill>
                  <a:latin typeface="Arial Narrow" pitchFamily="34" charset="0"/>
                </a:rPr>
                <a:t>codpostal</a:t>
              </a:r>
            </a:p>
          </p:txBody>
        </p:sp>
        <p:sp>
          <p:nvSpPr>
            <p:cNvPr id="25634" name="Line 23"/>
            <p:cNvSpPr>
              <a:spLocks noChangeShapeType="1"/>
            </p:cNvSpPr>
            <p:nvPr/>
          </p:nvSpPr>
          <p:spPr bwMode="auto">
            <a:xfrm>
              <a:off x="1619" y="1671"/>
              <a:ext cx="144" cy="240"/>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35" name="Line 24"/>
            <p:cNvSpPr>
              <a:spLocks noChangeShapeType="1"/>
            </p:cNvSpPr>
            <p:nvPr/>
          </p:nvSpPr>
          <p:spPr bwMode="auto">
            <a:xfrm flipH="1">
              <a:off x="1930" y="1671"/>
              <a:ext cx="195" cy="240"/>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36" name="Line 25"/>
            <p:cNvSpPr>
              <a:spLocks noChangeShapeType="1"/>
            </p:cNvSpPr>
            <p:nvPr/>
          </p:nvSpPr>
          <p:spPr bwMode="auto">
            <a:xfrm flipH="1">
              <a:off x="2125" y="1815"/>
              <a:ext cx="192" cy="144"/>
            </a:xfrm>
            <a:prstGeom prst="line">
              <a:avLst/>
            </a:prstGeom>
            <a:noFill/>
            <a:ln w="19050">
              <a:solidFill>
                <a:schemeClr val="tx2"/>
              </a:solidFill>
              <a:round/>
              <a:headEnd/>
              <a:tailEnd/>
            </a:ln>
          </p:spPr>
          <p:txBody>
            <a:bodyPr lIns="36000" tIns="36000" rIns="36000" bIns="36000" anchor="ctr">
              <a:spAutoFit/>
            </a:bodyPr>
            <a:lstStyle/>
            <a:p>
              <a:endParaRPr lang="es-MX"/>
            </a:p>
          </p:txBody>
        </p:sp>
        <p:sp>
          <p:nvSpPr>
            <p:cNvPr id="25637" name="Oval 26"/>
            <p:cNvSpPr>
              <a:spLocks noChangeArrowheads="1"/>
            </p:cNvSpPr>
            <p:nvPr/>
          </p:nvSpPr>
          <p:spPr bwMode="auto">
            <a:xfrm>
              <a:off x="1830" y="2882"/>
              <a:ext cx="426" cy="274"/>
            </a:xfrm>
            <a:prstGeom prst="ellipse">
              <a:avLst/>
            </a:prstGeom>
            <a:solidFill>
              <a:schemeClr val="bg1"/>
            </a:solidFill>
            <a:ln w="9525">
              <a:solidFill>
                <a:schemeClr val="tx2"/>
              </a:solidFill>
              <a:prstDash val="dash"/>
              <a:round/>
              <a:headEnd/>
              <a:tailEnd/>
            </a:ln>
          </p:spPr>
          <p:txBody>
            <a:bodyPr wrap="none" lIns="36000" tIns="0" rIns="36000" bIns="36000" anchor="ctr">
              <a:spAutoFit/>
            </a:bodyPr>
            <a:lstStyle/>
            <a:p>
              <a:pPr algn="ctr" eaLnBrk="0" hangingPunct="0"/>
              <a:r>
                <a:rPr lang="es-ES_tradnl">
                  <a:solidFill>
                    <a:schemeClr val="tx2"/>
                  </a:solidFill>
                  <a:latin typeface="Arial Narrow" pitchFamily="34" charset="0"/>
                </a:rPr>
                <a:t>edad</a:t>
              </a:r>
            </a:p>
          </p:txBody>
        </p:sp>
        <p:sp>
          <p:nvSpPr>
            <p:cNvPr id="25638" name="Oval 27"/>
            <p:cNvSpPr>
              <a:spLocks noChangeArrowheads="1"/>
            </p:cNvSpPr>
            <p:nvPr/>
          </p:nvSpPr>
          <p:spPr bwMode="auto">
            <a:xfrm>
              <a:off x="1138" y="2750"/>
              <a:ext cx="342"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b="1" u="sng">
                  <a:solidFill>
                    <a:schemeClr val="tx2"/>
                  </a:solidFill>
                  <a:latin typeface="Arial Narrow" pitchFamily="34" charset="0"/>
                </a:rPr>
                <a:t>nss</a:t>
              </a:r>
            </a:p>
          </p:txBody>
        </p:sp>
        <p:sp>
          <p:nvSpPr>
            <p:cNvPr id="25639" name="Oval 28"/>
            <p:cNvSpPr>
              <a:spLocks noChangeArrowheads="1"/>
            </p:cNvSpPr>
            <p:nvPr/>
          </p:nvSpPr>
          <p:spPr bwMode="auto">
            <a:xfrm>
              <a:off x="1475" y="2894"/>
              <a:ext cx="303"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b="1" u="sng">
                  <a:solidFill>
                    <a:schemeClr val="tx2"/>
                  </a:solidFill>
                  <a:latin typeface="Arial Narrow" pitchFamily="34" charset="0"/>
                </a:rPr>
                <a:t>dni</a:t>
              </a:r>
            </a:p>
          </p:txBody>
        </p:sp>
        <p:sp>
          <p:nvSpPr>
            <p:cNvPr id="25640" name="Oval 29"/>
            <p:cNvSpPr>
              <a:spLocks noChangeArrowheads="1"/>
            </p:cNvSpPr>
            <p:nvPr/>
          </p:nvSpPr>
          <p:spPr bwMode="auto">
            <a:xfrm>
              <a:off x="2377" y="2306"/>
              <a:ext cx="472"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a:solidFill>
                    <a:schemeClr val="tx2"/>
                  </a:solidFill>
                  <a:latin typeface="Arial Narrow" pitchFamily="34" charset="0"/>
                </a:rPr>
                <a:t>altura</a:t>
              </a:r>
            </a:p>
          </p:txBody>
        </p:sp>
        <p:sp>
          <p:nvSpPr>
            <p:cNvPr id="25641" name="Line 30"/>
            <p:cNvSpPr>
              <a:spLocks noChangeShapeType="1"/>
            </p:cNvSpPr>
            <p:nvPr/>
          </p:nvSpPr>
          <p:spPr bwMode="auto">
            <a:xfrm flipV="1">
              <a:off x="924" y="2592"/>
              <a:ext cx="144" cy="96"/>
            </a:xfrm>
            <a:prstGeom prst="line">
              <a:avLst/>
            </a:prstGeom>
            <a:noFill/>
            <a:ln w="19050">
              <a:solidFill>
                <a:schemeClr val="tx2"/>
              </a:solidFill>
              <a:round/>
              <a:headEnd/>
              <a:tailEnd/>
            </a:ln>
          </p:spPr>
          <p:txBody>
            <a:bodyPr anchor="ctr"/>
            <a:lstStyle/>
            <a:p>
              <a:endParaRPr lang="es-MX"/>
            </a:p>
          </p:txBody>
        </p:sp>
        <p:sp>
          <p:nvSpPr>
            <p:cNvPr id="25642" name="Oval 31"/>
            <p:cNvSpPr>
              <a:spLocks noChangeArrowheads="1"/>
            </p:cNvSpPr>
            <p:nvPr/>
          </p:nvSpPr>
          <p:spPr bwMode="auto">
            <a:xfrm>
              <a:off x="2112" y="2640"/>
              <a:ext cx="1027" cy="308"/>
            </a:xfrm>
            <a:prstGeom prst="ellipse">
              <a:avLst/>
            </a:prstGeom>
            <a:solidFill>
              <a:schemeClr val="bg1"/>
            </a:solidFill>
            <a:ln w="63500" cmpd="dbl">
              <a:solidFill>
                <a:schemeClr val="tx2"/>
              </a:solidFill>
              <a:round/>
              <a:headEnd/>
              <a:tailEnd/>
            </a:ln>
          </p:spPr>
          <p:txBody>
            <a:bodyPr wrap="none" lIns="36000" tIns="0" rIns="36000" bIns="36000" anchor="ctr">
              <a:spAutoFit/>
            </a:bodyPr>
            <a:lstStyle/>
            <a:p>
              <a:pPr algn="ctr" eaLnBrk="0" hangingPunct="0"/>
              <a:r>
                <a:rPr lang="es-ES_tradnl">
                  <a:solidFill>
                    <a:schemeClr val="tx2"/>
                  </a:solidFill>
                  <a:latin typeface="Arial Narrow" pitchFamily="34" charset="0"/>
                </a:rPr>
                <a:t>nacionalidad</a:t>
              </a:r>
            </a:p>
          </p:txBody>
        </p:sp>
        <p:sp>
          <p:nvSpPr>
            <p:cNvPr id="25643" name="Oval 85"/>
            <p:cNvSpPr>
              <a:spLocks noChangeArrowheads="1"/>
            </p:cNvSpPr>
            <p:nvPr/>
          </p:nvSpPr>
          <p:spPr bwMode="auto">
            <a:xfrm>
              <a:off x="923" y="2318"/>
              <a:ext cx="266"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b="1" u="sng">
                  <a:solidFill>
                    <a:schemeClr val="tx2"/>
                  </a:solidFill>
                  <a:latin typeface="Arial Narrow" pitchFamily="34" charset="0"/>
                </a:rPr>
                <a:t>n-f</a:t>
              </a:r>
            </a:p>
          </p:txBody>
        </p:sp>
        <p:sp>
          <p:nvSpPr>
            <p:cNvPr id="25644" name="Oval 13"/>
            <p:cNvSpPr>
              <a:spLocks noChangeArrowheads="1"/>
            </p:cNvSpPr>
            <p:nvPr/>
          </p:nvSpPr>
          <p:spPr bwMode="auto">
            <a:xfrm>
              <a:off x="1500" y="1824"/>
              <a:ext cx="721" cy="274"/>
            </a:xfrm>
            <a:prstGeom prst="ellipse">
              <a:avLst/>
            </a:prstGeom>
            <a:solidFill>
              <a:schemeClr val="bg1"/>
            </a:solidFill>
            <a:ln w="9525">
              <a:solidFill>
                <a:schemeClr val="tx2"/>
              </a:solidFill>
              <a:round/>
              <a:headEnd/>
              <a:tailEnd/>
            </a:ln>
          </p:spPr>
          <p:txBody>
            <a:bodyPr wrap="none" lIns="36000" tIns="0" rIns="36000" bIns="36000" anchor="ctr">
              <a:spAutoFit/>
            </a:bodyPr>
            <a:lstStyle/>
            <a:p>
              <a:pPr algn="ctr" eaLnBrk="0" hangingPunct="0"/>
              <a:r>
                <a:rPr lang="es-ES_tradnl">
                  <a:solidFill>
                    <a:schemeClr val="tx2"/>
                  </a:solidFill>
                  <a:latin typeface="Arial Narrow" pitchFamily="34" charset="0"/>
                </a:rPr>
                <a:t>dirección</a:t>
              </a:r>
            </a:p>
          </p:txBody>
        </p:sp>
        <p:sp>
          <p:nvSpPr>
            <p:cNvPr id="25645" name="Rectangle 96"/>
            <p:cNvSpPr>
              <a:spLocks noChangeArrowheads="1"/>
            </p:cNvSpPr>
            <p:nvPr/>
          </p:nvSpPr>
          <p:spPr bwMode="auto">
            <a:xfrm>
              <a:off x="1593" y="2668"/>
              <a:ext cx="279" cy="212"/>
            </a:xfrm>
            <a:prstGeom prst="rect">
              <a:avLst/>
            </a:prstGeom>
            <a:noFill/>
            <a:ln w="9525">
              <a:noFill/>
              <a:miter lim="800000"/>
              <a:headEnd/>
              <a:tailEnd/>
            </a:ln>
          </p:spPr>
          <p:txBody>
            <a:bodyPr>
              <a:spAutoFit/>
            </a:bodyPr>
            <a:lstStyle/>
            <a:p>
              <a:pPr algn="ctr" eaLnBrk="0" hangingPunct="0">
                <a:spcBef>
                  <a:spcPct val="50000"/>
                </a:spcBef>
              </a:pPr>
              <a:r>
                <a:rPr lang="es-ES_tradnl" sz="1600" b="1">
                  <a:solidFill>
                    <a:schemeClr val="tx2"/>
                  </a:solidFill>
                  <a:latin typeface="Arial Narrow" pitchFamily="34" charset="0"/>
                </a:rPr>
                <a:t>IP</a:t>
              </a:r>
            </a:p>
          </p:txBody>
        </p:sp>
      </p:grpSp>
      <p:sp>
        <p:nvSpPr>
          <p:cNvPr id="25612" name="Rectangle 106"/>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6992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Marcador de número de diapositiva"/>
          <p:cNvSpPr>
            <a:spLocks noGrp="1"/>
          </p:cNvSpPr>
          <p:nvPr>
            <p:ph type="sldNum" sz="quarter" idx="12"/>
          </p:nvPr>
        </p:nvSpPr>
        <p:spPr>
          <a:noFill/>
        </p:spPr>
        <p:txBody>
          <a:bodyPr/>
          <a:lstStyle/>
          <a:p>
            <a:fld id="{C81E7B6A-1285-45B7-B50A-61558F2C0F28}" type="slidenum">
              <a:rPr lang="es-ES" smtClean="0"/>
              <a:pPr/>
              <a:t>22</a:t>
            </a:fld>
            <a:endParaRPr lang="es-ES"/>
          </a:p>
        </p:txBody>
      </p:sp>
      <p:sp>
        <p:nvSpPr>
          <p:cNvPr id="26627" name="Text Box 24"/>
          <p:cNvSpPr txBox="1">
            <a:spLocks noChangeArrowheads="1"/>
          </p:cNvSpPr>
          <p:nvPr/>
        </p:nvSpPr>
        <p:spPr bwMode="auto">
          <a:xfrm>
            <a:off x="0" y="5229225"/>
            <a:ext cx="5003800" cy="1371600"/>
          </a:xfrm>
          <a:prstGeom prst="rect">
            <a:avLst/>
          </a:prstGeom>
          <a:noFill/>
          <a:ln w="9525">
            <a:noFill/>
            <a:miter lim="800000"/>
            <a:headEnd/>
            <a:tailEnd/>
          </a:ln>
        </p:spPr>
        <p:txBody>
          <a:bodyPr/>
          <a:lstStyle/>
          <a:p>
            <a:pPr marL="342900" indent="-342900">
              <a:spcBef>
                <a:spcPct val="20000"/>
              </a:spcBef>
              <a:buClr>
                <a:schemeClr val="accent1"/>
              </a:buClr>
              <a:buSzPct val="80000"/>
              <a:buFont typeface="Wingdings" pitchFamily="2" charset="2"/>
              <a:buChar char="n"/>
            </a:pPr>
            <a:r>
              <a:rPr lang="es-ES_tradnl" sz="2800">
                <a:latin typeface="Arial" charset="0"/>
              </a:rPr>
              <a:t>No suele representarse, aunque una forma de hacerlo sería:</a:t>
            </a:r>
          </a:p>
        </p:txBody>
      </p:sp>
      <p:sp>
        <p:nvSpPr>
          <p:cNvPr id="26628" name="Text Box 28"/>
          <p:cNvSpPr txBox="1">
            <a:spLocks noChangeArrowheads="1"/>
          </p:cNvSpPr>
          <p:nvPr/>
        </p:nvSpPr>
        <p:spPr bwMode="auto">
          <a:xfrm>
            <a:off x="4572000" y="6165850"/>
            <a:ext cx="1643063" cy="422275"/>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sz="2400">
                <a:solidFill>
                  <a:schemeClr val="bg2"/>
                </a:solidFill>
                <a:latin typeface="Arial" charset="0"/>
              </a:rPr>
              <a:t> [MPM1999]</a:t>
            </a:r>
          </a:p>
        </p:txBody>
      </p:sp>
      <p:sp>
        <p:nvSpPr>
          <p:cNvPr id="26629" name="Rectangle 30"/>
          <p:cNvSpPr>
            <a:spLocks noGrp="1" noChangeArrowheads="1"/>
          </p:cNvSpPr>
          <p:nvPr>
            <p:ph type="title"/>
          </p:nvPr>
        </p:nvSpPr>
        <p:spPr>
          <a:xfrm>
            <a:off x="1150938" y="993775"/>
            <a:ext cx="7793037" cy="682625"/>
          </a:xfrm>
        </p:spPr>
        <p:txBody>
          <a:bodyPr/>
          <a:lstStyle/>
          <a:p>
            <a:pPr eaLnBrk="1" hangingPunct="1"/>
            <a:r>
              <a:rPr lang="es-ES_tradnl" sz="3000" b="1"/>
              <a:t>DOMINIO</a:t>
            </a:r>
            <a:r>
              <a:rPr lang="es-ES_tradnl" sz="3000"/>
              <a:t> (</a:t>
            </a:r>
            <a:r>
              <a:rPr lang="es-ES_tradnl" sz="3000" i="1"/>
              <a:t>values set</a:t>
            </a:r>
            <a:r>
              <a:rPr lang="es-ES_tradnl" sz="3000"/>
              <a:t>)</a:t>
            </a:r>
            <a:endParaRPr lang="es-ES" sz="3000"/>
          </a:p>
        </p:txBody>
      </p:sp>
      <p:sp>
        <p:nvSpPr>
          <p:cNvPr id="26630" name="Rectangle 31"/>
          <p:cNvSpPr>
            <a:spLocks noGrp="1" noChangeArrowheads="1"/>
          </p:cNvSpPr>
          <p:nvPr>
            <p:ph type="body" idx="1"/>
          </p:nvPr>
        </p:nvSpPr>
        <p:spPr>
          <a:xfrm>
            <a:off x="1173163" y="1841500"/>
            <a:ext cx="7772400" cy="1371600"/>
          </a:xfrm>
        </p:spPr>
        <p:txBody>
          <a:bodyPr/>
          <a:lstStyle/>
          <a:p>
            <a:pPr eaLnBrk="1" hangingPunct="1">
              <a:lnSpc>
                <a:spcPct val="90000"/>
              </a:lnSpc>
            </a:pPr>
            <a:r>
              <a:rPr lang="es-ES" sz="2000"/>
              <a:t>Conjunto de valores</a:t>
            </a:r>
          </a:p>
          <a:p>
            <a:pPr eaLnBrk="1" hangingPunct="1">
              <a:lnSpc>
                <a:spcPct val="90000"/>
              </a:lnSpc>
            </a:pPr>
            <a:endParaRPr lang="es-ES" sz="2000"/>
          </a:p>
          <a:p>
            <a:pPr eaLnBrk="1" hangingPunct="1">
              <a:lnSpc>
                <a:spcPct val="90000"/>
              </a:lnSpc>
            </a:pPr>
            <a:r>
              <a:rPr lang="es-ES" sz="2000"/>
              <a:t>Cada </a:t>
            </a:r>
            <a:r>
              <a:rPr lang="es-ES" sz="2000">
                <a:solidFill>
                  <a:schemeClr val="accent2"/>
                </a:solidFill>
              </a:rPr>
              <a:t>atributo simple</a:t>
            </a:r>
            <a:r>
              <a:rPr lang="es-ES" sz="2000"/>
              <a:t> está </a:t>
            </a:r>
            <a:r>
              <a:rPr lang="es-ES" sz="2000">
                <a:solidFill>
                  <a:schemeClr val="accent2"/>
                </a:solidFill>
              </a:rPr>
              <a:t>asociado a un dominio</a:t>
            </a:r>
            <a:r>
              <a:rPr lang="es-ES_tradnl" sz="2000"/>
              <a:t>, que</a:t>
            </a:r>
            <a:r>
              <a:rPr lang="es-ES" sz="2000"/>
              <a:t> especifica sus </a:t>
            </a:r>
            <a:r>
              <a:rPr lang="es-ES" sz="2000">
                <a:solidFill>
                  <a:schemeClr val="accent2"/>
                </a:solidFill>
              </a:rPr>
              <a:t>valores válidos</a:t>
            </a:r>
          </a:p>
        </p:txBody>
      </p:sp>
      <p:graphicFrame>
        <p:nvGraphicFramePr>
          <p:cNvPr id="51204" name="Group 4"/>
          <p:cNvGraphicFramePr>
            <a:graphicFrameLocks noGrp="1"/>
          </p:cNvGraphicFramePr>
          <p:nvPr/>
        </p:nvGraphicFramePr>
        <p:xfrm>
          <a:off x="684213" y="3141663"/>
          <a:ext cx="6056312" cy="1935480"/>
        </p:xfrm>
        <a:graphic>
          <a:graphicData uri="http://schemas.openxmlformats.org/drawingml/2006/table">
            <a:tbl>
              <a:tblPr/>
              <a:tblGrid>
                <a:gridCol w="923925">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3811587">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800" b="0" i="0" u="none" strike="noStrike" cap="none" normalizeH="0" baseline="0">
                          <a:ln>
                            <a:noFill/>
                          </a:ln>
                          <a:solidFill>
                            <a:schemeClr val="tx1"/>
                          </a:solidFill>
                          <a:effectLst/>
                          <a:latin typeface="Arial Narrow" pitchFamily="34" charset="0"/>
                        </a:rPr>
                        <a:t>Atributo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800" b="0" i="0" u="none" strike="noStrike" cap="none" normalizeH="0" baseline="0">
                          <a:ln>
                            <a:noFill/>
                          </a:ln>
                          <a:solidFill>
                            <a:schemeClr val="tx1"/>
                          </a:solidFill>
                          <a:effectLst/>
                          <a:latin typeface="Arial Narrow" pitchFamily="34" charset="0"/>
                        </a:rPr>
                        <a:t>Dominio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_tradnl" sz="1800" b="0" i="0" u="none" strike="noStrike" cap="none" normalizeH="0" baseline="0">
                          <a:ln>
                            <a:noFill/>
                          </a:ln>
                          <a:solidFill>
                            <a:schemeClr val="tx1"/>
                          </a:solidFill>
                          <a:effectLst/>
                          <a:latin typeface="Arial Narrow" pitchFamily="34" charset="0"/>
                        </a:rPr>
                        <a:t>Descripción Dominio</a:t>
                      </a:r>
                      <a:endParaRPr kumimoji="0" lang="es-ES" sz="18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2000" b="0" i="0" u="none" strike="noStrike" cap="none" normalizeH="0" baseline="0">
                          <a:ln>
                            <a:noFill/>
                          </a:ln>
                          <a:solidFill>
                            <a:schemeClr val="tx2"/>
                          </a:solidFill>
                          <a:effectLst/>
                          <a:latin typeface="Arial Narrow" pitchFamily="34" charset="0"/>
                        </a:rPr>
                        <a:t>nombre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s-ES" sz="1800" b="0" i="0" u="none" strike="noStrike" cap="none" normalizeH="0" baseline="0">
                          <a:ln>
                            <a:noFill/>
                          </a:ln>
                          <a:solidFill>
                            <a:schemeClr val="tx1"/>
                          </a:solidFill>
                          <a:effectLst/>
                          <a:latin typeface="Arial Narrow" pitchFamily="34" charset="0"/>
                        </a:rPr>
                        <a:t>NOMBRES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s-ES" sz="1800" b="0" i="0" u="none" strike="noStrike" cap="none" normalizeH="0" baseline="0">
                          <a:ln>
                            <a:noFill/>
                          </a:ln>
                          <a:solidFill>
                            <a:schemeClr val="tx1"/>
                          </a:solidFill>
                          <a:effectLst/>
                          <a:latin typeface="Arial Narrow" pitchFamily="34" charset="0"/>
                        </a:rPr>
                        <a:t>cadenas de hasta 30 caracteres alfabéticos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_tradnl" sz="2000" b="0" i="0" u="none" strike="noStrike" cap="none" normalizeH="0" baseline="0">
                          <a:ln>
                            <a:noFill/>
                          </a:ln>
                          <a:solidFill>
                            <a:schemeClr val="tx2"/>
                          </a:solidFill>
                          <a:effectLst/>
                          <a:latin typeface="Arial Narrow" pitchFamily="34" charset="0"/>
                        </a:rPr>
                        <a:t>telefono</a:t>
                      </a:r>
                      <a:endParaRPr kumimoji="0" lang="es-ES" sz="2000" b="0" i="0" u="none" strike="noStrike" cap="none" normalizeH="0" baseline="0">
                        <a:ln>
                          <a:noFill/>
                        </a:ln>
                        <a:solidFill>
                          <a:schemeClr val="tx2"/>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s-ES" sz="1800" b="0" i="0" u="none" strike="noStrike" cap="none" normalizeH="0" baseline="0">
                          <a:ln>
                            <a:noFill/>
                          </a:ln>
                          <a:solidFill>
                            <a:schemeClr val="tx1"/>
                          </a:solidFill>
                          <a:effectLst/>
                          <a:latin typeface="Arial Narrow" pitchFamily="34" charset="0"/>
                        </a:rPr>
                        <a:t>TELEFONOS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s-ES" sz="1800" b="0" i="0" u="none" strike="noStrike" cap="none" normalizeH="0" baseline="0">
                          <a:ln>
                            <a:noFill/>
                          </a:ln>
                          <a:solidFill>
                            <a:schemeClr val="tx1"/>
                          </a:solidFill>
                          <a:effectLst/>
                          <a:latin typeface="Arial Narrow" pitchFamily="34" charset="0"/>
                        </a:rPr>
                        <a:t>cadenas de hasta 9 caracteres numéricos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24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_tradnl" sz="2000" b="0" i="0" u="none" strike="noStrike" cap="none" normalizeH="0" baseline="0">
                          <a:ln>
                            <a:noFill/>
                          </a:ln>
                          <a:solidFill>
                            <a:schemeClr val="tx2"/>
                          </a:solidFill>
                          <a:effectLst/>
                          <a:latin typeface="Arial Narrow" pitchFamily="34" charset="0"/>
                        </a:rPr>
                        <a:t>altura</a:t>
                      </a:r>
                      <a:endParaRPr kumimoji="0" lang="es-ES" sz="2000" b="0" i="0" u="none" strike="noStrike" cap="none" normalizeH="0" baseline="0">
                        <a:ln>
                          <a:noFill/>
                        </a:ln>
                        <a:solidFill>
                          <a:schemeClr val="tx2"/>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800" b="0" i="0" u="none" strike="noStrike" cap="none" normalizeH="0" baseline="0">
                          <a:ln>
                            <a:noFill/>
                          </a:ln>
                          <a:solidFill>
                            <a:schemeClr val="tx1"/>
                          </a:solidFill>
                          <a:effectLst/>
                          <a:latin typeface="Arial Narrow" pitchFamily="34" charset="0"/>
                        </a:rPr>
                        <a:t>MEDIDAS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 sz="1800" b="0" i="0" u="none" strike="noStrike" cap="none" normalizeH="0" baseline="0">
                          <a:ln>
                            <a:noFill/>
                          </a:ln>
                          <a:solidFill>
                            <a:schemeClr val="tx1"/>
                          </a:solidFill>
                          <a:effectLst/>
                          <a:latin typeface="Arial Narrow" pitchFamily="34" charset="0"/>
                        </a:rPr>
                        <a:t>números </a:t>
                      </a:r>
                      <a:r>
                        <a:rPr kumimoji="0" lang="es-ES_tradnl" sz="1800" b="0" i="0" u="none" strike="noStrike" cap="none" normalizeH="0" baseline="0">
                          <a:ln>
                            <a:noFill/>
                          </a:ln>
                          <a:solidFill>
                            <a:schemeClr val="tx1"/>
                          </a:solidFill>
                          <a:effectLst/>
                          <a:latin typeface="Arial Narrow" pitchFamily="34" charset="0"/>
                        </a:rPr>
                        <a:t>reales</a:t>
                      </a:r>
                      <a:r>
                        <a:rPr kumimoji="0" lang="es-ES" sz="1800" b="0" i="0" u="none" strike="noStrike" cap="none" normalizeH="0" baseline="0">
                          <a:ln>
                            <a:noFill/>
                          </a:ln>
                          <a:solidFill>
                            <a:schemeClr val="tx1"/>
                          </a:solidFill>
                          <a:effectLst/>
                          <a:latin typeface="Arial Narrow" pitchFamily="34" charset="0"/>
                        </a:rPr>
                        <a:t> entre 0 y 2’5 (metros)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09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pSp>
        <p:nvGrpSpPr>
          <p:cNvPr id="26657" name="Group 154"/>
          <p:cNvGrpSpPr>
            <a:grpSpLocks/>
          </p:cNvGrpSpPr>
          <p:nvPr/>
        </p:nvGrpSpPr>
        <p:grpSpPr bwMode="auto">
          <a:xfrm>
            <a:off x="5024438" y="5105400"/>
            <a:ext cx="3800475" cy="1376363"/>
            <a:chOff x="3165" y="3216"/>
            <a:chExt cx="2394" cy="867"/>
          </a:xfrm>
        </p:grpSpPr>
        <p:sp>
          <p:nvSpPr>
            <p:cNvPr id="26659" name="Oval 7"/>
            <p:cNvSpPr>
              <a:spLocks noChangeArrowheads="1"/>
            </p:cNvSpPr>
            <p:nvPr/>
          </p:nvSpPr>
          <p:spPr bwMode="auto">
            <a:xfrm>
              <a:off x="4557" y="3557"/>
              <a:ext cx="1002" cy="230"/>
            </a:xfrm>
            <a:prstGeom prst="ellipse">
              <a:avLst/>
            </a:prstGeom>
            <a:noFill/>
            <a:ln w="19050">
              <a:solidFill>
                <a:schemeClr val="tx2"/>
              </a:solidFill>
              <a:round/>
              <a:headEnd/>
              <a:tailEnd/>
            </a:ln>
          </p:spPr>
          <p:txBody>
            <a:bodyPr wrap="none" lIns="72000" tIns="0" rIns="72000" bIns="0" anchor="ctr">
              <a:spAutoFit/>
            </a:bodyPr>
            <a:lstStyle/>
            <a:p>
              <a:pPr algn="ctr" eaLnBrk="0" hangingPunct="0"/>
              <a:r>
                <a:rPr lang="es-ES_tradnl" sz="1600">
                  <a:solidFill>
                    <a:schemeClr val="tx2"/>
                  </a:solidFill>
                  <a:latin typeface="Arial Narrow" pitchFamily="34" charset="0"/>
                </a:rPr>
                <a:t>TELEFONOS</a:t>
              </a:r>
            </a:p>
          </p:txBody>
        </p:sp>
        <p:sp>
          <p:nvSpPr>
            <p:cNvPr id="26660" name="Oval 8"/>
            <p:cNvSpPr>
              <a:spLocks noChangeArrowheads="1"/>
            </p:cNvSpPr>
            <p:nvPr/>
          </p:nvSpPr>
          <p:spPr bwMode="auto">
            <a:xfrm>
              <a:off x="4571" y="3216"/>
              <a:ext cx="709" cy="240"/>
            </a:xfrm>
            <a:prstGeom prst="ellipse">
              <a:avLst/>
            </a:prstGeom>
            <a:noFill/>
            <a:ln w="19050">
              <a:solidFill>
                <a:schemeClr val="tx2"/>
              </a:solidFill>
              <a:round/>
              <a:headEnd/>
              <a:tailEnd/>
            </a:ln>
          </p:spPr>
          <p:txBody>
            <a:bodyPr wrap="none" anchor="ctr"/>
            <a:lstStyle/>
            <a:p>
              <a:pPr algn="ctr" eaLnBrk="0" hangingPunct="0"/>
              <a:r>
                <a:rPr lang="es-ES_tradnl" sz="1600">
                  <a:solidFill>
                    <a:schemeClr val="tx2"/>
                  </a:solidFill>
                  <a:latin typeface="Arial Narrow" pitchFamily="34" charset="0"/>
                </a:rPr>
                <a:t>NOMBRES</a:t>
              </a:r>
            </a:p>
          </p:txBody>
        </p:sp>
        <p:sp>
          <p:nvSpPr>
            <p:cNvPr id="26661" name="Line 12"/>
            <p:cNvSpPr>
              <a:spLocks noChangeShapeType="1"/>
            </p:cNvSpPr>
            <p:nvPr/>
          </p:nvSpPr>
          <p:spPr bwMode="auto">
            <a:xfrm flipH="1">
              <a:off x="3903" y="3360"/>
              <a:ext cx="657" cy="192"/>
            </a:xfrm>
            <a:prstGeom prst="line">
              <a:avLst/>
            </a:prstGeom>
            <a:noFill/>
            <a:ln w="19050">
              <a:solidFill>
                <a:schemeClr val="tx2"/>
              </a:solidFill>
              <a:round/>
              <a:headEnd/>
              <a:tailEnd/>
            </a:ln>
          </p:spPr>
          <p:txBody>
            <a:bodyPr wrap="none" anchor="ctr"/>
            <a:lstStyle/>
            <a:p>
              <a:endParaRPr lang="es-MX"/>
            </a:p>
          </p:txBody>
        </p:sp>
        <p:sp>
          <p:nvSpPr>
            <p:cNvPr id="26662" name="Line 13"/>
            <p:cNvSpPr>
              <a:spLocks noChangeShapeType="1"/>
            </p:cNvSpPr>
            <p:nvPr/>
          </p:nvSpPr>
          <p:spPr bwMode="auto">
            <a:xfrm flipH="1">
              <a:off x="3936" y="3696"/>
              <a:ext cx="624" cy="1"/>
            </a:xfrm>
            <a:prstGeom prst="line">
              <a:avLst/>
            </a:prstGeom>
            <a:noFill/>
            <a:ln w="19050">
              <a:solidFill>
                <a:schemeClr val="tx2"/>
              </a:solidFill>
              <a:round/>
              <a:headEnd/>
              <a:tailEnd/>
            </a:ln>
          </p:spPr>
          <p:txBody>
            <a:bodyPr wrap="none" anchor="ctr"/>
            <a:lstStyle/>
            <a:p>
              <a:endParaRPr lang="es-MX"/>
            </a:p>
          </p:txBody>
        </p:sp>
        <p:sp>
          <p:nvSpPr>
            <p:cNvPr id="26663" name="Text Box 21"/>
            <p:cNvSpPr txBox="1">
              <a:spLocks noChangeArrowheads="1"/>
            </p:cNvSpPr>
            <p:nvPr/>
          </p:nvSpPr>
          <p:spPr bwMode="auto">
            <a:xfrm>
              <a:off x="3997" y="3504"/>
              <a:ext cx="371" cy="190"/>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sz="1600">
                  <a:solidFill>
                    <a:schemeClr val="tx2"/>
                  </a:solidFill>
                  <a:latin typeface="Arial Narrow" pitchFamily="34" charset="0"/>
                </a:rPr>
                <a:t>telefono</a:t>
              </a:r>
            </a:p>
          </p:txBody>
        </p:sp>
        <p:sp>
          <p:nvSpPr>
            <p:cNvPr id="26664" name="Text Box 22"/>
            <p:cNvSpPr txBox="1">
              <a:spLocks noChangeArrowheads="1"/>
            </p:cNvSpPr>
            <p:nvPr/>
          </p:nvSpPr>
          <p:spPr bwMode="auto">
            <a:xfrm>
              <a:off x="3997" y="3266"/>
              <a:ext cx="354" cy="190"/>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sz="1600">
                  <a:solidFill>
                    <a:schemeClr val="tx2"/>
                  </a:solidFill>
                  <a:latin typeface="Arial Narrow" pitchFamily="34" charset="0"/>
                </a:rPr>
                <a:t>nombre</a:t>
              </a:r>
            </a:p>
          </p:txBody>
        </p:sp>
        <p:sp>
          <p:nvSpPr>
            <p:cNvPr id="26665" name="Oval 25"/>
            <p:cNvSpPr>
              <a:spLocks noChangeArrowheads="1"/>
            </p:cNvSpPr>
            <p:nvPr/>
          </p:nvSpPr>
          <p:spPr bwMode="auto">
            <a:xfrm>
              <a:off x="4575" y="3853"/>
              <a:ext cx="756" cy="230"/>
            </a:xfrm>
            <a:prstGeom prst="ellipse">
              <a:avLst/>
            </a:prstGeom>
            <a:noFill/>
            <a:ln w="19050">
              <a:solidFill>
                <a:schemeClr val="tx2"/>
              </a:solidFill>
              <a:round/>
              <a:headEnd/>
              <a:tailEnd/>
            </a:ln>
          </p:spPr>
          <p:txBody>
            <a:bodyPr wrap="none" lIns="54000" tIns="0" rIns="54000" bIns="0" anchor="ctr">
              <a:spAutoFit/>
            </a:bodyPr>
            <a:lstStyle/>
            <a:p>
              <a:pPr algn="ctr" eaLnBrk="0" hangingPunct="0"/>
              <a:r>
                <a:rPr lang="es-ES_tradnl" sz="1600">
                  <a:solidFill>
                    <a:schemeClr val="tx2"/>
                  </a:solidFill>
                  <a:latin typeface="Arial Narrow" pitchFamily="34" charset="0"/>
                </a:rPr>
                <a:t>MEDIDAS</a:t>
              </a:r>
            </a:p>
          </p:txBody>
        </p:sp>
        <p:sp>
          <p:nvSpPr>
            <p:cNvPr id="26666" name="Line 26"/>
            <p:cNvSpPr>
              <a:spLocks noChangeShapeType="1"/>
            </p:cNvSpPr>
            <p:nvPr/>
          </p:nvSpPr>
          <p:spPr bwMode="auto">
            <a:xfrm flipH="1" flipV="1">
              <a:off x="3936" y="3744"/>
              <a:ext cx="672" cy="192"/>
            </a:xfrm>
            <a:prstGeom prst="line">
              <a:avLst/>
            </a:prstGeom>
            <a:noFill/>
            <a:ln w="19050">
              <a:solidFill>
                <a:schemeClr val="tx2"/>
              </a:solidFill>
              <a:round/>
              <a:headEnd/>
              <a:tailEnd/>
            </a:ln>
          </p:spPr>
          <p:txBody>
            <a:bodyPr wrap="none" anchor="ctr"/>
            <a:lstStyle/>
            <a:p>
              <a:endParaRPr lang="es-MX"/>
            </a:p>
          </p:txBody>
        </p:sp>
        <p:sp>
          <p:nvSpPr>
            <p:cNvPr id="26667" name="Text Box 27"/>
            <p:cNvSpPr txBox="1">
              <a:spLocks noChangeArrowheads="1"/>
            </p:cNvSpPr>
            <p:nvPr/>
          </p:nvSpPr>
          <p:spPr bwMode="auto">
            <a:xfrm>
              <a:off x="3997" y="3792"/>
              <a:ext cx="261" cy="190"/>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sz="1600">
                  <a:solidFill>
                    <a:schemeClr val="tx2"/>
                  </a:solidFill>
                  <a:latin typeface="Arial Narrow" pitchFamily="34" charset="0"/>
                </a:rPr>
                <a:t>altura</a:t>
              </a:r>
            </a:p>
          </p:txBody>
        </p:sp>
        <p:sp>
          <p:nvSpPr>
            <p:cNvPr id="26668" name="Rectangle 5"/>
            <p:cNvSpPr>
              <a:spLocks noChangeArrowheads="1"/>
            </p:cNvSpPr>
            <p:nvPr/>
          </p:nvSpPr>
          <p:spPr bwMode="auto">
            <a:xfrm>
              <a:off x="3165" y="3552"/>
              <a:ext cx="785" cy="243"/>
            </a:xfrm>
            <a:prstGeom prst="rect">
              <a:avLst/>
            </a:prstGeom>
            <a:solidFill>
              <a:schemeClr val="bg1"/>
            </a:solidFill>
            <a:ln w="19050">
              <a:solidFill>
                <a:schemeClr val="tx2"/>
              </a:solidFill>
              <a:miter lim="800000"/>
              <a:headEnd/>
              <a:tailEnd/>
            </a:ln>
          </p:spPr>
          <p:txBody>
            <a:bodyPr wrap="none" anchor="ctr">
              <a:spAutoFit/>
            </a:bodyPr>
            <a:lstStyle/>
            <a:p>
              <a:pPr algn="ctr" eaLnBrk="0" hangingPunct="0"/>
              <a:r>
                <a:rPr lang="es-ES_tradnl">
                  <a:solidFill>
                    <a:schemeClr val="tx2"/>
                  </a:solidFill>
                  <a:latin typeface="Arial Narrow" pitchFamily="34" charset="0"/>
                </a:rPr>
                <a:t>EMPLEADO</a:t>
              </a:r>
            </a:p>
          </p:txBody>
        </p:sp>
      </p:grpSp>
      <p:sp>
        <p:nvSpPr>
          <p:cNvPr id="26658" name="Rectangle 156"/>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65088"/>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Marcador de número de diapositiva"/>
          <p:cNvSpPr>
            <a:spLocks noGrp="1"/>
          </p:cNvSpPr>
          <p:nvPr>
            <p:ph type="sldNum" sz="quarter" idx="12"/>
          </p:nvPr>
        </p:nvSpPr>
        <p:spPr>
          <a:noFill/>
        </p:spPr>
        <p:txBody>
          <a:bodyPr/>
          <a:lstStyle/>
          <a:p>
            <a:fld id="{554B1EE1-929F-4A16-82D6-E2319EF4C8D5}" type="slidenum">
              <a:rPr lang="es-ES" smtClean="0"/>
              <a:pPr/>
              <a:t>23</a:t>
            </a:fld>
            <a:endParaRPr lang="es-ES"/>
          </a:p>
        </p:txBody>
      </p:sp>
      <p:sp>
        <p:nvSpPr>
          <p:cNvPr id="27651" name="Rectangle 6"/>
          <p:cNvSpPr>
            <a:spLocks noGrp="1" noChangeArrowheads="1"/>
          </p:cNvSpPr>
          <p:nvPr>
            <p:ph type="title"/>
          </p:nvPr>
        </p:nvSpPr>
        <p:spPr>
          <a:xfrm>
            <a:off x="1150938" y="993775"/>
            <a:ext cx="7793037" cy="684213"/>
          </a:xfrm>
        </p:spPr>
        <p:txBody>
          <a:bodyPr/>
          <a:lstStyle/>
          <a:p>
            <a:pPr eaLnBrk="1" hangingPunct="1"/>
            <a:r>
              <a:rPr lang="es-ES_tradnl" b="1"/>
              <a:t>RELACIÓN</a:t>
            </a:r>
            <a:r>
              <a:rPr lang="es-ES_tradnl"/>
              <a:t> (</a:t>
            </a:r>
            <a:r>
              <a:rPr lang="es-ES_tradnl" i="1"/>
              <a:t>relationship</a:t>
            </a:r>
            <a:r>
              <a:rPr lang="es-ES_tradnl"/>
              <a:t>)</a:t>
            </a:r>
            <a:endParaRPr lang="es-ES"/>
          </a:p>
        </p:txBody>
      </p:sp>
      <p:sp>
        <p:nvSpPr>
          <p:cNvPr id="27652" name="Rectangle 7"/>
          <p:cNvSpPr>
            <a:spLocks noGrp="1" noChangeArrowheads="1"/>
          </p:cNvSpPr>
          <p:nvPr>
            <p:ph type="body" idx="1"/>
          </p:nvPr>
        </p:nvSpPr>
        <p:spPr>
          <a:xfrm>
            <a:off x="755650" y="1989138"/>
            <a:ext cx="8189913" cy="4564062"/>
          </a:xfrm>
        </p:spPr>
        <p:txBody>
          <a:bodyPr/>
          <a:lstStyle/>
          <a:p>
            <a:pPr eaLnBrk="1" hangingPunct="1"/>
            <a:r>
              <a:rPr lang="es-ES_tradnl" sz="2800"/>
              <a:t>También “</a:t>
            </a:r>
            <a:r>
              <a:rPr lang="es-ES" sz="2800">
                <a:solidFill>
                  <a:schemeClr val="accent2"/>
                </a:solidFill>
              </a:rPr>
              <a:t>interrelación</a:t>
            </a:r>
            <a:r>
              <a:rPr lang="es-ES_tradnl" sz="2800"/>
              <a:t>”</a:t>
            </a:r>
            <a:r>
              <a:rPr lang="es-ES" sz="2800"/>
              <a:t> </a:t>
            </a:r>
          </a:p>
          <a:p>
            <a:pPr eaLnBrk="1" hangingPunct="1"/>
            <a:r>
              <a:rPr lang="es-ES" sz="2800"/>
              <a:t>Asociación, </a:t>
            </a:r>
            <a:r>
              <a:rPr lang="es-ES" sz="2800" b="1">
                <a:solidFill>
                  <a:schemeClr val="accent2"/>
                </a:solidFill>
              </a:rPr>
              <a:t>vínculo</a:t>
            </a:r>
            <a:r>
              <a:rPr lang="es-ES" sz="2800"/>
              <a:t> o correspondencia</a:t>
            </a:r>
            <a:br>
              <a:rPr lang="es-ES_tradnl" sz="2800"/>
            </a:br>
            <a:r>
              <a:rPr lang="es-ES" sz="2800" b="1">
                <a:solidFill>
                  <a:schemeClr val="accent2"/>
                </a:solidFill>
              </a:rPr>
              <a:t>entre instancias de entidades</a:t>
            </a:r>
            <a:r>
              <a:rPr lang="es-ES" sz="2800"/>
              <a:t> relacionadas de alguna manera en el </a:t>
            </a:r>
            <a:r>
              <a:rPr lang="es-ES_tradnl" sz="2800"/>
              <a:t>“mundo real”</a:t>
            </a:r>
            <a:endParaRPr lang="es-ES" sz="2800"/>
          </a:p>
          <a:p>
            <a:pPr lvl="1" eaLnBrk="1" hangingPunct="1"/>
            <a:r>
              <a:rPr lang="es-ES_tradnl" sz="2400"/>
              <a:t>el</a:t>
            </a:r>
            <a:r>
              <a:rPr lang="es-ES" sz="2400"/>
              <a:t> director </a:t>
            </a:r>
            <a:r>
              <a:rPr lang="es-ES_tradnl" sz="2400"/>
              <a:t>“</a:t>
            </a:r>
            <a:r>
              <a:rPr lang="es-ES" sz="2400">
                <a:solidFill>
                  <a:schemeClr val="tx2"/>
                </a:solidFill>
                <a:latin typeface="Arial Narrow" pitchFamily="34" charset="0"/>
              </a:rPr>
              <a:t>Alejandro Amenábar</a:t>
            </a:r>
            <a:r>
              <a:rPr lang="es-ES_tradnl" sz="2400"/>
              <a:t>”</a:t>
            </a:r>
            <a:r>
              <a:rPr lang="es-ES" sz="2400">
                <a:solidFill>
                  <a:schemeClr val="tx2"/>
                </a:solidFill>
                <a:latin typeface="Arial Narrow" pitchFamily="34" charset="0"/>
              </a:rPr>
              <a:t> </a:t>
            </a:r>
            <a:r>
              <a:rPr lang="es-ES_tradnl" sz="2400" b="1">
                <a:solidFill>
                  <a:schemeClr val="tx2"/>
                </a:solidFill>
                <a:latin typeface="Arial Narrow" pitchFamily="34" charset="0"/>
              </a:rPr>
              <a:t>ha rodado</a:t>
            </a:r>
            <a:r>
              <a:rPr lang="es-ES" sz="2400">
                <a:solidFill>
                  <a:schemeClr val="tx2"/>
                </a:solidFill>
                <a:latin typeface="Arial Narrow" pitchFamily="34" charset="0"/>
              </a:rPr>
              <a:t> </a:t>
            </a:r>
            <a:r>
              <a:rPr lang="es-ES" sz="2400"/>
              <a:t>la película </a:t>
            </a:r>
            <a:r>
              <a:rPr lang="es-ES_tradnl" sz="2400"/>
              <a:t>“</a:t>
            </a:r>
            <a:r>
              <a:rPr lang="es-ES" sz="2400">
                <a:solidFill>
                  <a:schemeClr val="tx2"/>
                </a:solidFill>
                <a:latin typeface="Arial Narrow" pitchFamily="34" charset="0"/>
              </a:rPr>
              <a:t>Mar adentro</a:t>
            </a:r>
            <a:r>
              <a:rPr lang="es-ES_tradnl" sz="2400">
                <a:solidFill>
                  <a:schemeClr val="tx2"/>
                </a:solidFill>
              </a:rPr>
              <a:t>”</a:t>
            </a:r>
          </a:p>
          <a:p>
            <a:pPr lvl="1" eaLnBrk="1" hangingPunct="1"/>
            <a:r>
              <a:rPr lang="es-ES_tradnl" sz="2400"/>
              <a:t>el empleado</a:t>
            </a:r>
            <a:r>
              <a:rPr lang="es-ES_tradnl" sz="2400">
                <a:solidFill>
                  <a:schemeClr val="tx2"/>
                </a:solidFill>
              </a:rPr>
              <a:t> </a:t>
            </a:r>
            <a:r>
              <a:rPr lang="es-ES_tradnl" sz="2400">
                <a:solidFill>
                  <a:schemeClr val="tx2"/>
                </a:solidFill>
                <a:latin typeface="Arial Narrow" pitchFamily="34" charset="0"/>
              </a:rPr>
              <a:t>87654321</a:t>
            </a:r>
            <a:r>
              <a:rPr lang="es-ES_tradnl" sz="2400">
                <a:solidFill>
                  <a:schemeClr val="tx2"/>
                </a:solidFill>
              </a:rPr>
              <a:t> </a:t>
            </a:r>
            <a:r>
              <a:rPr lang="es-ES_tradnl" sz="2400" b="1">
                <a:solidFill>
                  <a:schemeClr val="tx2"/>
                </a:solidFill>
                <a:latin typeface="Arial Narrow" pitchFamily="34" charset="0"/>
              </a:rPr>
              <a:t>trabaja en</a:t>
            </a:r>
            <a:r>
              <a:rPr lang="es-ES_tradnl" sz="2400"/>
              <a:t> el</a:t>
            </a:r>
            <a:r>
              <a:rPr lang="es-ES_tradnl" sz="2400">
                <a:solidFill>
                  <a:schemeClr val="tx2"/>
                </a:solidFill>
              </a:rPr>
              <a:t> </a:t>
            </a:r>
            <a:r>
              <a:rPr lang="es-ES_tradnl" sz="2400"/>
              <a:t>local de videoclub</a:t>
            </a:r>
            <a:r>
              <a:rPr lang="es-ES_tradnl" sz="2400">
                <a:solidFill>
                  <a:schemeClr val="tx2"/>
                </a:solidFill>
              </a:rPr>
              <a:t> “</a:t>
            </a:r>
            <a:r>
              <a:rPr lang="es-ES_tradnl" sz="2400">
                <a:solidFill>
                  <a:schemeClr val="tx2"/>
                </a:solidFill>
                <a:latin typeface="Arial Narrow" pitchFamily="34" charset="0"/>
              </a:rPr>
              <a:t>principal</a:t>
            </a:r>
            <a:r>
              <a:rPr lang="es-ES_tradnl" sz="2400">
                <a:solidFill>
                  <a:schemeClr val="tx2"/>
                </a:solidFill>
              </a:rPr>
              <a:t>”</a:t>
            </a:r>
          </a:p>
          <a:p>
            <a:pPr lvl="1" eaLnBrk="1" hangingPunct="1"/>
            <a:r>
              <a:rPr lang="es-ES_tradnl" sz="2400"/>
              <a:t>la película</a:t>
            </a:r>
            <a:r>
              <a:rPr lang="es-ES_tradnl" sz="2400">
                <a:solidFill>
                  <a:schemeClr val="tx2"/>
                </a:solidFill>
              </a:rPr>
              <a:t> </a:t>
            </a:r>
            <a:r>
              <a:rPr lang="es-ES_tradnl" sz="2400"/>
              <a:t>“</a:t>
            </a:r>
            <a:r>
              <a:rPr lang="es-ES_tradnl" sz="2400">
                <a:solidFill>
                  <a:schemeClr val="tx2"/>
                </a:solidFill>
                <a:latin typeface="Arial Narrow" pitchFamily="34" charset="0"/>
              </a:rPr>
              <a:t>El imperio contraataca</a:t>
            </a:r>
            <a:r>
              <a:rPr lang="es-ES_tradnl" sz="2400"/>
              <a:t>”</a:t>
            </a:r>
            <a:r>
              <a:rPr lang="es-ES_tradnl" sz="2400">
                <a:solidFill>
                  <a:schemeClr val="tx2"/>
                </a:solidFill>
              </a:rPr>
              <a:t> </a:t>
            </a:r>
            <a:r>
              <a:rPr lang="es-ES_tradnl" sz="2400" b="1">
                <a:solidFill>
                  <a:schemeClr val="tx2"/>
                </a:solidFill>
                <a:latin typeface="Arial Narrow" pitchFamily="34" charset="0"/>
              </a:rPr>
              <a:t>es una continuación de</a:t>
            </a:r>
            <a:r>
              <a:rPr lang="es-ES_tradnl" sz="2400">
                <a:solidFill>
                  <a:schemeClr val="tx2"/>
                </a:solidFill>
              </a:rPr>
              <a:t> </a:t>
            </a:r>
            <a:r>
              <a:rPr lang="es-ES_tradnl" sz="2400"/>
              <a:t>la película</a:t>
            </a:r>
            <a:r>
              <a:rPr lang="es-ES_tradnl" sz="2400">
                <a:solidFill>
                  <a:schemeClr val="tx2"/>
                </a:solidFill>
              </a:rPr>
              <a:t> </a:t>
            </a:r>
            <a:r>
              <a:rPr lang="es-ES_tradnl" sz="2400"/>
              <a:t>“</a:t>
            </a:r>
            <a:r>
              <a:rPr lang="es-ES_tradnl" sz="2400">
                <a:solidFill>
                  <a:schemeClr val="tx2"/>
                </a:solidFill>
                <a:latin typeface="Arial Narrow" pitchFamily="34" charset="0"/>
              </a:rPr>
              <a:t>La guerra de las galaxias</a:t>
            </a:r>
            <a:r>
              <a:rPr lang="es-ES_tradnl" sz="2400"/>
              <a:t>”</a:t>
            </a:r>
            <a:endParaRPr lang="es-ES" sz="2400"/>
          </a:p>
        </p:txBody>
      </p:sp>
      <p:sp>
        <p:nvSpPr>
          <p:cNvPr id="27653" name="Rectangle 12"/>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67392"/>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3 Marcador de número de diapositiva"/>
          <p:cNvSpPr>
            <a:spLocks noGrp="1"/>
          </p:cNvSpPr>
          <p:nvPr>
            <p:ph type="sldNum" sz="quarter" idx="12"/>
          </p:nvPr>
        </p:nvSpPr>
        <p:spPr>
          <a:noFill/>
        </p:spPr>
        <p:txBody>
          <a:bodyPr/>
          <a:lstStyle/>
          <a:p>
            <a:fld id="{1521CB40-1407-4DEC-A1D9-9F1BD8FAF23A}" type="slidenum">
              <a:rPr lang="es-ES" smtClean="0"/>
              <a:pPr/>
              <a:t>24</a:t>
            </a:fld>
            <a:endParaRPr lang="es-ES"/>
          </a:p>
        </p:txBody>
      </p:sp>
      <p:sp>
        <p:nvSpPr>
          <p:cNvPr id="28675" name="Rectangle 2"/>
          <p:cNvSpPr>
            <a:spLocks noGrp="1" noChangeArrowheads="1"/>
          </p:cNvSpPr>
          <p:nvPr>
            <p:ph type="title" idx="4294967295"/>
          </p:nvPr>
        </p:nvSpPr>
        <p:spPr>
          <a:xfrm>
            <a:off x="1717675" y="274638"/>
            <a:ext cx="7223125" cy="468312"/>
          </a:xfrm>
        </p:spPr>
        <p:txBody>
          <a:bodyPr/>
          <a:lstStyle/>
          <a:p>
            <a:pPr eaLnBrk="1" hangingPunct="1">
              <a:tabLst>
                <a:tab pos="381000" algn="l"/>
                <a:tab pos="3429000" algn="ctr"/>
                <a:tab pos="7048500" algn="r"/>
              </a:tabLst>
            </a:pPr>
            <a:r>
              <a:rPr lang="es-ES_tradnl" sz="2800" b="1">
                <a:latin typeface="Arial Narrow" pitchFamily="34" charset="0"/>
              </a:rPr>
              <a:t>DIRECTOR	HA_RODADO	PELICULA</a:t>
            </a:r>
          </a:p>
        </p:txBody>
      </p:sp>
      <p:sp>
        <p:nvSpPr>
          <p:cNvPr id="28676" name="Oval 3"/>
          <p:cNvSpPr>
            <a:spLocks noChangeArrowheads="1"/>
          </p:cNvSpPr>
          <p:nvPr/>
        </p:nvSpPr>
        <p:spPr bwMode="auto">
          <a:xfrm>
            <a:off x="985838" y="1663700"/>
            <a:ext cx="2035175" cy="3517900"/>
          </a:xfrm>
          <a:prstGeom prst="ellipse">
            <a:avLst/>
          </a:prstGeom>
          <a:noFill/>
          <a:ln w="9525">
            <a:solidFill>
              <a:schemeClr val="tx1"/>
            </a:solidFill>
            <a:round/>
            <a:headEnd/>
            <a:tailEnd/>
          </a:ln>
        </p:spPr>
        <p:txBody>
          <a:bodyPr lIns="0" tIns="10800" rIns="0" bIns="0" anchor="ctr">
            <a:spAutoFit/>
          </a:bodyPr>
          <a:lstStyle/>
          <a:p>
            <a:pPr algn="r" eaLnBrk="0" hangingPunct="0"/>
            <a:r>
              <a:rPr lang="es-ES_tradnl">
                <a:solidFill>
                  <a:schemeClr val="tx2"/>
                </a:solidFill>
                <a:latin typeface="Arial Narrow" pitchFamily="34" charset="0"/>
              </a:rPr>
              <a:t>J. Médem </a:t>
            </a:r>
            <a:r>
              <a:rPr lang="es-ES_tradnl">
                <a:solidFill>
                  <a:schemeClr val="tx2"/>
                </a:solidFill>
                <a:latin typeface="Arial Narrow" pitchFamily="34" charset="0"/>
                <a:sym typeface="Monotype Sorts" pitchFamily="2" charset="2"/>
              </a:rPr>
              <a:t></a:t>
            </a:r>
            <a:endParaRPr lang="es-ES_tradnl">
              <a:solidFill>
                <a:schemeClr val="tx2"/>
              </a:solidFill>
              <a:latin typeface="Arial Narrow" pitchFamily="34" charset="0"/>
            </a:endParaRPr>
          </a:p>
          <a:p>
            <a:pPr algn="r" eaLnBrk="0" hangingPunct="0"/>
            <a:endParaRPr lang="es-ES_tradnl">
              <a:solidFill>
                <a:schemeClr val="tx2"/>
              </a:solidFill>
              <a:latin typeface="Arial Narrow" pitchFamily="34" charset="0"/>
            </a:endParaRPr>
          </a:p>
          <a:p>
            <a:pPr algn="r" eaLnBrk="0" hangingPunct="0"/>
            <a:r>
              <a:rPr lang="es-ES_tradnl">
                <a:solidFill>
                  <a:schemeClr val="tx2"/>
                </a:solidFill>
                <a:latin typeface="Arial Narrow" pitchFamily="34" charset="0"/>
              </a:rPr>
              <a:t>C. Saura </a:t>
            </a:r>
            <a:r>
              <a:rPr lang="es-ES_tradnl">
                <a:solidFill>
                  <a:schemeClr val="tx2"/>
                </a:solidFill>
                <a:latin typeface="Arial Narrow" pitchFamily="34" charset="0"/>
                <a:sym typeface="Monotype Sorts" pitchFamily="2" charset="2"/>
              </a:rPr>
              <a:t></a:t>
            </a:r>
            <a:endParaRPr lang="es-ES_tradnl">
              <a:solidFill>
                <a:schemeClr val="tx2"/>
              </a:solidFill>
              <a:latin typeface="Arial Narrow" pitchFamily="34" charset="0"/>
            </a:endParaRPr>
          </a:p>
          <a:p>
            <a:pPr algn="r" eaLnBrk="0" hangingPunct="0"/>
            <a:r>
              <a:rPr lang="es-ES_tradnl">
                <a:solidFill>
                  <a:schemeClr val="tx2"/>
                </a:solidFill>
                <a:latin typeface="Arial Narrow" pitchFamily="34" charset="0"/>
              </a:rPr>
              <a:t> </a:t>
            </a:r>
          </a:p>
          <a:p>
            <a:pPr algn="r" eaLnBrk="0" hangingPunct="0"/>
            <a:r>
              <a:rPr lang="es-ES_tradnl">
                <a:solidFill>
                  <a:schemeClr val="tx2"/>
                </a:solidFill>
                <a:latin typeface="Arial Narrow" pitchFamily="34" charset="0"/>
                <a:sym typeface="Monotype Sorts" pitchFamily="2" charset="2"/>
              </a:rPr>
              <a:t>F. Trueba</a:t>
            </a:r>
            <a:r>
              <a:rPr lang="es-ES_tradnl">
                <a:solidFill>
                  <a:schemeClr val="tx2"/>
                </a:solidFill>
                <a:latin typeface="Arial Narrow" pitchFamily="34" charset="0"/>
              </a:rPr>
              <a:t> </a:t>
            </a:r>
            <a:r>
              <a:rPr lang="es-ES_tradnl">
                <a:solidFill>
                  <a:schemeClr val="tx2"/>
                </a:solidFill>
                <a:latin typeface="Arial Narrow" pitchFamily="34" charset="0"/>
                <a:sym typeface="Monotype Sorts" pitchFamily="2" charset="2"/>
              </a:rPr>
              <a:t> </a:t>
            </a:r>
          </a:p>
          <a:p>
            <a:pPr algn="r" eaLnBrk="0" hangingPunct="0"/>
            <a:endParaRPr lang="es-ES_tradnl">
              <a:solidFill>
                <a:schemeClr val="tx2"/>
              </a:solidFill>
              <a:latin typeface="Arial Narrow" pitchFamily="34" charset="0"/>
              <a:sym typeface="Monotype Sorts" pitchFamily="2" charset="2"/>
            </a:endParaRPr>
          </a:p>
          <a:p>
            <a:pPr algn="r" eaLnBrk="0" hangingPunct="0"/>
            <a:r>
              <a:rPr lang="es-ES_tradnl">
                <a:solidFill>
                  <a:schemeClr val="tx2"/>
                </a:solidFill>
                <a:latin typeface="Arial Narrow" pitchFamily="34" charset="0"/>
              </a:rPr>
              <a:t>S. Segura </a:t>
            </a:r>
            <a:r>
              <a:rPr lang="es-ES_tradnl">
                <a:solidFill>
                  <a:schemeClr val="tx2"/>
                </a:solidFill>
                <a:latin typeface="Arial Narrow" pitchFamily="34" charset="0"/>
                <a:sym typeface="Monotype Sorts" pitchFamily="2" charset="2"/>
              </a:rPr>
              <a:t> </a:t>
            </a:r>
            <a:endParaRPr lang="es-ES_tradnl">
              <a:solidFill>
                <a:schemeClr val="tx2"/>
              </a:solidFill>
              <a:latin typeface="Arial Narrow" pitchFamily="34" charset="0"/>
            </a:endParaRPr>
          </a:p>
          <a:p>
            <a:pPr algn="r" eaLnBrk="0" hangingPunct="0"/>
            <a:endParaRPr lang="es-ES_tradnl">
              <a:solidFill>
                <a:schemeClr val="tx2"/>
              </a:solidFill>
              <a:latin typeface="Arial Narrow" pitchFamily="34" charset="0"/>
            </a:endParaRPr>
          </a:p>
          <a:p>
            <a:pPr algn="r" eaLnBrk="0" hangingPunct="0"/>
            <a:r>
              <a:rPr lang="es-ES_tradnl">
                <a:solidFill>
                  <a:schemeClr val="tx2"/>
                </a:solidFill>
                <a:latin typeface="Arial Narrow" pitchFamily="34" charset="0"/>
              </a:rPr>
              <a:t>A. Amenábar </a:t>
            </a:r>
            <a:r>
              <a:rPr lang="es-ES_tradnl">
                <a:solidFill>
                  <a:schemeClr val="tx2"/>
                </a:solidFill>
                <a:latin typeface="Arial Narrow" pitchFamily="34" charset="0"/>
                <a:sym typeface="Monotype Sorts" pitchFamily="2" charset="2"/>
              </a:rPr>
              <a:t> </a:t>
            </a:r>
          </a:p>
        </p:txBody>
      </p:sp>
      <p:sp>
        <p:nvSpPr>
          <p:cNvPr id="28677" name="Oval 4"/>
          <p:cNvSpPr>
            <a:spLocks noChangeArrowheads="1"/>
          </p:cNvSpPr>
          <p:nvPr/>
        </p:nvSpPr>
        <p:spPr bwMode="auto">
          <a:xfrm>
            <a:off x="4032250" y="1189038"/>
            <a:ext cx="995363" cy="5059362"/>
          </a:xfrm>
          <a:prstGeom prst="ellipse">
            <a:avLst/>
          </a:prstGeom>
          <a:noFill/>
          <a:ln w="9525">
            <a:solidFill>
              <a:schemeClr val="tx1"/>
            </a:solidFill>
            <a:round/>
            <a:headEnd/>
            <a:tailEnd/>
          </a:ln>
        </p:spPr>
        <p:txBody>
          <a:bodyPr lIns="0" tIns="0" rIns="0" bIns="0" anchor="ctr">
            <a:spAutoFit/>
          </a:bodyPr>
          <a:lstStyle/>
          <a:p>
            <a:pPr algn="ctr" eaLnBrk="0" hangingPunct="0"/>
            <a:r>
              <a:rPr lang="es-ES_tradnl">
                <a:latin typeface="Arial Narrow" pitchFamily="34" charset="0"/>
                <a:sym typeface="Monotype Sorts" pitchFamily="2" charset="2"/>
              </a:rPr>
              <a:t> </a:t>
            </a:r>
          </a:p>
          <a:p>
            <a:pPr algn="ctr" eaLnBrk="0" hangingPunct="0"/>
            <a:endParaRPr lang="es-ES_tradnl">
              <a:latin typeface="Arial Narrow" pitchFamily="34" charset="0"/>
            </a:endParaRPr>
          </a:p>
          <a:p>
            <a:pPr algn="ctr" eaLnBrk="0" hangingPunct="0"/>
            <a:r>
              <a:rPr lang="es-ES_tradnl">
                <a:latin typeface="Arial Narrow" pitchFamily="34" charset="0"/>
                <a:sym typeface="Monotype Sorts" pitchFamily="2" charset="2"/>
              </a:rPr>
              <a:t> </a:t>
            </a:r>
          </a:p>
          <a:p>
            <a:pPr algn="ctr" eaLnBrk="0" hangingPunct="0"/>
            <a:endParaRPr lang="es-ES_tradnl">
              <a:latin typeface="Arial Narrow" pitchFamily="34" charset="0"/>
            </a:endParaRPr>
          </a:p>
          <a:p>
            <a:pPr algn="ctr" eaLnBrk="0" hangingPunct="0"/>
            <a:r>
              <a:rPr lang="es-ES_tradnl">
                <a:latin typeface="Arial Narrow" pitchFamily="34" charset="0"/>
                <a:sym typeface="Monotype Sorts" pitchFamily="2" charset="2"/>
              </a:rPr>
              <a:t> </a:t>
            </a:r>
          </a:p>
          <a:p>
            <a:pPr algn="ctr" eaLnBrk="0" hangingPunct="0"/>
            <a:endParaRPr lang="es-ES_tradnl">
              <a:latin typeface="Arial Narrow" pitchFamily="34" charset="0"/>
              <a:sym typeface="Monotype Sorts" pitchFamily="2" charset="2"/>
            </a:endParaRPr>
          </a:p>
          <a:p>
            <a:pPr algn="ctr" eaLnBrk="0" hangingPunct="0"/>
            <a:r>
              <a:rPr lang="es-ES_tradnl">
                <a:latin typeface="Arial Narrow" pitchFamily="34" charset="0"/>
                <a:sym typeface="Monotype Sorts" pitchFamily="2" charset="2"/>
              </a:rPr>
              <a:t> </a:t>
            </a:r>
          </a:p>
          <a:p>
            <a:pPr algn="ctr" eaLnBrk="0" hangingPunct="0"/>
            <a:endParaRPr lang="es-ES_tradnl">
              <a:latin typeface="Arial Narrow" pitchFamily="34" charset="0"/>
              <a:sym typeface="Monotype Sorts" pitchFamily="2" charset="2"/>
            </a:endParaRPr>
          </a:p>
          <a:p>
            <a:pPr algn="ctr" eaLnBrk="0" hangingPunct="0"/>
            <a:r>
              <a:rPr lang="es-ES_tradnl">
                <a:latin typeface="Arial Narrow" pitchFamily="34" charset="0"/>
                <a:sym typeface="Monotype Sorts" pitchFamily="2" charset="2"/>
              </a:rPr>
              <a:t></a:t>
            </a:r>
          </a:p>
          <a:p>
            <a:pPr algn="ctr" eaLnBrk="0" hangingPunct="0"/>
            <a:r>
              <a:rPr lang="es-ES_tradnl">
                <a:latin typeface="Arial Narrow" pitchFamily="34" charset="0"/>
                <a:sym typeface="Monotype Sorts" pitchFamily="2" charset="2"/>
              </a:rPr>
              <a:t> </a:t>
            </a:r>
          </a:p>
          <a:p>
            <a:pPr algn="ctr" eaLnBrk="0" hangingPunct="0"/>
            <a:r>
              <a:rPr lang="es-ES_tradnl">
                <a:latin typeface="Arial Narrow" pitchFamily="34" charset="0"/>
                <a:sym typeface="Monotype Sorts" pitchFamily="2" charset="2"/>
              </a:rPr>
              <a:t></a:t>
            </a:r>
            <a:endParaRPr lang="es-ES_tradnl">
              <a:latin typeface="Arial Narrow" pitchFamily="34" charset="0"/>
            </a:endParaRPr>
          </a:p>
          <a:p>
            <a:pPr algn="ctr" eaLnBrk="0" hangingPunct="0"/>
            <a:endParaRPr lang="es-ES_tradnl">
              <a:latin typeface="Arial Narrow" pitchFamily="34" charset="0"/>
            </a:endParaRPr>
          </a:p>
          <a:p>
            <a:pPr algn="ctr" eaLnBrk="0" hangingPunct="0"/>
            <a:r>
              <a:rPr lang="es-ES_tradnl">
                <a:latin typeface="Arial Narrow" pitchFamily="34" charset="0"/>
                <a:sym typeface="Monotype Sorts" pitchFamily="2" charset="2"/>
              </a:rPr>
              <a:t></a:t>
            </a:r>
            <a:endParaRPr lang="es-ES_tradnl">
              <a:latin typeface="Arial Narrow" pitchFamily="34" charset="0"/>
            </a:endParaRPr>
          </a:p>
        </p:txBody>
      </p:sp>
      <p:sp>
        <p:nvSpPr>
          <p:cNvPr id="28678" name="Oval 5"/>
          <p:cNvSpPr>
            <a:spLocks noChangeArrowheads="1"/>
          </p:cNvSpPr>
          <p:nvPr/>
        </p:nvSpPr>
        <p:spPr bwMode="auto">
          <a:xfrm>
            <a:off x="6270625" y="882650"/>
            <a:ext cx="1982788" cy="5059363"/>
          </a:xfrm>
          <a:prstGeom prst="ellipse">
            <a:avLst/>
          </a:prstGeom>
          <a:noFill/>
          <a:ln w="9525">
            <a:solidFill>
              <a:schemeClr val="tx1"/>
            </a:solidFill>
            <a:round/>
            <a:headEnd/>
            <a:tailEnd/>
          </a:ln>
        </p:spPr>
        <p:txBody>
          <a:bodyPr wrap="none" lIns="72000" tIns="0" rIns="0" bIns="0" anchor="ctr">
            <a:spAutoFit/>
          </a:bodyPr>
          <a:lstStyle/>
          <a:p>
            <a:pPr eaLnBrk="0" hangingPunct="0"/>
            <a:r>
              <a:rPr lang="es-ES_tradnl">
                <a:solidFill>
                  <a:schemeClr val="tx2"/>
                </a:solidFill>
                <a:latin typeface="Arial Narrow" pitchFamily="34" charset="0"/>
                <a:sym typeface="Monotype Sorts" pitchFamily="2" charset="2"/>
              </a:rPr>
              <a:t> Vacas</a:t>
            </a:r>
          </a:p>
          <a:p>
            <a:pPr eaLnBrk="0" hangingPunct="0"/>
            <a:endParaRPr lang="es-ES_tradnl">
              <a:solidFill>
                <a:schemeClr val="tx2"/>
              </a:solidFill>
              <a:latin typeface="Arial Narrow" pitchFamily="34" charset="0"/>
            </a:endParaRPr>
          </a:p>
          <a:p>
            <a:pPr eaLnBrk="0" hangingPunct="0"/>
            <a:r>
              <a:rPr lang="es-ES_tradnl">
                <a:solidFill>
                  <a:schemeClr val="tx2"/>
                </a:solidFill>
                <a:latin typeface="Arial Narrow" pitchFamily="34" charset="0"/>
                <a:sym typeface="Monotype Sorts" pitchFamily="2" charset="2"/>
              </a:rPr>
              <a:t> Tesis</a:t>
            </a:r>
          </a:p>
          <a:p>
            <a:pPr eaLnBrk="0" hangingPunct="0"/>
            <a:endParaRPr lang="es-ES_tradnl">
              <a:solidFill>
                <a:schemeClr val="tx2"/>
              </a:solidFill>
              <a:latin typeface="Arial Narrow" pitchFamily="34" charset="0"/>
            </a:endParaRPr>
          </a:p>
          <a:p>
            <a:pPr eaLnBrk="0" hangingPunct="0"/>
            <a:r>
              <a:rPr lang="es-ES_tradnl">
                <a:solidFill>
                  <a:schemeClr val="tx2"/>
                </a:solidFill>
                <a:latin typeface="Arial Narrow" pitchFamily="34" charset="0"/>
                <a:sym typeface="Monotype Sorts" pitchFamily="2" charset="2"/>
              </a:rPr>
              <a:t> Belle Epoque</a:t>
            </a:r>
          </a:p>
          <a:p>
            <a:pPr eaLnBrk="0" hangingPunct="0"/>
            <a:endParaRPr lang="es-ES_tradnl">
              <a:solidFill>
                <a:schemeClr val="tx2"/>
              </a:solidFill>
              <a:latin typeface="Arial Narrow" pitchFamily="34" charset="0"/>
              <a:sym typeface="Monotype Sorts" pitchFamily="2" charset="2"/>
            </a:endParaRPr>
          </a:p>
          <a:p>
            <a:pPr eaLnBrk="0" hangingPunct="0"/>
            <a:r>
              <a:rPr lang="es-ES_tradnl">
                <a:solidFill>
                  <a:schemeClr val="tx2"/>
                </a:solidFill>
                <a:latin typeface="Arial Narrow" pitchFamily="34" charset="0"/>
                <a:sym typeface="Monotype Sorts" pitchFamily="2" charset="2"/>
              </a:rPr>
              <a:t> Torrente</a:t>
            </a:r>
          </a:p>
          <a:p>
            <a:pPr eaLnBrk="0" hangingPunct="0"/>
            <a:endParaRPr lang="es-ES_tradnl">
              <a:solidFill>
                <a:schemeClr val="tx2"/>
              </a:solidFill>
              <a:latin typeface="Arial Narrow" pitchFamily="34" charset="0"/>
              <a:sym typeface="Monotype Sorts" pitchFamily="2" charset="2"/>
            </a:endParaRPr>
          </a:p>
          <a:p>
            <a:pPr eaLnBrk="0" hangingPunct="0"/>
            <a:r>
              <a:rPr lang="es-ES_tradnl">
                <a:solidFill>
                  <a:schemeClr val="tx2"/>
                </a:solidFill>
                <a:latin typeface="Arial Narrow" pitchFamily="34" charset="0"/>
                <a:sym typeface="Monotype Sorts" pitchFamily="2" charset="2"/>
              </a:rPr>
              <a:t> Tierra</a:t>
            </a:r>
          </a:p>
          <a:p>
            <a:pPr eaLnBrk="0" hangingPunct="0"/>
            <a:r>
              <a:rPr lang="es-ES_tradnl">
                <a:solidFill>
                  <a:schemeClr val="tx2"/>
                </a:solidFill>
                <a:latin typeface="Arial Narrow" pitchFamily="34" charset="0"/>
                <a:sym typeface="Monotype Sorts" pitchFamily="2" charset="2"/>
              </a:rPr>
              <a:t> </a:t>
            </a:r>
          </a:p>
          <a:p>
            <a:pPr eaLnBrk="0" hangingPunct="0">
              <a:buFont typeface="Monotype Sorts" pitchFamily="2" charset="2"/>
              <a:buChar char="n"/>
            </a:pPr>
            <a:r>
              <a:rPr lang="es-ES_tradnl">
                <a:solidFill>
                  <a:schemeClr val="tx2"/>
                </a:solidFill>
                <a:latin typeface="Arial Narrow" pitchFamily="34" charset="0"/>
                <a:sym typeface="Monotype Sorts" pitchFamily="2" charset="2"/>
              </a:rPr>
              <a:t> Abre los ojos</a:t>
            </a:r>
          </a:p>
          <a:p>
            <a:pPr eaLnBrk="0" hangingPunct="0">
              <a:buFont typeface="Monotype Sorts" pitchFamily="2" charset="2"/>
              <a:buChar char="n"/>
            </a:pPr>
            <a:endParaRPr lang="es-ES_tradnl">
              <a:solidFill>
                <a:schemeClr val="tx2"/>
              </a:solidFill>
              <a:latin typeface="Arial Narrow" pitchFamily="34" charset="0"/>
              <a:sym typeface="Monotype Sorts" pitchFamily="2" charset="2"/>
            </a:endParaRPr>
          </a:p>
          <a:p>
            <a:pPr eaLnBrk="0" hangingPunct="0">
              <a:buFont typeface="Monotype Sorts" pitchFamily="2" charset="2"/>
              <a:buChar char="n"/>
            </a:pPr>
            <a:r>
              <a:rPr lang="es-ES_tradnl">
                <a:solidFill>
                  <a:schemeClr val="tx2"/>
                </a:solidFill>
                <a:latin typeface="Arial Narrow" pitchFamily="34" charset="0"/>
                <a:sym typeface="Monotype Sorts" pitchFamily="2" charset="2"/>
              </a:rPr>
              <a:t> Los otros</a:t>
            </a:r>
          </a:p>
        </p:txBody>
      </p:sp>
      <p:sp>
        <p:nvSpPr>
          <p:cNvPr id="28679" name="Line 6"/>
          <p:cNvSpPr>
            <a:spLocks noChangeShapeType="1"/>
          </p:cNvSpPr>
          <p:nvPr/>
        </p:nvSpPr>
        <p:spPr bwMode="auto">
          <a:xfrm flipV="1">
            <a:off x="2667000" y="2055813"/>
            <a:ext cx="1833563" cy="230187"/>
          </a:xfrm>
          <a:prstGeom prst="line">
            <a:avLst/>
          </a:prstGeom>
          <a:noFill/>
          <a:ln w="57150">
            <a:solidFill>
              <a:schemeClr val="tx1"/>
            </a:solidFill>
            <a:round/>
            <a:headEnd/>
            <a:tailEnd/>
          </a:ln>
        </p:spPr>
        <p:txBody>
          <a:bodyPr lIns="0" tIns="46800" rIns="0" bIns="10800" anchor="ctr">
            <a:spAutoFit/>
          </a:bodyPr>
          <a:lstStyle/>
          <a:p>
            <a:endParaRPr lang="es-MX"/>
          </a:p>
        </p:txBody>
      </p:sp>
      <p:sp>
        <p:nvSpPr>
          <p:cNvPr id="28680" name="Line 7"/>
          <p:cNvSpPr>
            <a:spLocks noChangeShapeType="1"/>
          </p:cNvSpPr>
          <p:nvPr/>
        </p:nvSpPr>
        <p:spPr bwMode="auto">
          <a:xfrm flipV="1">
            <a:off x="4495800" y="1752600"/>
            <a:ext cx="2133600" cy="304800"/>
          </a:xfrm>
          <a:prstGeom prst="line">
            <a:avLst/>
          </a:prstGeom>
          <a:noFill/>
          <a:ln w="57150">
            <a:solidFill>
              <a:schemeClr val="tx1"/>
            </a:solidFill>
            <a:round/>
            <a:headEnd/>
            <a:tailEnd/>
          </a:ln>
        </p:spPr>
        <p:txBody>
          <a:bodyPr lIns="0" tIns="46800" rIns="0" bIns="10800" anchor="ctr">
            <a:spAutoFit/>
          </a:bodyPr>
          <a:lstStyle/>
          <a:p>
            <a:endParaRPr lang="es-MX"/>
          </a:p>
        </p:txBody>
      </p:sp>
      <p:sp>
        <p:nvSpPr>
          <p:cNvPr id="28681" name="Line 8"/>
          <p:cNvSpPr>
            <a:spLocks noChangeShapeType="1"/>
          </p:cNvSpPr>
          <p:nvPr/>
        </p:nvSpPr>
        <p:spPr bwMode="auto">
          <a:xfrm flipV="1">
            <a:off x="4495800" y="2895600"/>
            <a:ext cx="2133600" cy="304800"/>
          </a:xfrm>
          <a:prstGeom prst="line">
            <a:avLst/>
          </a:prstGeom>
          <a:noFill/>
          <a:ln w="28575">
            <a:solidFill>
              <a:schemeClr val="tx1"/>
            </a:solidFill>
            <a:round/>
            <a:headEnd/>
            <a:tailEnd/>
          </a:ln>
        </p:spPr>
        <p:txBody>
          <a:bodyPr lIns="0" tIns="46800" rIns="0" bIns="10800" anchor="ctr">
            <a:spAutoFit/>
          </a:bodyPr>
          <a:lstStyle/>
          <a:p>
            <a:endParaRPr lang="es-MX"/>
          </a:p>
        </p:txBody>
      </p:sp>
      <p:sp>
        <p:nvSpPr>
          <p:cNvPr id="28682" name="Line 9"/>
          <p:cNvSpPr>
            <a:spLocks noChangeShapeType="1"/>
          </p:cNvSpPr>
          <p:nvPr/>
        </p:nvSpPr>
        <p:spPr bwMode="auto">
          <a:xfrm flipV="1">
            <a:off x="4495800" y="3429000"/>
            <a:ext cx="2133600" cy="304800"/>
          </a:xfrm>
          <a:prstGeom prst="line">
            <a:avLst/>
          </a:prstGeom>
          <a:noFill/>
          <a:ln w="28575">
            <a:solidFill>
              <a:schemeClr val="tx1"/>
            </a:solidFill>
            <a:round/>
            <a:headEnd/>
            <a:tailEnd/>
          </a:ln>
        </p:spPr>
        <p:txBody>
          <a:bodyPr lIns="0" tIns="46800" rIns="0" bIns="10800" anchor="ctr">
            <a:spAutoFit/>
          </a:bodyPr>
          <a:lstStyle/>
          <a:p>
            <a:endParaRPr lang="es-MX"/>
          </a:p>
        </p:txBody>
      </p:sp>
      <p:sp>
        <p:nvSpPr>
          <p:cNvPr id="28683" name="Line 10"/>
          <p:cNvSpPr>
            <a:spLocks noChangeShapeType="1"/>
          </p:cNvSpPr>
          <p:nvPr/>
        </p:nvSpPr>
        <p:spPr bwMode="auto">
          <a:xfrm flipV="1">
            <a:off x="4495800" y="4495800"/>
            <a:ext cx="2133600" cy="304800"/>
          </a:xfrm>
          <a:prstGeom prst="line">
            <a:avLst/>
          </a:prstGeom>
          <a:noFill/>
          <a:ln w="28575">
            <a:solidFill>
              <a:schemeClr val="tx1"/>
            </a:solidFill>
            <a:round/>
            <a:headEnd/>
            <a:tailEnd/>
          </a:ln>
        </p:spPr>
        <p:txBody>
          <a:bodyPr lIns="0" tIns="46800" rIns="0" bIns="10800" anchor="ctr">
            <a:spAutoFit/>
          </a:bodyPr>
          <a:lstStyle/>
          <a:p>
            <a:endParaRPr lang="es-MX"/>
          </a:p>
        </p:txBody>
      </p:sp>
      <p:sp>
        <p:nvSpPr>
          <p:cNvPr id="28684" name="Line 11"/>
          <p:cNvSpPr>
            <a:spLocks noChangeShapeType="1"/>
          </p:cNvSpPr>
          <p:nvPr/>
        </p:nvSpPr>
        <p:spPr bwMode="auto">
          <a:xfrm>
            <a:off x="2590800" y="2286000"/>
            <a:ext cx="1905000" cy="304800"/>
          </a:xfrm>
          <a:prstGeom prst="line">
            <a:avLst/>
          </a:prstGeom>
          <a:noFill/>
          <a:ln w="28575">
            <a:solidFill>
              <a:schemeClr val="tx1"/>
            </a:solidFill>
            <a:round/>
            <a:headEnd/>
            <a:tailEnd/>
          </a:ln>
        </p:spPr>
        <p:txBody>
          <a:bodyPr lIns="0" tIns="46800" rIns="0" bIns="10800" anchor="ctr">
            <a:spAutoFit/>
          </a:bodyPr>
          <a:lstStyle/>
          <a:p>
            <a:endParaRPr lang="es-MX"/>
          </a:p>
        </p:txBody>
      </p:sp>
      <p:sp>
        <p:nvSpPr>
          <p:cNvPr id="28685" name="Line 12"/>
          <p:cNvSpPr>
            <a:spLocks noChangeShapeType="1"/>
          </p:cNvSpPr>
          <p:nvPr/>
        </p:nvSpPr>
        <p:spPr bwMode="auto">
          <a:xfrm>
            <a:off x="4495800" y="2590800"/>
            <a:ext cx="2133600" cy="1371600"/>
          </a:xfrm>
          <a:prstGeom prst="line">
            <a:avLst/>
          </a:prstGeom>
          <a:noFill/>
          <a:ln w="28575">
            <a:solidFill>
              <a:schemeClr val="tx1"/>
            </a:solidFill>
            <a:round/>
            <a:headEnd/>
            <a:tailEnd/>
          </a:ln>
        </p:spPr>
        <p:txBody>
          <a:bodyPr lIns="0" tIns="46800" rIns="0" bIns="10800" anchor="ctr">
            <a:spAutoFit/>
          </a:bodyPr>
          <a:lstStyle/>
          <a:p>
            <a:endParaRPr lang="es-MX"/>
          </a:p>
        </p:txBody>
      </p:sp>
      <p:sp>
        <p:nvSpPr>
          <p:cNvPr id="28686" name="Line 13"/>
          <p:cNvSpPr>
            <a:spLocks noChangeShapeType="1"/>
          </p:cNvSpPr>
          <p:nvPr/>
        </p:nvSpPr>
        <p:spPr bwMode="auto">
          <a:xfrm flipV="1">
            <a:off x="2601913" y="3200400"/>
            <a:ext cx="1893887" cy="228600"/>
          </a:xfrm>
          <a:prstGeom prst="line">
            <a:avLst/>
          </a:prstGeom>
          <a:noFill/>
          <a:ln w="28575">
            <a:solidFill>
              <a:schemeClr val="tx1"/>
            </a:solidFill>
            <a:round/>
            <a:headEnd/>
            <a:tailEnd/>
          </a:ln>
        </p:spPr>
        <p:txBody>
          <a:bodyPr lIns="0" tIns="46800" rIns="0" bIns="10800" anchor="ctr">
            <a:spAutoFit/>
          </a:bodyPr>
          <a:lstStyle/>
          <a:p>
            <a:endParaRPr lang="es-MX"/>
          </a:p>
        </p:txBody>
      </p:sp>
      <p:sp>
        <p:nvSpPr>
          <p:cNvPr id="28687" name="Line 14"/>
          <p:cNvSpPr>
            <a:spLocks noChangeShapeType="1"/>
          </p:cNvSpPr>
          <p:nvPr/>
        </p:nvSpPr>
        <p:spPr bwMode="auto">
          <a:xfrm flipV="1">
            <a:off x="2590800" y="3733800"/>
            <a:ext cx="1905000" cy="228600"/>
          </a:xfrm>
          <a:prstGeom prst="line">
            <a:avLst/>
          </a:prstGeom>
          <a:noFill/>
          <a:ln w="28575">
            <a:solidFill>
              <a:schemeClr val="tx1"/>
            </a:solidFill>
            <a:round/>
            <a:headEnd/>
            <a:tailEnd/>
          </a:ln>
        </p:spPr>
        <p:txBody>
          <a:bodyPr lIns="0" tIns="46800" rIns="0" bIns="10800" anchor="ctr">
            <a:spAutoFit/>
          </a:bodyPr>
          <a:lstStyle/>
          <a:p>
            <a:endParaRPr lang="es-MX"/>
          </a:p>
        </p:txBody>
      </p:sp>
      <p:sp>
        <p:nvSpPr>
          <p:cNvPr id="28688" name="Line 15"/>
          <p:cNvSpPr>
            <a:spLocks noChangeShapeType="1"/>
          </p:cNvSpPr>
          <p:nvPr/>
        </p:nvSpPr>
        <p:spPr bwMode="auto">
          <a:xfrm flipV="1">
            <a:off x="2590800" y="4267200"/>
            <a:ext cx="1911350" cy="228600"/>
          </a:xfrm>
          <a:prstGeom prst="line">
            <a:avLst/>
          </a:prstGeom>
          <a:noFill/>
          <a:ln w="28575">
            <a:solidFill>
              <a:schemeClr val="tx1"/>
            </a:solidFill>
            <a:round/>
            <a:headEnd/>
            <a:tailEnd/>
          </a:ln>
        </p:spPr>
        <p:txBody>
          <a:bodyPr lIns="0" tIns="46800" rIns="0" bIns="10800" anchor="ctr">
            <a:spAutoFit/>
          </a:bodyPr>
          <a:lstStyle/>
          <a:p>
            <a:endParaRPr lang="es-MX"/>
          </a:p>
        </p:txBody>
      </p:sp>
      <p:sp>
        <p:nvSpPr>
          <p:cNvPr id="28689" name="Line 16"/>
          <p:cNvSpPr>
            <a:spLocks noChangeShapeType="1"/>
          </p:cNvSpPr>
          <p:nvPr/>
        </p:nvSpPr>
        <p:spPr bwMode="auto">
          <a:xfrm flipV="1">
            <a:off x="4502150" y="2286000"/>
            <a:ext cx="2127250" cy="1981200"/>
          </a:xfrm>
          <a:prstGeom prst="line">
            <a:avLst/>
          </a:prstGeom>
          <a:noFill/>
          <a:ln w="28575">
            <a:solidFill>
              <a:schemeClr val="tx1"/>
            </a:solidFill>
            <a:round/>
            <a:headEnd/>
            <a:tailEnd/>
          </a:ln>
        </p:spPr>
        <p:txBody>
          <a:bodyPr lIns="0" tIns="46800" rIns="0" bIns="10800" anchor="ctr">
            <a:spAutoFit/>
          </a:bodyPr>
          <a:lstStyle/>
          <a:p>
            <a:endParaRPr lang="es-MX"/>
          </a:p>
        </p:txBody>
      </p:sp>
      <p:sp>
        <p:nvSpPr>
          <p:cNvPr id="28690" name="Line 17"/>
          <p:cNvSpPr>
            <a:spLocks noChangeShapeType="1"/>
          </p:cNvSpPr>
          <p:nvPr/>
        </p:nvSpPr>
        <p:spPr bwMode="auto">
          <a:xfrm>
            <a:off x="2667000" y="4495800"/>
            <a:ext cx="1828800" cy="304800"/>
          </a:xfrm>
          <a:prstGeom prst="line">
            <a:avLst/>
          </a:prstGeom>
          <a:noFill/>
          <a:ln w="28575">
            <a:solidFill>
              <a:schemeClr val="tx1"/>
            </a:solidFill>
            <a:round/>
            <a:headEnd/>
            <a:tailEnd/>
          </a:ln>
        </p:spPr>
        <p:txBody>
          <a:bodyPr lIns="0" tIns="46800" rIns="0" bIns="10800" anchor="ctr">
            <a:spAutoFit/>
          </a:bodyPr>
          <a:lstStyle/>
          <a:p>
            <a:endParaRPr lang="es-MX"/>
          </a:p>
        </p:txBody>
      </p:sp>
      <p:sp>
        <p:nvSpPr>
          <p:cNvPr id="28691" name="Text Box 22"/>
          <p:cNvSpPr txBox="1">
            <a:spLocks noChangeArrowheads="1"/>
          </p:cNvSpPr>
          <p:nvPr/>
        </p:nvSpPr>
        <p:spPr bwMode="auto">
          <a:xfrm>
            <a:off x="4800600" y="5715000"/>
            <a:ext cx="2520950" cy="606425"/>
          </a:xfrm>
          <a:prstGeom prst="rect">
            <a:avLst/>
          </a:prstGeom>
          <a:noFill/>
          <a:ln w="9525">
            <a:noFill/>
            <a:prstDash val="dashDot"/>
            <a:miter lim="800000"/>
            <a:headEnd/>
            <a:tailEnd/>
          </a:ln>
        </p:spPr>
        <p:txBody>
          <a:bodyPr lIns="360000" tIns="46800" rIns="0" bIns="10800">
            <a:spAutoFit/>
          </a:bodyPr>
          <a:lstStyle/>
          <a:p>
            <a:pPr eaLnBrk="0" hangingPunct="0">
              <a:spcBef>
                <a:spcPct val="50000"/>
              </a:spcBef>
            </a:pPr>
            <a:r>
              <a:rPr lang="es-ES_tradnl" b="1">
                <a:solidFill>
                  <a:schemeClr val="accent2"/>
                </a:solidFill>
                <a:latin typeface="Times New Roman" pitchFamily="18" charset="0"/>
              </a:rPr>
              <a:t>Tipo de Relación</a:t>
            </a:r>
            <a:r>
              <a:rPr lang="es-ES_tradnl">
                <a:solidFill>
                  <a:schemeClr val="accent2"/>
                </a:solidFill>
                <a:latin typeface="Times New Roman" pitchFamily="18" charset="0"/>
              </a:rPr>
              <a:t>: </a:t>
            </a:r>
            <a:br>
              <a:rPr lang="es-ES_tradnl">
                <a:solidFill>
                  <a:schemeClr val="accent2"/>
                </a:solidFill>
                <a:latin typeface="Times New Roman" pitchFamily="18" charset="0"/>
              </a:rPr>
            </a:br>
            <a:r>
              <a:rPr lang="es-ES_tradnl">
                <a:solidFill>
                  <a:schemeClr val="accent2"/>
                </a:solidFill>
                <a:latin typeface="Times New Roman" pitchFamily="18" charset="0"/>
              </a:rPr>
              <a:t>conjunto de instancias</a:t>
            </a:r>
          </a:p>
        </p:txBody>
      </p:sp>
      <p:sp>
        <p:nvSpPr>
          <p:cNvPr id="28692" name="Text Box 24"/>
          <p:cNvSpPr txBox="1">
            <a:spLocks noChangeArrowheads="1"/>
          </p:cNvSpPr>
          <p:nvPr/>
        </p:nvSpPr>
        <p:spPr bwMode="auto">
          <a:xfrm>
            <a:off x="1430338" y="5556250"/>
            <a:ext cx="2684462" cy="606425"/>
          </a:xfrm>
          <a:prstGeom prst="rect">
            <a:avLst/>
          </a:prstGeom>
          <a:noFill/>
          <a:ln w="9525">
            <a:noFill/>
            <a:prstDash val="dashDot"/>
            <a:miter lim="800000"/>
            <a:headEnd/>
            <a:tailEnd/>
          </a:ln>
        </p:spPr>
        <p:txBody>
          <a:bodyPr lIns="360000" tIns="46800" rIns="0" bIns="10800">
            <a:spAutoFit/>
          </a:bodyPr>
          <a:lstStyle/>
          <a:p>
            <a:pPr eaLnBrk="0" hangingPunct="0">
              <a:spcBef>
                <a:spcPct val="50000"/>
              </a:spcBef>
            </a:pPr>
            <a:r>
              <a:rPr lang="es-ES_tradnl" b="1">
                <a:solidFill>
                  <a:schemeClr val="accent2"/>
                </a:solidFill>
                <a:latin typeface="Times New Roman" pitchFamily="18" charset="0"/>
              </a:rPr>
              <a:t>Tipo de Entidad: </a:t>
            </a:r>
            <a:r>
              <a:rPr lang="es-ES_tradnl">
                <a:solidFill>
                  <a:schemeClr val="accent2"/>
                </a:solidFill>
                <a:latin typeface="Times New Roman" pitchFamily="18" charset="0"/>
              </a:rPr>
              <a:t> conjunto de instancias</a:t>
            </a:r>
          </a:p>
        </p:txBody>
      </p:sp>
      <p:sp>
        <p:nvSpPr>
          <p:cNvPr id="28693" name="Text Box 25"/>
          <p:cNvSpPr txBox="1">
            <a:spLocks noChangeArrowheads="1"/>
          </p:cNvSpPr>
          <p:nvPr/>
        </p:nvSpPr>
        <p:spPr bwMode="auto">
          <a:xfrm>
            <a:off x="4572000" y="914400"/>
            <a:ext cx="1336675" cy="765175"/>
          </a:xfrm>
          <a:prstGeom prst="rect">
            <a:avLst/>
          </a:prstGeom>
          <a:noFill/>
          <a:ln w="9525">
            <a:noFill/>
            <a:prstDash val="dashDot"/>
            <a:miter lim="800000"/>
            <a:headEnd/>
            <a:tailEnd/>
          </a:ln>
        </p:spPr>
        <p:txBody>
          <a:bodyPr lIns="72000" tIns="10800" rIns="0" bIns="10800">
            <a:spAutoFit/>
          </a:bodyPr>
          <a:lstStyle/>
          <a:p>
            <a:pPr algn="r" eaLnBrk="0" hangingPunct="0">
              <a:lnSpc>
                <a:spcPct val="90000"/>
              </a:lnSpc>
              <a:spcBef>
                <a:spcPct val="50000"/>
              </a:spcBef>
            </a:pPr>
            <a:r>
              <a:rPr lang="es-ES_tradnl" b="1">
                <a:solidFill>
                  <a:schemeClr val="accent2"/>
                </a:solidFill>
                <a:latin typeface="Times New Roman" pitchFamily="18" charset="0"/>
              </a:rPr>
              <a:t>Instancia </a:t>
            </a:r>
            <a:br>
              <a:rPr lang="es-ES_tradnl" b="1">
                <a:solidFill>
                  <a:schemeClr val="accent2"/>
                </a:solidFill>
                <a:latin typeface="Times New Roman" pitchFamily="18" charset="0"/>
              </a:rPr>
            </a:br>
            <a:r>
              <a:rPr lang="es-ES_tradnl">
                <a:solidFill>
                  <a:schemeClr val="accent2"/>
                </a:solidFill>
                <a:latin typeface="Times New Roman" pitchFamily="18" charset="0"/>
              </a:rPr>
              <a:t>del tipo de relación</a:t>
            </a:r>
          </a:p>
        </p:txBody>
      </p:sp>
      <p:sp>
        <p:nvSpPr>
          <p:cNvPr id="28694" name="Line 27"/>
          <p:cNvSpPr>
            <a:spLocks noChangeShapeType="1"/>
          </p:cNvSpPr>
          <p:nvPr/>
        </p:nvSpPr>
        <p:spPr bwMode="auto">
          <a:xfrm>
            <a:off x="2667000" y="4572000"/>
            <a:ext cx="1828800" cy="762000"/>
          </a:xfrm>
          <a:prstGeom prst="line">
            <a:avLst/>
          </a:prstGeom>
          <a:noFill/>
          <a:ln w="28575">
            <a:solidFill>
              <a:schemeClr val="tx1"/>
            </a:solidFill>
            <a:round/>
            <a:headEnd/>
            <a:tailEnd/>
          </a:ln>
        </p:spPr>
        <p:txBody>
          <a:bodyPr lIns="0" tIns="46800" rIns="0" bIns="10800" anchor="ctr">
            <a:spAutoFit/>
          </a:bodyPr>
          <a:lstStyle/>
          <a:p>
            <a:endParaRPr lang="es-MX"/>
          </a:p>
        </p:txBody>
      </p:sp>
      <p:sp>
        <p:nvSpPr>
          <p:cNvPr id="28695" name="Line 28"/>
          <p:cNvSpPr>
            <a:spLocks noChangeShapeType="1"/>
          </p:cNvSpPr>
          <p:nvPr/>
        </p:nvSpPr>
        <p:spPr bwMode="auto">
          <a:xfrm flipV="1">
            <a:off x="4495800" y="5029200"/>
            <a:ext cx="2133600" cy="304800"/>
          </a:xfrm>
          <a:prstGeom prst="line">
            <a:avLst/>
          </a:prstGeom>
          <a:noFill/>
          <a:ln w="28575">
            <a:solidFill>
              <a:schemeClr val="tx1"/>
            </a:solidFill>
            <a:round/>
            <a:headEnd/>
            <a:tailEnd/>
          </a:ln>
        </p:spPr>
        <p:txBody>
          <a:bodyPr lIns="0" tIns="46800" rIns="0" bIns="10800" anchor="ctr">
            <a:spAutoFit/>
          </a:bodyPr>
          <a:lstStyle/>
          <a:p>
            <a:endParaRPr lang="es-MX"/>
          </a:p>
        </p:txBody>
      </p:sp>
      <p:sp>
        <p:nvSpPr>
          <p:cNvPr id="28696" name="Line 23"/>
          <p:cNvSpPr>
            <a:spLocks noChangeShapeType="1"/>
          </p:cNvSpPr>
          <p:nvPr/>
        </p:nvSpPr>
        <p:spPr bwMode="auto">
          <a:xfrm flipH="1">
            <a:off x="1676400" y="4876800"/>
            <a:ext cx="0" cy="838200"/>
          </a:xfrm>
          <a:prstGeom prst="line">
            <a:avLst/>
          </a:prstGeom>
          <a:noFill/>
          <a:ln w="9525">
            <a:solidFill>
              <a:schemeClr val="accent2"/>
            </a:solidFill>
            <a:round/>
            <a:headEnd type="oval" w="lg" len="lg"/>
            <a:tailEnd type="oval" w="lg" len="lg"/>
          </a:ln>
        </p:spPr>
        <p:txBody>
          <a:bodyPr lIns="0" tIns="46800" rIns="0" bIns="10800" anchor="ctr">
            <a:spAutoFit/>
          </a:bodyPr>
          <a:lstStyle/>
          <a:p>
            <a:endParaRPr lang="es-MX"/>
          </a:p>
        </p:txBody>
      </p:sp>
      <p:sp>
        <p:nvSpPr>
          <p:cNvPr id="28697" name="Line 21"/>
          <p:cNvSpPr>
            <a:spLocks noChangeShapeType="1"/>
          </p:cNvSpPr>
          <p:nvPr/>
        </p:nvSpPr>
        <p:spPr bwMode="auto">
          <a:xfrm>
            <a:off x="4495800" y="5867400"/>
            <a:ext cx="533400" cy="0"/>
          </a:xfrm>
          <a:prstGeom prst="line">
            <a:avLst/>
          </a:prstGeom>
          <a:noFill/>
          <a:ln w="9525">
            <a:solidFill>
              <a:schemeClr val="accent2"/>
            </a:solidFill>
            <a:round/>
            <a:headEnd type="oval" w="lg" len="lg"/>
            <a:tailEnd type="oval" w="lg" len="lg"/>
          </a:ln>
        </p:spPr>
        <p:txBody>
          <a:bodyPr lIns="0" tIns="46800" rIns="0" bIns="10800" anchor="ctr">
            <a:spAutoFit/>
          </a:bodyPr>
          <a:lstStyle/>
          <a:p>
            <a:endParaRPr lang="es-MX"/>
          </a:p>
        </p:txBody>
      </p:sp>
      <p:sp>
        <p:nvSpPr>
          <p:cNvPr id="28698" name="Line 26"/>
          <p:cNvSpPr>
            <a:spLocks noChangeShapeType="1"/>
          </p:cNvSpPr>
          <p:nvPr/>
        </p:nvSpPr>
        <p:spPr bwMode="auto">
          <a:xfrm flipH="1">
            <a:off x="4495800" y="1066800"/>
            <a:ext cx="381000" cy="990600"/>
          </a:xfrm>
          <a:prstGeom prst="line">
            <a:avLst/>
          </a:prstGeom>
          <a:noFill/>
          <a:ln w="9525">
            <a:solidFill>
              <a:schemeClr val="accent2"/>
            </a:solidFill>
            <a:round/>
            <a:headEnd type="oval" w="lg" len="lg"/>
            <a:tailEnd type="oval" w="lg" len="lg"/>
          </a:ln>
        </p:spPr>
        <p:txBody>
          <a:bodyPr lIns="0" tIns="46800" rIns="0" bIns="10800" anchor="ctr">
            <a:spAutoFit/>
          </a:bodyPr>
          <a:lstStyle/>
          <a:p>
            <a:endParaRPr lang="es-MX"/>
          </a:p>
        </p:txBody>
      </p:sp>
    </p:spTree>
  </p:cSld>
  <p:clrMapOvr>
    <a:masterClrMapping/>
  </p:clrMapOvr>
  <p:transition advTm="5024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Marcador de número de diapositiva"/>
          <p:cNvSpPr>
            <a:spLocks noGrp="1"/>
          </p:cNvSpPr>
          <p:nvPr>
            <p:ph type="sldNum" sz="quarter" idx="12"/>
          </p:nvPr>
        </p:nvSpPr>
        <p:spPr>
          <a:noFill/>
        </p:spPr>
        <p:txBody>
          <a:bodyPr/>
          <a:lstStyle/>
          <a:p>
            <a:fld id="{57CF49B0-F5CC-460A-9770-42DD83E6FE18}" type="slidenum">
              <a:rPr lang="es-ES" smtClean="0"/>
              <a:pPr/>
              <a:t>25</a:t>
            </a:fld>
            <a:endParaRPr lang="es-ES"/>
          </a:p>
        </p:txBody>
      </p:sp>
      <p:sp>
        <p:nvSpPr>
          <p:cNvPr id="29699" name="Rectangle 6"/>
          <p:cNvSpPr>
            <a:spLocks noGrp="1" noChangeArrowheads="1"/>
          </p:cNvSpPr>
          <p:nvPr>
            <p:ph type="title"/>
          </p:nvPr>
        </p:nvSpPr>
        <p:spPr>
          <a:xfrm>
            <a:off x="1173163" y="762000"/>
            <a:ext cx="7772400" cy="609600"/>
          </a:xfrm>
        </p:spPr>
        <p:txBody>
          <a:bodyPr/>
          <a:lstStyle/>
          <a:p>
            <a:pPr eaLnBrk="1" hangingPunct="1"/>
            <a:r>
              <a:rPr lang="es-ES_tradnl" sz="3000" b="1"/>
              <a:t>TIPO DE RELACIÓN</a:t>
            </a:r>
            <a:r>
              <a:rPr lang="es-ES_tradnl" sz="3000"/>
              <a:t> (</a:t>
            </a:r>
            <a:r>
              <a:rPr lang="es-ES_tradnl" sz="3000" i="1"/>
              <a:t>r</a:t>
            </a:r>
            <a:r>
              <a:rPr lang="es-ES" sz="3000" i="1"/>
              <a:t>elationship set</a:t>
            </a:r>
            <a:r>
              <a:rPr lang="es-ES_tradnl" sz="3000"/>
              <a:t>)</a:t>
            </a:r>
            <a:endParaRPr lang="es-ES" sz="3000"/>
          </a:p>
        </p:txBody>
      </p:sp>
      <p:sp>
        <p:nvSpPr>
          <p:cNvPr id="29700" name="Rectangle 7"/>
          <p:cNvSpPr>
            <a:spLocks noGrp="1" noChangeArrowheads="1"/>
          </p:cNvSpPr>
          <p:nvPr>
            <p:ph type="body" idx="1"/>
          </p:nvPr>
        </p:nvSpPr>
        <p:spPr>
          <a:xfrm>
            <a:off x="1182688" y="2222500"/>
            <a:ext cx="7772400" cy="2470150"/>
          </a:xfrm>
        </p:spPr>
        <p:txBody>
          <a:bodyPr/>
          <a:lstStyle/>
          <a:p>
            <a:pPr eaLnBrk="1" hangingPunct="1">
              <a:lnSpc>
                <a:spcPct val="90000"/>
              </a:lnSpc>
            </a:pPr>
            <a:r>
              <a:rPr lang="es-ES" sz="2800"/>
              <a:t>Estructura genérica </a:t>
            </a:r>
            <a:r>
              <a:rPr lang="es-ES_tradnl" sz="2800"/>
              <a:t>o </a:t>
            </a:r>
            <a:r>
              <a:rPr lang="es-ES" sz="2800"/>
              <a:t>abstracción del</a:t>
            </a:r>
            <a:r>
              <a:rPr lang="es-ES" sz="2800" b="1">
                <a:solidFill>
                  <a:schemeClr val="accent2"/>
                </a:solidFill>
              </a:rPr>
              <a:t> conjunto de relaciones existentes entre</a:t>
            </a:r>
            <a:r>
              <a:rPr lang="es-ES" sz="2800"/>
              <a:t> dos o más </a:t>
            </a:r>
            <a:r>
              <a:rPr lang="es-ES_tradnl" sz="2800" b="1">
                <a:solidFill>
                  <a:schemeClr val="accent2"/>
                </a:solidFill>
              </a:rPr>
              <a:t>t</a:t>
            </a:r>
            <a:r>
              <a:rPr lang="es-ES" sz="2800" b="1">
                <a:solidFill>
                  <a:schemeClr val="accent2"/>
                </a:solidFill>
              </a:rPr>
              <a:t>ipos de </a:t>
            </a:r>
            <a:r>
              <a:rPr lang="es-ES_tradnl" sz="2800" b="1">
                <a:solidFill>
                  <a:schemeClr val="accent2"/>
                </a:solidFill>
              </a:rPr>
              <a:t>e</a:t>
            </a:r>
            <a:r>
              <a:rPr lang="es-ES" sz="2800" b="1">
                <a:solidFill>
                  <a:schemeClr val="accent2"/>
                </a:solidFill>
              </a:rPr>
              <a:t>ntidad</a:t>
            </a:r>
            <a:endParaRPr lang="es-ES_tradnl" sz="2800" b="1">
              <a:solidFill>
                <a:schemeClr val="accent2"/>
              </a:solidFill>
            </a:endParaRPr>
          </a:p>
          <a:p>
            <a:pPr lvl="1" eaLnBrk="1" hangingPunct="1">
              <a:buFont typeface="Wingdings" pitchFamily="2" charset="2"/>
              <a:buNone/>
            </a:pPr>
            <a:r>
              <a:rPr lang="es-ES_tradnl" sz="2400"/>
              <a:t>un </a:t>
            </a:r>
            <a:r>
              <a:rPr lang="es-ES_tradnl" sz="2400">
                <a:solidFill>
                  <a:schemeClr val="tx2"/>
                </a:solidFill>
                <a:latin typeface="Arial Narrow" pitchFamily="34" charset="0"/>
              </a:rPr>
              <a:t>DIRECTOR</a:t>
            </a:r>
            <a:r>
              <a:rPr lang="es-ES" sz="2400"/>
              <a:t> </a:t>
            </a:r>
            <a:r>
              <a:rPr lang="es-ES_tradnl" sz="2400">
                <a:solidFill>
                  <a:schemeClr val="accent2"/>
                </a:solidFill>
              </a:rPr>
              <a:t>ha </a:t>
            </a:r>
            <a:r>
              <a:rPr lang="es-ES" sz="2400">
                <a:solidFill>
                  <a:schemeClr val="accent2"/>
                </a:solidFill>
              </a:rPr>
              <a:t>rodad</a:t>
            </a:r>
            <a:r>
              <a:rPr lang="es-ES_tradnl" sz="2400">
                <a:solidFill>
                  <a:schemeClr val="accent2"/>
                </a:solidFill>
              </a:rPr>
              <a:t>o</a:t>
            </a:r>
            <a:r>
              <a:rPr lang="es-ES_tradnl" sz="2400"/>
              <a:t> </a:t>
            </a:r>
            <a:r>
              <a:rPr lang="es-ES_tradnl" sz="2400">
                <a:solidFill>
                  <a:schemeClr val="tx2"/>
                </a:solidFill>
                <a:latin typeface="Arial Narrow" pitchFamily="34" charset="0"/>
              </a:rPr>
              <a:t>PELICULA</a:t>
            </a:r>
            <a:r>
              <a:rPr lang="es-ES_tradnl" sz="2400"/>
              <a:t>’s</a:t>
            </a:r>
          </a:p>
          <a:p>
            <a:pPr lvl="3" eaLnBrk="1" hangingPunct="1">
              <a:buFont typeface="Wingdings" pitchFamily="2" charset="2"/>
              <a:buNone/>
            </a:pPr>
            <a:endParaRPr lang="es-ES" sz="1800"/>
          </a:p>
          <a:p>
            <a:pPr eaLnBrk="1" hangingPunct="1"/>
            <a:r>
              <a:rPr lang="es-ES_tradnl" sz="2800">
                <a:solidFill>
                  <a:schemeClr val="accent2"/>
                </a:solidFill>
              </a:rPr>
              <a:t>Notación</a:t>
            </a:r>
            <a:endParaRPr lang="es-ES" sz="2800">
              <a:solidFill>
                <a:schemeClr val="accent2"/>
              </a:solidFill>
            </a:endParaRPr>
          </a:p>
        </p:txBody>
      </p:sp>
      <p:grpSp>
        <p:nvGrpSpPr>
          <p:cNvPr id="29701" name="Group 15"/>
          <p:cNvGrpSpPr>
            <a:grpSpLocks/>
          </p:cNvGrpSpPr>
          <p:nvPr/>
        </p:nvGrpSpPr>
        <p:grpSpPr bwMode="auto">
          <a:xfrm>
            <a:off x="1833563" y="4648200"/>
            <a:ext cx="6091237" cy="909638"/>
            <a:chOff x="1155" y="2928"/>
            <a:chExt cx="3837" cy="573"/>
          </a:xfrm>
        </p:grpSpPr>
        <p:sp>
          <p:nvSpPr>
            <p:cNvPr id="29703" name="Rectangle 8"/>
            <p:cNvSpPr>
              <a:spLocks noChangeArrowheads="1"/>
            </p:cNvSpPr>
            <p:nvPr/>
          </p:nvSpPr>
          <p:spPr bwMode="auto">
            <a:xfrm>
              <a:off x="1155" y="2976"/>
              <a:ext cx="861" cy="453"/>
            </a:xfrm>
            <a:prstGeom prst="rect">
              <a:avLst/>
            </a:prstGeom>
            <a:noFill/>
            <a:ln w="9525">
              <a:solidFill>
                <a:schemeClr val="tx2"/>
              </a:solidFill>
              <a:miter lim="800000"/>
              <a:headEnd/>
              <a:tailEnd/>
            </a:ln>
          </p:spPr>
          <p:txBody>
            <a:bodyPr wrap="none" lIns="72000" tIns="0" rIns="72000" bIns="0" anchor="ctr"/>
            <a:lstStyle/>
            <a:p>
              <a:pPr algn="ctr" eaLnBrk="0" hangingPunct="0"/>
              <a:r>
                <a:rPr lang="es-ES_tradnl" sz="2400">
                  <a:solidFill>
                    <a:schemeClr val="tx2"/>
                  </a:solidFill>
                  <a:latin typeface="Arial Narrow" pitchFamily="34" charset="0"/>
                </a:rPr>
                <a:t>DIRECTOR</a:t>
              </a:r>
            </a:p>
          </p:txBody>
        </p:sp>
        <p:sp>
          <p:nvSpPr>
            <p:cNvPr id="29704" name="Rectangle 9"/>
            <p:cNvSpPr>
              <a:spLocks noChangeArrowheads="1"/>
            </p:cNvSpPr>
            <p:nvPr/>
          </p:nvSpPr>
          <p:spPr bwMode="auto">
            <a:xfrm>
              <a:off x="4131" y="2976"/>
              <a:ext cx="861" cy="453"/>
            </a:xfrm>
            <a:prstGeom prst="rect">
              <a:avLst/>
            </a:prstGeom>
            <a:noFill/>
            <a:ln w="9525">
              <a:solidFill>
                <a:schemeClr val="tx2"/>
              </a:solidFill>
              <a:miter lim="800000"/>
              <a:headEnd/>
              <a:tailEnd/>
            </a:ln>
          </p:spPr>
          <p:txBody>
            <a:bodyPr wrap="none" lIns="72000" tIns="0" rIns="72000" bIns="0" anchor="ctr"/>
            <a:lstStyle/>
            <a:p>
              <a:pPr algn="ctr" eaLnBrk="0" hangingPunct="0"/>
              <a:r>
                <a:rPr lang="es-ES_tradnl" sz="2400">
                  <a:solidFill>
                    <a:schemeClr val="tx2"/>
                  </a:solidFill>
                  <a:latin typeface="Arial Narrow" pitchFamily="34" charset="0"/>
                </a:rPr>
                <a:t>PELICULA</a:t>
              </a:r>
            </a:p>
          </p:txBody>
        </p:sp>
        <p:sp>
          <p:nvSpPr>
            <p:cNvPr id="29705" name="Line 10"/>
            <p:cNvSpPr>
              <a:spLocks noChangeShapeType="1"/>
            </p:cNvSpPr>
            <p:nvPr/>
          </p:nvSpPr>
          <p:spPr bwMode="auto">
            <a:xfrm flipV="1">
              <a:off x="2016" y="3210"/>
              <a:ext cx="288" cy="6"/>
            </a:xfrm>
            <a:prstGeom prst="line">
              <a:avLst/>
            </a:prstGeom>
            <a:noFill/>
            <a:ln w="28575">
              <a:solidFill>
                <a:schemeClr val="tx2"/>
              </a:solidFill>
              <a:round/>
              <a:headEnd/>
              <a:tailEnd/>
            </a:ln>
          </p:spPr>
          <p:txBody>
            <a:bodyPr lIns="0" tIns="0" rIns="0" bIns="10800" anchor="ctr">
              <a:spAutoFit/>
            </a:bodyPr>
            <a:lstStyle/>
            <a:p>
              <a:endParaRPr lang="es-MX"/>
            </a:p>
          </p:txBody>
        </p:sp>
        <p:sp>
          <p:nvSpPr>
            <p:cNvPr id="29706" name="AutoShape 12"/>
            <p:cNvSpPr>
              <a:spLocks noChangeArrowheads="1"/>
            </p:cNvSpPr>
            <p:nvPr/>
          </p:nvSpPr>
          <p:spPr bwMode="auto">
            <a:xfrm>
              <a:off x="2304" y="2928"/>
              <a:ext cx="1538" cy="573"/>
            </a:xfrm>
            <a:prstGeom prst="diamond">
              <a:avLst/>
            </a:prstGeom>
            <a:noFill/>
            <a:ln w="38100">
              <a:solidFill>
                <a:schemeClr val="tx2"/>
              </a:solidFill>
              <a:miter lim="800000"/>
              <a:headEnd/>
              <a:tailEnd/>
            </a:ln>
          </p:spPr>
          <p:txBody>
            <a:bodyPr lIns="0" tIns="0" rIns="0" bIns="0" anchor="ctr"/>
            <a:lstStyle/>
            <a:p>
              <a:pPr algn="ctr" eaLnBrk="0" hangingPunct="0">
                <a:lnSpc>
                  <a:spcPct val="90000"/>
                </a:lnSpc>
              </a:pPr>
              <a:endParaRPr lang="es-ES" sz="2400" b="1">
                <a:solidFill>
                  <a:schemeClr val="tx2"/>
                </a:solidFill>
                <a:latin typeface="Arial Narrow" pitchFamily="34" charset="0"/>
              </a:endParaRPr>
            </a:p>
          </p:txBody>
        </p:sp>
        <p:sp>
          <p:nvSpPr>
            <p:cNvPr id="29707" name="Rectangle 13"/>
            <p:cNvSpPr>
              <a:spLocks noChangeArrowheads="1"/>
            </p:cNvSpPr>
            <p:nvPr/>
          </p:nvSpPr>
          <p:spPr bwMode="auto">
            <a:xfrm>
              <a:off x="2506" y="3091"/>
              <a:ext cx="1134" cy="265"/>
            </a:xfrm>
            <a:prstGeom prst="rect">
              <a:avLst/>
            </a:prstGeom>
            <a:noFill/>
            <a:ln w="9525">
              <a:noFill/>
              <a:miter lim="800000"/>
              <a:headEnd/>
              <a:tailEnd/>
            </a:ln>
          </p:spPr>
          <p:txBody>
            <a:bodyPr wrap="none">
              <a:spAutoFit/>
            </a:bodyPr>
            <a:lstStyle/>
            <a:p>
              <a:pPr algn="ctr" eaLnBrk="0" hangingPunct="0">
                <a:lnSpc>
                  <a:spcPct val="90000"/>
                </a:lnSpc>
              </a:pPr>
              <a:r>
                <a:rPr lang="es-ES_tradnl" sz="2400" b="1">
                  <a:solidFill>
                    <a:schemeClr val="tx2"/>
                  </a:solidFill>
                  <a:latin typeface="Arial Narrow" pitchFamily="34" charset="0"/>
                </a:rPr>
                <a:t>HA_RODADO</a:t>
              </a:r>
            </a:p>
          </p:txBody>
        </p:sp>
        <p:sp>
          <p:nvSpPr>
            <p:cNvPr id="29708" name="Line 14"/>
            <p:cNvSpPr>
              <a:spLocks noChangeShapeType="1"/>
            </p:cNvSpPr>
            <p:nvPr/>
          </p:nvSpPr>
          <p:spPr bwMode="auto">
            <a:xfrm flipV="1">
              <a:off x="3840" y="3216"/>
              <a:ext cx="288" cy="6"/>
            </a:xfrm>
            <a:prstGeom prst="line">
              <a:avLst/>
            </a:prstGeom>
            <a:noFill/>
            <a:ln w="28575">
              <a:solidFill>
                <a:schemeClr val="tx2"/>
              </a:solidFill>
              <a:round/>
              <a:headEnd/>
              <a:tailEnd/>
            </a:ln>
          </p:spPr>
          <p:txBody>
            <a:bodyPr lIns="0" tIns="0" rIns="0" bIns="10800" anchor="ctr">
              <a:spAutoFit/>
            </a:bodyPr>
            <a:lstStyle/>
            <a:p>
              <a:endParaRPr lang="es-MX"/>
            </a:p>
          </p:txBody>
        </p:sp>
      </p:grpSp>
      <p:sp>
        <p:nvSpPr>
          <p:cNvPr id="29702" name="Rectangle 16"/>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4464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5 Marcador de número de diapositiva"/>
          <p:cNvSpPr>
            <a:spLocks noGrp="1"/>
          </p:cNvSpPr>
          <p:nvPr>
            <p:ph type="sldNum" sz="quarter" idx="12"/>
          </p:nvPr>
        </p:nvSpPr>
        <p:spPr>
          <a:noFill/>
        </p:spPr>
        <p:txBody>
          <a:bodyPr/>
          <a:lstStyle/>
          <a:p>
            <a:fld id="{62B1F151-4959-40F8-8DBC-A583762D178E}" type="slidenum">
              <a:rPr lang="es-ES" smtClean="0"/>
              <a:pPr/>
              <a:t>26</a:t>
            </a:fld>
            <a:endParaRPr lang="es-ES"/>
          </a:p>
        </p:txBody>
      </p:sp>
      <p:grpSp>
        <p:nvGrpSpPr>
          <p:cNvPr id="30723" name="Group 24"/>
          <p:cNvGrpSpPr>
            <a:grpSpLocks/>
          </p:cNvGrpSpPr>
          <p:nvPr/>
        </p:nvGrpSpPr>
        <p:grpSpPr bwMode="auto">
          <a:xfrm>
            <a:off x="2057400" y="3962400"/>
            <a:ext cx="4876800" cy="739775"/>
            <a:chOff x="192" y="2640"/>
            <a:chExt cx="3072" cy="466"/>
          </a:xfrm>
        </p:grpSpPr>
        <p:sp>
          <p:nvSpPr>
            <p:cNvPr id="30744" name="Rectangle 2"/>
            <p:cNvSpPr>
              <a:spLocks noChangeArrowheads="1"/>
            </p:cNvSpPr>
            <p:nvPr/>
          </p:nvSpPr>
          <p:spPr bwMode="auto">
            <a:xfrm>
              <a:off x="192" y="2771"/>
              <a:ext cx="698"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ACTOR</a:t>
              </a:r>
            </a:p>
          </p:txBody>
        </p:sp>
        <p:sp>
          <p:nvSpPr>
            <p:cNvPr id="30745" name="Rectangle 3"/>
            <p:cNvSpPr>
              <a:spLocks noChangeArrowheads="1"/>
            </p:cNvSpPr>
            <p:nvPr/>
          </p:nvSpPr>
          <p:spPr bwMode="auto">
            <a:xfrm>
              <a:off x="2565" y="2767"/>
              <a:ext cx="699"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PELICULA</a:t>
              </a:r>
            </a:p>
          </p:txBody>
        </p:sp>
        <p:sp>
          <p:nvSpPr>
            <p:cNvPr id="30746" name="AutoShape 4"/>
            <p:cNvSpPr>
              <a:spLocks noChangeArrowheads="1"/>
            </p:cNvSpPr>
            <p:nvPr/>
          </p:nvSpPr>
          <p:spPr bwMode="auto">
            <a:xfrm>
              <a:off x="1056" y="2640"/>
              <a:ext cx="1334" cy="466"/>
            </a:xfrm>
            <a:prstGeom prst="diamond">
              <a:avLst/>
            </a:prstGeom>
            <a:solidFill>
              <a:schemeClr val="bg1"/>
            </a:solidFill>
            <a:ln w="28575">
              <a:solidFill>
                <a:schemeClr val="tx2"/>
              </a:solidFill>
              <a:miter lim="800000"/>
              <a:headEnd/>
              <a:tailEnd/>
            </a:ln>
          </p:spPr>
          <p:txBody>
            <a:bodyPr lIns="0" tIns="0" rIns="0" bIns="0" anchor="ctr"/>
            <a:lstStyle/>
            <a:p>
              <a:pPr algn="ctr" eaLnBrk="0" hangingPunct="0">
                <a:lnSpc>
                  <a:spcPct val="90000"/>
                </a:lnSpc>
              </a:pPr>
              <a:r>
                <a:rPr lang="es-ES_tradnl">
                  <a:solidFill>
                    <a:schemeClr val="tx2"/>
                  </a:solidFill>
                  <a:latin typeface="Arial Narrow" pitchFamily="34" charset="0"/>
                </a:rPr>
                <a:t>ACTUA_EN</a:t>
              </a:r>
            </a:p>
          </p:txBody>
        </p:sp>
        <p:sp>
          <p:nvSpPr>
            <p:cNvPr id="30747" name="Line 5"/>
            <p:cNvSpPr>
              <a:spLocks noChangeShapeType="1"/>
            </p:cNvSpPr>
            <p:nvPr/>
          </p:nvSpPr>
          <p:spPr bwMode="auto">
            <a:xfrm>
              <a:off x="890" y="2882"/>
              <a:ext cx="222" cy="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30748" name="Line 6"/>
            <p:cNvSpPr>
              <a:spLocks noChangeShapeType="1"/>
            </p:cNvSpPr>
            <p:nvPr/>
          </p:nvSpPr>
          <p:spPr bwMode="auto">
            <a:xfrm>
              <a:off x="2352" y="2880"/>
              <a:ext cx="221" cy="0"/>
            </a:xfrm>
            <a:prstGeom prst="line">
              <a:avLst/>
            </a:prstGeom>
            <a:noFill/>
            <a:ln w="28575">
              <a:solidFill>
                <a:schemeClr val="tx2"/>
              </a:solidFill>
              <a:round/>
              <a:headEnd/>
              <a:tailEnd/>
            </a:ln>
          </p:spPr>
          <p:txBody>
            <a:bodyPr wrap="none" lIns="0" tIns="46800" rIns="0" bIns="10800" anchor="ctr">
              <a:spAutoFit/>
            </a:bodyPr>
            <a:lstStyle/>
            <a:p>
              <a:endParaRPr lang="es-MX"/>
            </a:p>
          </p:txBody>
        </p:sp>
      </p:grpSp>
      <p:grpSp>
        <p:nvGrpSpPr>
          <p:cNvPr id="30724" name="Group 26"/>
          <p:cNvGrpSpPr>
            <a:grpSpLocks/>
          </p:cNvGrpSpPr>
          <p:nvPr/>
        </p:nvGrpSpPr>
        <p:grpSpPr bwMode="auto">
          <a:xfrm>
            <a:off x="4602163" y="4943475"/>
            <a:ext cx="4389437" cy="1327150"/>
            <a:chOff x="2899" y="3114"/>
            <a:chExt cx="2765" cy="836"/>
          </a:xfrm>
        </p:grpSpPr>
        <p:sp>
          <p:nvSpPr>
            <p:cNvPr id="30737" name="Rectangle 14"/>
            <p:cNvSpPr>
              <a:spLocks noChangeArrowheads="1"/>
            </p:cNvSpPr>
            <p:nvPr/>
          </p:nvSpPr>
          <p:spPr bwMode="auto">
            <a:xfrm>
              <a:off x="2899" y="3190"/>
              <a:ext cx="698" cy="227"/>
            </a:xfrm>
            <a:prstGeom prst="rect">
              <a:avLst/>
            </a:prstGeom>
            <a:no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CLIENTE</a:t>
              </a:r>
            </a:p>
          </p:txBody>
        </p:sp>
        <p:sp>
          <p:nvSpPr>
            <p:cNvPr id="30738" name="Rectangle 15"/>
            <p:cNvSpPr>
              <a:spLocks noChangeArrowheads="1"/>
            </p:cNvSpPr>
            <p:nvPr/>
          </p:nvSpPr>
          <p:spPr bwMode="auto">
            <a:xfrm>
              <a:off x="4965" y="3198"/>
              <a:ext cx="699" cy="227"/>
            </a:xfrm>
            <a:prstGeom prst="rect">
              <a:avLst/>
            </a:prstGeom>
            <a:no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PELICULA</a:t>
              </a:r>
            </a:p>
          </p:txBody>
        </p:sp>
        <p:sp>
          <p:nvSpPr>
            <p:cNvPr id="30739" name="Line 16"/>
            <p:cNvSpPr>
              <a:spLocks noChangeShapeType="1"/>
            </p:cNvSpPr>
            <p:nvPr/>
          </p:nvSpPr>
          <p:spPr bwMode="auto">
            <a:xfrm>
              <a:off x="3592" y="3309"/>
              <a:ext cx="133"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0740" name="Line 17"/>
            <p:cNvSpPr>
              <a:spLocks noChangeShapeType="1"/>
            </p:cNvSpPr>
            <p:nvPr/>
          </p:nvSpPr>
          <p:spPr bwMode="auto">
            <a:xfrm>
              <a:off x="4788" y="3309"/>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0741" name="Rectangle 18"/>
            <p:cNvSpPr>
              <a:spLocks noChangeArrowheads="1"/>
            </p:cNvSpPr>
            <p:nvPr/>
          </p:nvSpPr>
          <p:spPr bwMode="auto">
            <a:xfrm>
              <a:off x="3667" y="3696"/>
              <a:ext cx="1229" cy="254"/>
            </a:xfrm>
            <a:prstGeom prst="rect">
              <a:avLst/>
            </a:prstGeom>
            <a:noFill/>
            <a:ln w="28575">
              <a:solidFill>
                <a:schemeClr val="tx2"/>
              </a:solidFill>
              <a:miter lim="800000"/>
              <a:headEnd/>
              <a:tailEnd/>
            </a:ln>
          </p:spPr>
          <p:txBody>
            <a:bodyPr lIns="0" tIns="46800" rIns="0" bIns="10800" anchor="ctr"/>
            <a:lstStyle/>
            <a:p>
              <a:pPr algn="ctr" eaLnBrk="0" hangingPunct="0"/>
              <a:r>
                <a:rPr lang="es-ES_tradnl">
                  <a:solidFill>
                    <a:schemeClr val="tx2"/>
                  </a:solidFill>
                  <a:latin typeface="Arial Narrow" pitchFamily="34" charset="0"/>
                </a:rPr>
                <a:t>LOCAL_VIDEOCLUB</a:t>
              </a:r>
            </a:p>
          </p:txBody>
        </p:sp>
        <p:sp>
          <p:nvSpPr>
            <p:cNvPr id="30742" name="Line 19"/>
            <p:cNvSpPr>
              <a:spLocks noChangeShapeType="1"/>
            </p:cNvSpPr>
            <p:nvPr/>
          </p:nvSpPr>
          <p:spPr bwMode="auto">
            <a:xfrm>
              <a:off x="4257" y="3453"/>
              <a:ext cx="0" cy="24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30743" name="AutoShape 20"/>
            <p:cNvSpPr>
              <a:spLocks noChangeArrowheads="1"/>
            </p:cNvSpPr>
            <p:nvPr/>
          </p:nvSpPr>
          <p:spPr bwMode="auto">
            <a:xfrm>
              <a:off x="3727" y="3114"/>
              <a:ext cx="1061" cy="379"/>
            </a:xfrm>
            <a:prstGeom prst="diamond">
              <a:avLst/>
            </a:prstGeom>
            <a:solidFill>
              <a:schemeClr val="bg1"/>
            </a:solidFill>
            <a:ln w="28575">
              <a:solidFill>
                <a:schemeClr val="tx2"/>
              </a:solidFill>
              <a:miter lim="800000"/>
              <a:headEnd/>
              <a:tailEnd/>
            </a:ln>
          </p:spPr>
          <p:txBody>
            <a:bodyPr lIns="0" tIns="10800" rIns="0" bIns="10800" anchor="ctr">
              <a:spAutoFit/>
            </a:bodyPr>
            <a:lstStyle/>
            <a:p>
              <a:pPr algn="ctr" eaLnBrk="0" hangingPunct="0"/>
              <a:r>
                <a:rPr lang="es-ES_tradnl">
                  <a:solidFill>
                    <a:schemeClr val="tx2"/>
                  </a:solidFill>
                  <a:latin typeface="Arial Narrow" pitchFamily="34" charset="0"/>
                </a:rPr>
                <a:t>ALQUILA</a:t>
              </a:r>
            </a:p>
          </p:txBody>
        </p:sp>
      </p:grpSp>
      <p:sp>
        <p:nvSpPr>
          <p:cNvPr id="30725" name="Rectangle 21"/>
          <p:cNvSpPr>
            <a:spLocks noGrp="1" noChangeArrowheads="1"/>
          </p:cNvSpPr>
          <p:nvPr>
            <p:ph type="title"/>
          </p:nvPr>
        </p:nvSpPr>
        <p:spPr>
          <a:xfrm>
            <a:off x="1150938" y="993775"/>
            <a:ext cx="7793037" cy="682625"/>
          </a:xfrm>
        </p:spPr>
        <p:txBody>
          <a:bodyPr/>
          <a:lstStyle/>
          <a:p>
            <a:pPr eaLnBrk="1" hangingPunct="1"/>
            <a:r>
              <a:rPr lang="es-ES_tradnl" b="1"/>
              <a:t>Grado</a:t>
            </a:r>
            <a:r>
              <a:rPr lang="es-ES_tradnl"/>
              <a:t> de un tipo de relación</a:t>
            </a:r>
            <a:endParaRPr lang="es-ES"/>
          </a:p>
        </p:txBody>
      </p:sp>
      <p:sp>
        <p:nvSpPr>
          <p:cNvPr id="30726" name="Rectangle 22"/>
          <p:cNvSpPr>
            <a:spLocks noGrp="1" noChangeArrowheads="1"/>
          </p:cNvSpPr>
          <p:nvPr>
            <p:ph type="body" idx="1"/>
          </p:nvPr>
        </p:nvSpPr>
        <p:spPr>
          <a:xfrm>
            <a:off x="1182688" y="2017713"/>
            <a:ext cx="7772400" cy="2057400"/>
          </a:xfrm>
        </p:spPr>
        <p:txBody>
          <a:bodyPr/>
          <a:lstStyle/>
          <a:p>
            <a:pPr eaLnBrk="1" hangingPunct="1"/>
            <a:r>
              <a:rPr lang="es-ES" sz="2000"/>
              <a:t>Número de </a:t>
            </a:r>
            <a:r>
              <a:rPr lang="es-ES_tradnl" sz="2000"/>
              <a:t>tipos </a:t>
            </a:r>
            <a:r>
              <a:rPr lang="es-ES" sz="2000"/>
              <a:t>de </a:t>
            </a:r>
            <a:r>
              <a:rPr lang="es-ES_tradnl" sz="2000"/>
              <a:t>entidad</a:t>
            </a:r>
            <a:r>
              <a:rPr lang="es-ES" sz="2000"/>
              <a:t> que participan </a:t>
            </a:r>
            <a:br>
              <a:rPr lang="es-ES_tradnl" sz="2000"/>
            </a:br>
            <a:r>
              <a:rPr lang="es-ES" sz="2000"/>
              <a:t>en el </a:t>
            </a:r>
            <a:r>
              <a:rPr lang="es-ES_tradnl" sz="2000"/>
              <a:t>tipo </a:t>
            </a:r>
            <a:r>
              <a:rPr lang="es-ES" sz="2000"/>
              <a:t>de </a:t>
            </a:r>
            <a:r>
              <a:rPr lang="es-ES_tradnl" sz="2000"/>
              <a:t>relación</a:t>
            </a:r>
            <a:endParaRPr lang="es-ES" sz="2000"/>
          </a:p>
          <a:p>
            <a:pPr lvl="1" eaLnBrk="1" hangingPunct="1"/>
            <a:r>
              <a:rPr lang="es-ES_tradnl" sz="2000" b="1">
                <a:solidFill>
                  <a:schemeClr val="accent2"/>
                </a:solidFill>
              </a:rPr>
              <a:t>Binaria</a:t>
            </a:r>
            <a:r>
              <a:rPr lang="es-ES" sz="2000"/>
              <a:t>:</a:t>
            </a:r>
            <a:r>
              <a:rPr lang="es-ES_tradnl" sz="2000"/>
              <a:t> grado</a:t>
            </a:r>
            <a:r>
              <a:rPr lang="es-ES" sz="2000"/>
              <a:t> 2 (el más frecuente)</a:t>
            </a:r>
          </a:p>
          <a:p>
            <a:pPr lvl="1" eaLnBrk="1" hangingPunct="1"/>
            <a:r>
              <a:rPr lang="es-ES_tradnl" sz="2000" b="1">
                <a:solidFill>
                  <a:schemeClr val="accent2"/>
                </a:solidFill>
              </a:rPr>
              <a:t>Ternaria</a:t>
            </a:r>
            <a:r>
              <a:rPr lang="es-ES" sz="2000"/>
              <a:t>: </a:t>
            </a:r>
            <a:r>
              <a:rPr lang="es-ES_tradnl" sz="2000"/>
              <a:t>grado</a:t>
            </a:r>
            <a:r>
              <a:rPr lang="es-ES" sz="2000"/>
              <a:t> 3</a:t>
            </a:r>
          </a:p>
          <a:p>
            <a:pPr lvl="1" eaLnBrk="1" hangingPunct="1"/>
            <a:r>
              <a:rPr lang="es-ES_tradnl" sz="2000" b="1">
                <a:solidFill>
                  <a:schemeClr val="accent2"/>
                </a:solidFill>
              </a:rPr>
              <a:t>Reflexiva</a:t>
            </a:r>
            <a:r>
              <a:rPr lang="es-ES_tradnl" sz="2000"/>
              <a:t> (o recursiva)</a:t>
            </a:r>
            <a:r>
              <a:rPr lang="es-ES" sz="2000"/>
              <a:t>:</a:t>
            </a:r>
            <a:r>
              <a:rPr lang="es-ES_tradnl" sz="2000"/>
              <a:t> grado</a:t>
            </a:r>
            <a:r>
              <a:rPr lang="es-ES" sz="2000"/>
              <a:t> 1</a:t>
            </a:r>
          </a:p>
        </p:txBody>
      </p:sp>
      <p:grpSp>
        <p:nvGrpSpPr>
          <p:cNvPr id="30727" name="Group 28"/>
          <p:cNvGrpSpPr>
            <a:grpSpLocks/>
          </p:cNvGrpSpPr>
          <p:nvPr/>
        </p:nvGrpSpPr>
        <p:grpSpPr bwMode="auto">
          <a:xfrm>
            <a:off x="1066800" y="5410200"/>
            <a:ext cx="3663950" cy="947738"/>
            <a:chOff x="528" y="3345"/>
            <a:chExt cx="2308" cy="597"/>
          </a:xfrm>
        </p:grpSpPr>
        <p:grpSp>
          <p:nvGrpSpPr>
            <p:cNvPr id="30729" name="Group 23"/>
            <p:cNvGrpSpPr>
              <a:grpSpLocks/>
            </p:cNvGrpSpPr>
            <p:nvPr/>
          </p:nvGrpSpPr>
          <p:grpSpPr bwMode="auto">
            <a:xfrm>
              <a:off x="1200" y="3345"/>
              <a:ext cx="1247" cy="240"/>
              <a:chOff x="1241" y="3345"/>
              <a:chExt cx="1206" cy="240"/>
            </a:xfrm>
          </p:grpSpPr>
          <p:sp>
            <p:nvSpPr>
              <p:cNvPr id="30734" name="Line 9"/>
              <p:cNvSpPr>
                <a:spLocks noChangeShapeType="1"/>
              </p:cNvSpPr>
              <p:nvPr/>
            </p:nvSpPr>
            <p:spPr bwMode="auto">
              <a:xfrm>
                <a:off x="2447" y="3345"/>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0735" name="Line 11"/>
              <p:cNvSpPr>
                <a:spLocks noChangeShapeType="1"/>
              </p:cNvSpPr>
              <p:nvPr/>
            </p:nvSpPr>
            <p:spPr bwMode="auto">
              <a:xfrm>
                <a:off x="1251" y="3345"/>
                <a:ext cx="1196"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0736" name="Line 12"/>
              <p:cNvSpPr>
                <a:spLocks noChangeShapeType="1"/>
              </p:cNvSpPr>
              <p:nvPr/>
            </p:nvSpPr>
            <p:spPr bwMode="auto">
              <a:xfrm flipH="1">
                <a:off x="1241" y="3345"/>
                <a:ext cx="0" cy="192"/>
              </a:xfrm>
              <a:prstGeom prst="line">
                <a:avLst/>
              </a:prstGeom>
              <a:noFill/>
              <a:ln w="28575">
                <a:solidFill>
                  <a:schemeClr val="tx2"/>
                </a:solidFill>
                <a:round/>
                <a:headEnd/>
                <a:tailEnd/>
              </a:ln>
            </p:spPr>
            <p:txBody>
              <a:bodyPr lIns="0" tIns="46800" rIns="0" bIns="10800" anchor="ctr">
                <a:spAutoFit/>
              </a:bodyPr>
              <a:lstStyle/>
              <a:p>
                <a:endParaRPr lang="es-MX"/>
              </a:p>
            </p:txBody>
          </p:sp>
        </p:grpSp>
        <p:sp>
          <p:nvSpPr>
            <p:cNvPr id="30730" name="Rectangle 7"/>
            <p:cNvSpPr>
              <a:spLocks noChangeArrowheads="1"/>
            </p:cNvSpPr>
            <p:nvPr/>
          </p:nvSpPr>
          <p:spPr bwMode="auto">
            <a:xfrm>
              <a:off x="2137" y="3570"/>
              <a:ext cx="699"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PELICULA</a:t>
              </a:r>
            </a:p>
          </p:txBody>
        </p:sp>
        <p:sp>
          <p:nvSpPr>
            <p:cNvPr id="30731" name="AutoShape 8"/>
            <p:cNvSpPr>
              <a:spLocks noChangeArrowheads="1"/>
            </p:cNvSpPr>
            <p:nvPr/>
          </p:nvSpPr>
          <p:spPr bwMode="auto">
            <a:xfrm>
              <a:off x="528" y="3456"/>
              <a:ext cx="1344" cy="486"/>
            </a:xfrm>
            <a:prstGeom prst="diamond">
              <a:avLst/>
            </a:prstGeom>
            <a:solidFill>
              <a:schemeClr val="bg1"/>
            </a:solidFill>
            <a:ln w="28575">
              <a:solidFill>
                <a:schemeClr val="tx2"/>
              </a:solidFill>
              <a:miter lim="800000"/>
              <a:headEnd/>
              <a:tailEnd/>
            </a:ln>
          </p:spPr>
          <p:txBody>
            <a:bodyPr lIns="0" tIns="0" rIns="0" bIns="0" anchor="ctr"/>
            <a:lstStyle/>
            <a:p>
              <a:pPr algn="ctr" eaLnBrk="0" hangingPunct="0"/>
              <a:endParaRPr lang="es-ES">
                <a:solidFill>
                  <a:schemeClr val="tx2"/>
                </a:solidFill>
                <a:latin typeface="Arial Narrow" pitchFamily="34" charset="0"/>
              </a:endParaRPr>
            </a:p>
          </p:txBody>
        </p:sp>
        <p:sp>
          <p:nvSpPr>
            <p:cNvPr id="30732" name="Line 10"/>
            <p:cNvSpPr>
              <a:spLocks noChangeShapeType="1"/>
            </p:cNvSpPr>
            <p:nvPr/>
          </p:nvSpPr>
          <p:spPr bwMode="auto">
            <a:xfrm>
              <a:off x="1872" y="3696"/>
              <a:ext cx="270"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0733" name="Rectangle 27"/>
            <p:cNvSpPr>
              <a:spLocks noChangeArrowheads="1"/>
            </p:cNvSpPr>
            <p:nvPr/>
          </p:nvSpPr>
          <p:spPr bwMode="auto">
            <a:xfrm>
              <a:off x="672" y="3636"/>
              <a:ext cx="1056" cy="300"/>
            </a:xfrm>
            <a:prstGeom prst="rect">
              <a:avLst/>
            </a:prstGeom>
            <a:noFill/>
            <a:ln w="9525">
              <a:noFill/>
              <a:miter lim="800000"/>
              <a:headEnd/>
              <a:tailEnd/>
            </a:ln>
          </p:spPr>
          <p:txBody>
            <a:bodyPr>
              <a:spAutoFit/>
            </a:bodyPr>
            <a:lstStyle/>
            <a:p>
              <a:pPr algn="ctr" eaLnBrk="0" hangingPunct="0">
                <a:lnSpc>
                  <a:spcPct val="70000"/>
                </a:lnSpc>
              </a:pPr>
              <a:r>
                <a:rPr lang="es-ES_tradnl">
                  <a:solidFill>
                    <a:schemeClr val="tx2"/>
                  </a:solidFill>
                  <a:latin typeface="Arial Narrow" pitchFamily="34" charset="0"/>
                </a:rPr>
                <a:t>CONTINUACION</a:t>
              </a:r>
            </a:p>
            <a:p>
              <a:pPr algn="ctr" eaLnBrk="0" hangingPunct="0">
                <a:lnSpc>
                  <a:spcPct val="70000"/>
                </a:lnSpc>
              </a:pPr>
              <a:r>
                <a:rPr lang="es-ES_tradnl">
                  <a:solidFill>
                    <a:schemeClr val="tx2"/>
                  </a:solidFill>
                  <a:latin typeface="Arial Narrow" pitchFamily="34" charset="0"/>
                </a:rPr>
                <a:t>DE</a:t>
              </a:r>
            </a:p>
          </p:txBody>
        </p:sp>
      </p:grpSp>
      <p:sp>
        <p:nvSpPr>
          <p:cNvPr id="30728" name="Rectangle 29"/>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74544"/>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Marcador de número de diapositiva"/>
          <p:cNvSpPr>
            <a:spLocks noGrp="1"/>
          </p:cNvSpPr>
          <p:nvPr>
            <p:ph type="sldNum" sz="quarter" idx="12"/>
          </p:nvPr>
        </p:nvSpPr>
        <p:spPr>
          <a:noFill/>
        </p:spPr>
        <p:txBody>
          <a:bodyPr/>
          <a:lstStyle/>
          <a:p>
            <a:fld id="{133119CD-1496-4E2D-B6A2-957A83CE2279}" type="slidenum">
              <a:rPr lang="es-ES" smtClean="0"/>
              <a:pPr/>
              <a:t>27</a:t>
            </a:fld>
            <a:endParaRPr lang="es-ES"/>
          </a:p>
        </p:txBody>
      </p:sp>
      <p:sp>
        <p:nvSpPr>
          <p:cNvPr id="31747" name="Rectangle 20"/>
          <p:cNvSpPr>
            <a:spLocks noGrp="1" noChangeArrowheads="1"/>
          </p:cNvSpPr>
          <p:nvPr>
            <p:ph type="title"/>
          </p:nvPr>
        </p:nvSpPr>
        <p:spPr>
          <a:xfrm>
            <a:off x="1150938" y="993775"/>
            <a:ext cx="7793037" cy="682625"/>
          </a:xfrm>
        </p:spPr>
        <p:txBody>
          <a:bodyPr/>
          <a:lstStyle/>
          <a:p>
            <a:pPr eaLnBrk="1" hangingPunct="1"/>
            <a:r>
              <a:rPr lang="es-ES_tradnl" b="1"/>
              <a:t>Nombres de Rol</a:t>
            </a:r>
            <a:r>
              <a:rPr lang="es-ES_tradnl"/>
              <a:t> (papel)</a:t>
            </a:r>
            <a:endParaRPr lang="es-ES"/>
          </a:p>
        </p:txBody>
      </p:sp>
      <p:sp>
        <p:nvSpPr>
          <p:cNvPr id="31748" name="Rectangle 21"/>
          <p:cNvSpPr>
            <a:spLocks noGrp="1" noChangeArrowheads="1"/>
          </p:cNvSpPr>
          <p:nvPr>
            <p:ph type="body" idx="1"/>
          </p:nvPr>
        </p:nvSpPr>
        <p:spPr>
          <a:xfrm>
            <a:off x="900113" y="2017713"/>
            <a:ext cx="8054975" cy="3268662"/>
          </a:xfrm>
        </p:spPr>
        <p:txBody>
          <a:bodyPr/>
          <a:lstStyle/>
          <a:p>
            <a:pPr eaLnBrk="1" hangingPunct="1">
              <a:lnSpc>
                <a:spcPct val="90000"/>
              </a:lnSpc>
            </a:pPr>
            <a:r>
              <a:rPr lang="es-ES" sz="2600"/>
              <a:t>Todo </a:t>
            </a:r>
            <a:r>
              <a:rPr lang="es-ES_tradnl" sz="2600"/>
              <a:t>tipo </a:t>
            </a:r>
            <a:r>
              <a:rPr lang="es-ES" sz="2600"/>
              <a:t>de </a:t>
            </a:r>
            <a:r>
              <a:rPr lang="es-ES_tradnl" sz="2600"/>
              <a:t>entidad </a:t>
            </a:r>
            <a:r>
              <a:rPr lang="es-ES" sz="2600"/>
              <a:t>que participa en un </a:t>
            </a:r>
            <a:r>
              <a:rPr lang="es-ES_tradnl" sz="2600"/>
              <a:t>tipo </a:t>
            </a:r>
            <a:r>
              <a:rPr lang="es-ES" sz="2600"/>
              <a:t>de relación</a:t>
            </a:r>
            <a:r>
              <a:rPr lang="es-ES_tradnl" sz="2600"/>
              <a:t> </a:t>
            </a:r>
            <a:r>
              <a:rPr lang="es-ES" sz="2600">
                <a:solidFill>
                  <a:schemeClr val="accent2"/>
                </a:solidFill>
              </a:rPr>
              <a:t>juega un papel</a:t>
            </a:r>
            <a:r>
              <a:rPr lang="es-ES" sz="2600"/>
              <a:t> </a:t>
            </a:r>
            <a:r>
              <a:rPr lang="es-ES" sz="2600">
                <a:solidFill>
                  <a:schemeClr val="accent2"/>
                </a:solidFill>
              </a:rPr>
              <a:t>específico</a:t>
            </a:r>
            <a:r>
              <a:rPr lang="es-ES" sz="2600"/>
              <a:t> en la relación</a:t>
            </a:r>
            <a:endParaRPr lang="es-ES_tradnl" sz="2600"/>
          </a:p>
          <a:p>
            <a:pPr eaLnBrk="1" hangingPunct="1">
              <a:lnSpc>
                <a:spcPct val="90000"/>
              </a:lnSpc>
            </a:pPr>
            <a:endParaRPr lang="es-ES_tradnl" sz="2600"/>
          </a:p>
          <a:p>
            <a:pPr eaLnBrk="1" hangingPunct="1">
              <a:lnSpc>
                <a:spcPct val="90000"/>
              </a:lnSpc>
            </a:pPr>
            <a:endParaRPr lang="es-ES_tradnl" sz="2600"/>
          </a:p>
          <a:p>
            <a:pPr eaLnBrk="1" hangingPunct="1">
              <a:lnSpc>
                <a:spcPct val="90000"/>
              </a:lnSpc>
            </a:pPr>
            <a:r>
              <a:rPr lang="es-ES" sz="2600"/>
              <a:t>Los nombres de rol se deben usar, sobre todo, en los </a:t>
            </a:r>
            <a:r>
              <a:rPr lang="es-ES" sz="2600">
                <a:solidFill>
                  <a:schemeClr val="accent2"/>
                </a:solidFill>
              </a:rPr>
              <a:t>tipos </a:t>
            </a:r>
            <a:r>
              <a:rPr lang="es-ES_tradnl" sz="2600">
                <a:solidFill>
                  <a:schemeClr val="accent2"/>
                </a:solidFill>
              </a:rPr>
              <a:t>de </a:t>
            </a:r>
            <a:r>
              <a:rPr lang="es-ES" sz="2600">
                <a:solidFill>
                  <a:schemeClr val="accent2"/>
                </a:solidFill>
              </a:rPr>
              <a:t>relación reflexivos</a:t>
            </a:r>
            <a:r>
              <a:rPr lang="es-ES" sz="2600"/>
              <a:t>, para evitar ambigüedad</a:t>
            </a:r>
          </a:p>
        </p:txBody>
      </p:sp>
      <p:grpSp>
        <p:nvGrpSpPr>
          <p:cNvPr id="31749" name="Group 51"/>
          <p:cNvGrpSpPr>
            <a:grpSpLocks/>
          </p:cNvGrpSpPr>
          <p:nvPr/>
        </p:nvGrpSpPr>
        <p:grpSpPr bwMode="auto">
          <a:xfrm>
            <a:off x="2447925" y="5148263"/>
            <a:ext cx="5553075" cy="1017587"/>
            <a:chOff x="1542" y="3168"/>
            <a:chExt cx="3498" cy="641"/>
          </a:xfrm>
        </p:grpSpPr>
        <p:sp>
          <p:nvSpPr>
            <p:cNvPr id="31760" name="Text Box 18"/>
            <p:cNvSpPr txBox="1">
              <a:spLocks noChangeArrowheads="1"/>
            </p:cNvSpPr>
            <p:nvPr/>
          </p:nvSpPr>
          <p:spPr bwMode="auto">
            <a:xfrm>
              <a:off x="4110" y="3216"/>
              <a:ext cx="930" cy="173"/>
            </a:xfrm>
            <a:prstGeom prst="rect">
              <a:avLst/>
            </a:prstGeom>
            <a:noFill/>
            <a:ln w="9525">
              <a:noFill/>
              <a:miter lim="800000"/>
              <a:headEnd/>
              <a:tailEnd/>
            </a:ln>
          </p:spPr>
          <p:txBody>
            <a:bodyPr lIns="0" tIns="0" rIns="0" bIns="0">
              <a:spAutoFit/>
            </a:bodyPr>
            <a:lstStyle/>
            <a:p>
              <a:pPr eaLnBrk="0" hangingPunct="0">
                <a:spcBef>
                  <a:spcPct val="50000"/>
                </a:spcBef>
              </a:pPr>
              <a:r>
                <a:rPr lang="es-ES_tradnl" i="1">
                  <a:solidFill>
                    <a:schemeClr val="tx2"/>
                  </a:solidFill>
                  <a:latin typeface="Arial Narrow" pitchFamily="34" charset="0"/>
                </a:rPr>
                <a:t>original</a:t>
              </a:r>
            </a:p>
          </p:txBody>
        </p:sp>
        <p:sp>
          <p:nvSpPr>
            <p:cNvPr id="31761" name="Text Box 19"/>
            <p:cNvSpPr txBox="1">
              <a:spLocks noChangeArrowheads="1"/>
            </p:cNvSpPr>
            <p:nvPr/>
          </p:nvSpPr>
          <p:spPr bwMode="auto">
            <a:xfrm>
              <a:off x="3168" y="3600"/>
              <a:ext cx="443"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i="1">
                  <a:solidFill>
                    <a:schemeClr val="tx2"/>
                  </a:solidFill>
                  <a:latin typeface="Arial Narrow" pitchFamily="34" charset="0"/>
                </a:rPr>
                <a:t>versión</a:t>
              </a:r>
            </a:p>
          </p:txBody>
        </p:sp>
        <p:grpSp>
          <p:nvGrpSpPr>
            <p:cNvPr id="31762" name="Group 29"/>
            <p:cNvGrpSpPr>
              <a:grpSpLocks/>
            </p:cNvGrpSpPr>
            <p:nvPr/>
          </p:nvGrpSpPr>
          <p:grpSpPr bwMode="auto">
            <a:xfrm>
              <a:off x="2304" y="3168"/>
              <a:ext cx="1761" cy="336"/>
              <a:chOff x="1241" y="3345"/>
              <a:chExt cx="1206" cy="240"/>
            </a:xfrm>
          </p:grpSpPr>
          <p:sp>
            <p:nvSpPr>
              <p:cNvPr id="31766" name="Line 30"/>
              <p:cNvSpPr>
                <a:spLocks noChangeShapeType="1"/>
              </p:cNvSpPr>
              <p:nvPr/>
            </p:nvSpPr>
            <p:spPr bwMode="auto">
              <a:xfrm>
                <a:off x="2447" y="3345"/>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1767" name="Line 31"/>
              <p:cNvSpPr>
                <a:spLocks noChangeShapeType="1"/>
              </p:cNvSpPr>
              <p:nvPr/>
            </p:nvSpPr>
            <p:spPr bwMode="auto">
              <a:xfrm>
                <a:off x="1251" y="3345"/>
                <a:ext cx="1196"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1768" name="Line 32"/>
              <p:cNvSpPr>
                <a:spLocks noChangeShapeType="1"/>
              </p:cNvSpPr>
              <p:nvPr/>
            </p:nvSpPr>
            <p:spPr bwMode="auto">
              <a:xfrm flipH="1">
                <a:off x="1241" y="3345"/>
                <a:ext cx="0" cy="192"/>
              </a:xfrm>
              <a:prstGeom prst="line">
                <a:avLst/>
              </a:prstGeom>
              <a:noFill/>
              <a:ln w="28575">
                <a:solidFill>
                  <a:schemeClr val="tx2"/>
                </a:solidFill>
                <a:round/>
                <a:headEnd/>
                <a:tailEnd/>
              </a:ln>
            </p:spPr>
            <p:txBody>
              <a:bodyPr lIns="0" tIns="46800" rIns="0" bIns="10800" anchor="ctr">
                <a:spAutoFit/>
              </a:bodyPr>
              <a:lstStyle/>
              <a:p>
                <a:endParaRPr lang="es-MX"/>
              </a:p>
            </p:txBody>
          </p:sp>
        </p:grpSp>
        <p:sp>
          <p:nvSpPr>
            <p:cNvPr id="31763" name="Rectangle 33"/>
            <p:cNvSpPr>
              <a:spLocks noChangeArrowheads="1"/>
            </p:cNvSpPr>
            <p:nvPr/>
          </p:nvSpPr>
          <p:spPr bwMode="auto">
            <a:xfrm>
              <a:off x="3755" y="3489"/>
              <a:ext cx="699"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PELICULA</a:t>
              </a:r>
            </a:p>
          </p:txBody>
        </p:sp>
        <p:sp>
          <p:nvSpPr>
            <p:cNvPr id="31764" name="AutoShape 34"/>
            <p:cNvSpPr>
              <a:spLocks noChangeArrowheads="1"/>
            </p:cNvSpPr>
            <p:nvPr/>
          </p:nvSpPr>
          <p:spPr bwMode="auto">
            <a:xfrm>
              <a:off x="1542" y="3417"/>
              <a:ext cx="1570" cy="365"/>
            </a:xfrm>
            <a:prstGeom prst="diamond">
              <a:avLst/>
            </a:prstGeom>
            <a:solidFill>
              <a:schemeClr val="bg1"/>
            </a:solidFill>
            <a:ln w="28575">
              <a:solidFill>
                <a:schemeClr val="tx2"/>
              </a:solidFill>
              <a:miter lim="800000"/>
              <a:headEnd/>
              <a:tailEnd/>
            </a:ln>
          </p:spPr>
          <p:txBody>
            <a:bodyPr lIns="0" tIns="0" rIns="0" bIns="0" anchor="ctr">
              <a:spAutoFit/>
            </a:bodyPr>
            <a:lstStyle/>
            <a:p>
              <a:pPr algn="ctr" eaLnBrk="0" hangingPunct="0"/>
              <a:r>
                <a:rPr lang="es-ES_tradnl">
                  <a:solidFill>
                    <a:schemeClr val="tx2"/>
                  </a:solidFill>
                  <a:latin typeface="Arial Narrow" pitchFamily="34" charset="0"/>
                </a:rPr>
                <a:t>VERSION_DE</a:t>
              </a:r>
            </a:p>
          </p:txBody>
        </p:sp>
        <p:sp>
          <p:nvSpPr>
            <p:cNvPr id="31765" name="Line 35"/>
            <p:cNvSpPr>
              <a:spLocks noChangeShapeType="1"/>
            </p:cNvSpPr>
            <p:nvPr/>
          </p:nvSpPr>
          <p:spPr bwMode="auto">
            <a:xfrm>
              <a:off x="3064" y="3600"/>
              <a:ext cx="680" cy="0"/>
            </a:xfrm>
            <a:prstGeom prst="line">
              <a:avLst/>
            </a:prstGeom>
            <a:noFill/>
            <a:ln w="28575">
              <a:solidFill>
                <a:schemeClr val="tx2"/>
              </a:solidFill>
              <a:round/>
              <a:headEnd/>
              <a:tailEnd/>
            </a:ln>
          </p:spPr>
          <p:txBody>
            <a:bodyPr wrap="none" lIns="0" tIns="46800" rIns="0" bIns="10800" anchor="ctr">
              <a:spAutoFit/>
            </a:bodyPr>
            <a:lstStyle/>
            <a:p>
              <a:endParaRPr lang="es-MX"/>
            </a:p>
          </p:txBody>
        </p:sp>
      </p:grpSp>
      <p:grpSp>
        <p:nvGrpSpPr>
          <p:cNvPr id="31750" name="Group 50"/>
          <p:cNvGrpSpPr>
            <a:grpSpLocks/>
          </p:cNvGrpSpPr>
          <p:nvPr/>
        </p:nvGrpSpPr>
        <p:grpSpPr bwMode="auto">
          <a:xfrm>
            <a:off x="1835150" y="2997200"/>
            <a:ext cx="6337300" cy="685800"/>
            <a:chOff x="1392" y="1776"/>
            <a:chExt cx="3992" cy="432"/>
          </a:xfrm>
        </p:grpSpPr>
        <p:sp>
          <p:nvSpPr>
            <p:cNvPr id="31752" name="Rectangle 23"/>
            <p:cNvSpPr>
              <a:spLocks noChangeArrowheads="1"/>
            </p:cNvSpPr>
            <p:nvPr/>
          </p:nvSpPr>
          <p:spPr bwMode="auto">
            <a:xfrm>
              <a:off x="1392" y="1885"/>
              <a:ext cx="698"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DIRECTOR</a:t>
              </a:r>
            </a:p>
          </p:txBody>
        </p:sp>
        <p:sp>
          <p:nvSpPr>
            <p:cNvPr id="31753" name="Rectangle 24"/>
            <p:cNvSpPr>
              <a:spLocks noChangeArrowheads="1"/>
            </p:cNvSpPr>
            <p:nvPr/>
          </p:nvSpPr>
          <p:spPr bwMode="auto">
            <a:xfrm>
              <a:off x="4685" y="1903"/>
              <a:ext cx="699"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PELICULA</a:t>
              </a:r>
            </a:p>
          </p:txBody>
        </p:sp>
        <p:sp>
          <p:nvSpPr>
            <p:cNvPr id="31754" name="AutoShape 25"/>
            <p:cNvSpPr>
              <a:spLocks noChangeArrowheads="1"/>
            </p:cNvSpPr>
            <p:nvPr/>
          </p:nvSpPr>
          <p:spPr bwMode="auto">
            <a:xfrm>
              <a:off x="2698" y="1776"/>
              <a:ext cx="1334" cy="418"/>
            </a:xfrm>
            <a:prstGeom prst="diamond">
              <a:avLst/>
            </a:prstGeom>
            <a:solidFill>
              <a:schemeClr val="bg1"/>
            </a:solidFill>
            <a:ln w="28575">
              <a:solidFill>
                <a:schemeClr val="tx2"/>
              </a:solidFill>
              <a:miter lim="800000"/>
              <a:headEnd/>
              <a:tailEnd/>
            </a:ln>
          </p:spPr>
          <p:txBody>
            <a:bodyPr lIns="0" tIns="0" rIns="0" bIns="0" anchor="ctr"/>
            <a:lstStyle/>
            <a:p>
              <a:pPr algn="ctr" eaLnBrk="0" hangingPunct="0">
                <a:lnSpc>
                  <a:spcPct val="90000"/>
                </a:lnSpc>
              </a:pPr>
              <a:endParaRPr lang="es-ES">
                <a:solidFill>
                  <a:schemeClr val="tx2"/>
                </a:solidFill>
                <a:latin typeface="Arial Narrow" pitchFamily="34" charset="0"/>
              </a:endParaRPr>
            </a:p>
          </p:txBody>
        </p:sp>
        <p:sp>
          <p:nvSpPr>
            <p:cNvPr id="31755" name="Line 26"/>
            <p:cNvSpPr>
              <a:spLocks noChangeShapeType="1"/>
            </p:cNvSpPr>
            <p:nvPr/>
          </p:nvSpPr>
          <p:spPr bwMode="auto">
            <a:xfrm>
              <a:off x="2074" y="1994"/>
              <a:ext cx="680" cy="2"/>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1756" name="Rectangle 44"/>
            <p:cNvSpPr>
              <a:spLocks noChangeArrowheads="1"/>
            </p:cNvSpPr>
            <p:nvPr/>
          </p:nvSpPr>
          <p:spPr bwMode="auto">
            <a:xfrm>
              <a:off x="2938" y="1898"/>
              <a:ext cx="864" cy="214"/>
            </a:xfrm>
            <a:prstGeom prst="rect">
              <a:avLst/>
            </a:prstGeom>
            <a:noFill/>
            <a:ln w="9525">
              <a:noFill/>
              <a:miter lim="800000"/>
              <a:headEnd/>
              <a:tailEnd/>
            </a:ln>
          </p:spPr>
          <p:txBody>
            <a:bodyPr wrap="none">
              <a:spAutoFit/>
            </a:bodyPr>
            <a:lstStyle/>
            <a:p>
              <a:pPr algn="ctr" eaLnBrk="0" hangingPunct="0">
                <a:lnSpc>
                  <a:spcPct val="90000"/>
                </a:lnSpc>
              </a:pPr>
              <a:r>
                <a:rPr lang="es-ES_tradnl">
                  <a:solidFill>
                    <a:schemeClr val="tx2"/>
                  </a:solidFill>
                  <a:latin typeface="Arial Narrow" pitchFamily="34" charset="0"/>
                </a:rPr>
                <a:t>HA_RODADO</a:t>
              </a:r>
            </a:p>
          </p:txBody>
        </p:sp>
        <p:sp>
          <p:nvSpPr>
            <p:cNvPr id="31757" name="Line 45"/>
            <p:cNvSpPr>
              <a:spLocks noChangeShapeType="1"/>
            </p:cNvSpPr>
            <p:nvPr/>
          </p:nvSpPr>
          <p:spPr bwMode="auto">
            <a:xfrm>
              <a:off x="3984" y="1994"/>
              <a:ext cx="680" cy="2"/>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1758" name="Rectangle 47"/>
            <p:cNvSpPr>
              <a:spLocks noChangeArrowheads="1"/>
            </p:cNvSpPr>
            <p:nvPr/>
          </p:nvSpPr>
          <p:spPr bwMode="auto">
            <a:xfrm>
              <a:off x="2083" y="1994"/>
              <a:ext cx="635" cy="214"/>
            </a:xfrm>
            <a:prstGeom prst="rect">
              <a:avLst/>
            </a:prstGeom>
            <a:noFill/>
            <a:ln w="9525">
              <a:noFill/>
              <a:miter lim="800000"/>
              <a:headEnd/>
              <a:tailEnd/>
            </a:ln>
          </p:spPr>
          <p:txBody>
            <a:bodyPr wrap="none">
              <a:spAutoFit/>
            </a:bodyPr>
            <a:lstStyle/>
            <a:p>
              <a:pPr algn="ctr" eaLnBrk="0" hangingPunct="0">
                <a:lnSpc>
                  <a:spcPct val="90000"/>
                </a:lnSpc>
              </a:pPr>
              <a:r>
                <a:rPr lang="es-ES_tradnl" i="1">
                  <a:solidFill>
                    <a:schemeClr val="tx2"/>
                  </a:solidFill>
                  <a:latin typeface="Arial Narrow" pitchFamily="34" charset="0"/>
                </a:rPr>
                <a:t>realizador</a:t>
              </a:r>
            </a:p>
          </p:txBody>
        </p:sp>
        <p:sp>
          <p:nvSpPr>
            <p:cNvPr id="31759" name="Rectangle 48"/>
            <p:cNvSpPr>
              <a:spLocks noChangeArrowheads="1"/>
            </p:cNvSpPr>
            <p:nvPr/>
          </p:nvSpPr>
          <p:spPr bwMode="auto">
            <a:xfrm>
              <a:off x="4357" y="1994"/>
              <a:ext cx="299" cy="214"/>
            </a:xfrm>
            <a:prstGeom prst="rect">
              <a:avLst/>
            </a:prstGeom>
            <a:noFill/>
            <a:ln w="9525">
              <a:noFill/>
              <a:miter lim="800000"/>
              <a:headEnd/>
              <a:tailEnd/>
            </a:ln>
          </p:spPr>
          <p:txBody>
            <a:bodyPr wrap="none">
              <a:spAutoFit/>
            </a:bodyPr>
            <a:lstStyle/>
            <a:p>
              <a:pPr algn="ctr" eaLnBrk="0" hangingPunct="0">
                <a:lnSpc>
                  <a:spcPct val="90000"/>
                </a:lnSpc>
              </a:pPr>
              <a:r>
                <a:rPr lang="es-ES_tradnl" i="1">
                  <a:solidFill>
                    <a:schemeClr val="tx2"/>
                  </a:solidFill>
                  <a:latin typeface="Arial Narrow" pitchFamily="34" charset="0"/>
                </a:rPr>
                <a:t>film</a:t>
              </a:r>
            </a:p>
          </p:txBody>
        </p:sp>
      </p:grpSp>
      <p:sp>
        <p:nvSpPr>
          <p:cNvPr id="31751" name="Rectangle 52"/>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83536"/>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Marcador de número de diapositiva"/>
          <p:cNvSpPr>
            <a:spLocks noGrp="1"/>
          </p:cNvSpPr>
          <p:nvPr>
            <p:ph type="sldNum" sz="quarter" idx="12"/>
          </p:nvPr>
        </p:nvSpPr>
        <p:spPr>
          <a:noFill/>
        </p:spPr>
        <p:txBody>
          <a:bodyPr/>
          <a:lstStyle/>
          <a:p>
            <a:fld id="{589C7AD0-7A89-491D-8787-EB79FF5379CE}" type="slidenum">
              <a:rPr lang="es-ES" smtClean="0"/>
              <a:pPr/>
              <a:t>28</a:t>
            </a:fld>
            <a:endParaRPr lang="es-ES"/>
          </a:p>
        </p:txBody>
      </p:sp>
      <p:sp>
        <p:nvSpPr>
          <p:cNvPr id="32771" name="Rectangle 20"/>
          <p:cNvSpPr>
            <a:spLocks noGrp="1" noChangeArrowheads="1"/>
          </p:cNvSpPr>
          <p:nvPr>
            <p:ph type="title"/>
          </p:nvPr>
        </p:nvSpPr>
        <p:spPr>
          <a:xfrm>
            <a:off x="1173163" y="762000"/>
            <a:ext cx="7772400" cy="938213"/>
          </a:xfrm>
        </p:spPr>
        <p:txBody>
          <a:bodyPr/>
          <a:lstStyle/>
          <a:p>
            <a:pPr eaLnBrk="1" hangingPunct="1"/>
            <a:r>
              <a:rPr lang="es-ES_tradnl" sz="2600" b="1"/>
              <a:t>Restricciones estructurales</a:t>
            </a:r>
            <a:r>
              <a:rPr lang="es-ES_tradnl" sz="2600"/>
              <a:t> sobre tipos de relación</a:t>
            </a:r>
            <a:endParaRPr lang="es-ES" sz="2600"/>
          </a:p>
        </p:txBody>
      </p:sp>
      <p:sp>
        <p:nvSpPr>
          <p:cNvPr id="32772" name="Rectangle 21"/>
          <p:cNvSpPr>
            <a:spLocks noGrp="1" noChangeArrowheads="1"/>
          </p:cNvSpPr>
          <p:nvPr>
            <p:ph type="body" idx="1"/>
          </p:nvPr>
        </p:nvSpPr>
        <p:spPr>
          <a:xfrm>
            <a:off x="1173163" y="1868488"/>
            <a:ext cx="7772400" cy="4800600"/>
          </a:xfrm>
        </p:spPr>
        <p:txBody>
          <a:bodyPr/>
          <a:lstStyle/>
          <a:p>
            <a:pPr eaLnBrk="1" hangingPunct="1">
              <a:lnSpc>
                <a:spcPct val="90000"/>
              </a:lnSpc>
            </a:pPr>
            <a:r>
              <a:rPr lang="es-ES" sz="2800"/>
              <a:t>Limitan las </a:t>
            </a:r>
            <a:r>
              <a:rPr lang="es-ES" sz="2800">
                <a:solidFill>
                  <a:schemeClr val="accent2"/>
                </a:solidFill>
              </a:rPr>
              <a:t>posibles combinaciones de</a:t>
            </a:r>
            <a:r>
              <a:rPr lang="es-ES" sz="2800"/>
              <a:t> </a:t>
            </a:r>
            <a:r>
              <a:rPr lang="es-ES" sz="2800">
                <a:solidFill>
                  <a:schemeClr val="accent2"/>
                </a:solidFill>
              </a:rPr>
              <a:t>entidades que pueden participar en las relaciones</a:t>
            </a:r>
          </a:p>
          <a:p>
            <a:pPr eaLnBrk="1" hangingPunct="1">
              <a:lnSpc>
                <a:spcPct val="90000"/>
              </a:lnSpc>
            </a:pPr>
            <a:r>
              <a:rPr lang="es-ES" sz="2800"/>
              <a:t>Extraídas de </a:t>
            </a:r>
            <a:r>
              <a:rPr lang="es-ES_tradnl" sz="2800"/>
              <a:t>la situación </a:t>
            </a:r>
            <a:r>
              <a:rPr lang="es-ES" sz="2800"/>
              <a:t>real</a:t>
            </a:r>
            <a:r>
              <a:rPr lang="es-ES_tradnl" sz="2800"/>
              <a:t> que se modela</a:t>
            </a:r>
          </a:p>
          <a:p>
            <a:pPr lvl="1" eaLnBrk="1" hangingPunct="1">
              <a:lnSpc>
                <a:spcPct val="90000"/>
              </a:lnSpc>
              <a:buFont typeface="Wingdings" pitchFamily="2" charset="2"/>
              <a:buNone/>
            </a:pPr>
            <a:r>
              <a:rPr lang="es-ES_tradnl" sz="2400"/>
              <a:t>“</a:t>
            </a:r>
            <a:r>
              <a:rPr lang="es-ES" sz="2400">
                <a:solidFill>
                  <a:schemeClr val="tx2"/>
                </a:solidFill>
                <a:latin typeface="Arial Narrow" pitchFamily="34" charset="0"/>
              </a:rPr>
              <a:t>Una película debe haber sido dirigida por</a:t>
            </a:r>
            <a:r>
              <a:rPr lang="es-ES" sz="2400" b="1">
                <a:solidFill>
                  <a:schemeClr val="tx2"/>
                </a:solidFill>
                <a:latin typeface="Arial Narrow" pitchFamily="34" charset="0"/>
              </a:rPr>
              <a:t> uno y sólo un</a:t>
            </a:r>
            <a:r>
              <a:rPr lang="es-ES" sz="2400">
                <a:solidFill>
                  <a:schemeClr val="tx2"/>
                </a:solidFill>
                <a:latin typeface="Arial Narrow" pitchFamily="34" charset="0"/>
              </a:rPr>
              <a:t> director</a:t>
            </a:r>
            <a:r>
              <a:rPr lang="es-ES_tradnl" sz="2400">
                <a:solidFill>
                  <a:schemeClr val="tx2"/>
                </a:solidFill>
                <a:latin typeface="Arial Narrow" pitchFamily="34" charset="0"/>
              </a:rPr>
              <a:t>”</a:t>
            </a:r>
            <a:endParaRPr lang="es-ES" sz="2400">
              <a:solidFill>
                <a:schemeClr val="tx2"/>
              </a:solidFill>
              <a:latin typeface="Arial Narrow" pitchFamily="34" charset="0"/>
            </a:endParaRPr>
          </a:p>
          <a:p>
            <a:pPr lvl="1" eaLnBrk="1" hangingPunct="1">
              <a:lnSpc>
                <a:spcPct val="90000"/>
              </a:lnSpc>
              <a:buFont typeface="Wingdings" pitchFamily="2" charset="2"/>
              <a:buNone/>
            </a:pPr>
            <a:r>
              <a:rPr lang="es-ES_tradnl" sz="2400">
                <a:solidFill>
                  <a:schemeClr val="tx2"/>
                </a:solidFill>
                <a:latin typeface="Arial Narrow" pitchFamily="34" charset="0"/>
              </a:rPr>
              <a:t>“</a:t>
            </a:r>
            <a:r>
              <a:rPr lang="es-ES" sz="2400">
                <a:solidFill>
                  <a:schemeClr val="tx2"/>
                </a:solidFill>
                <a:latin typeface="Arial Narrow" pitchFamily="34" charset="0"/>
              </a:rPr>
              <a:t>Un director </a:t>
            </a:r>
            <a:r>
              <a:rPr lang="es-ES_tradnl" sz="2400">
                <a:solidFill>
                  <a:schemeClr val="tx2"/>
                </a:solidFill>
                <a:latin typeface="Arial Narrow" pitchFamily="34" charset="0"/>
              </a:rPr>
              <a:t>ha dirigido </a:t>
            </a:r>
            <a:r>
              <a:rPr lang="es-ES_tradnl" sz="2400" b="1">
                <a:solidFill>
                  <a:schemeClr val="tx2"/>
                </a:solidFill>
                <a:latin typeface="Arial Narrow" pitchFamily="34" charset="0"/>
              </a:rPr>
              <a:t>al menos una</a:t>
            </a:r>
            <a:r>
              <a:rPr lang="es-ES_tradnl" sz="2400">
                <a:solidFill>
                  <a:schemeClr val="tx2"/>
                </a:solidFill>
                <a:latin typeface="Arial Narrow" pitchFamily="34" charset="0"/>
              </a:rPr>
              <a:t> película y </a:t>
            </a:r>
            <a:r>
              <a:rPr lang="es-ES" sz="2400">
                <a:solidFill>
                  <a:schemeClr val="tx2"/>
                </a:solidFill>
                <a:latin typeface="Arial Narrow" pitchFamily="34" charset="0"/>
              </a:rPr>
              <a:t>puede haber dirigido </a:t>
            </a:r>
            <a:r>
              <a:rPr lang="es-ES" sz="2400" b="1">
                <a:solidFill>
                  <a:schemeClr val="tx2"/>
                </a:solidFill>
                <a:latin typeface="Arial Narrow" pitchFamily="34" charset="0"/>
              </a:rPr>
              <a:t>muchas</a:t>
            </a:r>
            <a:r>
              <a:rPr lang="es-ES_tradnl" sz="2400">
                <a:solidFill>
                  <a:schemeClr val="tx2"/>
                </a:solidFill>
                <a:latin typeface="Arial Narrow" pitchFamily="34" charset="0"/>
              </a:rPr>
              <a:t>”</a:t>
            </a:r>
            <a:endParaRPr lang="es-ES" sz="2400">
              <a:solidFill>
                <a:schemeClr val="tx2"/>
              </a:solidFill>
              <a:latin typeface="Arial Narrow" pitchFamily="34" charset="0"/>
            </a:endParaRPr>
          </a:p>
          <a:p>
            <a:pPr eaLnBrk="1" hangingPunct="1">
              <a:lnSpc>
                <a:spcPct val="90000"/>
              </a:lnSpc>
            </a:pPr>
            <a:r>
              <a:rPr lang="es-ES_tradnl" sz="2800"/>
              <a:t>Clases</a:t>
            </a:r>
            <a:r>
              <a:rPr lang="es-ES" sz="2800"/>
              <a:t> de restricciones estructurales</a:t>
            </a:r>
            <a:r>
              <a:rPr lang="es-ES_tradnl" sz="2800"/>
              <a:t>:</a:t>
            </a:r>
            <a:endParaRPr lang="es-ES" sz="2800"/>
          </a:p>
          <a:p>
            <a:pPr lvl="1" eaLnBrk="1" hangingPunct="1">
              <a:lnSpc>
                <a:spcPct val="90000"/>
              </a:lnSpc>
            </a:pPr>
            <a:r>
              <a:rPr lang="es-ES" sz="2400">
                <a:solidFill>
                  <a:schemeClr val="accent2"/>
                </a:solidFill>
              </a:rPr>
              <a:t>Razón de cardinalidad</a:t>
            </a:r>
            <a:r>
              <a:rPr lang="es-ES" sz="2400"/>
              <a:t> (</a:t>
            </a:r>
            <a:r>
              <a:rPr lang="es-ES_tradnl" sz="2400"/>
              <a:t>o </a:t>
            </a:r>
            <a:r>
              <a:rPr lang="es-ES" sz="2400"/>
              <a:t>tipo de correspondencia)</a:t>
            </a:r>
          </a:p>
          <a:p>
            <a:pPr lvl="1" eaLnBrk="1" hangingPunct="1">
              <a:lnSpc>
                <a:spcPct val="90000"/>
              </a:lnSpc>
            </a:pPr>
            <a:r>
              <a:rPr lang="es-ES" sz="2400">
                <a:solidFill>
                  <a:schemeClr val="accent2"/>
                </a:solidFill>
              </a:rPr>
              <a:t>Razón de participación</a:t>
            </a:r>
          </a:p>
        </p:txBody>
      </p:sp>
      <p:sp>
        <p:nvSpPr>
          <p:cNvPr id="32773" name="Rectangle 22"/>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2.2. Conceptos básicos del modelo</a:t>
            </a:r>
            <a:endParaRPr lang="es-ES" sz="3200" b="1">
              <a:solidFill>
                <a:schemeClr val="tx2"/>
              </a:solidFill>
              <a:latin typeface="Times New Roman" pitchFamily="18" charset="0"/>
            </a:endParaRPr>
          </a:p>
        </p:txBody>
      </p:sp>
    </p:spTree>
  </p:cSld>
  <p:clrMapOvr>
    <a:masterClrMapping/>
  </p:clrMapOvr>
  <p:transition advTm="85216"/>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5 Marcador de número de diapositiva"/>
          <p:cNvSpPr>
            <a:spLocks noGrp="1"/>
          </p:cNvSpPr>
          <p:nvPr>
            <p:ph type="sldNum" sz="quarter" idx="12"/>
          </p:nvPr>
        </p:nvSpPr>
        <p:spPr>
          <a:noFill/>
        </p:spPr>
        <p:txBody>
          <a:bodyPr/>
          <a:lstStyle/>
          <a:p>
            <a:fld id="{A1EA4B2B-075C-4D5E-9409-4CFBE8DB66F5}" type="slidenum">
              <a:rPr lang="es-ES" smtClean="0"/>
              <a:pPr/>
              <a:t>29</a:t>
            </a:fld>
            <a:endParaRPr lang="es-ES"/>
          </a:p>
        </p:txBody>
      </p:sp>
      <p:sp>
        <p:nvSpPr>
          <p:cNvPr id="33795" name="Rectangle 56"/>
          <p:cNvSpPr>
            <a:spLocks noGrp="1" noChangeArrowheads="1"/>
          </p:cNvSpPr>
          <p:nvPr>
            <p:ph type="title"/>
          </p:nvPr>
        </p:nvSpPr>
        <p:spPr>
          <a:xfrm>
            <a:off x="1173163" y="762000"/>
            <a:ext cx="7772400" cy="762000"/>
          </a:xfrm>
        </p:spPr>
        <p:txBody>
          <a:bodyPr/>
          <a:lstStyle/>
          <a:p>
            <a:pPr eaLnBrk="1" hangingPunct="1">
              <a:tabLst>
                <a:tab pos="7572375" algn="r"/>
              </a:tabLst>
            </a:pPr>
            <a:r>
              <a:rPr lang="es-ES_tradnl" sz="3000" b="1"/>
              <a:t>Razón de Cardinalidad</a:t>
            </a:r>
            <a:r>
              <a:rPr lang="es-ES_tradnl" sz="3000"/>
              <a:t> </a:t>
            </a:r>
            <a:r>
              <a:rPr lang="es-ES" sz="2600" b="1">
                <a:solidFill>
                  <a:schemeClr val="bg2"/>
                </a:solidFill>
                <a:latin typeface="Arial" charset="0"/>
              </a:rPr>
              <a:t>Notación EN2002</a:t>
            </a:r>
          </a:p>
        </p:txBody>
      </p:sp>
      <p:sp>
        <p:nvSpPr>
          <p:cNvPr id="33796" name="Rectangle 57"/>
          <p:cNvSpPr>
            <a:spLocks noGrp="1" noChangeArrowheads="1"/>
          </p:cNvSpPr>
          <p:nvPr>
            <p:ph type="body" idx="1"/>
          </p:nvPr>
        </p:nvSpPr>
        <p:spPr>
          <a:xfrm>
            <a:off x="1173163" y="1812925"/>
            <a:ext cx="7742237" cy="4495800"/>
          </a:xfrm>
        </p:spPr>
        <p:txBody>
          <a:bodyPr/>
          <a:lstStyle/>
          <a:p>
            <a:pPr eaLnBrk="1" hangingPunct="1">
              <a:lnSpc>
                <a:spcPct val="90000"/>
              </a:lnSpc>
            </a:pPr>
            <a:r>
              <a:rPr lang="es-ES" sz="2800">
                <a:solidFill>
                  <a:schemeClr val="accent2"/>
                </a:solidFill>
              </a:rPr>
              <a:t>Número</a:t>
            </a:r>
            <a:r>
              <a:rPr lang="es-ES" sz="2800" b="1">
                <a:solidFill>
                  <a:schemeClr val="accent2"/>
                </a:solidFill>
              </a:rPr>
              <a:t> máximo de instancias de </a:t>
            </a:r>
            <a:r>
              <a:rPr lang="es-ES" sz="2800">
                <a:solidFill>
                  <a:schemeClr val="accent2"/>
                </a:solidFill>
              </a:rPr>
              <a:t>tipo de</a:t>
            </a:r>
            <a:r>
              <a:rPr lang="es-ES" sz="2800" b="1">
                <a:solidFill>
                  <a:schemeClr val="accent2"/>
                </a:solidFill>
              </a:rPr>
              <a:t> relación</a:t>
            </a:r>
            <a:r>
              <a:rPr lang="es-ES" sz="2800">
                <a:solidFill>
                  <a:schemeClr val="accent2"/>
                </a:solidFill>
              </a:rPr>
              <a:t> en las que puede participar </a:t>
            </a:r>
            <a:r>
              <a:rPr lang="es-ES" sz="2800" b="1">
                <a:solidFill>
                  <a:schemeClr val="accent2"/>
                </a:solidFill>
              </a:rPr>
              <a:t>una</a:t>
            </a:r>
            <a:r>
              <a:rPr lang="es-ES" sz="2800">
                <a:solidFill>
                  <a:schemeClr val="accent2"/>
                </a:solidFill>
              </a:rPr>
              <a:t> misma </a:t>
            </a:r>
            <a:r>
              <a:rPr lang="es-ES" sz="2800" b="1">
                <a:solidFill>
                  <a:schemeClr val="accent2"/>
                </a:solidFill>
              </a:rPr>
              <a:t>instancia de</a:t>
            </a:r>
            <a:r>
              <a:rPr lang="es-ES" sz="2800">
                <a:solidFill>
                  <a:schemeClr val="accent2"/>
                </a:solidFill>
              </a:rPr>
              <a:t> tipo de </a:t>
            </a:r>
            <a:r>
              <a:rPr lang="es-ES" sz="2800" b="1">
                <a:solidFill>
                  <a:schemeClr val="accent2"/>
                </a:solidFill>
              </a:rPr>
              <a:t>entidad</a:t>
            </a:r>
          </a:p>
          <a:p>
            <a:pPr lvl="1" eaLnBrk="1" hangingPunct="1">
              <a:lnSpc>
                <a:spcPct val="90000"/>
              </a:lnSpc>
            </a:pPr>
            <a:r>
              <a:rPr lang="es-ES" sz="2400"/>
              <a:t>la cardinalidad de </a:t>
            </a:r>
            <a:r>
              <a:rPr lang="es-ES" sz="2400">
                <a:solidFill>
                  <a:schemeClr val="tx2"/>
                </a:solidFill>
                <a:latin typeface="Arial Narrow" pitchFamily="34" charset="0"/>
              </a:rPr>
              <a:t>HA_RODADO</a:t>
            </a:r>
            <a:r>
              <a:rPr lang="es-ES" sz="2400"/>
              <a:t> es </a:t>
            </a:r>
            <a:r>
              <a:rPr lang="es-ES_tradnl" sz="2400"/>
              <a:t>“</a:t>
            </a:r>
            <a:r>
              <a:rPr lang="es-ES" sz="2400"/>
              <a:t>1</a:t>
            </a:r>
            <a:r>
              <a:rPr lang="es-ES_tradnl" sz="2400"/>
              <a:t> a </a:t>
            </a:r>
            <a:r>
              <a:rPr lang="es-ES" sz="2400"/>
              <a:t>N</a:t>
            </a:r>
            <a:r>
              <a:rPr lang="es-ES_tradnl" sz="2400"/>
              <a:t>”</a:t>
            </a:r>
          </a:p>
          <a:p>
            <a:pPr lvl="1" eaLnBrk="1" hangingPunct="1">
              <a:lnSpc>
                <a:spcPct val="90000"/>
              </a:lnSpc>
            </a:pPr>
            <a:r>
              <a:rPr lang="es-ES" sz="2400">
                <a:solidFill>
                  <a:schemeClr val="tx2"/>
                </a:solidFill>
                <a:latin typeface="Arial Narrow" pitchFamily="34" charset="0"/>
              </a:rPr>
              <a:t>HA_RODADO</a:t>
            </a:r>
            <a:r>
              <a:rPr lang="es-ES" sz="2400"/>
              <a:t> es </a:t>
            </a:r>
            <a:r>
              <a:rPr lang="es-ES_tradnl" sz="2400"/>
              <a:t>de tipo “</a:t>
            </a:r>
            <a:r>
              <a:rPr lang="es-ES" sz="2400"/>
              <a:t>1</a:t>
            </a:r>
            <a:r>
              <a:rPr lang="es-ES_tradnl" sz="2400"/>
              <a:t> a </a:t>
            </a:r>
            <a:r>
              <a:rPr lang="es-ES" sz="2400"/>
              <a:t>N</a:t>
            </a:r>
            <a:r>
              <a:rPr lang="es-ES_tradnl" sz="2400"/>
              <a:t>”</a:t>
            </a:r>
          </a:p>
          <a:p>
            <a:pPr lvl="1" eaLnBrk="1" hangingPunct="1">
              <a:lnSpc>
                <a:spcPct val="90000"/>
              </a:lnSpc>
            </a:pPr>
            <a:endParaRPr lang="es-ES" sz="2400"/>
          </a:p>
          <a:p>
            <a:pPr eaLnBrk="1" hangingPunct="1">
              <a:lnSpc>
                <a:spcPct val="90000"/>
              </a:lnSpc>
            </a:pPr>
            <a:r>
              <a:rPr lang="es-ES" sz="2800">
                <a:solidFill>
                  <a:schemeClr val="accent2"/>
                </a:solidFill>
              </a:rPr>
              <a:t>Notación</a:t>
            </a:r>
            <a:r>
              <a:rPr lang="es-ES" sz="2800"/>
              <a:t>  </a:t>
            </a:r>
            <a:endParaRPr lang="es-ES_tradnl" sz="2800"/>
          </a:p>
          <a:p>
            <a:pPr lvl="1" eaLnBrk="1" hangingPunct="1">
              <a:lnSpc>
                <a:spcPct val="90000"/>
              </a:lnSpc>
            </a:pPr>
            <a:r>
              <a:rPr lang="es-ES" sz="2400"/>
              <a:t>etiqueta en la línea que </a:t>
            </a:r>
            <a:br>
              <a:rPr lang="es-ES_tradnl" sz="2400"/>
            </a:br>
            <a:r>
              <a:rPr lang="es-ES" sz="2400"/>
              <a:t>une entidad y relación</a:t>
            </a:r>
          </a:p>
          <a:p>
            <a:pPr lvl="1" eaLnBrk="1" hangingPunct="1">
              <a:lnSpc>
                <a:spcPct val="90000"/>
              </a:lnSpc>
            </a:pPr>
            <a:r>
              <a:rPr lang="es-ES" sz="2400">
                <a:solidFill>
                  <a:schemeClr val="bg2"/>
                </a:solidFill>
              </a:rPr>
              <a:t>Ojo:</a:t>
            </a:r>
            <a:r>
              <a:rPr lang="es-ES" sz="2400"/>
              <a:t> da la sensación de </a:t>
            </a:r>
            <a:br>
              <a:rPr lang="es-ES_tradnl" sz="2400"/>
            </a:br>
            <a:r>
              <a:rPr lang="es-ES" sz="2400"/>
              <a:t>que se representa “al revés”</a:t>
            </a:r>
          </a:p>
        </p:txBody>
      </p:sp>
      <p:grpSp>
        <p:nvGrpSpPr>
          <p:cNvPr id="33797" name="Group 63"/>
          <p:cNvGrpSpPr>
            <a:grpSpLocks/>
          </p:cNvGrpSpPr>
          <p:nvPr/>
        </p:nvGrpSpPr>
        <p:grpSpPr bwMode="auto">
          <a:xfrm>
            <a:off x="6553200" y="3641725"/>
            <a:ext cx="2209800" cy="2143125"/>
            <a:chOff x="4128" y="2294"/>
            <a:chExt cx="1392" cy="1350"/>
          </a:xfrm>
        </p:grpSpPr>
        <p:sp>
          <p:nvSpPr>
            <p:cNvPr id="33799" name="Text Box 52"/>
            <p:cNvSpPr txBox="1">
              <a:spLocks noChangeArrowheads="1"/>
            </p:cNvSpPr>
            <p:nvPr/>
          </p:nvSpPr>
          <p:spPr bwMode="auto">
            <a:xfrm>
              <a:off x="4927" y="2523"/>
              <a:ext cx="266" cy="266"/>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sz="2400" b="1">
                  <a:solidFill>
                    <a:schemeClr val="tx2"/>
                  </a:solidFill>
                  <a:latin typeface="Arial Narrow" pitchFamily="34" charset="0"/>
                </a:rPr>
                <a:t>1</a:t>
              </a:r>
            </a:p>
          </p:txBody>
        </p:sp>
        <p:sp>
          <p:nvSpPr>
            <p:cNvPr id="33800" name="Text Box 53"/>
            <p:cNvSpPr txBox="1">
              <a:spLocks noChangeArrowheads="1"/>
            </p:cNvSpPr>
            <p:nvPr/>
          </p:nvSpPr>
          <p:spPr bwMode="auto">
            <a:xfrm>
              <a:off x="4927" y="3093"/>
              <a:ext cx="266" cy="266"/>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sz="2400" b="1">
                  <a:solidFill>
                    <a:schemeClr val="tx2"/>
                  </a:solidFill>
                  <a:latin typeface="Arial Narrow" pitchFamily="34" charset="0"/>
                </a:rPr>
                <a:t>N</a:t>
              </a:r>
            </a:p>
          </p:txBody>
        </p:sp>
        <p:sp>
          <p:nvSpPr>
            <p:cNvPr id="33801" name="Rectangle 45"/>
            <p:cNvSpPr>
              <a:spLocks noChangeArrowheads="1"/>
            </p:cNvSpPr>
            <p:nvPr/>
          </p:nvSpPr>
          <p:spPr bwMode="auto">
            <a:xfrm>
              <a:off x="4409" y="2294"/>
              <a:ext cx="831" cy="246"/>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DIRECTOR</a:t>
              </a:r>
            </a:p>
          </p:txBody>
        </p:sp>
        <p:sp>
          <p:nvSpPr>
            <p:cNvPr id="33802" name="Rectangle 46"/>
            <p:cNvSpPr>
              <a:spLocks noChangeArrowheads="1"/>
            </p:cNvSpPr>
            <p:nvPr/>
          </p:nvSpPr>
          <p:spPr bwMode="auto">
            <a:xfrm>
              <a:off x="4416" y="3398"/>
              <a:ext cx="817" cy="246"/>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PELICULA</a:t>
              </a:r>
            </a:p>
          </p:txBody>
        </p:sp>
        <p:sp>
          <p:nvSpPr>
            <p:cNvPr id="33803" name="Line 48"/>
            <p:cNvSpPr>
              <a:spLocks noChangeShapeType="1"/>
            </p:cNvSpPr>
            <p:nvPr/>
          </p:nvSpPr>
          <p:spPr bwMode="auto">
            <a:xfrm>
              <a:off x="4824" y="3171"/>
              <a:ext cx="0" cy="227"/>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3804" name="Line 49"/>
            <p:cNvSpPr>
              <a:spLocks noChangeShapeType="1"/>
            </p:cNvSpPr>
            <p:nvPr/>
          </p:nvSpPr>
          <p:spPr bwMode="auto">
            <a:xfrm flipV="1">
              <a:off x="4824" y="2534"/>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3805" name="AutoShape 47"/>
            <p:cNvSpPr>
              <a:spLocks noChangeArrowheads="1"/>
            </p:cNvSpPr>
            <p:nvPr/>
          </p:nvSpPr>
          <p:spPr bwMode="auto">
            <a:xfrm>
              <a:off x="4128" y="2770"/>
              <a:ext cx="1392" cy="406"/>
            </a:xfrm>
            <a:prstGeom prst="diamond">
              <a:avLst/>
            </a:prstGeom>
            <a:solidFill>
              <a:schemeClr val="bg1"/>
            </a:solidFill>
            <a:ln w="28575">
              <a:solidFill>
                <a:schemeClr val="tx2"/>
              </a:solidFill>
              <a:miter lim="800000"/>
              <a:headEnd/>
              <a:tailEnd/>
            </a:ln>
          </p:spPr>
          <p:txBody>
            <a:bodyPr lIns="0" tIns="0" rIns="0" bIns="0" anchor="ctr"/>
            <a:lstStyle/>
            <a:p>
              <a:pPr algn="ctr" eaLnBrk="0" hangingPunct="0"/>
              <a:endParaRPr lang="es-ES" sz="2000">
                <a:solidFill>
                  <a:schemeClr val="tx2"/>
                </a:solidFill>
                <a:latin typeface="Arial Narrow" pitchFamily="34" charset="0"/>
              </a:endParaRPr>
            </a:p>
          </p:txBody>
        </p:sp>
        <p:sp>
          <p:nvSpPr>
            <p:cNvPr id="33806" name="Rectangle 58"/>
            <p:cNvSpPr>
              <a:spLocks noChangeArrowheads="1"/>
            </p:cNvSpPr>
            <p:nvPr/>
          </p:nvSpPr>
          <p:spPr bwMode="auto">
            <a:xfrm>
              <a:off x="4350" y="2860"/>
              <a:ext cx="949" cy="250"/>
            </a:xfrm>
            <a:prstGeom prst="rect">
              <a:avLst/>
            </a:prstGeom>
            <a:noFill/>
            <a:ln w="28575">
              <a:noFill/>
              <a:miter lim="800000"/>
              <a:headEnd/>
              <a:tailEnd/>
            </a:ln>
          </p:spPr>
          <p:txBody>
            <a:bodyPr wrap="none">
              <a:spAutoFit/>
            </a:bodyPr>
            <a:lstStyle/>
            <a:p>
              <a:pPr algn="ctr" eaLnBrk="0" hangingPunct="0"/>
              <a:r>
                <a:rPr lang="es-ES_tradnl" sz="2000">
                  <a:solidFill>
                    <a:schemeClr val="tx2"/>
                  </a:solidFill>
                  <a:latin typeface="Arial Narrow" pitchFamily="34" charset="0"/>
                </a:rPr>
                <a:t>HA_RODADO</a:t>
              </a:r>
            </a:p>
          </p:txBody>
        </p:sp>
      </p:grpSp>
      <p:sp>
        <p:nvSpPr>
          <p:cNvPr id="33798" name="Rectangle 6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2.2. Conceptos básicos del modelo</a:t>
            </a:r>
            <a:endParaRPr lang="es-ES" sz="3200" b="1">
              <a:solidFill>
                <a:schemeClr val="tx2"/>
              </a:solidFill>
              <a:latin typeface="Times New Roman" pitchFamily="18" charset="0"/>
            </a:endParaRPr>
          </a:p>
        </p:txBody>
      </p:sp>
    </p:spTree>
  </p:cSld>
  <p:clrMapOvr>
    <a:masterClrMapping/>
  </p:clrMapOvr>
  <p:transition advTm="16"/>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5 Marcador de número de diapositiva"/>
          <p:cNvSpPr>
            <a:spLocks noGrp="1"/>
          </p:cNvSpPr>
          <p:nvPr>
            <p:ph type="sldNum" sz="quarter" idx="12"/>
          </p:nvPr>
        </p:nvSpPr>
        <p:spPr>
          <a:noFill/>
        </p:spPr>
        <p:txBody>
          <a:bodyPr/>
          <a:lstStyle/>
          <a:p>
            <a:fld id="{C1FA45BE-602A-4F0C-9049-E7ABF7960F82}" type="slidenum">
              <a:rPr lang="es-ES" smtClean="0"/>
              <a:pPr/>
              <a:t>3</a:t>
            </a:fld>
            <a:endParaRPr lang="es-ES"/>
          </a:p>
        </p:txBody>
      </p:sp>
      <p:sp>
        <p:nvSpPr>
          <p:cNvPr id="7171" name="Rectangle 3"/>
          <p:cNvSpPr>
            <a:spLocks noGrp="1" noChangeArrowheads="1"/>
          </p:cNvSpPr>
          <p:nvPr>
            <p:ph type="body" idx="1"/>
          </p:nvPr>
        </p:nvSpPr>
        <p:spPr>
          <a:xfrm>
            <a:off x="973138" y="1989138"/>
            <a:ext cx="7866062" cy="4535487"/>
          </a:xfrm>
        </p:spPr>
        <p:txBody>
          <a:bodyPr/>
          <a:lstStyle/>
          <a:p>
            <a:pPr eaLnBrk="1" hangingPunct="1">
              <a:lnSpc>
                <a:spcPct val="80000"/>
              </a:lnSpc>
            </a:pPr>
            <a:r>
              <a:rPr lang="es-ES_tradnl" sz="2400"/>
              <a:t>Modelo de datos </a:t>
            </a:r>
            <a:r>
              <a:rPr lang="es-ES_tradnl" sz="2400" b="1">
                <a:solidFill>
                  <a:schemeClr val="accent2"/>
                </a:solidFill>
              </a:rPr>
              <a:t>conceptual</a:t>
            </a:r>
            <a:r>
              <a:rPr lang="es-ES_tradnl" sz="2400"/>
              <a:t> de alto nivel</a:t>
            </a:r>
          </a:p>
          <a:p>
            <a:pPr eaLnBrk="1" hangingPunct="1">
              <a:lnSpc>
                <a:spcPct val="80000"/>
              </a:lnSpc>
            </a:pPr>
            <a:r>
              <a:rPr lang="es-ES_tradnl" sz="2400"/>
              <a:t>Propuesto por Peter P. Chen en 1976</a:t>
            </a:r>
          </a:p>
          <a:p>
            <a:pPr lvl="1" eaLnBrk="1" hangingPunct="1">
              <a:lnSpc>
                <a:spcPct val="80000"/>
              </a:lnSpc>
              <a:spcBef>
                <a:spcPct val="40000"/>
              </a:spcBef>
            </a:pPr>
            <a:r>
              <a:rPr lang="es-ES_tradnl" sz="2000"/>
              <a:t>Extensiones/aportaciones de muchos otros autores</a:t>
            </a:r>
          </a:p>
          <a:p>
            <a:pPr lvl="1" eaLnBrk="1" hangingPunct="1">
              <a:lnSpc>
                <a:spcPct val="80000"/>
              </a:lnSpc>
              <a:spcBef>
                <a:spcPct val="40000"/>
              </a:spcBef>
              <a:buClr>
                <a:schemeClr val="tx1"/>
              </a:buClr>
              <a:buFontTx/>
              <a:buChar char="»"/>
            </a:pPr>
            <a:r>
              <a:rPr lang="es-ES_tradnl" sz="2000"/>
              <a:t>No existe un único MER, sino una FAMILIA DE MODELOS</a:t>
            </a:r>
          </a:p>
          <a:p>
            <a:pPr eaLnBrk="1" hangingPunct="1">
              <a:lnSpc>
                <a:spcPct val="80000"/>
              </a:lnSpc>
              <a:spcBef>
                <a:spcPct val="40000"/>
              </a:spcBef>
            </a:pPr>
            <a:endParaRPr lang="es-ES_tradnl" sz="2400"/>
          </a:p>
          <a:p>
            <a:pPr eaLnBrk="1" hangingPunct="1">
              <a:lnSpc>
                <a:spcPct val="80000"/>
              </a:lnSpc>
              <a:spcBef>
                <a:spcPct val="40000"/>
              </a:spcBef>
            </a:pPr>
            <a:r>
              <a:rPr lang="es-ES_tradnl" sz="2400"/>
              <a:t>Describe el “mundo real” como un conjunto de </a:t>
            </a:r>
            <a:r>
              <a:rPr lang="es-ES_tradnl" sz="2400" b="1">
                <a:solidFill>
                  <a:schemeClr val="accent2"/>
                </a:solidFill>
              </a:rPr>
              <a:t>ENTIDADES</a:t>
            </a:r>
            <a:r>
              <a:rPr lang="es-ES_tradnl" sz="2400"/>
              <a:t>  y de </a:t>
            </a:r>
            <a:r>
              <a:rPr lang="es-ES_tradnl" sz="2400" b="1">
                <a:solidFill>
                  <a:schemeClr val="accent2"/>
                </a:solidFill>
              </a:rPr>
              <a:t>RELACIONES</a:t>
            </a:r>
            <a:r>
              <a:rPr lang="es-ES_tradnl" sz="2400"/>
              <a:t> entre ellas</a:t>
            </a:r>
          </a:p>
          <a:p>
            <a:pPr eaLnBrk="1" hangingPunct="1">
              <a:lnSpc>
                <a:spcPct val="80000"/>
              </a:lnSpc>
            </a:pPr>
            <a:endParaRPr lang="es-ES_tradnl" sz="2400"/>
          </a:p>
          <a:p>
            <a:pPr eaLnBrk="1" hangingPunct="1">
              <a:lnSpc>
                <a:spcPct val="80000"/>
              </a:lnSpc>
            </a:pPr>
            <a:r>
              <a:rPr lang="es-ES_tradnl" sz="2400"/>
              <a:t>Gran difusión</a:t>
            </a:r>
          </a:p>
          <a:p>
            <a:pPr lvl="1" eaLnBrk="1" hangingPunct="1">
              <a:lnSpc>
                <a:spcPct val="80000"/>
              </a:lnSpc>
            </a:pPr>
            <a:r>
              <a:rPr lang="es-ES_tradnl" sz="2000"/>
              <a:t>Muy extendido en los </a:t>
            </a:r>
            <a:r>
              <a:rPr lang="es-ES_tradnl" sz="2000" b="1">
                <a:solidFill>
                  <a:schemeClr val="accent2"/>
                </a:solidFill>
              </a:rPr>
              <a:t>métodos de diseño</a:t>
            </a:r>
            <a:r>
              <a:rPr lang="es-ES_tradnl" sz="2000"/>
              <a:t> de bases de datos</a:t>
            </a:r>
          </a:p>
          <a:p>
            <a:pPr lvl="1" eaLnBrk="1" hangingPunct="1">
              <a:lnSpc>
                <a:spcPct val="80000"/>
              </a:lnSpc>
              <a:spcBef>
                <a:spcPct val="40000"/>
              </a:spcBef>
            </a:pPr>
            <a:r>
              <a:rPr lang="es-ES_tradnl" sz="2000"/>
              <a:t>Soportado por </a:t>
            </a:r>
            <a:r>
              <a:rPr lang="es-ES_tradnl" sz="2000" b="1">
                <a:solidFill>
                  <a:schemeClr val="accent2"/>
                </a:solidFill>
              </a:rPr>
              <a:t>herramientas </a:t>
            </a:r>
            <a:r>
              <a:rPr lang="es-ES_tradnl" sz="2000"/>
              <a:t>software</a:t>
            </a:r>
            <a:r>
              <a:rPr lang="es-ES_tradnl" sz="2000" b="1">
                <a:solidFill>
                  <a:schemeClr val="accent2"/>
                </a:solidFill>
              </a:rPr>
              <a:t> de diseño</a:t>
            </a:r>
            <a:r>
              <a:rPr lang="es-ES_tradnl" sz="2000"/>
              <a:t> (CASE)</a:t>
            </a:r>
          </a:p>
        </p:txBody>
      </p:sp>
      <p:sp>
        <p:nvSpPr>
          <p:cNvPr id="7172" name="Rectangle 6"/>
          <p:cNvSpPr>
            <a:spLocks noGrp="1" noChangeArrowheads="1"/>
          </p:cNvSpPr>
          <p:nvPr>
            <p:ph type="title"/>
          </p:nvPr>
        </p:nvSpPr>
        <p:spPr>
          <a:xfrm>
            <a:off x="1150938" y="214313"/>
            <a:ext cx="7793037" cy="1071562"/>
          </a:xfrm>
          <a:solidFill>
            <a:srgbClr val="DDDDDD"/>
          </a:solidFill>
        </p:spPr>
        <p:txBody>
          <a:bodyPr/>
          <a:lstStyle/>
          <a:p>
            <a:pPr marL="665163" indent="-665163" eaLnBrk="1" hangingPunct="1"/>
            <a:r>
              <a:rPr lang="es-ES_tradnl" sz="3000" b="1"/>
              <a:t>2.1. Introducción e historia del modelo Entidad-Relación</a:t>
            </a:r>
            <a:endParaRPr lang="es-ES" sz="3000" b="1"/>
          </a:p>
        </p:txBody>
      </p:sp>
    </p:spTree>
  </p:cSld>
  <p:clrMapOvr>
    <a:masterClrMapping/>
  </p:clrMapOvr>
  <p:transition advTm="86384"/>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5 Marcador de número de diapositiva"/>
          <p:cNvSpPr>
            <a:spLocks noGrp="1"/>
          </p:cNvSpPr>
          <p:nvPr>
            <p:ph type="sldNum" sz="quarter" idx="12"/>
          </p:nvPr>
        </p:nvSpPr>
        <p:spPr>
          <a:noFill/>
        </p:spPr>
        <p:txBody>
          <a:bodyPr/>
          <a:lstStyle/>
          <a:p>
            <a:fld id="{2410B3D6-1232-4D85-88C3-2BCBCD4D6593}" type="slidenum">
              <a:rPr lang="es-ES" smtClean="0"/>
              <a:pPr/>
              <a:t>30</a:t>
            </a:fld>
            <a:endParaRPr lang="es-ES"/>
          </a:p>
        </p:txBody>
      </p:sp>
      <p:sp>
        <p:nvSpPr>
          <p:cNvPr id="34819" name="Rectangle 36"/>
          <p:cNvSpPr>
            <a:spLocks noGrp="1" noChangeArrowheads="1"/>
          </p:cNvSpPr>
          <p:nvPr>
            <p:ph type="body" idx="1"/>
          </p:nvPr>
        </p:nvSpPr>
        <p:spPr>
          <a:xfrm>
            <a:off x="1173163" y="1800225"/>
            <a:ext cx="7772400" cy="2133600"/>
          </a:xfrm>
        </p:spPr>
        <p:txBody>
          <a:bodyPr/>
          <a:lstStyle/>
          <a:p>
            <a:pPr eaLnBrk="1" hangingPunct="1"/>
            <a:r>
              <a:rPr lang="es-ES" sz="2800"/>
              <a:t>Razones de cardinalidad más comunes:</a:t>
            </a:r>
            <a:endParaRPr lang="es-ES_tradnl" sz="2800"/>
          </a:p>
          <a:p>
            <a:pPr lvl="1" eaLnBrk="1" hangingPunct="1"/>
            <a:r>
              <a:rPr lang="es-ES" b="1">
                <a:solidFill>
                  <a:schemeClr val="accent2"/>
                </a:solidFill>
              </a:rPr>
              <a:t>1:1</a:t>
            </a:r>
            <a:r>
              <a:rPr lang="es-ES_tradnl"/>
              <a:t> </a:t>
            </a:r>
            <a:r>
              <a:rPr lang="es-ES_tradnl" sz="2400"/>
              <a:t>(“</a:t>
            </a:r>
            <a:r>
              <a:rPr lang="es-ES_tradnl" sz="2400">
                <a:latin typeface="Times New Roman" pitchFamily="18" charset="0"/>
              </a:rPr>
              <a:t>uno a uno</a:t>
            </a:r>
            <a:r>
              <a:rPr lang="es-ES_tradnl" sz="2400"/>
              <a:t>”)</a:t>
            </a:r>
          </a:p>
          <a:p>
            <a:pPr lvl="1" eaLnBrk="1" hangingPunct="1"/>
            <a:r>
              <a:rPr lang="es-ES" b="1">
                <a:solidFill>
                  <a:schemeClr val="accent2"/>
                </a:solidFill>
              </a:rPr>
              <a:t>1:N</a:t>
            </a:r>
            <a:r>
              <a:rPr lang="es-ES_tradnl"/>
              <a:t> </a:t>
            </a:r>
            <a:r>
              <a:rPr lang="es-ES_tradnl" sz="2400"/>
              <a:t>(“</a:t>
            </a:r>
            <a:r>
              <a:rPr lang="es-ES_tradnl" sz="2400">
                <a:latin typeface="Times New Roman" pitchFamily="18" charset="0"/>
              </a:rPr>
              <a:t>uno a muchos</a:t>
            </a:r>
            <a:r>
              <a:rPr lang="es-ES_tradnl" sz="2400"/>
              <a:t>”)</a:t>
            </a:r>
          </a:p>
          <a:p>
            <a:pPr lvl="1" eaLnBrk="1" hangingPunct="1"/>
            <a:r>
              <a:rPr lang="es-ES" b="1">
                <a:solidFill>
                  <a:schemeClr val="accent2"/>
                </a:solidFill>
              </a:rPr>
              <a:t>M:N</a:t>
            </a:r>
            <a:r>
              <a:rPr lang="es-ES_tradnl"/>
              <a:t> </a:t>
            </a:r>
            <a:r>
              <a:rPr lang="es-ES_tradnl" sz="2400"/>
              <a:t>(“</a:t>
            </a:r>
            <a:r>
              <a:rPr lang="es-ES_tradnl" sz="2400">
                <a:latin typeface="Times New Roman" pitchFamily="18" charset="0"/>
              </a:rPr>
              <a:t>muchos a muchos</a:t>
            </a:r>
            <a:r>
              <a:rPr lang="es-ES_tradnl" sz="2400"/>
              <a:t>”)</a:t>
            </a:r>
            <a:endParaRPr lang="es-ES" sz="2400"/>
          </a:p>
        </p:txBody>
      </p:sp>
      <p:sp>
        <p:nvSpPr>
          <p:cNvPr id="34820" name="Rectangle 5"/>
          <p:cNvSpPr>
            <a:spLocks noChangeArrowheads="1"/>
          </p:cNvSpPr>
          <p:nvPr/>
        </p:nvSpPr>
        <p:spPr bwMode="auto">
          <a:xfrm>
            <a:off x="6731000" y="4035425"/>
            <a:ext cx="1054100" cy="350838"/>
          </a:xfrm>
          <a:prstGeom prst="rect">
            <a:avLst/>
          </a:prstGeom>
          <a:noFill/>
          <a:ln w="19050">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ACTOR</a:t>
            </a:r>
          </a:p>
        </p:txBody>
      </p:sp>
      <p:sp>
        <p:nvSpPr>
          <p:cNvPr id="34821" name="Rectangle 6"/>
          <p:cNvSpPr>
            <a:spLocks noChangeArrowheads="1"/>
          </p:cNvSpPr>
          <p:nvPr/>
        </p:nvSpPr>
        <p:spPr bwMode="auto">
          <a:xfrm>
            <a:off x="6724650" y="5900738"/>
            <a:ext cx="1109663" cy="350837"/>
          </a:xfrm>
          <a:prstGeom prst="rect">
            <a:avLst/>
          </a:prstGeom>
          <a:noFill/>
          <a:ln w="19050">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PELICULA</a:t>
            </a:r>
          </a:p>
        </p:txBody>
      </p:sp>
      <p:sp>
        <p:nvSpPr>
          <p:cNvPr id="34822" name="AutoShape 7"/>
          <p:cNvSpPr>
            <a:spLocks noChangeArrowheads="1"/>
          </p:cNvSpPr>
          <p:nvPr/>
        </p:nvSpPr>
        <p:spPr bwMode="auto">
          <a:xfrm>
            <a:off x="6375400" y="4729163"/>
            <a:ext cx="1801813" cy="627062"/>
          </a:xfrm>
          <a:prstGeom prst="diamond">
            <a:avLst/>
          </a:prstGeom>
          <a:noFill/>
          <a:ln w="19050">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34823" name="Line 8"/>
          <p:cNvSpPr>
            <a:spLocks noChangeShapeType="1"/>
          </p:cNvSpPr>
          <p:nvPr/>
        </p:nvSpPr>
        <p:spPr bwMode="auto">
          <a:xfrm>
            <a:off x="7265988" y="5372100"/>
            <a:ext cx="0" cy="533400"/>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4824" name="Line 9"/>
          <p:cNvSpPr>
            <a:spLocks noChangeShapeType="1"/>
          </p:cNvSpPr>
          <p:nvPr/>
        </p:nvSpPr>
        <p:spPr bwMode="auto">
          <a:xfrm flipV="1">
            <a:off x="7286625" y="4375150"/>
            <a:ext cx="0" cy="381000"/>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4825" name="Text Box 10"/>
          <p:cNvSpPr txBox="1">
            <a:spLocks noChangeArrowheads="1"/>
          </p:cNvSpPr>
          <p:nvPr/>
        </p:nvSpPr>
        <p:spPr bwMode="auto">
          <a:xfrm>
            <a:off x="6372225" y="4375150"/>
            <a:ext cx="844550" cy="331788"/>
          </a:xfrm>
          <a:prstGeom prst="rect">
            <a:avLst/>
          </a:prstGeom>
          <a:noFill/>
          <a:ln w="19050">
            <a:noFill/>
            <a:miter lim="800000"/>
            <a:headEnd/>
            <a:tailEnd/>
          </a:ln>
        </p:spPr>
        <p:txBody>
          <a:bodyPr lIns="0" tIns="46800" rIns="0" bIns="10800">
            <a:spAutoFit/>
          </a:bodyPr>
          <a:lstStyle/>
          <a:p>
            <a:pPr eaLnBrk="0" hangingPunct="0">
              <a:spcBef>
                <a:spcPct val="50000"/>
              </a:spcBef>
            </a:pPr>
            <a:r>
              <a:rPr lang="es-ES_tradnl" i="1">
                <a:solidFill>
                  <a:schemeClr val="tx2"/>
                </a:solidFill>
                <a:latin typeface="Arial Narrow" pitchFamily="34" charset="0"/>
              </a:rPr>
              <a:t>personaje</a:t>
            </a:r>
            <a:endParaRPr lang="es-ES_tradnl">
              <a:solidFill>
                <a:schemeClr val="tx2"/>
              </a:solidFill>
              <a:latin typeface="Arial Narrow" pitchFamily="34" charset="0"/>
            </a:endParaRPr>
          </a:p>
        </p:txBody>
      </p:sp>
      <p:sp>
        <p:nvSpPr>
          <p:cNvPr id="34826" name="Text Box 11"/>
          <p:cNvSpPr txBox="1">
            <a:spLocks noChangeArrowheads="1"/>
          </p:cNvSpPr>
          <p:nvPr/>
        </p:nvSpPr>
        <p:spPr bwMode="auto">
          <a:xfrm>
            <a:off x="6864350" y="5573713"/>
            <a:ext cx="422275" cy="331787"/>
          </a:xfrm>
          <a:prstGeom prst="rect">
            <a:avLst/>
          </a:prstGeom>
          <a:noFill/>
          <a:ln w="19050">
            <a:noFill/>
            <a:miter lim="800000"/>
            <a:headEnd/>
            <a:tailEnd/>
          </a:ln>
        </p:spPr>
        <p:txBody>
          <a:bodyPr lIns="0" tIns="46800" rIns="0" bIns="10800">
            <a:spAutoFit/>
          </a:bodyPr>
          <a:lstStyle/>
          <a:p>
            <a:pPr eaLnBrk="0" hangingPunct="0">
              <a:spcBef>
                <a:spcPct val="50000"/>
              </a:spcBef>
            </a:pPr>
            <a:r>
              <a:rPr lang="es-ES_tradnl" i="1">
                <a:solidFill>
                  <a:schemeClr val="tx2"/>
                </a:solidFill>
                <a:latin typeface="Arial Narrow" pitchFamily="34" charset="0"/>
              </a:rPr>
              <a:t>film</a:t>
            </a:r>
            <a:endParaRPr lang="es-ES_tradnl">
              <a:solidFill>
                <a:schemeClr val="tx2"/>
              </a:solidFill>
              <a:latin typeface="Arial Narrow" pitchFamily="34" charset="0"/>
            </a:endParaRPr>
          </a:p>
        </p:txBody>
      </p:sp>
      <p:sp>
        <p:nvSpPr>
          <p:cNvPr id="34827" name="Text Box 12"/>
          <p:cNvSpPr txBox="1">
            <a:spLocks noChangeArrowheads="1"/>
          </p:cNvSpPr>
          <p:nvPr/>
        </p:nvSpPr>
        <p:spPr bwMode="auto">
          <a:xfrm>
            <a:off x="7210425" y="4381500"/>
            <a:ext cx="422275" cy="331788"/>
          </a:xfrm>
          <a:prstGeom prst="rect">
            <a:avLst/>
          </a:prstGeom>
          <a:noFill/>
          <a:ln w="19050">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M</a:t>
            </a:r>
          </a:p>
        </p:txBody>
      </p:sp>
      <p:sp>
        <p:nvSpPr>
          <p:cNvPr id="34828" name="Rectangle 38"/>
          <p:cNvSpPr>
            <a:spLocks noChangeArrowheads="1"/>
          </p:cNvSpPr>
          <p:nvPr/>
        </p:nvSpPr>
        <p:spPr bwMode="auto">
          <a:xfrm>
            <a:off x="6642100" y="4838700"/>
            <a:ext cx="1184275" cy="366713"/>
          </a:xfrm>
          <a:prstGeom prst="rect">
            <a:avLst/>
          </a:prstGeom>
          <a:noFill/>
          <a:ln w="19050">
            <a:noFill/>
            <a:miter lim="800000"/>
            <a:headEnd/>
            <a:tailEnd/>
          </a:ln>
        </p:spPr>
        <p:txBody>
          <a:bodyPr wrap="none">
            <a:spAutoFit/>
          </a:bodyPr>
          <a:lstStyle/>
          <a:p>
            <a:pPr algn="ctr" eaLnBrk="0" hangingPunct="0"/>
            <a:r>
              <a:rPr lang="es-ES_tradnl">
                <a:solidFill>
                  <a:schemeClr val="tx2"/>
                </a:solidFill>
                <a:latin typeface="Arial Narrow" pitchFamily="34" charset="0"/>
              </a:rPr>
              <a:t>ACTUA_EN</a:t>
            </a:r>
          </a:p>
        </p:txBody>
      </p:sp>
      <p:sp>
        <p:nvSpPr>
          <p:cNvPr id="34829" name="Text Box 39"/>
          <p:cNvSpPr txBox="1">
            <a:spLocks noChangeArrowheads="1"/>
          </p:cNvSpPr>
          <p:nvPr/>
        </p:nvSpPr>
        <p:spPr bwMode="auto">
          <a:xfrm>
            <a:off x="7175500" y="5421313"/>
            <a:ext cx="422275" cy="331787"/>
          </a:xfrm>
          <a:prstGeom prst="rect">
            <a:avLst/>
          </a:prstGeom>
          <a:noFill/>
          <a:ln w="19050">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N</a:t>
            </a:r>
          </a:p>
        </p:txBody>
      </p:sp>
      <p:sp>
        <p:nvSpPr>
          <p:cNvPr id="34830" name="Rectangle 47"/>
          <p:cNvSpPr>
            <a:spLocks noChangeArrowheads="1"/>
          </p:cNvSpPr>
          <p:nvPr/>
        </p:nvSpPr>
        <p:spPr bwMode="auto">
          <a:xfrm>
            <a:off x="3963988" y="4113213"/>
            <a:ext cx="1243012" cy="315912"/>
          </a:xfrm>
          <a:prstGeom prst="rect">
            <a:avLst/>
          </a:prstGeom>
          <a:noFill/>
          <a:ln w="19050">
            <a:solidFill>
              <a:schemeClr val="tx2"/>
            </a:solidFill>
            <a:miter lim="800000"/>
            <a:headEnd/>
            <a:tailEnd/>
          </a:ln>
        </p:spPr>
        <p:txBody>
          <a:bodyPr lIns="72000" tIns="10800" rIns="36000" bIns="10800" anchor="ctr">
            <a:spAutoFit/>
          </a:bodyPr>
          <a:lstStyle/>
          <a:p>
            <a:pPr algn="ctr" eaLnBrk="0" hangingPunct="0"/>
            <a:r>
              <a:rPr lang="es-ES_tradnl">
                <a:solidFill>
                  <a:schemeClr val="tx2"/>
                </a:solidFill>
                <a:latin typeface="Arial Narrow" pitchFamily="34" charset="0"/>
              </a:rPr>
              <a:t>EMPLEADO</a:t>
            </a:r>
          </a:p>
        </p:txBody>
      </p:sp>
      <p:sp>
        <p:nvSpPr>
          <p:cNvPr id="34831" name="Rectangle 48"/>
          <p:cNvSpPr>
            <a:spLocks noChangeArrowheads="1"/>
          </p:cNvSpPr>
          <p:nvPr/>
        </p:nvSpPr>
        <p:spPr bwMode="auto">
          <a:xfrm>
            <a:off x="3592513" y="5846763"/>
            <a:ext cx="1987550" cy="350837"/>
          </a:xfrm>
          <a:prstGeom prst="rect">
            <a:avLst/>
          </a:prstGeom>
          <a:noFill/>
          <a:ln w="19050">
            <a:solidFill>
              <a:schemeClr val="tx2"/>
            </a:solidFill>
            <a:miter lim="800000"/>
            <a:headEnd/>
            <a:tailEnd/>
          </a:ln>
        </p:spPr>
        <p:txBody>
          <a:bodyPr lIns="72000" tIns="46800" rIns="0" bIns="10800" anchor="ctr">
            <a:spAutoFit/>
          </a:bodyPr>
          <a:lstStyle/>
          <a:p>
            <a:pPr algn="ctr" eaLnBrk="0" hangingPunct="0"/>
            <a:r>
              <a:rPr lang="es-ES_tradnl">
                <a:solidFill>
                  <a:schemeClr val="tx2"/>
                </a:solidFill>
                <a:latin typeface="Arial Narrow" pitchFamily="34" charset="0"/>
              </a:rPr>
              <a:t>LOCAL_VIDEOCLUB</a:t>
            </a:r>
          </a:p>
        </p:txBody>
      </p:sp>
      <p:sp>
        <p:nvSpPr>
          <p:cNvPr id="34832" name="Line 49"/>
          <p:cNvSpPr>
            <a:spLocks noChangeShapeType="1"/>
          </p:cNvSpPr>
          <p:nvPr/>
        </p:nvSpPr>
        <p:spPr bwMode="auto">
          <a:xfrm>
            <a:off x="4586288" y="5334000"/>
            <a:ext cx="0" cy="533400"/>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4833" name="Line 50"/>
          <p:cNvSpPr>
            <a:spLocks noChangeShapeType="1"/>
          </p:cNvSpPr>
          <p:nvPr/>
        </p:nvSpPr>
        <p:spPr bwMode="auto">
          <a:xfrm flipV="1">
            <a:off x="4586288" y="4419600"/>
            <a:ext cx="0" cy="381000"/>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4834" name="Text Box 51"/>
          <p:cNvSpPr txBox="1">
            <a:spLocks noChangeArrowheads="1"/>
          </p:cNvSpPr>
          <p:nvPr/>
        </p:nvSpPr>
        <p:spPr bwMode="auto">
          <a:xfrm>
            <a:off x="3592513" y="4419600"/>
            <a:ext cx="914400" cy="331788"/>
          </a:xfrm>
          <a:prstGeom prst="rect">
            <a:avLst/>
          </a:prstGeom>
          <a:noFill/>
          <a:ln w="19050">
            <a:noFill/>
            <a:miter lim="800000"/>
            <a:headEnd/>
            <a:tailEnd/>
          </a:ln>
        </p:spPr>
        <p:txBody>
          <a:bodyPr lIns="0" tIns="46800" rIns="0" bIns="10800">
            <a:spAutoFit/>
          </a:bodyPr>
          <a:lstStyle/>
          <a:p>
            <a:pPr eaLnBrk="0" hangingPunct="0">
              <a:spcBef>
                <a:spcPct val="50000"/>
              </a:spcBef>
            </a:pPr>
            <a:r>
              <a:rPr lang="es-ES_tradnl" i="1">
                <a:solidFill>
                  <a:schemeClr val="tx2"/>
                </a:solidFill>
                <a:latin typeface="Arial Narrow" pitchFamily="34" charset="0"/>
              </a:rPr>
              <a:t>encargado</a:t>
            </a:r>
            <a:endParaRPr lang="es-ES_tradnl">
              <a:solidFill>
                <a:schemeClr val="tx2"/>
              </a:solidFill>
              <a:latin typeface="Arial Narrow" pitchFamily="34" charset="0"/>
            </a:endParaRPr>
          </a:p>
        </p:txBody>
      </p:sp>
      <p:sp>
        <p:nvSpPr>
          <p:cNvPr id="34835" name="Text Box 52"/>
          <p:cNvSpPr txBox="1">
            <a:spLocks noChangeArrowheads="1"/>
          </p:cNvSpPr>
          <p:nvPr/>
        </p:nvSpPr>
        <p:spPr bwMode="auto">
          <a:xfrm>
            <a:off x="3592513" y="5410200"/>
            <a:ext cx="914400" cy="331788"/>
          </a:xfrm>
          <a:prstGeom prst="rect">
            <a:avLst/>
          </a:prstGeom>
          <a:noFill/>
          <a:ln w="19050">
            <a:noFill/>
            <a:miter lim="800000"/>
            <a:headEnd/>
            <a:tailEnd/>
          </a:ln>
        </p:spPr>
        <p:txBody>
          <a:bodyPr lIns="0" tIns="46800" rIns="0" bIns="10800">
            <a:spAutoFit/>
          </a:bodyPr>
          <a:lstStyle/>
          <a:p>
            <a:pPr algn="r" eaLnBrk="0" hangingPunct="0">
              <a:spcBef>
                <a:spcPct val="50000"/>
              </a:spcBef>
            </a:pPr>
            <a:r>
              <a:rPr lang="es-ES_tradnl" i="1">
                <a:solidFill>
                  <a:schemeClr val="tx2"/>
                </a:solidFill>
                <a:latin typeface="Arial Narrow" pitchFamily="34" charset="0"/>
              </a:rPr>
              <a:t>sucursal</a:t>
            </a:r>
          </a:p>
        </p:txBody>
      </p:sp>
      <p:sp>
        <p:nvSpPr>
          <p:cNvPr id="34836" name="Text Box 53"/>
          <p:cNvSpPr txBox="1">
            <a:spLocks noChangeArrowheads="1"/>
          </p:cNvSpPr>
          <p:nvPr/>
        </p:nvSpPr>
        <p:spPr bwMode="auto">
          <a:xfrm>
            <a:off x="4618038" y="4419600"/>
            <a:ext cx="422275" cy="331788"/>
          </a:xfrm>
          <a:prstGeom prst="rect">
            <a:avLst/>
          </a:prstGeom>
          <a:noFill/>
          <a:ln w="19050">
            <a:noFill/>
            <a:miter lim="800000"/>
            <a:headEnd/>
            <a:tailEnd/>
          </a:ln>
        </p:spPr>
        <p:txBody>
          <a:bodyPr lIns="0" tIns="46800" rIns="0" bIns="10800">
            <a:spAutoFit/>
          </a:bodyPr>
          <a:lstStyle/>
          <a:p>
            <a:pPr eaLnBrk="0" hangingPunct="0">
              <a:spcBef>
                <a:spcPct val="50000"/>
              </a:spcBef>
            </a:pPr>
            <a:r>
              <a:rPr lang="es-ES_tradnl" b="1">
                <a:solidFill>
                  <a:schemeClr val="tx2"/>
                </a:solidFill>
                <a:latin typeface="Arial Narrow" pitchFamily="34" charset="0"/>
              </a:rPr>
              <a:t>1</a:t>
            </a:r>
          </a:p>
        </p:txBody>
      </p:sp>
      <p:sp>
        <p:nvSpPr>
          <p:cNvPr id="34837" name="Line 54"/>
          <p:cNvSpPr>
            <a:spLocks noChangeShapeType="1"/>
          </p:cNvSpPr>
          <p:nvPr/>
        </p:nvSpPr>
        <p:spPr bwMode="auto">
          <a:xfrm>
            <a:off x="2325688" y="5334000"/>
            <a:ext cx="0" cy="685800"/>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4838" name="Line 55"/>
          <p:cNvSpPr>
            <a:spLocks noChangeShapeType="1"/>
          </p:cNvSpPr>
          <p:nvPr/>
        </p:nvSpPr>
        <p:spPr bwMode="auto">
          <a:xfrm flipV="1">
            <a:off x="2325688" y="4267200"/>
            <a:ext cx="0" cy="533400"/>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4839" name="Text Box 56"/>
          <p:cNvSpPr txBox="1">
            <a:spLocks noChangeArrowheads="1"/>
          </p:cNvSpPr>
          <p:nvPr/>
        </p:nvSpPr>
        <p:spPr bwMode="auto">
          <a:xfrm>
            <a:off x="2982913" y="3962400"/>
            <a:ext cx="914400" cy="331788"/>
          </a:xfrm>
          <a:prstGeom prst="rect">
            <a:avLst/>
          </a:prstGeom>
          <a:noFill/>
          <a:ln w="19050">
            <a:noFill/>
            <a:miter lim="800000"/>
            <a:headEnd/>
            <a:tailEnd/>
          </a:ln>
        </p:spPr>
        <p:txBody>
          <a:bodyPr lIns="0" tIns="46800" rIns="0" bIns="10800">
            <a:spAutoFit/>
          </a:bodyPr>
          <a:lstStyle/>
          <a:p>
            <a:pPr eaLnBrk="0" hangingPunct="0">
              <a:spcBef>
                <a:spcPct val="50000"/>
              </a:spcBef>
            </a:pPr>
            <a:r>
              <a:rPr lang="es-ES_tradnl" i="1">
                <a:solidFill>
                  <a:schemeClr val="tx2"/>
                </a:solidFill>
                <a:latin typeface="Arial Narrow" pitchFamily="34" charset="0"/>
              </a:rPr>
              <a:t>trabajador</a:t>
            </a:r>
            <a:endParaRPr lang="es-ES_tradnl">
              <a:solidFill>
                <a:schemeClr val="tx2"/>
              </a:solidFill>
              <a:latin typeface="Arial Narrow" pitchFamily="34" charset="0"/>
            </a:endParaRPr>
          </a:p>
        </p:txBody>
      </p:sp>
      <p:sp>
        <p:nvSpPr>
          <p:cNvPr id="34840" name="Text Box 57"/>
          <p:cNvSpPr txBox="1">
            <a:spLocks noChangeArrowheads="1"/>
          </p:cNvSpPr>
          <p:nvPr/>
        </p:nvSpPr>
        <p:spPr bwMode="auto">
          <a:xfrm>
            <a:off x="2297113" y="5992813"/>
            <a:ext cx="1265237" cy="331787"/>
          </a:xfrm>
          <a:prstGeom prst="rect">
            <a:avLst/>
          </a:prstGeom>
          <a:noFill/>
          <a:ln w="19050">
            <a:noFill/>
            <a:miter lim="800000"/>
            <a:headEnd/>
            <a:tailEnd/>
          </a:ln>
        </p:spPr>
        <p:txBody>
          <a:bodyPr lIns="0" tIns="46800" rIns="0" bIns="10800">
            <a:spAutoFit/>
          </a:bodyPr>
          <a:lstStyle/>
          <a:p>
            <a:pPr algn="ctr" eaLnBrk="0" hangingPunct="0">
              <a:spcBef>
                <a:spcPct val="50000"/>
              </a:spcBef>
            </a:pPr>
            <a:r>
              <a:rPr lang="es-ES_tradnl" i="1">
                <a:solidFill>
                  <a:schemeClr val="tx2"/>
                </a:solidFill>
                <a:latin typeface="Arial Narrow" pitchFamily="34" charset="0"/>
              </a:rPr>
              <a:t>lugar  trabajo</a:t>
            </a:r>
            <a:endParaRPr lang="es-ES_tradnl">
              <a:solidFill>
                <a:schemeClr val="tx2"/>
              </a:solidFill>
              <a:latin typeface="Arial Narrow" pitchFamily="34" charset="0"/>
            </a:endParaRPr>
          </a:p>
        </p:txBody>
      </p:sp>
      <p:sp>
        <p:nvSpPr>
          <p:cNvPr id="34841" name="Text Box 58"/>
          <p:cNvSpPr txBox="1">
            <a:spLocks noChangeArrowheads="1"/>
          </p:cNvSpPr>
          <p:nvPr/>
        </p:nvSpPr>
        <p:spPr bwMode="auto">
          <a:xfrm>
            <a:off x="2220913" y="4419600"/>
            <a:ext cx="420687" cy="331788"/>
          </a:xfrm>
          <a:prstGeom prst="rect">
            <a:avLst/>
          </a:prstGeom>
          <a:noFill/>
          <a:ln w="19050">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1</a:t>
            </a:r>
          </a:p>
        </p:txBody>
      </p:sp>
      <p:sp>
        <p:nvSpPr>
          <p:cNvPr id="34842" name="Line 59"/>
          <p:cNvSpPr>
            <a:spLocks noChangeShapeType="1"/>
          </p:cNvSpPr>
          <p:nvPr/>
        </p:nvSpPr>
        <p:spPr bwMode="auto">
          <a:xfrm>
            <a:off x="2325688" y="4267200"/>
            <a:ext cx="1647825" cy="0"/>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4843" name="Line 60"/>
          <p:cNvSpPr>
            <a:spLocks noChangeShapeType="1"/>
          </p:cNvSpPr>
          <p:nvPr/>
        </p:nvSpPr>
        <p:spPr bwMode="auto">
          <a:xfrm>
            <a:off x="2325688" y="6019800"/>
            <a:ext cx="1266825" cy="0"/>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4844" name="AutoShape 61"/>
          <p:cNvSpPr>
            <a:spLocks noChangeArrowheads="1"/>
          </p:cNvSpPr>
          <p:nvPr/>
        </p:nvSpPr>
        <p:spPr bwMode="auto">
          <a:xfrm>
            <a:off x="1271588" y="4773613"/>
            <a:ext cx="2108200" cy="627062"/>
          </a:xfrm>
          <a:prstGeom prst="diamond">
            <a:avLst/>
          </a:prstGeom>
          <a:solidFill>
            <a:schemeClr val="bg1"/>
          </a:solidFill>
          <a:ln w="19050">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34845" name="AutoShape 62"/>
          <p:cNvSpPr>
            <a:spLocks noChangeArrowheads="1"/>
          </p:cNvSpPr>
          <p:nvPr/>
        </p:nvSpPr>
        <p:spPr bwMode="auto">
          <a:xfrm>
            <a:off x="3684588" y="4773613"/>
            <a:ext cx="1803400" cy="627062"/>
          </a:xfrm>
          <a:prstGeom prst="diamond">
            <a:avLst/>
          </a:prstGeom>
          <a:solidFill>
            <a:schemeClr val="bg1"/>
          </a:solidFill>
          <a:ln w="19050">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34846" name="Rectangle 63"/>
          <p:cNvSpPr>
            <a:spLocks noChangeArrowheads="1"/>
          </p:cNvSpPr>
          <p:nvPr/>
        </p:nvSpPr>
        <p:spPr bwMode="auto">
          <a:xfrm>
            <a:off x="1589088" y="4891088"/>
            <a:ext cx="1393825" cy="366712"/>
          </a:xfrm>
          <a:prstGeom prst="rect">
            <a:avLst/>
          </a:prstGeom>
          <a:noFill/>
          <a:ln w="19050">
            <a:noFill/>
            <a:miter lim="800000"/>
            <a:headEnd/>
            <a:tailEnd/>
          </a:ln>
        </p:spPr>
        <p:txBody>
          <a:bodyPr wrap="none">
            <a:spAutoFit/>
          </a:bodyPr>
          <a:lstStyle/>
          <a:p>
            <a:pPr algn="ctr" eaLnBrk="0" hangingPunct="0"/>
            <a:r>
              <a:rPr lang="es-ES_tradnl">
                <a:solidFill>
                  <a:schemeClr val="tx2"/>
                </a:solidFill>
                <a:latin typeface="Arial Narrow" pitchFamily="34" charset="0"/>
              </a:rPr>
              <a:t>TRABAJA_EN</a:t>
            </a:r>
          </a:p>
        </p:txBody>
      </p:sp>
      <p:sp>
        <p:nvSpPr>
          <p:cNvPr id="34847" name="Rectangle 64"/>
          <p:cNvSpPr>
            <a:spLocks noChangeArrowheads="1"/>
          </p:cNvSpPr>
          <p:nvPr/>
        </p:nvSpPr>
        <p:spPr bwMode="auto">
          <a:xfrm>
            <a:off x="3956050" y="4891088"/>
            <a:ext cx="1258888" cy="366712"/>
          </a:xfrm>
          <a:prstGeom prst="rect">
            <a:avLst/>
          </a:prstGeom>
          <a:noFill/>
          <a:ln w="19050">
            <a:noFill/>
            <a:miter lim="800000"/>
            <a:headEnd/>
            <a:tailEnd/>
          </a:ln>
        </p:spPr>
        <p:txBody>
          <a:bodyPr wrap="none">
            <a:spAutoFit/>
          </a:bodyPr>
          <a:lstStyle/>
          <a:p>
            <a:pPr algn="ctr" eaLnBrk="0" hangingPunct="0"/>
            <a:r>
              <a:rPr lang="es-ES_tradnl">
                <a:solidFill>
                  <a:schemeClr val="tx2"/>
                </a:solidFill>
                <a:latin typeface="Arial Narrow" pitchFamily="34" charset="0"/>
              </a:rPr>
              <a:t>SUPERVISA</a:t>
            </a:r>
          </a:p>
        </p:txBody>
      </p:sp>
      <p:sp>
        <p:nvSpPr>
          <p:cNvPr id="34848" name="Text Box 65"/>
          <p:cNvSpPr txBox="1">
            <a:spLocks noChangeArrowheads="1"/>
          </p:cNvSpPr>
          <p:nvPr/>
        </p:nvSpPr>
        <p:spPr bwMode="auto">
          <a:xfrm>
            <a:off x="4659313" y="5410200"/>
            <a:ext cx="422275" cy="331788"/>
          </a:xfrm>
          <a:prstGeom prst="rect">
            <a:avLst/>
          </a:prstGeom>
          <a:noFill/>
          <a:ln w="19050">
            <a:noFill/>
            <a:miter lim="800000"/>
            <a:headEnd/>
            <a:tailEnd/>
          </a:ln>
        </p:spPr>
        <p:txBody>
          <a:bodyPr lIns="0" tIns="46800" rIns="0" bIns="10800">
            <a:spAutoFit/>
          </a:bodyPr>
          <a:lstStyle/>
          <a:p>
            <a:pPr eaLnBrk="0" hangingPunct="0">
              <a:spcBef>
                <a:spcPct val="50000"/>
              </a:spcBef>
            </a:pPr>
            <a:r>
              <a:rPr lang="es-ES_tradnl" b="1">
                <a:solidFill>
                  <a:schemeClr val="tx2"/>
                </a:solidFill>
                <a:latin typeface="Arial Narrow" pitchFamily="34" charset="0"/>
              </a:rPr>
              <a:t>N</a:t>
            </a:r>
          </a:p>
        </p:txBody>
      </p:sp>
      <p:sp>
        <p:nvSpPr>
          <p:cNvPr id="34849" name="Text Box 66"/>
          <p:cNvSpPr txBox="1">
            <a:spLocks noChangeArrowheads="1"/>
          </p:cNvSpPr>
          <p:nvPr/>
        </p:nvSpPr>
        <p:spPr bwMode="auto">
          <a:xfrm>
            <a:off x="2220913" y="5535613"/>
            <a:ext cx="420687" cy="331787"/>
          </a:xfrm>
          <a:prstGeom prst="rect">
            <a:avLst/>
          </a:prstGeom>
          <a:noFill/>
          <a:ln w="19050">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1</a:t>
            </a:r>
          </a:p>
        </p:txBody>
      </p:sp>
      <p:sp>
        <p:nvSpPr>
          <p:cNvPr id="34850" name="Rectangle 67"/>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
        <p:nvSpPr>
          <p:cNvPr id="34851" name="Rectangle 0"/>
          <p:cNvSpPr>
            <a:spLocks noGrp="1" noChangeArrowheads="1"/>
          </p:cNvSpPr>
          <p:nvPr>
            <p:ph type="title"/>
          </p:nvPr>
        </p:nvSpPr>
        <p:spPr/>
        <p:txBody>
          <a:bodyPr/>
          <a:lstStyle/>
          <a:p>
            <a:pPr eaLnBrk="1" hangingPunct="1"/>
            <a:r>
              <a:rPr lang="es-ES_tradnl" sz="3000" b="1"/>
              <a:t>Razón de Cardinalidad</a:t>
            </a:r>
            <a:r>
              <a:rPr lang="es-ES_tradnl" sz="3000"/>
              <a:t>   </a:t>
            </a:r>
            <a:r>
              <a:rPr lang="es-ES" sz="2600" b="1">
                <a:solidFill>
                  <a:schemeClr val="bg2"/>
                </a:solidFill>
                <a:latin typeface="Arial" charset="0"/>
              </a:rPr>
              <a:t>Notación EN2002 </a:t>
            </a:r>
          </a:p>
        </p:txBody>
      </p:sp>
    </p:spTree>
  </p:cSld>
  <p:clrMapOvr>
    <a:masterClrMapping/>
  </p:clrMapOvr>
  <p:transition advTm="512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5 Marcador de número de diapositiva"/>
          <p:cNvSpPr>
            <a:spLocks noGrp="1"/>
          </p:cNvSpPr>
          <p:nvPr>
            <p:ph type="sldNum" sz="quarter" idx="12"/>
          </p:nvPr>
        </p:nvSpPr>
        <p:spPr>
          <a:noFill/>
        </p:spPr>
        <p:txBody>
          <a:bodyPr/>
          <a:lstStyle/>
          <a:p>
            <a:fld id="{01534D06-ADD5-4886-B920-F33A6ED2676A}" type="slidenum">
              <a:rPr lang="es-ES" smtClean="0"/>
              <a:pPr/>
              <a:t>31</a:t>
            </a:fld>
            <a:endParaRPr lang="es-ES"/>
          </a:p>
        </p:txBody>
      </p:sp>
      <p:sp>
        <p:nvSpPr>
          <p:cNvPr id="35843" name="Rectangle 15"/>
          <p:cNvSpPr>
            <a:spLocks noGrp="1" noChangeArrowheads="1"/>
          </p:cNvSpPr>
          <p:nvPr>
            <p:ph type="title"/>
          </p:nvPr>
        </p:nvSpPr>
        <p:spPr>
          <a:xfrm>
            <a:off x="1173163" y="762000"/>
            <a:ext cx="7772400" cy="762000"/>
          </a:xfrm>
        </p:spPr>
        <p:txBody>
          <a:bodyPr/>
          <a:lstStyle/>
          <a:p>
            <a:pPr eaLnBrk="1" hangingPunct="1"/>
            <a:r>
              <a:rPr lang="es-ES_tradnl" sz="3000"/>
              <a:t>Razón de Cardinalidad  </a:t>
            </a:r>
            <a:r>
              <a:rPr lang="es-ES" sz="2600" b="1">
                <a:solidFill>
                  <a:schemeClr val="bg2"/>
                </a:solidFill>
                <a:latin typeface="Arial" charset="0"/>
              </a:rPr>
              <a:t>Notación [</a:t>
            </a:r>
            <a:r>
              <a:rPr lang="es-ES_tradnl" sz="2600" b="1">
                <a:solidFill>
                  <a:schemeClr val="bg2"/>
                </a:solidFill>
                <a:latin typeface="Arial" charset="0"/>
              </a:rPr>
              <a:t>MPM1999</a:t>
            </a:r>
            <a:r>
              <a:rPr lang="es-ES" sz="2600" b="1">
                <a:solidFill>
                  <a:schemeClr val="bg2"/>
                </a:solidFill>
                <a:latin typeface="Arial" charset="0"/>
              </a:rPr>
              <a:t>]</a:t>
            </a:r>
          </a:p>
        </p:txBody>
      </p:sp>
      <p:sp>
        <p:nvSpPr>
          <p:cNvPr id="35844" name="Rectangle 16"/>
          <p:cNvSpPr>
            <a:spLocks noGrp="1" noChangeArrowheads="1"/>
          </p:cNvSpPr>
          <p:nvPr>
            <p:ph type="body" idx="1"/>
          </p:nvPr>
        </p:nvSpPr>
        <p:spPr>
          <a:xfrm>
            <a:off x="1116013" y="1844675"/>
            <a:ext cx="7772400" cy="2117725"/>
          </a:xfrm>
        </p:spPr>
        <p:txBody>
          <a:bodyPr/>
          <a:lstStyle/>
          <a:p>
            <a:pPr eaLnBrk="1" hangingPunct="1">
              <a:lnSpc>
                <a:spcPct val="80000"/>
              </a:lnSpc>
            </a:pPr>
            <a:r>
              <a:rPr lang="es-ES_tradnl" sz="2800">
                <a:solidFill>
                  <a:schemeClr val="accent2"/>
                </a:solidFill>
              </a:rPr>
              <a:t>Número</a:t>
            </a:r>
            <a:r>
              <a:rPr lang="es-ES" sz="2800">
                <a:solidFill>
                  <a:schemeClr val="accent2"/>
                </a:solidFill>
              </a:rPr>
              <a:t> </a:t>
            </a:r>
            <a:r>
              <a:rPr lang="es-ES" sz="2800" b="1">
                <a:solidFill>
                  <a:schemeClr val="accent2"/>
                </a:solidFill>
              </a:rPr>
              <a:t>máximo de instancias de un tipo</a:t>
            </a:r>
            <a:r>
              <a:rPr lang="es-ES" sz="2800">
                <a:solidFill>
                  <a:schemeClr val="accent2"/>
                </a:solidFill>
              </a:rPr>
              <a:t> </a:t>
            </a:r>
            <a:r>
              <a:rPr lang="es-ES" sz="2800" b="1">
                <a:solidFill>
                  <a:schemeClr val="accent2"/>
                </a:solidFill>
              </a:rPr>
              <a:t>de entidad</a:t>
            </a:r>
            <a:r>
              <a:rPr lang="es-ES" sz="2800">
                <a:solidFill>
                  <a:schemeClr val="accent2"/>
                </a:solidFill>
              </a:rPr>
              <a:t> que pueden estar </a:t>
            </a:r>
            <a:r>
              <a:rPr lang="es-ES" sz="2800" b="1">
                <a:solidFill>
                  <a:schemeClr val="accent2"/>
                </a:solidFill>
              </a:rPr>
              <a:t>relacionadas con una instancia del otro tipo</a:t>
            </a:r>
            <a:r>
              <a:rPr lang="es-ES" sz="2800">
                <a:solidFill>
                  <a:schemeClr val="accent2"/>
                </a:solidFill>
              </a:rPr>
              <a:t> de entidad</a:t>
            </a:r>
          </a:p>
          <a:p>
            <a:pPr eaLnBrk="1" hangingPunct="1">
              <a:lnSpc>
                <a:spcPct val="80000"/>
              </a:lnSpc>
            </a:pPr>
            <a:r>
              <a:rPr lang="es-ES" sz="2800">
                <a:solidFill>
                  <a:schemeClr val="accent2"/>
                </a:solidFill>
              </a:rPr>
              <a:t>Notación</a:t>
            </a:r>
            <a:endParaRPr lang="es-ES_tradnl" sz="2800">
              <a:solidFill>
                <a:schemeClr val="accent2"/>
              </a:solidFill>
            </a:endParaRPr>
          </a:p>
          <a:p>
            <a:pPr lvl="1" eaLnBrk="1" hangingPunct="1">
              <a:lnSpc>
                <a:spcPct val="70000"/>
              </a:lnSpc>
            </a:pPr>
            <a:r>
              <a:rPr lang="es-ES" sz="2400"/>
              <a:t>Etiqueta (</a:t>
            </a:r>
            <a:r>
              <a:rPr lang="es-ES" sz="2400">
                <a:latin typeface="Arial Narrow" pitchFamily="34" charset="0"/>
              </a:rPr>
              <a:t>1:1, 1:N, M:N…</a:t>
            </a:r>
            <a:r>
              <a:rPr lang="es-ES" sz="2400"/>
              <a:t>) junto al tipo de relación, o</a:t>
            </a:r>
          </a:p>
          <a:p>
            <a:pPr lvl="1" eaLnBrk="1" hangingPunct="1">
              <a:lnSpc>
                <a:spcPct val="70000"/>
              </a:lnSpc>
            </a:pPr>
            <a:r>
              <a:rPr lang="es-ES" sz="2400"/>
              <a:t>Flecha en </a:t>
            </a:r>
            <a:r>
              <a:rPr lang="es-ES_tradnl" sz="2400"/>
              <a:t>sentido “... a N”</a:t>
            </a:r>
            <a:endParaRPr lang="es-ES" sz="2400"/>
          </a:p>
        </p:txBody>
      </p:sp>
      <p:grpSp>
        <p:nvGrpSpPr>
          <p:cNvPr id="35845" name="Group 71"/>
          <p:cNvGrpSpPr>
            <a:grpSpLocks/>
          </p:cNvGrpSpPr>
          <p:nvPr/>
        </p:nvGrpSpPr>
        <p:grpSpPr bwMode="auto">
          <a:xfrm>
            <a:off x="6297613" y="4057650"/>
            <a:ext cx="2667000" cy="2286000"/>
            <a:chOff x="3967" y="2556"/>
            <a:chExt cx="1680" cy="1440"/>
          </a:xfrm>
        </p:grpSpPr>
        <p:sp>
          <p:nvSpPr>
            <p:cNvPr id="35866" name="Rectangle 18"/>
            <p:cNvSpPr>
              <a:spLocks noChangeArrowheads="1"/>
            </p:cNvSpPr>
            <p:nvPr/>
          </p:nvSpPr>
          <p:spPr bwMode="auto">
            <a:xfrm>
              <a:off x="4535" y="2556"/>
              <a:ext cx="831" cy="240"/>
            </a:xfrm>
            <a:prstGeom prst="rect">
              <a:avLst/>
            </a:prstGeom>
            <a:solidFill>
              <a:schemeClr val="bg1"/>
            </a:solidFill>
            <a:ln w="19050">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ACTOR</a:t>
              </a:r>
            </a:p>
          </p:txBody>
        </p:sp>
        <p:sp>
          <p:nvSpPr>
            <p:cNvPr id="35867" name="Rectangle 19"/>
            <p:cNvSpPr>
              <a:spLocks noChangeArrowheads="1"/>
            </p:cNvSpPr>
            <p:nvPr/>
          </p:nvSpPr>
          <p:spPr bwMode="auto">
            <a:xfrm>
              <a:off x="4543" y="3756"/>
              <a:ext cx="817" cy="240"/>
            </a:xfrm>
            <a:prstGeom prst="rect">
              <a:avLst/>
            </a:prstGeom>
            <a:solidFill>
              <a:schemeClr val="bg1"/>
            </a:solidFill>
            <a:ln w="19050">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PELICULA</a:t>
              </a:r>
            </a:p>
          </p:txBody>
        </p:sp>
        <p:sp>
          <p:nvSpPr>
            <p:cNvPr id="35868" name="Line 20"/>
            <p:cNvSpPr>
              <a:spLocks noChangeShapeType="1"/>
            </p:cNvSpPr>
            <p:nvPr/>
          </p:nvSpPr>
          <p:spPr bwMode="auto">
            <a:xfrm>
              <a:off x="4951" y="3423"/>
              <a:ext cx="0" cy="336"/>
            </a:xfrm>
            <a:prstGeom prst="line">
              <a:avLst/>
            </a:prstGeom>
            <a:noFill/>
            <a:ln w="19050">
              <a:solidFill>
                <a:schemeClr val="tx2"/>
              </a:solidFill>
              <a:round/>
              <a:headEnd/>
              <a:tailEnd type="triangle" w="lg" len="lg"/>
            </a:ln>
          </p:spPr>
          <p:txBody>
            <a:bodyPr lIns="0" tIns="46800" rIns="0" bIns="10800" anchor="ctr">
              <a:spAutoFit/>
            </a:bodyPr>
            <a:lstStyle/>
            <a:p>
              <a:endParaRPr lang="es-MX"/>
            </a:p>
          </p:txBody>
        </p:sp>
        <p:sp>
          <p:nvSpPr>
            <p:cNvPr id="35869" name="Line 21"/>
            <p:cNvSpPr>
              <a:spLocks noChangeShapeType="1"/>
            </p:cNvSpPr>
            <p:nvPr/>
          </p:nvSpPr>
          <p:spPr bwMode="auto">
            <a:xfrm flipV="1">
              <a:off x="4951" y="2812"/>
              <a:ext cx="0" cy="227"/>
            </a:xfrm>
            <a:prstGeom prst="line">
              <a:avLst/>
            </a:prstGeom>
            <a:noFill/>
            <a:ln w="19050">
              <a:solidFill>
                <a:schemeClr val="tx2"/>
              </a:solidFill>
              <a:round/>
              <a:headEnd/>
              <a:tailEnd type="triangle" w="lg" len="lg"/>
            </a:ln>
          </p:spPr>
          <p:txBody>
            <a:bodyPr lIns="0" tIns="46800" rIns="0" bIns="10800" anchor="ctr">
              <a:spAutoFit/>
            </a:bodyPr>
            <a:lstStyle/>
            <a:p>
              <a:endParaRPr lang="es-MX"/>
            </a:p>
          </p:txBody>
        </p:sp>
        <p:sp>
          <p:nvSpPr>
            <p:cNvPr id="35870" name="Text Box 23"/>
            <p:cNvSpPr txBox="1">
              <a:spLocks noChangeArrowheads="1"/>
            </p:cNvSpPr>
            <p:nvPr/>
          </p:nvSpPr>
          <p:spPr bwMode="auto">
            <a:xfrm>
              <a:off x="3967" y="3087"/>
              <a:ext cx="266" cy="228"/>
            </a:xfrm>
            <a:prstGeom prst="rect">
              <a:avLst/>
            </a:prstGeom>
            <a:noFill/>
            <a:ln w="19050">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M:N</a:t>
              </a:r>
            </a:p>
          </p:txBody>
        </p:sp>
        <p:sp>
          <p:nvSpPr>
            <p:cNvPr id="35871" name="AutoShape 24"/>
            <p:cNvSpPr>
              <a:spLocks noChangeArrowheads="1"/>
            </p:cNvSpPr>
            <p:nvPr/>
          </p:nvSpPr>
          <p:spPr bwMode="auto">
            <a:xfrm>
              <a:off x="4255" y="3017"/>
              <a:ext cx="1392" cy="406"/>
            </a:xfrm>
            <a:prstGeom prst="diamond">
              <a:avLst/>
            </a:prstGeom>
            <a:solidFill>
              <a:schemeClr val="bg1"/>
            </a:solidFill>
            <a:ln w="19050">
              <a:solidFill>
                <a:schemeClr val="tx2"/>
              </a:solidFill>
              <a:miter lim="800000"/>
              <a:headEnd/>
              <a:tailEnd/>
            </a:ln>
          </p:spPr>
          <p:txBody>
            <a:bodyPr lIns="0" tIns="0" rIns="0" bIns="0" anchor="ctr"/>
            <a:lstStyle/>
            <a:p>
              <a:pPr algn="ctr" eaLnBrk="0" hangingPunct="0"/>
              <a:endParaRPr lang="es-ES" sz="2000">
                <a:solidFill>
                  <a:schemeClr val="tx2"/>
                </a:solidFill>
                <a:latin typeface="Arial Narrow" pitchFamily="34" charset="0"/>
              </a:endParaRPr>
            </a:p>
          </p:txBody>
        </p:sp>
        <p:sp>
          <p:nvSpPr>
            <p:cNvPr id="35872" name="Rectangle 25"/>
            <p:cNvSpPr>
              <a:spLocks noChangeArrowheads="1"/>
            </p:cNvSpPr>
            <p:nvPr/>
          </p:nvSpPr>
          <p:spPr bwMode="auto">
            <a:xfrm>
              <a:off x="4554" y="3087"/>
              <a:ext cx="818" cy="250"/>
            </a:xfrm>
            <a:prstGeom prst="rect">
              <a:avLst/>
            </a:prstGeom>
            <a:noFill/>
            <a:ln w="19050">
              <a:noFill/>
              <a:miter lim="800000"/>
              <a:headEnd/>
              <a:tailEnd/>
            </a:ln>
          </p:spPr>
          <p:txBody>
            <a:bodyPr wrap="none">
              <a:spAutoFit/>
            </a:bodyPr>
            <a:lstStyle/>
            <a:p>
              <a:pPr algn="ctr" eaLnBrk="0" hangingPunct="0"/>
              <a:r>
                <a:rPr lang="es-ES_tradnl" sz="2000">
                  <a:solidFill>
                    <a:schemeClr val="tx2"/>
                  </a:solidFill>
                  <a:latin typeface="Arial Narrow" pitchFamily="34" charset="0"/>
                </a:rPr>
                <a:t>ACTUA_EN</a:t>
              </a:r>
            </a:p>
          </p:txBody>
        </p:sp>
      </p:grpSp>
      <p:grpSp>
        <p:nvGrpSpPr>
          <p:cNvPr id="35846" name="Group 70"/>
          <p:cNvGrpSpPr>
            <a:grpSpLocks/>
          </p:cNvGrpSpPr>
          <p:nvPr/>
        </p:nvGrpSpPr>
        <p:grpSpPr bwMode="auto">
          <a:xfrm>
            <a:off x="1271588" y="3960813"/>
            <a:ext cx="4667250" cy="2420937"/>
            <a:chOff x="801" y="2495"/>
            <a:chExt cx="2940" cy="1525"/>
          </a:xfrm>
        </p:grpSpPr>
        <p:sp>
          <p:nvSpPr>
            <p:cNvPr id="35848" name="Rectangle 28"/>
            <p:cNvSpPr>
              <a:spLocks noChangeArrowheads="1"/>
            </p:cNvSpPr>
            <p:nvPr/>
          </p:nvSpPr>
          <p:spPr bwMode="auto">
            <a:xfrm>
              <a:off x="2626" y="2627"/>
              <a:ext cx="783" cy="199"/>
            </a:xfrm>
            <a:prstGeom prst="rect">
              <a:avLst/>
            </a:prstGeom>
            <a:noFill/>
            <a:ln w="19050">
              <a:solidFill>
                <a:schemeClr val="tx2"/>
              </a:solidFill>
              <a:miter lim="800000"/>
              <a:headEnd/>
              <a:tailEnd/>
            </a:ln>
          </p:spPr>
          <p:txBody>
            <a:bodyPr lIns="72000" tIns="10800" rIns="36000" bIns="10800" anchor="ctr">
              <a:spAutoFit/>
            </a:bodyPr>
            <a:lstStyle/>
            <a:p>
              <a:pPr algn="ctr" eaLnBrk="0" hangingPunct="0"/>
              <a:r>
                <a:rPr lang="es-ES_tradnl">
                  <a:solidFill>
                    <a:schemeClr val="tx2"/>
                  </a:solidFill>
                  <a:latin typeface="Arial Narrow" pitchFamily="34" charset="0"/>
                </a:rPr>
                <a:t>EMPLEADO</a:t>
              </a:r>
            </a:p>
          </p:txBody>
        </p:sp>
        <p:sp>
          <p:nvSpPr>
            <p:cNvPr id="35849" name="Rectangle 29"/>
            <p:cNvSpPr>
              <a:spLocks noChangeArrowheads="1"/>
            </p:cNvSpPr>
            <p:nvPr/>
          </p:nvSpPr>
          <p:spPr bwMode="auto">
            <a:xfrm>
              <a:off x="2392" y="3719"/>
              <a:ext cx="1252" cy="221"/>
            </a:xfrm>
            <a:prstGeom prst="rect">
              <a:avLst/>
            </a:prstGeom>
            <a:noFill/>
            <a:ln w="19050">
              <a:solidFill>
                <a:schemeClr val="tx2"/>
              </a:solidFill>
              <a:miter lim="800000"/>
              <a:headEnd/>
              <a:tailEnd/>
            </a:ln>
          </p:spPr>
          <p:txBody>
            <a:bodyPr lIns="72000" tIns="46800" rIns="0" bIns="10800" anchor="ctr">
              <a:spAutoFit/>
            </a:bodyPr>
            <a:lstStyle/>
            <a:p>
              <a:pPr algn="ctr" eaLnBrk="0" hangingPunct="0"/>
              <a:r>
                <a:rPr lang="es-ES_tradnl">
                  <a:solidFill>
                    <a:schemeClr val="tx2"/>
                  </a:solidFill>
                  <a:latin typeface="Arial Narrow" pitchFamily="34" charset="0"/>
                </a:rPr>
                <a:t>LOCAL_VIDEOCLUB</a:t>
              </a:r>
            </a:p>
          </p:txBody>
        </p:sp>
        <p:sp>
          <p:nvSpPr>
            <p:cNvPr id="35850" name="Line 30"/>
            <p:cNvSpPr>
              <a:spLocks noChangeShapeType="1"/>
            </p:cNvSpPr>
            <p:nvPr/>
          </p:nvSpPr>
          <p:spPr bwMode="auto">
            <a:xfrm>
              <a:off x="3173" y="3396"/>
              <a:ext cx="0" cy="336"/>
            </a:xfrm>
            <a:prstGeom prst="line">
              <a:avLst/>
            </a:prstGeom>
            <a:noFill/>
            <a:ln w="19050">
              <a:solidFill>
                <a:schemeClr val="tx2"/>
              </a:solidFill>
              <a:round/>
              <a:headEnd/>
              <a:tailEnd type="triangle" w="lg" len="lg"/>
            </a:ln>
          </p:spPr>
          <p:txBody>
            <a:bodyPr lIns="0" tIns="46800" rIns="0" bIns="10800" anchor="ctr">
              <a:spAutoFit/>
            </a:bodyPr>
            <a:lstStyle/>
            <a:p>
              <a:endParaRPr lang="es-MX"/>
            </a:p>
          </p:txBody>
        </p:sp>
        <p:sp>
          <p:nvSpPr>
            <p:cNvPr id="35851" name="Line 31"/>
            <p:cNvSpPr>
              <a:spLocks noChangeShapeType="1"/>
            </p:cNvSpPr>
            <p:nvPr/>
          </p:nvSpPr>
          <p:spPr bwMode="auto">
            <a:xfrm flipV="1">
              <a:off x="3173" y="2820"/>
              <a:ext cx="0" cy="240"/>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5852" name="Text Box 32"/>
            <p:cNvSpPr txBox="1">
              <a:spLocks noChangeArrowheads="1"/>
            </p:cNvSpPr>
            <p:nvPr/>
          </p:nvSpPr>
          <p:spPr bwMode="auto">
            <a:xfrm>
              <a:off x="2547" y="2820"/>
              <a:ext cx="576" cy="209"/>
            </a:xfrm>
            <a:prstGeom prst="rect">
              <a:avLst/>
            </a:prstGeom>
            <a:noFill/>
            <a:ln w="19050">
              <a:noFill/>
              <a:miter lim="800000"/>
              <a:headEnd/>
              <a:tailEnd/>
            </a:ln>
          </p:spPr>
          <p:txBody>
            <a:bodyPr lIns="0" tIns="46800" rIns="0" bIns="10800">
              <a:spAutoFit/>
            </a:bodyPr>
            <a:lstStyle/>
            <a:p>
              <a:pPr eaLnBrk="0" hangingPunct="0">
                <a:spcBef>
                  <a:spcPct val="50000"/>
                </a:spcBef>
              </a:pPr>
              <a:r>
                <a:rPr lang="es-ES_tradnl" i="1">
                  <a:solidFill>
                    <a:schemeClr val="tx2"/>
                  </a:solidFill>
                  <a:latin typeface="Arial Narrow" pitchFamily="34" charset="0"/>
                </a:rPr>
                <a:t>encargado</a:t>
              </a:r>
              <a:endParaRPr lang="es-ES_tradnl">
                <a:solidFill>
                  <a:schemeClr val="tx2"/>
                </a:solidFill>
                <a:latin typeface="Arial Narrow" pitchFamily="34" charset="0"/>
              </a:endParaRPr>
            </a:p>
          </p:txBody>
        </p:sp>
        <p:sp>
          <p:nvSpPr>
            <p:cNvPr id="35853" name="Text Box 33"/>
            <p:cNvSpPr txBox="1">
              <a:spLocks noChangeArrowheads="1"/>
            </p:cNvSpPr>
            <p:nvPr/>
          </p:nvSpPr>
          <p:spPr bwMode="auto">
            <a:xfrm>
              <a:off x="2547" y="3444"/>
              <a:ext cx="576" cy="209"/>
            </a:xfrm>
            <a:prstGeom prst="rect">
              <a:avLst/>
            </a:prstGeom>
            <a:noFill/>
            <a:ln w="19050">
              <a:noFill/>
              <a:miter lim="800000"/>
              <a:headEnd/>
              <a:tailEnd/>
            </a:ln>
          </p:spPr>
          <p:txBody>
            <a:bodyPr lIns="0" tIns="46800" rIns="0" bIns="10800">
              <a:spAutoFit/>
            </a:bodyPr>
            <a:lstStyle/>
            <a:p>
              <a:pPr algn="r" eaLnBrk="0" hangingPunct="0">
                <a:spcBef>
                  <a:spcPct val="50000"/>
                </a:spcBef>
              </a:pPr>
              <a:r>
                <a:rPr lang="es-ES_tradnl" i="1">
                  <a:solidFill>
                    <a:schemeClr val="tx2"/>
                  </a:solidFill>
                  <a:latin typeface="Arial Narrow" pitchFamily="34" charset="0"/>
                </a:rPr>
                <a:t>sucursal</a:t>
              </a:r>
            </a:p>
          </p:txBody>
        </p:sp>
        <p:sp>
          <p:nvSpPr>
            <p:cNvPr id="35854" name="Line 35"/>
            <p:cNvSpPr>
              <a:spLocks noChangeShapeType="1"/>
            </p:cNvSpPr>
            <p:nvPr/>
          </p:nvSpPr>
          <p:spPr bwMode="auto">
            <a:xfrm>
              <a:off x="1594" y="3396"/>
              <a:ext cx="0" cy="432"/>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5855" name="Line 36"/>
            <p:cNvSpPr>
              <a:spLocks noChangeShapeType="1"/>
            </p:cNvSpPr>
            <p:nvPr/>
          </p:nvSpPr>
          <p:spPr bwMode="auto">
            <a:xfrm flipV="1">
              <a:off x="1594" y="2724"/>
              <a:ext cx="0" cy="336"/>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5856" name="Text Box 37"/>
            <p:cNvSpPr txBox="1">
              <a:spLocks noChangeArrowheads="1"/>
            </p:cNvSpPr>
            <p:nvPr/>
          </p:nvSpPr>
          <p:spPr bwMode="auto">
            <a:xfrm>
              <a:off x="2008" y="2495"/>
              <a:ext cx="576" cy="209"/>
            </a:xfrm>
            <a:prstGeom prst="rect">
              <a:avLst/>
            </a:prstGeom>
            <a:noFill/>
            <a:ln w="19050">
              <a:noFill/>
              <a:miter lim="800000"/>
              <a:headEnd/>
              <a:tailEnd/>
            </a:ln>
          </p:spPr>
          <p:txBody>
            <a:bodyPr lIns="0" tIns="46800" rIns="0" bIns="10800">
              <a:spAutoFit/>
            </a:bodyPr>
            <a:lstStyle/>
            <a:p>
              <a:pPr eaLnBrk="0" hangingPunct="0">
                <a:spcBef>
                  <a:spcPct val="50000"/>
                </a:spcBef>
              </a:pPr>
              <a:r>
                <a:rPr lang="es-ES_tradnl" i="1">
                  <a:solidFill>
                    <a:schemeClr val="tx2"/>
                  </a:solidFill>
                  <a:latin typeface="Arial Narrow" pitchFamily="34" charset="0"/>
                </a:rPr>
                <a:t>trabajador</a:t>
              </a:r>
              <a:endParaRPr lang="es-ES_tradnl">
                <a:solidFill>
                  <a:schemeClr val="tx2"/>
                </a:solidFill>
                <a:latin typeface="Arial Narrow" pitchFamily="34" charset="0"/>
              </a:endParaRPr>
            </a:p>
          </p:txBody>
        </p:sp>
        <p:sp>
          <p:nvSpPr>
            <p:cNvPr id="35857" name="Text Box 38"/>
            <p:cNvSpPr txBox="1">
              <a:spLocks noChangeArrowheads="1"/>
            </p:cNvSpPr>
            <p:nvPr/>
          </p:nvSpPr>
          <p:spPr bwMode="auto">
            <a:xfrm>
              <a:off x="1576" y="3811"/>
              <a:ext cx="797" cy="209"/>
            </a:xfrm>
            <a:prstGeom prst="rect">
              <a:avLst/>
            </a:prstGeom>
            <a:noFill/>
            <a:ln w="19050">
              <a:noFill/>
              <a:miter lim="800000"/>
              <a:headEnd/>
              <a:tailEnd/>
            </a:ln>
          </p:spPr>
          <p:txBody>
            <a:bodyPr lIns="0" tIns="46800" rIns="0" bIns="10800">
              <a:spAutoFit/>
            </a:bodyPr>
            <a:lstStyle/>
            <a:p>
              <a:pPr algn="ctr" eaLnBrk="0" hangingPunct="0">
                <a:spcBef>
                  <a:spcPct val="50000"/>
                </a:spcBef>
              </a:pPr>
              <a:r>
                <a:rPr lang="es-ES_tradnl" i="1">
                  <a:solidFill>
                    <a:schemeClr val="tx2"/>
                  </a:solidFill>
                  <a:latin typeface="Arial Narrow" pitchFamily="34" charset="0"/>
                </a:rPr>
                <a:t>lugar  trabajo</a:t>
              </a:r>
              <a:endParaRPr lang="es-ES_tradnl">
                <a:solidFill>
                  <a:schemeClr val="tx2"/>
                </a:solidFill>
                <a:latin typeface="Arial Narrow" pitchFamily="34" charset="0"/>
              </a:endParaRPr>
            </a:p>
          </p:txBody>
        </p:sp>
        <p:sp>
          <p:nvSpPr>
            <p:cNvPr id="35858" name="Line 40"/>
            <p:cNvSpPr>
              <a:spLocks noChangeShapeType="1"/>
            </p:cNvSpPr>
            <p:nvPr/>
          </p:nvSpPr>
          <p:spPr bwMode="auto">
            <a:xfrm>
              <a:off x="1594" y="2724"/>
              <a:ext cx="1038" cy="0"/>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5859" name="Line 41"/>
            <p:cNvSpPr>
              <a:spLocks noChangeShapeType="1"/>
            </p:cNvSpPr>
            <p:nvPr/>
          </p:nvSpPr>
          <p:spPr bwMode="auto">
            <a:xfrm>
              <a:off x="1594" y="3828"/>
              <a:ext cx="798" cy="0"/>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5860" name="AutoShape 42"/>
            <p:cNvSpPr>
              <a:spLocks noChangeArrowheads="1"/>
            </p:cNvSpPr>
            <p:nvPr/>
          </p:nvSpPr>
          <p:spPr bwMode="auto">
            <a:xfrm>
              <a:off x="1021" y="3043"/>
              <a:ext cx="1132" cy="395"/>
            </a:xfrm>
            <a:prstGeom prst="diamond">
              <a:avLst/>
            </a:prstGeom>
            <a:solidFill>
              <a:schemeClr val="bg1"/>
            </a:solidFill>
            <a:ln w="19050">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35861" name="AutoShape 43"/>
            <p:cNvSpPr>
              <a:spLocks noChangeArrowheads="1"/>
            </p:cNvSpPr>
            <p:nvPr/>
          </p:nvSpPr>
          <p:spPr bwMode="auto">
            <a:xfrm>
              <a:off x="2605" y="3043"/>
              <a:ext cx="1136" cy="395"/>
            </a:xfrm>
            <a:prstGeom prst="diamond">
              <a:avLst/>
            </a:prstGeom>
            <a:solidFill>
              <a:schemeClr val="bg1"/>
            </a:solidFill>
            <a:ln w="19050">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35862" name="Rectangle 44"/>
            <p:cNvSpPr>
              <a:spLocks noChangeArrowheads="1"/>
            </p:cNvSpPr>
            <p:nvPr/>
          </p:nvSpPr>
          <p:spPr bwMode="auto">
            <a:xfrm>
              <a:off x="1130" y="3117"/>
              <a:ext cx="878" cy="231"/>
            </a:xfrm>
            <a:prstGeom prst="rect">
              <a:avLst/>
            </a:prstGeom>
            <a:noFill/>
            <a:ln w="19050">
              <a:noFill/>
              <a:miter lim="800000"/>
              <a:headEnd/>
              <a:tailEnd/>
            </a:ln>
          </p:spPr>
          <p:txBody>
            <a:bodyPr wrap="none">
              <a:spAutoFit/>
            </a:bodyPr>
            <a:lstStyle/>
            <a:p>
              <a:pPr algn="ctr" eaLnBrk="0" hangingPunct="0"/>
              <a:r>
                <a:rPr lang="es-ES_tradnl">
                  <a:solidFill>
                    <a:schemeClr val="tx2"/>
                  </a:solidFill>
                  <a:latin typeface="Arial Narrow" pitchFamily="34" charset="0"/>
                </a:rPr>
                <a:t>TRABAJA_EN</a:t>
              </a:r>
            </a:p>
          </p:txBody>
        </p:sp>
        <p:sp>
          <p:nvSpPr>
            <p:cNvPr id="35863" name="Rectangle 45"/>
            <p:cNvSpPr>
              <a:spLocks noChangeArrowheads="1"/>
            </p:cNvSpPr>
            <p:nvPr/>
          </p:nvSpPr>
          <p:spPr bwMode="auto">
            <a:xfrm>
              <a:off x="2776" y="3117"/>
              <a:ext cx="793" cy="231"/>
            </a:xfrm>
            <a:prstGeom prst="rect">
              <a:avLst/>
            </a:prstGeom>
            <a:noFill/>
            <a:ln w="19050">
              <a:noFill/>
              <a:miter lim="800000"/>
              <a:headEnd/>
              <a:tailEnd/>
            </a:ln>
          </p:spPr>
          <p:txBody>
            <a:bodyPr wrap="none">
              <a:spAutoFit/>
            </a:bodyPr>
            <a:lstStyle/>
            <a:p>
              <a:pPr algn="ctr" eaLnBrk="0" hangingPunct="0"/>
              <a:r>
                <a:rPr lang="es-ES_tradnl">
                  <a:solidFill>
                    <a:schemeClr val="tx2"/>
                  </a:solidFill>
                  <a:latin typeface="Arial Narrow" pitchFamily="34" charset="0"/>
                </a:rPr>
                <a:t>SUPERVISA</a:t>
              </a:r>
            </a:p>
          </p:txBody>
        </p:sp>
        <p:sp>
          <p:nvSpPr>
            <p:cNvPr id="35864" name="Text Box 46"/>
            <p:cNvSpPr txBox="1">
              <a:spLocks noChangeArrowheads="1"/>
            </p:cNvSpPr>
            <p:nvPr/>
          </p:nvSpPr>
          <p:spPr bwMode="auto">
            <a:xfrm>
              <a:off x="2336" y="3113"/>
              <a:ext cx="266" cy="209"/>
            </a:xfrm>
            <a:prstGeom prst="rect">
              <a:avLst/>
            </a:prstGeom>
            <a:noFill/>
            <a:ln w="19050">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1:N</a:t>
              </a:r>
            </a:p>
          </p:txBody>
        </p:sp>
        <p:sp>
          <p:nvSpPr>
            <p:cNvPr id="35865" name="Text Box 47"/>
            <p:cNvSpPr txBox="1">
              <a:spLocks noChangeArrowheads="1"/>
            </p:cNvSpPr>
            <p:nvPr/>
          </p:nvSpPr>
          <p:spPr bwMode="auto">
            <a:xfrm>
              <a:off x="801" y="3113"/>
              <a:ext cx="265" cy="209"/>
            </a:xfrm>
            <a:prstGeom prst="rect">
              <a:avLst/>
            </a:prstGeom>
            <a:noFill/>
            <a:ln w="19050">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1:1</a:t>
              </a:r>
            </a:p>
          </p:txBody>
        </p:sp>
      </p:grpSp>
      <p:sp>
        <p:nvSpPr>
          <p:cNvPr id="35847" name="Rectangle 72"/>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71968"/>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5 Marcador de número de diapositiva"/>
          <p:cNvSpPr>
            <a:spLocks noGrp="1"/>
          </p:cNvSpPr>
          <p:nvPr>
            <p:ph type="sldNum" sz="quarter" idx="12"/>
          </p:nvPr>
        </p:nvSpPr>
        <p:spPr>
          <a:noFill/>
        </p:spPr>
        <p:txBody>
          <a:bodyPr/>
          <a:lstStyle/>
          <a:p>
            <a:fld id="{D7C9B65A-6CD5-42AB-BE7F-FA68983A887D}" type="slidenum">
              <a:rPr lang="es-ES" smtClean="0"/>
              <a:pPr/>
              <a:t>32</a:t>
            </a:fld>
            <a:endParaRPr lang="es-ES"/>
          </a:p>
        </p:txBody>
      </p:sp>
      <p:sp>
        <p:nvSpPr>
          <p:cNvPr id="36867" name="Rectangle 54"/>
          <p:cNvSpPr>
            <a:spLocks noGrp="1" noChangeArrowheads="1"/>
          </p:cNvSpPr>
          <p:nvPr>
            <p:ph type="title"/>
          </p:nvPr>
        </p:nvSpPr>
        <p:spPr>
          <a:xfrm>
            <a:off x="1173163" y="762000"/>
            <a:ext cx="7772400" cy="762000"/>
          </a:xfrm>
        </p:spPr>
        <p:txBody>
          <a:bodyPr/>
          <a:lstStyle/>
          <a:p>
            <a:pPr eaLnBrk="1" hangingPunct="1"/>
            <a:r>
              <a:rPr lang="es-ES_tradnl" sz="3000"/>
              <a:t>Razón de Cardinalidad </a:t>
            </a:r>
            <a:r>
              <a:rPr lang="es-ES" sz="2600" b="1">
                <a:solidFill>
                  <a:schemeClr val="bg2"/>
                </a:solidFill>
                <a:latin typeface="Arial" charset="0"/>
              </a:rPr>
              <a:t>Notación [</a:t>
            </a:r>
            <a:r>
              <a:rPr lang="es-ES_tradnl" sz="2600" b="1">
                <a:solidFill>
                  <a:schemeClr val="bg2"/>
                </a:solidFill>
                <a:latin typeface="Arial" charset="0"/>
              </a:rPr>
              <a:t>SKS1998</a:t>
            </a:r>
            <a:r>
              <a:rPr lang="es-ES" sz="2600" b="1">
                <a:solidFill>
                  <a:schemeClr val="bg2"/>
                </a:solidFill>
                <a:latin typeface="Arial" charset="0"/>
              </a:rPr>
              <a:t>]</a:t>
            </a:r>
          </a:p>
        </p:txBody>
      </p:sp>
      <p:sp>
        <p:nvSpPr>
          <p:cNvPr id="36868" name="Rectangle 55"/>
          <p:cNvSpPr>
            <a:spLocks noGrp="1" noChangeArrowheads="1"/>
          </p:cNvSpPr>
          <p:nvPr>
            <p:ph type="body" idx="1"/>
          </p:nvPr>
        </p:nvSpPr>
        <p:spPr>
          <a:xfrm>
            <a:off x="1042988" y="1916113"/>
            <a:ext cx="7845425" cy="2265362"/>
          </a:xfrm>
        </p:spPr>
        <p:txBody>
          <a:bodyPr/>
          <a:lstStyle/>
          <a:p>
            <a:pPr eaLnBrk="1" hangingPunct="1">
              <a:lnSpc>
                <a:spcPct val="80000"/>
              </a:lnSpc>
            </a:pPr>
            <a:r>
              <a:rPr lang="es-ES_tradnl" sz="2800">
                <a:solidFill>
                  <a:schemeClr val="accent2"/>
                </a:solidFill>
              </a:rPr>
              <a:t>Número</a:t>
            </a:r>
            <a:r>
              <a:rPr lang="es-ES" sz="2800">
                <a:solidFill>
                  <a:schemeClr val="accent2"/>
                </a:solidFill>
              </a:rPr>
              <a:t> </a:t>
            </a:r>
            <a:r>
              <a:rPr lang="es-ES_tradnl" sz="2800" b="1">
                <a:solidFill>
                  <a:schemeClr val="accent2"/>
                </a:solidFill>
              </a:rPr>
              <a:t>máximo</a:t>
            </a:r>
            <a:r>
              <a:rPr lang="es-ES_tradnl" sz="2800">
                <a:solidFill>
                  <a:schemeClr val="accent2"/>
                </a:solidFill>
              </a:rPr>
              <a:t> </a:t>
            </a:r>
            <a:r>
              <a:rPr lang="es-ES" sz="2800" b="1">
                <a:solidFill>
                  <a:schemeClr val="accent2"/>
                </a:solidFill>
              </a:rPr>
              <a:t>de instancias de</a:t>
            </a:r>
            <a:r>
              <a:rPr lang="es-ES" sz="2800">
                <a:solidFill>
                  <a:schemeClr val="accent2"/>
                </a:solidFill>
              </a:rPr>
              <a:t> un tipo de </a:t>
            </a:r>
            <a:r>
              <a:rPr lang="es-ES" sz="2800" b="1">
                <a:solidFill>
                  <a:schemeClr val="accent2"/>
                </a:solidFill>
              </a:rPr>
              <a:t>entidad a las que otra </a:t>
            </a:r>
            <a:r>
              <a:rPr lang="es-ES" sz="2800">
                <a:solidFill>
                  <a:schemeClr val="accent2"/>
                </a:solidFill>
              </a:rPr>
              <a:t>instancia</a:t>
            </a:r>
            <a:r>
              <a:rPr lang="es-ES" sz="2800" b="1">
                <a:solidFill>
                  <a:schemeClr val="accent2"/>
                </a:solidFill>
              </a:rPr>
              <a:t> puede estar asociada</a:t>
            </a:r>
            <a:r>
              <a:rPr lang="es-ES" sz="2800">
                <a:solidFill>
                  <a:schemeClr val="accent2"/>
                </a:solidFill>
              </a:rPr>
              <a:t>, vía un conjunto de relaciones</a:t>
            </a:r>
          </a:p>
          <a:p>
            <a:pPr eaLnBrk="1" hangingPunct="1">
              <a:lnSpc>
                <a:spcPct val="80000"/>
              </a:lnSpc>
            </a:pPr>
            <a:r>
              <a:rPr lang="es-ES" sz="2800">
                <a:solidFill>
                  <a:schemeClr val="accent2"/>
                </a:solidFill>
              </a:rPr>
              <a:t>Notación</a:t>
            </a:r>
            <a:endParaRPr lang="es-ES_tradnl" sz="2800">
              <a:solidFill>
                <a:schemeClr val="accent2"/>
              </a:solidFill>
            </a:endParaRPr>
          </a:p>
          <a:p>
            <a:pPr lvl="1" eaLnBrk="1" hangingPunct="1">
              <a:lnSpc>
                <a:spcPct val="80000"/>
              </a:lnSpc>
            </a:pPr>
            <a:r>
              <a:rPr lang="es-ES_tradnl" sz="2400"/>
              <a:t>f</a:t>
            </a:r>
            <a:r>
              <a:rPr lang="es-ES" sz="2400"/>
              <a:t>lecha en el sentido “... a 1”</a:t>
            </a:r>
          </a:p>
        </p:txBody>
      </p:sp>
      <p:grpSp>
        <p:nvGrpSpPr>
          <p:cNvPr id="36869" name="Group 85"/>
          <p:cNvGrpSpPr>
            <a:grpSpLocks/>
          </p:cNvGrpSpPr>
          <p:nvPr/>
        </p:nvGrpSpPr>
        <p:grpSpPr bwMode="auto">
          <a:xfrm>
            <a:off x="6370638" y="4221163"/>
            <a:ext cx="2209800" cy="2276475"/>
            <a:chOff x="4105" y="2533"/>
            <a:chExt cx="1392" cy="1434"/>
          </a:xfrm>
        </p:grpSpPr>
        <p:sp>
          <p:nvSpPr>
            <p:cNvPr id="36888" name="Rectangle 56"/>
            <p:cNvSpPr>
              <a:spLocks noChangeArrowheads="1"/>
            </p:cNvSpPr>
            <p:nvPr/>
          </p:nvSpPr>
          <p:spPr bwMode="auto">
            <a:xfrm>
              <a:off x="4385" y="2533"/>
              <a:ext cx="831" cy="240"/>
            </a:xfrm>
            <a:prstGeom prst="rect">
              <a:avLst/>
            </a:prstGeom>
            <a:solidFill>
              <a:schemeClr val="bg1"/>
            </a:solidFill>
            <a:ln w="19050">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ACTOR</a:t>
              </a:r>
            </a:p>
          </p:txBody>
        </p:sp>
        <p:sp>
          <p:nvSpPr>
            <p:cNvPr id="36889" name="Rectangle 57"/>
            <p:cNvSpPr>
              <a:spLocks noChangeArrowheads="1"/>
            </p:cNvSpPr>
            <p:nvPr/>
          </p:nvSpPr>
          <p:spPr bwMode="auto">
            <a:xfrm>
              <a:off x="4393" y="3727"/>
              <a:ext cx="817" cy="240"/>
            </a:xfrm>
            <a:prstGeom prst="rect">
              <a:avLst/>
            </a:prstGeom>
            <a:solidFill>
              <a:schemeClr val="bg1"/>
            </a:solidFill>
            <a:ln w="19050">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PELICULA</a:t>
              </a:r>
            </a:p>
          </p:txBody>
        </p:sp>
        <p:sp>
          <p:nvSpPr>
            <p:cNvPr id="36890" name="Line 58"/>
            <p:cNvSpPr>
              <a:spLocks noChangeShapeType="1"/>
            </p:cNvSpPr>
            <p:nvPr/>
          </p:nvSpPr>
          <p:spPr bwMode="auto">
            <a:xfrm>
              <a:off x="4801" y="3490"/>
              <a:ext cx="0" cy="227"/>
            </a:xfrm>
            <a:prstGeom prst="line">
              <a:avLst/>
            </a:prstGeom>
            <a:noFill/>
            <a:ln w="19050">
              <a:solidFill>
                <a:schemeClr val="tx2"/>
              </a:solidFill>
              <a:round/>
              <a:headEnd/>
              <a:tailEnd type="none" w="lg" len="lg"/>
            </a:ln>
          </p:spPr>
          <p:txBody>
            <a:bodyPr lIns="0" tIns="46800" rIns="0" bIns="10800" anchor="ctr">
              <a:spAutoFit/>
            </a:bodyPr>
            <a:lstStyle/>
            <a:p>
              <a:endParaRPr lang="es-MX"/>
            </a:p>
          </p:txBody>
        </p:sp>
        <p:sp>
          <p:nvSpPr>
            <p:cNvPr id="36891" name="Line 59"/>
            <p:cNvSpPr>
              <a:spLocks noChangeShapeType="1"/>
            </p:cNvSpPr>
            <p:nvPr/>
          </p:nvSpPr>
          <p:spPr bwMode="auto">
            <a:xfrm flipV="1">
              <a:off x="4801" y="2766"/>
              <a:ext cx="0" cy="340"/>
            </a:xfrm>
            <a:prstGeom prst="line">
              <a:avLst/>
            </a:prstGeom>
            <a:noFill/>
            <a:ln w="19050">
              <a:solidFill>
                <a:schemeClr val="tx2"/>
              </a:solidFill>
              <a:round/>
              <a:headEnd/>
              <a:tailEnd type="none" w="lg" len="lg"/>
            </a:ln>
          </p:spPr>
          <p:txBody>
            <a:bodyPr lIns="0" tIns="46800" rIns="0" bIns="10800" anchor="ctr">
              <a:spAutoFit/>
            </a:bodyPr>
            <a:lstStyle/>
            <a:p>
              <a:endParaRPr lang="es-MX"/>
            </a:p>
          </p:txBody>
        </p:sp>
        <p:sp>
          <p:nvSpPr>
            <p:cNvPr id="36892" name="AutoShape 61"/>
            <p:cNvSpPr>
              <a:spLocks noChangeArrowheads="1"/>
            </p:cNvSpPr>
            <p:nvPr/>
          </p:nvSpPr>
          <p:spPr bwMode="auto">
            <a:xfrm>
              <a:off x="4105" y="3084"/>
              <a:ext cx="1392" cy="406"/>
            </a:xfrm>
            <a:prstGeom prst="diamond">
              <a:avLst/>
            </a:prstGeom>
            <a:solidFill>
              <a:schemeClr val="bg1"/>
            </a:solidFill>
            <a:ln w="19050">
              <a:solidFill>
                <a:schemeClr val="tx2"/>
              </a:solidFill>
              <a:miter lim="800000"/>
              <a:headEnd/>
              <a:tailEnd/>
            </a:ln>
          </p:spPr>
          <p:txBody>
            <a:bodyPr lIns="0" tIns="0" rIns="0" bIns="0" anchor="ctr"/>
            <a:lstStyle/>
            <a:p>
              <a:pPr algn="ctr" eaLnBrk="0" hangingPunct="0"/>
              <a:endParaRPr lang="es-ES" sz="2000">
                <a:solidFill>
                  <a:schemeClr val="tx2"/>
                </a:solidFill>
                <a:latin typeface="Arial Narrow" pitchFamily="34" charset="0"/>
              </a:endParaRPr>
            </a:p>
          </p:txBody>
        </p:sp>
        <p:sp>
          <p:nvSpPr>
            <p:cNvPr id="36893" name="Rectangle 62"/>
            <p:cNvSpPr>
              <a:spLocks noChangeArrowheads="1"/>
            </p:cNvSpPr>
            <p:nvPr/>
          </p:nvSpPr>
          <p:spPr bwMode="auto">
            <a:xfrm>
              <a:off x="4403" y="3154"/>
              <a:ext cx="818" cy="250"/>
            </a:xfrm>
            <a:prstGeom prst="rect">
              <a:avLst/>
            </a:prstGeom>
            <a:noFill/>
            <a:ln w="19050">
              <a:noFill/>
              <a:miter lim="800000"/>
              <a:headEnd/>
              <a:tailEnd/>
            </a:ln>
          </p:spPr>
          <p:txBody>
            <a:bodyPr wrap="none">
              <a:spAutoFit/>
            </a:bodyPr>
            <a:lstStyle/>
            <a:p>
              <a:pPr algn="ctr" eaLnBrk="0" hangingPunct="0"/>
              <a:r>
                <a:rPr lang="es-ES_tradnl" sz="2000">
                  <a:solidFill>
                    <a:schemeClr val="tx2"/>
                  </a:solidFill>
                  <a:latin typeface="Arial Narrow" pitchFamily="34" charset="0"/>
                </a:rPr>
                <a:t>ACTUA_EN</a:t>
              </a:r>
            </a:p>
          </p:txBody>
        </p:sp>
      </p:grpSp>
      <p:grpSp>
        <p:nvGrpSpPr>
          <p:cNvPr id="36870" name="Group 86"/>
          <p:cNvGrpSpPr>
            <a:grpSpLocks/>
          </p:cNvGrpSpPr>
          <p:nvPr/>
        </p:nvGrpSpPr>
        <p:grpSpPr bwMode="auto">
          <a:xfrm>
            <a:off x="1258888" y="4235450"/>
            <a:ext cx="4308475" cy="2362200"/>
            <a:chOff x="885" y="2506"/>
            <a:chExt cx="2714" cy="1488"/>
          </a:xfrm>
        </p:grpSpPr>
        <p:sp>
          <p:nvSpPr>
            <p:cNvPr id="36872" name="Rectangle 64"/>
            <p:cNvSpPr>
              <a:spLocks noChangeArrowheads="1"/>
            </p:cNvSpPr>
            <p:nvPr/>
          </p:nvSpPr>
          <p:spPr bwMode="auto">
            <a:xfrm>
              <a:off x="2581" y="2601"/>
              <a:ext cx="783" cy="199"/>
            </a:xfrm>
            <a:prstGeom prst="rect">
              <a:avLst/>
            </a:prstGeom>
            <a:noFill/>
            <a:ln w="19050">
              <a:solidFill>
                <a:schemeClr val="tx2"/>
              </a:solidFill>
              <a:miter lim="800000"/>
              <a:headEnd/>
              <a:tailEnd/>
            </a:ln>
          </p:spPr>
          <p:txBody>
            <a:bodyPr lIns="72000" tIns="10800" rIns="36000" bIns="10800" anchor="ctr">
              <a:spAutoFit/>
            </a:bodyPr>
            <a:lstStyle/>
            <a:p>
              <a:pPr algn="ctr" eaLnBrk="0" hangingPunct="0"/>
              <a:r>
                <a:rPr lang="es-ES_tradnl">
                  <a:solidFill>
                    <a:schemeClr val="tx2"/>
                  </a:solidFill>
                  <a:latin typeface="Arial Narrow" pitchFamily="34" charset="0"/>
                </a:rPr>
                <a:t>EMPLEADO</a:t>
              </a:r>
            </a:p>
          </p:txBody>
        </p:sp>
        <p:sp>
          <p:nvSpPr>
            <p:cNvPr id="36873" name="Rectangle 65"/>
            <p:cNvSpPr>
              <a:spLocks noChangeArrowheads="1"/>
            </p:cNvSpPr>
            <p:nvPr/>
          </p:nvSpPr>
          <p:spPr bwMode="auto">
            <a:xfrm>
              <a:off x="2347" y="3693"/>
              <a:ext cx="1252" cy="221"/>
            </a:xfrm>
            <a:prstGeom prst="rect">
              <a:avLst/>
            </a:prstGeom>
            <a:noFill/>
            <a:ln w="19050">
              <a:solidFill>
                <a:schemeClr val="tx2"/>
              </a:solidFill>
              <a:miter lim="800000"/>
              <a:headEnd/>
              <a:tailEnd/>
            </a:ln>
          </p:spPr>
          <p:txBody>
            <a:bodyPr lIns="72000" tIns="46800" rIns="0" bIns="10800" anchor="ctr">
              <a:spAutoFit/>
            </a:bodyPr>
            <a:lstStyle/>
            <a:p>
              <a:pPr algn="ctr" eaLnBrk="0" hangingPunct="0"/>
              <a:r>
                <a:rPr lang="es-ES_tradnl">
                  <a:solidFill>
                    <a:schemeClr val="tx2"/>
                  </a:solidFill>
                  <a:latin typeface="Arial Narrow" pitchFamily="34" charset="0"/>
                </a:rPr>
                <a:t>LOCAL_VIDEOCLUB</a:t>
              </a:r>
            </a:p>
          </p:txBody>
        </p:sp>
        <p:sp>
          <p:nvSpPr>
            <p:cNvPr id="36874" name="Line 66"/>
            <p:cNvSpPr>
              <a:spLocks noChangeShapeType="1"/>
            </p:cNvSpPr>
            <p:nvPr/>
          </p:nvSpPr>
          <p:spPr bwMode="auto">
            <a:xfrm>
              <a:off x="2973" y="3370"/>
              <a:ext cx="0" cy="336"/>
            </a:xfrm>
            <a:prstGeom prst="line">
              <a:avLst/>
            </a:prstGeom>
            <a:noFill/>
            <a:ln w="19050">
              <a:solidFill>
                <a:schemeClr val="tx2"/>
              </a:solidFill>
              <a:round/>
              <a:headEnd/>
              <a:tailEnd type="none" w="lg" len="lg"/>
            </a:ln>
          </p:spPr>
          <p:txBody>
            <a:bodyPr lIns="0" tIns="46800" rIns="0" bIns="10800" anchor="ctr">
              <a:spAutoFit/>
            </a:bodyPr>
            <a:lstStyle/>
            <a:p>
              <a:endParaRPr lang="es-MX"/>
            </a:p>
          </p:txBody>
        </p:sp>
        <p:sp>
          <p:nvSpPr>
            <p:cNvPr id="36875" name="Line 67"/>
            <p:cNvSpPr>
              <a:spLocks noChangeShapeType="1"/>
            </p:cNvSpPr>
            <p:nvPr/>
          </p:nvSpPr>
          <p:spPr bwMode="auto">
            <a:xfrm flipV="1">
              <a:off x="2973" y="2794"/>
              <a:ext cx="0" cy="240"/>
            </a:xfrm>
            <a:prstGeom prst="line">
              <a:avLst/>
            </a:prstGeom>
            <a:noFill/>
            <a:ln w="19050">
              <a:solidFill>
                <a:schemeClr val="tx2"/>
              </a:solidFill>
              <a:round/>
              <a:headEnd/>
              <a:tailEnd type="triangle" w="lg" len="lg"/>
            </a:ln>
          </p:spPr>
          <p:txBody>
            <a:bodyPr lIns="0" tIns="46800" rIns="0" bIns="10800" anchor="ctr">
              <a:spAutoFit/>
            </a:bodyPr>
            <a:lstStyle/>
            <a:p>
              <a:endParaRPr lang="es-MX"/>
            </a:p>
          </p:txBody>
        </p:sp>
        <p:sp>
          <p:nvSpPr>
            <p:cNvPr id="36876" name="Text Box 68"/>
            <p:cNvSpPr txBox="1">
              <a:spLocks noChangeArrowheads="1"/>
            </p:cNvSpPr>
            <p:nvPr/>
          </p:nvSpPr>
          <p:spPr bwMode="auto">
            <a:xfrm>
              <a:off x="2347" y="2794"/>
              <a:ext cx="576" cy="209"/>
            </a:xfrm>
            <a:prstGeom prst="rect">
              <a:avLst/>
            </a:prstGeom>
            <a:noFill/>
            <a:ln w="19050">
              <a:noFill/>
              <a:miter lim="800000"/>
              <a:headEnd/>
              <a:tailEnd/>
            </a:ln>
          </p:spPr>
          <p:txBody>
            <a:bodyPr lIns="0" tIns="46800" rIns="0" bIns="10800">
              <a:spAutoFit/>
            </a:bodyPr>
            <a:lstStyle/>
            <a:p>
              <a:pPr eaLnBrk="0" hangingPunct="0">
                <a:spcBef>
                  <a:spcPct val="50000"/>
                </a:spcBef>
              </a:pPr>
              <a:r>
                <a:rPr lang="es-ES_tradnl" i="1">
                  <a:solidFill>
                    <a:schemeClr val="tx2"/>
                  </a:solidFill>
                  <a:latin typeface="Arial Narrow" pitchFamily="34" charset="0"/>
                </a:rPr>
                <a:t>encargado</a:t>
              </a:r>
              <a:endParaRPr lang="es-ES_tradnl">
                <a:solidFill>
                  <a:schemeClr val="tx2"/>
                </a:solidFill>
                <a:latin typeface="Arial Narrow" pitchFamily="34" charset="0"/>
              </a:endParaRPr>
            </a:p>
          </p:txBody>
        </p:sp>
        <p:sp>
          <p:nvSpPr>
            <p:cNvPr id="36877" name="Text Box 69"/>
            <p:cNvSpPr txBox="1">
              <a:spLocks noChangeArrowheads="1"/>
            </p:cNvSpPr>
            <p:nvPr/>
          </p:nvSpPr>
          <p:spPr bwMode="auto">
            <a:xfrm>
              <a:off x="2347" y="3418"/>
              <a:ext cx="576" cy="209"/>
            </a:xfrm>
            <a:prstGeom prst="rect">
              <a:avLst/>
            </a:prstGeom>
            <a:noFill/>
            <a:ln w="19050">
              <a:noFill/>
              <a:miter lim="800000"/>
              <a:headEnd/>
              <a:tailEnd/>
            </a:ln>
          </p:spPr>
          <p:txBody>
            <a:bodyPr lIns="0" tIns="46800" rIns="0" bIns="10800">
              <a:spAutoFit/>
            </a:bodyPr>
            <a:lstStyle/>
            <a:p>
              <a:pPr algn="r" eaLnBrk="0" hangingPunct="0">
                <a:spcBef>
                  <a:spcPct val="50000"/>
                </a:spcBef>
              </a:pPr>
              <a:r>
                <a:rPr lang="es-ES_tradnl" i="1">
                  <a:solidFill>
                    <a:schemeClr val="tx2"/>
                  </a:solidFill>
                  <a:latin typeface="Arial Narrow" pitchFamily="34" charset="0"/>
                </a:rPr>
                <a:t>sucursal</a:t>
              </a:r>
            </a:p>
          </p:txBody>
        </p:sp>
        <p:sp>
          <p:nvSpPr>
            <p:cNvPr id="36878" name="Line 70"/>
            <p:cNvSpPr>
              <a:spLocks noChangeShapeType="1"/>
            </p:cNvSpPr>
            <p:nvPr/>
          </p:nvSpPr>
          <p:spPr bwMode="auto">
            <a:xfrm>
              <a:off x="1549" y="3370"/>
              <a:ext cx="0" cy="432"/>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6879" name="Line 71"/>
            <p:cNvSpPr>
              <a:spLocks noChangeShapeType="1"/>
            </p:cNvSpPr>
            <p:nvPr/>
          </p:nvSpPr>
          <p:spPr bwMode="auto">
            <a:xfrm flipV="1">
              <a:off x="1549" y="2698"/>
              <a:ext cx="0" cy="336"/>
            </a:xfrm>
            <a:prstGeom prst="line">
              <a:avLst/>
            </a:prstGeom>
            <a:noFill/>
            <a:ln w="19050">
              <a:solidFill>
                <a:schemeClr val="tx2"/>
              </a:solidFill>
              <a:round/>
              <a:headEnd/>
              <a:tailEnd/>
            </a:ln>
          </p:spPr>
          <p:txBody>
            <a:bodyPr lIns="0" tIns="46800" rIns="0" bIns="10800" anchor="ctr">
              <a:spAutoFit/>
            </a:bodyPr>
            <a:lstStyle/>
            <a:p>
              <a:endParaRPr lang="es-MX"/>
            </a:p>
          </p:txBody>
        </p:sp>
        <p:sp>
          <p:nvSpPr>
            <p:cNvPr id="36880" name="Text Box 72"/>
            <p:cNvSpPr txBox="1">
              <a:spLocks noChangeArrowheads="1"/>
            </p:cNvSpPr>
            <p:nvPr/>
          </p:nvSpPr>
          <p:spPr bwMode="auto">
            <a:xfrm>
              <a:off x="1963" y="2506"/>
              <a:ext cx="576" cy="209"/>
            </a:xfrm>
            <a:prstGeom prst="rect">
              <a:avLst/>
            </a:prstGeom>
            <a:noFill/>
            <a:ln w="19050">
              <a:noFill/>
              <a:miter lim="800000"/>
              <a:headEnd/>
              <a:tailEnd/>
            </a:ln>
          </p:spPr>
          <p:txBody>
            <a:bodyPr lIns="0" tIns="46800" rIns="0" bIns="10800">
              <a:spAutoFit/>
            </a:bodyPr>
            <a:lstStyle/>
            <a:p>
              <a:pPr eaLnBrk="0" hangingPunct="0">
                <a:spcBef>
                  <a:spcPct val="50000"/>
                </a:spcBef>
              </a:pPr>
              <a:r>
                <a:rPr lang="es-ES_tradnl" i="1">
                  <a:solidFill>
                    <a:schemeClr val="tx2"/>
                  </a:solidFill>
                  <a:latin typeface="Arial Narrow" pitchFamily="34" charset="0"/>
                </a:rPr>
                <a:t>trabajador</a:t>
              </a:r>
              <a:endParaRPr lang="es-ES_tradnl">
                <a:solidFill>
                  <a:schemeClr val="tx2"/>
                </a:solidFill>
                <a:latin typeface="Arial Narrow" pitchFamily="34" charset="0"/>
              </a:endParaRPr>
            </a:p>
          </p:txBody>
        </p:sp>
        <p:sp>
          <p:nvSpPr>
            <p:cNvPr id="36881" name="Text Box 73"/>
            <p:cNvSpPr txBox="1">
              <a:spLocks noChangeArrowheads="1"/>
            </p:cNvSpPr>
            <p:nvPr/>
          </p:nvSpPr>
          <p:spPr bwMode="auto">
            <a:xfrm>
              <a:off x="1531" y="3785"/>
              <a:ext cx="797" cy="209"/>
            </a:xfrm>
            <a:prstGeom prst="rect">
              <a:avLst/>
            </a:prstGeom>
            <a:noFill/>
            <a:ln w="19050">
              <a:noFill/>
              <a:miter lim="800000"/>
              <a:headEnd/>
              <a:tailEnd/>
            </a:ln>
          </p:spPr>
          <p:txBody>
            <a:bodyPr lIns="0" tIns="46800" rIns="0" bIns="10800">
              <a:spAutoFit/>
            </a:bodyPr>
            <a:lstStyle/>
            <a:p>
              <a:pPr algn="ctr" eaLnBrk="0" hangingPunct="0">
                <a:spcBef>
                  <a:spcPct val="50000"/>
                </a:spcBef>
              </a:pPr>
              <a:r>
                <a:rPr lang="es-ES_tradnl" i="1">
                  <a:solidFill>
                    <a:schemeClr val="tx2"/>
                  </a:solidFill>
                  <a:latin typeface="Arial Narrow" pitchFamily="34" charset="0"/>
                </a:rPr>
                <a:t>lugar  trabajo</a:t>
              </a:r>
              <a:endParaRPr lang="es-ES_tradnl">
                <a:solidFill>
                  <a:schemeClr val="tx2"/>
                </a:solidFill>
                <a:latin typeface="Arial Narrow" pitchFamily="34" charset="0"/>
              </a:endParaRPr>
            </a:p>
          </p:txBody>
        </p:sp>
        <p:sp>
          <p:nvSpPr>
            <p:cNvPr id="36882" name="Line 74"/>
            <p:cNvSpPr>
              <a:spLocks noChangeShapeType="1"/>
            </p:cNvSpPr>
            <p:nvPr/>
          </p:nvSpPr>
          <p:spPr bwMode="auto">
            <a:xfrm>
              <a:off x="1541" y="2710"/>
              <a:ext cx="1038" cy="0"/>
            </a:xfrm>
            <a:prstGeom prst="line">
              <a:avLst/>
            </a:prstGeom>
            <a:noFill/>
            <a:ln w="19050">
              <a:solidFill>
                <a:schemeClr val="tx2"/>
              </a:solidFill>
              <a:round/>
              <a:headEnd/>
              <a:tailEnd type="triangle" w="lg" len="lg"/>
            </a:ln>
          </p:spPr>
          <p:txBody>
            <a:bodyPr lIns="0" tIns="46800" rIns="0" bIns="10800" anchor="ctr">
              <a:spAutoFit/>
            </a:bodyPr>
            <a:lstStyle/>
            <a:p>
              <a:endParaRPr lang="es-MX"/>
            </a:p>
          </p:txBody>
        </p:sp>
        <p:sp>
          <p:nvSpPr>
            <p:cNvPr id="36883" name="Line 75"/>
            <p:cNvSpPr>
              <a:spLocks noChangeShapeType="1"/>
            </p:cNvSpPr>
            <p:nvPr/>
          </p:nvSpPr>
          <p:spPr bwMode="auto">
            <a:xfrm>
              <a:off x="1549" y="3802"/>
              <a:ext cx="798" cy="0"/>
            </a:xfrm>
            <a:prstGeom prst="line">
              <a:avLst/>
            </a:prstGeom>
            <a:noFill/>
            <a:ln w="19050">
              <a:solidFill>
                <a:schemeClr val="tx2"/>
              </a:solidFill>
              <a:round/>
              <a:headEnd/>
              <a:tailEnd type="triangle" w="lg" len="lg"/>
            </a:ln>
          </p:spPr>
          <p:txBody>
            <a:bodyPr lIns="0" tIns="46800" rIns="0" bIns="10800" anchor="ctr">
              <a:spAutoFit/>
            </a:bodyPr>
            <a:lstStyle/>
            <a:p>
              <a:endParaRPr lang="es-MX"/>
            </a:p>
          </p:txBody>
        </p:sp>
        <p:sp>
          <p:nvSpPr>
            <p:cNvPr id="36884" name="AutoShape 76"/>
            <p:cNvSpPr>
              <a:spLocks noChangeArrowheads="1"/>
            </p:cNvSpPr>
            <p:nvPr/>
          </p:nvSpPr>
          <p:spPr bwMode="auto">
            <a:xfrm>
              <a:off x="885" y="3017"/>
              <a:ext cx="1328" cy="395"/>
            </a:xfrm>
            <a:prstGeom prst="diamond">
              <a:avLst/>
            </a:prstGeom>
            <a:solidFill>
              <a:schemeClr val="bg1"/>
            </a:solidFill>
            <a:ln w="19050">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36885" name="AutoShape 77"/>
            <p:cNvSpPr>
              <a:spLocks noChangeArrowheads="1"/>
            </p:cNvSpPr>
            <p:nvPr/>
          </p:nvSpPr>
          <p:spPr bwMode="auto">
            <a:xfrm>
              <a:off x="2405" y="3017"/>
              <a:ext cx="1136" cy="395"/>
            </a:xfrm>
            <a:prstGeom prst="diamond">
              <a:avLst/>
            </a:prstGeom>
            <a:solidFill>
              <a:schemeClr val="bg1"/>
            </a:solidFill>
            <a:ln w="19050">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36886" name="Rectangle 78"/>
            <p:cNvSpPr>
              <a:spLocks noChangeArrowheads="1"/>
            </p:cNvSpPr>
            <p:nvPr/>
          </p:nvSpPr>
          <p:spPr bwMode="auto">
            <a:xfrm>
              <a:off x="1085" y="3091"/>
              <a:ext cx="878" cy="231"/>
            </a:xfrm>
            <a:prstGeom prst="rect">
              <a:avLst/>
            </a:prstGeom>
            <a:noFill/>
            <a:ln w="19050">
              <a:noFill/>
              <a:miter lim="800000"/>
              <a:headEnd/>
              <a:tailEnd/>
            </a:ln>
          </p:spPr>
          <p:txBody>
            <a:bodyPr wrap="none">
              <a:spAutoFit/>
            </a:bodyPr>
            <a:lstStyle/>
            <a:p>
              <a:pPr algn="ctr" eaLnBrk="0" hangingPunct="0"/>
              <a:r>
                <a:rPr lang="es-ES_tradnl">
                  <a:solidFill>
                    <a:schemeClr val="tx2"/>
                  </a:solidFill>
                  <a:latin typeface="Arial Narrow" pitchFamily="34" charset="0"/>
                </a:rPr>
                <a:t>TRABAJA_EN</a:t>
              </a:r>
            </a:p>
          </p:txBody>
        </p:sp>
        <p:sp>
          <p:nvSpPr>
            <p:cNvPr id="36887" name="Rectangle 79"/>
            <p:cNvSpPr>
              <a:spLocks noChangeArrowheads="1"/>
            </p:cNvSpPr>
            <p:nvPr/>
          </p:nvSpPr>
          <p:spPr bwMode="auto">
            <a:xfrm>
              <a:off x="2576" y="3091"/>
              <a:ext cx="793" cy="231"/>
            </a:xfrm>
            <a:prstGeom prst="rect">
              <a:avLst/>
            </a:prstGeom>
            <a:noFill/>
            <a:ln w="19050">
              <a:noFill/>
              <a:miter lim="800000"/>
              <a:headEnd/>
              <a:tailEnd/>
            </a:ln>
          </p:spPr>
          <p:txBody>
            <a:bodyPr wrap="none">
              <a:spAutoFit/>
            </a:bodyPr>
            <a:lstStyle/>
            <a:p>
              <a:pPr algn="ctr" eaLnBrk="0" hangingPunct="0"/>
              <a:r>
                <a:rPr lang="es-ES_tradnl">
                  <a:solidFill>
                    <a:schemeClr val="tx2"/>
                  </a:solidFill>
                  <a:latin typeface="Arial Narrow" pitchFamily="34" charset="0"/>
                </a:rPr>
                <a:t>SUPERVISA</a:t>
              </a:r>
            </a:p>
          </p:txBody>
        </p:sp>
      </p:grpSp>
      <p:sp>
        <p:nvSpPr>
          <p:cNvPr id="36871" name="Rectangle 87"/>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44816"/>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Marcador de número de diapositiva"/>
          <p:cNvSpPr>
            <a:spLocks noGrp="1"/>
          </p:cNvSpPr>
          <p:nvPr>
            <p:ph type="sldNum" sz="quarter" idx="12"/>
          </p:nvPr>
        </p:nvSpPr>
        <p:spPr>
          <a:noFill/>
        </p:spPr>
        <p:txBody>
          <a:bodyPr/>
          <a:lstStyle/>
          <a:p>
            <a:fld id="{08D98369-C44F-4EF2-920C-C433090B54A6}" type="slidenum">
              <a:rPr lang="es-ES" smtClean="0"/>
              <a:pPr/>
              <a:t>33</a:t>
            </a:fld>
            <a:endParaRPr lang="es-ES"/>
          </a:p>
        </p:txBody>
      </p:sp>
      <p:sp>
        <p:nvSpPr>
          <p:cNvPr id="37891" name="Rectangle 5"/>
          <p:cNvSpPr>
            <a:spLocks noGrp="1" noChangeArrowheads="1"/>
          </p:cNvSpPr>
          <p:nvPr>
            <p:ph type="title"/>
          </p:nvPr>
        </p:nvSpPr>
        <p:spPr>
          <a:xfrm>
            <a:off x="1173163" y="762000"/>
            <a:ext cx="7772400" cy="762000"/>
          </a:xfrm>
        </p:spPr>
        <p:txBody>
          <a:bodyPr/>
          <a:lstStyle/>
          <a:p>
            <a:pPr eaLnBrk="1" hangingPunct="1">
              <a:tabLst>
                <a:tab pos="7572375" algn="r"/>
              </a:tabLst>
            </a:pPr>
            <a:r>
              <a:rPr lang="es-ES_tradnl" sz="3000" b="1"/>
              <a:t>Razón de Participación </a:t>
            </a:r>
            <a:r>
              <a:rPr lang="es-ES" sz="2600" b="1">
                <a:solidFill>
                  <a:schemeClr val="bg2"/>
                </a:solidFill>
                <a:latin typeface="Arial" charset="0"/>
              </a:rPr>
              <a:t>Notación [EN2002]</a:t>
            </a:r>
          </a:p>
        </p:txBody>
      </p:sp>
      <p:sp>
        <p:nvSpPr>
          <p:cNvPr id="37892" name="Rectangle 6"/>
          <p:cNvSpPr>
            <a:spLocks noGrp="1" noChangeArrowheads="1"/>
          </p:cNvSpPr>
          <p:nvPr>
            <p:ph type="body" idx="1"/>
          </p:nvPr>
        </p:nvSpPr>
        <p:spPr>
          <a:xfrm>
            <a:off x="1173163" y="2060575"/>
            <a:ext cx="7772400" cy="4111625"/>
          </a:xfrm>
        </p:spPr>
        <p:txBody>
          <a:bodyPr/>
          <a:lstStyle/>
          <a:p>
            <a:pPr eaLnBrk="1" hangingPunct="1">
              <a:lnSpc>
                <a:spcPct val="90000"/>
              </a:lnSpc>
            </a:pPr>
            <a:r>
              <a:rPr lang="es-ES" sz="2800">
                <a:solidFill>
                  <a:schemeClr val="accent2"/>
                </a:solidFill>
              </a:rPr>
              <a:t>Especifica </a:t>
            </a:r>
            <a:r>
              <a:rPr lang="es-ES" sz="2800" b="1">
                <a:solidFill>
                  <a:schemeClr val="accent2"/>
                </a:solidFill>
              </a:rPr>
              <a:t>si</a:t>
            </a:r>
            <a:r>
              <a:rPr lang="es-ES" sz="2800">
                <a:solidFill>
                  <a:schemeClr val="accent2"/>
                </a:solidFill>
              </a:rPr>
              <a:t> </a:t>
            </a:r>
            <a:r>
              <a:rPr lang="es-ES" sz="2800" b="1">
                <a:solidFill>
                  <a:schemeClr val="accent2"/>
                </a:solidFill>
              </a:rPr>
              <a:t>toda</a:t>
            </a:r>
            <a:r>
              <a:rPr lang="es-ES" sz="2800">
                <a:solidFill>
                  <a:schemeClr val="accent2"/>
                </a:solidFill>
              </a:rPr>
              <a:t> la </a:t>
            </a:r>
            <a:r>
              <a:rPr lang="es-ES" sz="2800" b="1">
                <a:solidFill>
                  <a:schemeClr val="accent2"/>
                </a:solidFill>
              </a:rPr>
              <a:t>extensión</a:t>
            </a:r>
            <a:r>
              <a:rPr lang="es-ES" sz="2800">
                <a:solidFill>
                  <a:schemeClr val="accent2"/>
                </a:solidFill>
              </a:rPr>
              <a:t> de un tipo de </a:t>
            </a:r>
            <a:r>
              <a:rPr lang="es-ES" sz="2800" b="1">
                <a:solidFill>
                  <a:schemeClr val="accent2"/>
                </a:solidFill>
              </a:rPr>
              <a:t>entidad</a:t>
            </a:r>
            <a:r>
              <a:rPr lang="es-ES" sz="2800">
                <a:solidFill>
                  <a:schemeClr val="accent2"/>
                </a:solidFill>
              </a:rPr>
              <a:t> </a:t>
            </a:r>
            <a:r>
              <a:rPr lang="es-ES" sz="2800" b="1">
                <a:solidFill>
                  <a:schemeClr val="accent2"/>
                </a:solidFill>
              </a:rPr>
              <a:t>participa</a:t>
            </a:r>
            <a:r>
              <a:rPr lang="es-ES" sz="2800">
                <a:solidFill>
                  <a:schemeClr val="accent2"/>
                </a:solidFill>
              </a:rPr>
              <a:t> </a:t>
            </a:r>
            <a:r>
              <a:rPr lang="es-ES" sz="2800" b="1">
                <a:solidFill>
                  <a:schemeClr val="accent2"/>
                </a:solidFill>
              </a:rPr>
              <a:t>en</a:t>
            </a:r>
            <a:r>
              <a:rPr lang="es-ES" sz="2800">
                <a:solidFill>
                  <a:schemeClr val="accent2"/>
                </a:solidFill>
              </a:rPr>
              <a:t> un tipo de </a:t>
            </a:r>
            <a:r>
              <a:rPr lang="es-ES" sz="2800" b="1">
                <a:solidFill>
                  <a:schemeClr val="accent2"/>
                </a:solidFill>
              </a:rPr>
              <a:t>relación</a:t>
            </a:r>
            <a:r>
              <a:rPr lang="es-ES" sz="2800">
                <a:solidFill>
                  <a:schemeClr val="accent2"/>
                </a:solidFill>
              </a:rPr>
              <a:t>,</a:t>
            </a:r>
            <a:r>
              <a:rPr lang="es-ES" sz="2800" b="1">
                <a:solidFill>
                  <a:schemeClr val="accent2"/>
                </a:solidFill>
              </a:rPr>
              <a:t> o sólo parte</a:t>
            </a:r>
            <a:r>
              <a:rPr lang="es-ES_tradnl" sz="2800" b="1">
                <a:solidFill>
                  <a:schemeClr val="accent2"/>
                </a:solidFill>
              </a:rPr>
              <a:t> </a:t>
            </a:r>
            <a:r>
              <a:rPr lang="es-ES_tradnl" sz="2800">
                <a:solidFill>
                  <a:schemeClr val="accent2"/>
                </a:solidFill>
              </a:rPr>
              <a:t>de la extensión</a:t>
            </a:r>
            <a:endParaRPr lang="es-ES" sz="2800">
              <a:solidFill>
                <a:schemeClr val="accent2"/>
              </a:solidFill>
            </a:endParaRPr>
          </a:p>
          <a:p>
            <a:pPr eaLnBrk="1" hangingPunct="1">
              <a:lnSpc>
                <a:spcPct val="90000"/>
              </a:lnSpc>
            </a:pPr>
            <a:r>
              <a:rPr lang="es-ES" sz="2800"/>
              <a:t>Indica si </a:t>
            </a:r>
            <a:r>
              <a:rPr lang="es-ES_tradnl" sz="2800"/>
              <a:t>hay </a:t>
            </a:r>
            <a:r>
              <a:rPr lang="es-ES_tradnl" sz="2800" b="1">
                <a:solidFill>
                  <a:schemeClr val="accent2"/>
                </a:solidFill>
              </a:rPr>
              <a:t>dependencia en </a:t>
            </a:r>
            <a:r>
              <a:rPr lang="es-ES" sz="2800" b="1">
                <a:solidFill>
                  <a:schemeClr val="accent2"/>
                </a:solidFill>
              </a:rPr>
              <a:t>existencia</a:t>
            </a:r>
            <a:r>
              <a:rPr lang="es-ES" sz="2800"/>
              <a:t> </a:t>
            </a:r>
            <a:r>
              <a:rPr lang="es-ES_tradnl" sz="2800"/>
              <a:t>de un tipo </a:t>
            </a:r>
            <a:r>
              <a:rPr lang="es-ES_tradnl" sz="2800" b="1"/>
              <a:t>de entidad respecto de</a:t>
            </a:r>
            <a:r>
              <a:rPr lang="es-ES_tradnl" sz="2800"/>
              <a:t> un tipo de </a:t>
            </a:r>
            <a:r>
              <a:rPr lang="es-ES_tradnl" sz="2800" b="1"/>
              <a:t>relación</a:t>
            </a:r>
          </a:p>
          <a:p>
            <a:pPr lvl="2" eaLnBrk="1" hangingPunct="1">
              <a:lnSpc>
                <a:spcPct val="90000"/>
              </a:lnSpc>
            </a:pPr>
            <a:endParaRPr lang="es-ES_tradnl" sz="2000"/>
          </a:p>
          <a:p>
            <a:pPr eaLnBrk="1" hangingPunct="1">
              <a:lnSpc>
                <a:spcPct val="90000"/>
              </a:lnSpc>
            </a:pPr>
            <a:r>
              <a:rPr lang="es-ES_tradnl" sz="2800"/>
              <a:t>Clases de participación:</a:t>
            </a:r>
          </a:p>
          <a:p>
            <a:pPr lvl="1" eaLnBrk="1" hangingPunct="1">
              <a:lnSpc>
                <a:spcPct val="90000"/>
              </a:lnSpc>
            </a:pPr>
            <a:r>
              <a:rPr lang="es-ES_tradnl" sz="2400"/>
              <a:t>Participación </a:t>
            </a:r>
            <a:r>
              <a:rPr lang="es-ES_tradnl" sz="2400" b="1">
                <a:solidFill>
                  <a:schemeClr val="accent2"/>
                </a:solidFill>
              </a:rPr>
              <a:t>total </a:t>
            </a:r>
            <a:r>
              <a:rPr lang="es-ES_tradnl" sz="2400">
                <a:solidFill>
                  <a:schemeClr val="accent2"/>
                </a:solidFill>
              </a:rPr>
              <a:t>(dependencia en existencia)</a:t>
            </a:r>
          </a:p>
          <a:p>
            <a:pPr lvl="1" eaLnBrk="1" hangingPunct="1">
              <a:lnSpc>
                <a:spcPct val="90000"/>
              </a:lnSpc>
            </a:pPr>
            <a:r>
              <a:rPr lang="es-ES_tradnl" sz="2400"/>
              <a:t>Participación </a:t>
            </a:r>
            <a:r>
              <a:rPr lang="es-ES_tradnl" sz="2400" b="1">
                <a:solidFill>
                  <a:schemeClr val="accent2"/>
                </a:solidFill>
              </a:rPr>
              <a:t>parcial</a:t>
            </a:r>
            <a:endParaRPr lang="es-ES" sz="2400"/>
          </a:p>
        </p:txBody>
      </p:sp>
      <p:sp>
        <p:nvSpPr>
          <p:cNvPr id="37893" name="Rectangle 7"/>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4184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Marcador de número de diapositiva"/>
          <p:cNvSpPr>
            <a:spLocks noGrp="1"/>
          </p:cNvSpPr>
          <p:nvPr>
            <p:ph type="sldNum" sz="quarter" idx="12"/>
          </p:nvPr>
        </p:nvSpPr>
        <p:spPr>
          <a:noFill/>
        </p:spPr>
        <p:txBody>
          <a:bodyPr/>
          <a:lstStyle/>
          <a:p>
            <a:fld id="{04665532-8A95-47FE-989B-362C8B3F37F3}" type="slidenum">
              <a:rPr lang="es-ES" smtClean="0"/>
              <a:pPr/>
              <a:t>34</a:t>
            </a:fld>
            <a:endParaRPr lang="es-ES"/>
          </a:p>
        </p:txBody>
      </p:sp>
      <p:sp>
        <p:nvSpPr>
          <p:cNvPr id="38915" name="Rectangle 2"/>
          <p:cNvSpPr>
            <a:spLocks noGrp="1" noChangeArrowheads="1"/>
          </p:cNvSpPr>
          <p:nvPr>
            <p:ph type="title"/>
          </p:nvPr>
        </p:nvSpPr>
        <p:spPr>
          <a:xfrm>
            <a:off x="1150938" y="993775"/>
            <a:ext cx="7793037" cy="682625"/>
          </a:xfrm>
        </p:spPr>
        <p:txBody>
          <a:bodyPr/>
          <a:lstStyle/>
          <a:p>
            <a:pPr eaLnBrk="1" hangingPunct="1">
              <a:tabLst>
                <a:tab pos="7572375" algn="r"/>
              </a:tabLst>
            </a:pPr>
            <a:r>
              <a:rPr lang="es-ES_tradnl" sz="3000"/>
              <a:t>Razón de Participación (ii)	</a:t>
            </a:r>
            <a:r>
              <a:rPr lang="es-ES" sz="3000">
                <a:solidFill>
                  <a:schemeClr val="bg2"/>
                </a:solidFill>
                <a:latin typeface="Arial" charset="0"/>
              </a:rPr>
              <a:t>[EN2002]</a:t>
            </a:r>
          </a:p>
        </p:txBody>
      </p:sp>
      <p:sp>
        <p:nvSpPr>
          <p:cNvPr id="38916" name="Rectangle 3"/>
          <p:cNvSpPr>
            <a:spLocks noGrp="1" noChangeArrowheads="1"/>
          </p:cNvSpPr>
          <p:nvPr>
            <p:ph type="body" idx="1"/>
          </p:nvPr>
        </p:nvSpPr>
        <p:spPr>
          <a:xfrm>
            <a:off x="1182688" y="2017713"/>
            <a:ext cx="2965450" cy="2232025"/>
          </a:xfrm>
        </p:spPr>
        <p:txBody>
          <a:bodyPr/>
          <a:lstStyle/>
          <a:p>
            <a:pPr eaLnBrk="1" hangingPunct="1"/>
            <a:r>
              <a:rPr lang="es-ES_tradnl">
                <a:solidFill>
                  <a:schemeClr val="accent2"/>
                </a:solidFill>
              </a:rPr>
              <a:t>Notación</a:t>
            </a:r>
          </a:p>
          <a:p>
            <a:pPr lvl="1" eaLnBrk="1" hangingPunct="1"/>
            <a:r>
              <a:rPr lang="es-ES_tradnl"/>
              <a:t>Líneas dobles o simples</a:t>
            </a:r>
          </a:p>
        </p:txBody>
      </p:sp>
      <p:grpSp>
        <p:nvGrpSpPr>
          <p:cNvPr id="38917" name="Group 47"/>
          <p:cNvGrpSpPr>
            <a:grpSpLocks/>
          </p:cNvGrpSpPr>
          <p:nvPr/>
        </p:nvGrpSpPr>
        <p:grpSpPr bwMode="auto">
          <a:xfrm>
            <a:off x="-36513" y="4038600"/>
            <a:ext cx="4310063" cy="2438400"/>
            <a:chOff x="816" y="2544"/>
            <a:chExt cx="2715" cy="1536"/>
          </a:xfrm>
        </p:grpSpPr>
        <p:sp>
          <p:nvSpPr>
            <p:cNvPr id="38939" name="Rectangle 5"/>
            <p:cNvSpPr>
              <a:spLocks noChangeArrowheads="1"/>
            </p:cNvSpPr>
            <p:nvPr/>
          </p:nvSpPr>
          <p:spPr bwMode="auto">
            <a:xfrm>
              <a:off x="2513" y="2684"/>
              <a:ext cx="783" cy="205"/>
            </a:xfrm>
            <a:prstGeom prst="rect">
              <a:avLst/>
            </a:prstGeom>
            <a:noFill/>
            <a:ln w="28575">
              <a:solidFill>
                <a:schemeClr val="tx2"/>
              </a:solidFill>
              <a:miter lim="800000"/>
              <a:headEnd/>
              <a:tailEnd/>
            </a:ln>
          </p:spPr>
          <p:txBody>
            <a:bodyPr lIns="72000" tIns="10800" rIns="36000" bIns="10800" anchor="ctr">
              <a:spAutoFit/>
            </a:bodyPr>
            <a:lstStyle/>
            <a:p>
              <a:pPr algn="ctr" eaLnBrk="0" hangingPunct="0"/>
              <a:r>
                <a:rPr lang="es-ES_tradnl">
                  <a:solidFill>
                    <a:schemeClr val="tx2"/>
                  </a:solidFill>
                  <a:latin typeface="Arial Narrow" pitchFamily="34" charset="0"/>
                </a:rPr>
                <a:t>EMPLEADO</a:t>
              </a:r>
            </a:p>
          </p:txBody>
        </p:sp>
        <p:sp>
          <p:nvSpPr>
            <p:cNvPr id="38940" name="Rectangle 6"/>
            <p:cNvSpPr>
              <a:spLocks noChangeArrowheads="1"/>
            </p:cNvSpPr>
            <p:nvPr/>
          </p:nvSpPr>
          <p:spPr bwMode="auto">
            <a:xfrm>
              <a:off x="2279" y="3805"/>
              <a:ext cx="1252" cy="227"/>
            </a:xfrm>
            <a:prstGeom prst="rect">
              <a:avLst/>
            </a:prstGeom>
            <a:noFill/>
            <a:ln w="28575">
              <a:solidFill>
                <a:schemeClr val="tx2"/>
              </a:solidFill>
              <a:miter lim="800000"/>
              <a:headEnd/>
              <a:tailEnd/>
            </a:ln>
          </p:spPr>
          <p:txBody>
            <a:bodyPr lIns="72000" tIns="46800" rIns="0" bIns="10800" anchor="ctr">
              <a:spAutoFit/>
            </a:bodyPr>
            <a:lstStyle/>
            <a:p>
              <a:pPr algn="ctr" eaLnBrk="0" hangingPunct="0"/>
              <a:r>
                <a:rPr lang="es-ES_tradnl">
                  <a:solidFill>
                    <a:schemeClr val="tx2"/>
                  </a:solidFill>
                  <a:latin typeface="Arial Narrow" pitchFamily="34" charset="0"/>
                </a:rPr>
                <a:t>LOCAL_VIDEOCLUB</a:t>
              </a:r>
            </a:p>
          </p:txBody>
        </p:sp>
        <p:sp>
          <p:nvSpPr>
            <p:cNvPr id="38941" name="Line 7"/>
            <p:cNvSpPr>
              <a:spLocks noChangeShapeType="1"/>
            </p:cNvSpPr>
            <p:nvPr/>
          </p:nvSpPr>
          <p:spPr bwMode="auto">
            <a:xfrm>
              <a:off x="2905" y="3456"/>
              <a:ext cx="0" cy="336"/>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38942" name="Line 8"/>
            <p:cNvSpPr>
              <a:spLocks noChangeShapeType="1"/>
            </p:cNvSpPr>
            <p:nvPr/>
          </p:nvSpPr>
          <p:spPr bwMode="auto">
            <a:xfrm flipV="1">
              <a:off x="2905" y="2880"/>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8943" name="Text Box 9"/>
            <p:cNvSpPr txBox="1">
              <a:spLocks noChangeArrowheads="1"/>
            </p:cNvSpPr>
            <p:nvPr/>
          </p:nvSpPr>
          <p:spPr bwMode="auto">
            <a:xfrm>
              <a:off x="2279" y="2880"/>
              <a:ext cx="576"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i="1">
                  <a:solidFill>
                    <a:schemeClr val="tx2"/>
                  </a:solidFill>
                  <a:latin typeface="Arial Narrow" pitchFamily="34" charset="0"/>
                </a:rPr>
                <a:t>encargado</a:t>
              </a:r>
              <a:endParaRPr lang="es-ES_tradnl">
                <a:solidFill>
                  <a:schemeClr val="tx2"/>
                </a:solidFill>
                <a:latin typeface="Arial Narrow" pitchFamily="34" charset="0"/>
              </a:endParaRPr>
            </a:p>
          </p:txBody>
        </p:sp>
        <p:sp>
          <p:nvSpPr>
            <p:cNvPr id="38944" name="Text Box 10"/>
            <p:cNvSpPr txBox="1">
              <a:spLocks noChangeArrowheads="1"/>
            </p:cNvSpPr>
            <p:nvPr/>
          </p:nvSpPr>
          <p:spPr bwMode="auto">
            <a:xfrm>
              <a:off x="2279" y="3504"/>
              <a:ext cx="576" cy="209"/>
            </a:xfrm>
            <a:prstGeom prst="rect">
              <a:avLst/>
            </a:prstGeom>
            <a:noFill/>
            <a:ln w="9525">
              <a:noFill/>
              <a:miter lim="800000"/>
              <a:headEnd/>
              <a:tailEnd/>
            </a:ln>
          </p:spPr>
          <p:txBody>
            <a:bodyPr lIns="0" tIns="46800" rIns="0" bIns="10800">
              <a:spAutoFit/>
            </a:bodyPr>
            <a:lstStyle/>
            <a:p>
              <a:pPr algn="r" eaLnBrk="0" hangingPunct="0">
                <a:spcBef>
                  <a:spcPct val="50000"/>
                </a:spcBef>
              </a:pPr>
              <a:r>
                <a:rPr lang="es-ES_tradnl" i="1">
                  <a:solidFill>
                    <a:schemeClr val="tx2"/>
                  </a:solidFill>
                  <a:latin typeface="Arial Narrow" pitchFamily="34" charset="0"/>
                </a:rPr>
                <a:t>sucursal</a:t>
              </a:r>
            </a:p>
          </p:txBody>
        </p:sp>
        <p:sp>
          <p:nvSpPr>
            <p:cNvPr id="38945" name="Text Box 11"/>
            <p:cNvSpPr txBox="1">
              <a:spLocks noChangeArrowheads="1"/>
            </p:cNvSpPr>
            <p:nvPr/>
          </p:nvSpPr>
          <p:spPr bwMode="auto">
            <a:xfrm>
              <a:off x="2950" y="2880"/>
              <a:ext cx="266"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b="1">
                  <a:solidFill>
                    <a:schemeClr val="tx2"/>
                  </a:solidFill>
                  <a:latin typeface="Arial Narrow" pitchFamily="34" charset="0"/>
                </a:rPr>
                <a:t>1</a:t>
              </a:r>
            </a:p>
          </p:txBody>
        </p:sp>
        <p:sp>
          <p:nvSpPr>
            <p:cNvPr id="38946" name="Line 12"/>
            <p:cNvSpPr>
              <a:spLocks noChangeShapeType="1"/>
            </p:cNvSpPr>
            <p:nvPr/>
          </p:nvSpPr>
          <p:spPr bwMode="auto">
            <a:xfrm>
              <a:off x="1481" y="3456"/>
              <a:ext cx="0" cy="432"/>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38947" name="Line 13"/>
            <p:cNvSpPr>
              <a:spLocks noChangeShapeType="1"/>
            </p:cNvSpPr>
            <p:nvPr/>
          </p:nvSpPr>
          <p:spPr bwMode="auto">
            <a:xfrm flipV="1">
              <a:off x="1481" y="2784"/>
              <a:ext cx="0" cy="336"/>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38948" name="Text Box 14"/>
            <p:cNvSpPr txBox="1">
              <a:spLocks noChangeArrowheads="1"/>
            </p:cNvSpPr>
            <p:nvPr/>
          </p:nvSpPr>
          <p:spPr bwMode="auto">
            <a:xfrm>
              <a:off x="1895" y="2544"/>
              <a:ext cx="576"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i="1">
                  <a:solidFill>
                    <a:schemeClr val="tx2"/>
                  </a:solidFill>
                  <a:latin typeface="Arial Narrow" pitchFamily="34" charset="0"/>
                </a:rPr>
                <a:t>trabajador</a:t>
              </a:r>
              <a:endParaRPr lang="es-ES_tradnl">
                <a:solidFill>
                  <a:schemeClr val="tx2"/>
                </a:solidFill>
                <a:latin typeface="Arial Narrow" pitchFamily="34" charset="0"/>
              </a:endParaRPr>
            </a:p>
          </p:txBody>
        </p:sp>
        <p:sp>
          <p:nvSpPr>
            <p:cNvPr id="38949" name="Text Box 15"/>
            <p:cNvSpPr txBox="1">
              <a:spLocks noChangeArrowheads="1"/>
            </p:cNvSpPr>
            <p:nvPr/>
          </p:nvSpPr>
          <p:spPr bwMode="auto">
            <a:xfrm>
              <a:off x="1463" y="3871"/>
              <a:ext cx="797" cy="209"/>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i="1">
                  <a:solidFill>
                    <a:schemeClr val="tx2"/>
                  </a:solidFill>
                  <a:latin typeface="Arial Narrow" pitchFamily="34" charset="0"/>
                </a:rPr>
                <a:t>lugar  trabajo</a:t>
              </a:r>
              <a:endParaRPr lang="es-ES_tradnl">
                <a:solidFill>
                  <a:schemeClr val="tx2"/>
                </a:solidFill>
                <a:latin typeface="Arial Narrow" pitchFamily="34" charset="0"/>
              </a:endParaRPr>
            </a:p>
          </p:txBody>
        </p:sp>
        <p:sp>
          <p:nvSpPr>
            <p:cNvPr id="38950" name="Text Box 16"/>
            <p:cNvSpPr txBox="1">
              <a:spLocks noChangeArrowheads="1"/>
            </p:cNvSpPr>
            <p:nvPr/>
          </p:nvSpPr>
          <p:spPr bwMode="auto">
            <a:xfrm>
              <a:off x="1463" y="2880"/>
              <a:ext cx="265" cy="209"/>
            </a:xfrm>
            <a:prstGeom prst="rect">
              <a:avLst/>
            </a:prstGeom>
            <a:noFill/>
            <a:ln w="76200" cmpd="dbl">
              <a:noFill/>
              <a:miter lim="800000"/>
              <a:headEnd/>
              <a:tailEnd/>
            </a:ln>
          </p:spPr>
          <p:txBody>
            <a:bodyPr lIns="0" tIns="46800" rIns="0" bIns="10800" anchor="ctr">
              <a:spAutoFit/>
            </a:bodyPr>
            <a:lstStyle/>
            <a:p>
              <a:pPr algn="ctr" eaLnBrk="0" hangingPunct="0">
                <a:spcBef>
                  <a:spcPct val="50000"/>
                </a:spcBef>
              </a:pPr>
              <a:r>
                <a:rPr lang="es-ES_tradnl" b="1">
                  <a:solidFill>
                    <a:schemeClr val="tx2"/>
                  </a:solidFill>
                  <a:latin typeface="Arial Narrow" pitchFamily="34" charset="0"/>
                </a:rPr>
                <a:t>1</a:t>
              </a:r>
            </a:p>
          </p:txBody>
        </p:sp>
        <p:sp>
          <p:nvSpPr>
            <p:cNvPr id="38951" name="Line 17"/>
            <p:cNvSpPr>
              <a:spLocks noChangeShapeType="1"/>
            </p:cNvSpPr>
            <p:nvPr/>
          </p:nvSpPr>
          <p:spPr bwMode="auto">
            <a:xfrm>
              <a:off x="1481" y="2784"/>
              <a:ext cx="1038" cy="0"/>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38952" name="Line 18"/>
            <p:cNvSpPr>
              <a:spLocks noChangeShapeType="1"/>
            </p:cNvSpPr>
            <p:nvPr/>
          </p:nvSpPr>
          <p:spPr bwMode="auto">
            <a:xfrm>
              <a:off x="1481" y="3888"/>
              <a:ext cx="798" cy="0"/>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38953" name="AutoShape 19"/>
            <p:cNvSpPr>
              <a:spLocks noChangeArrowheads="1"/>
            </p:cNvSpPr>
            <p:nvPr/>
          </p:nvSpPr>
          <p:spPr bwMode="auto">
            <a:xfrm>
              <a:off x="816" y="3100"/>
              <a:ext cx="1330"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38954" name="AutoShape 20"/>
            <p:cNvSpPr>
              <a:spLocks noChangeArrowheads="1"/>
            </p:cNvSpPr>
            <p:nvPr/>
          </p:nvSpPr>
          <p:spPr bwMode="auto">
            <a:xfrm>
              <a:off x="2336" y="3100"/>
              <a:ext cx="1138"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38955" name="Rectangle 21"/>
            <p:cNvSpPr>
              <a:spLocks noChangeArrowheads="1"/>
            </p:cNvSpPr>
            <p:nvPr/>
          </p:nvSpPr>
          <p:spPr bwMode="auto">
            <a:xfrm>
              <a:off x="1017" y="3177"/>
              <a:ext cx="878"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TRABAJA_EN</a:t>
              </a:r>
            </a:p>
          </p:txBody>
        </p:sp>
        <p:sp>
          <p:nvSpPr>
            <p:cNvPr id="38956" name="Rectangle 22"/>
            <p:cNvSpPr>
              <a:spLocks noChangeArrowheads="1"/>
            </p:cNvSpPr>
            <p:nvPr/>
          </p:nvSpPr>
          <p:spPr bwMode="auto">
            <a:xfrm>
              <a:off x="2508" y="3177"/>
              <a:ext cx="793"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SUPERVISA</a:t>
              </a:r>
            </a:p>
          </p:txBody>
        </p:sp>
        <p:sp>
          <p:nvSpPr>
            <p:cNvPr id="38957" name="Text Box 23"/>
            <p:cNvSpPr txBox="1">
              <a:spLocks noChangeArrowheads="1"/>
            </p:cNvSpPr>
            <p:nvPr/>
          </p:nvSpPr>
          <p:spPr bwMode="auto">
            <a:xfrm>
              <a:off x="2998" y="3504"/>
              <a:ext cx="266"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b="1">
                  <a:solidFill>
                    <a:schemeClr val="tx2"/>
                  </a:solidFill>
                  <a:latin typeface="Arial Narrow" pitchFamily="34" charset="0"/>
                </a:rPr>
                <a:t>N</a:t>
              </a:r>
            </a:p>
          </p:txBody>
        </p:sp>
        <p:sp>
          <p:nvSpPr>
            <p:cNvPr id="38958" name="Text Box 24"/>
            <p:cNvSpPr txBox="1">
              <a:spLocks noChangeArrowheads="1"/>
            </p:cNvSpPr>
            <p:nvPr/>
          </p:nvSpPr>
          <p:spPr bwMode="auto">
            <a:xfrm>
              <a:off x="1463" y="3583"/>
              <a:ext cx="265" cy="209"/>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1</a:t>
              </a:r>
            </a:p>
          </p:txBody>
        </p:sp>
      </p:grpSp>
      <p:grpSp>
        <p:nvGrpSpPr>
          <p:cNvPr id="38918" name="Group 46"/>
          <p:cNvGrpSpPr>
            <a:grpSpLocks/>
          </p:cNvGrpSpPr>
          <p:nvPr/>
        </p:nvGrpSpPr>
        <p:grpSpPr bwMode="auto">
          <a:xfrm>
            <a:off x="4522788" y="3357563"/>
            <a:ext cx="2209800" cy="2143125"/>
            <a:chOff x="2304" y="1056"/>
            <a:chExt cx="1392" cy="1350"/>
          </a:xfrm>
        </p:grpSpPr>
        <p:sp>
          <p:nvSpPr>
            <p:cNvPr id="38931" name="Rectangle 37"/>
            <p:cNvSpPr>
              <a:spLocks noChangeArrowheads="1"/>
            </p:cNvSpPr>
            <p:nvPr/>
          </p:nvSpPr>
          <p:spPr bwMode="auto">
            <a:xfrm>
              <a:off x="2585" y="1056"/>
              <a:ext cx="831" cy="246"/>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DIRECTOR</a:t>
              </a:r>
            </a:p>
          </p:txBody>
        </p:sp>
        <p:sp>
          <p:nvSpPr>
            <p:cNvPr id="38932" name="Rectangle 38"/>
            <p:cNvSpPr>
              <a:spLocks noChangeArrowheads="1"/>
            </p:cNvSpPr>
            <p:nvPr/>
          </p:nvSpPr>
          <p:spPr bwMode="auto">
            <a:xfrm>
              <a:off x="2592" y="2160"/>
              <a:ext cx="817" cy="246"/>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PELICULA</a:t>
              </a:r>
            </a:p>
          </p:txBody>
        </p:sp>
        <p:sp>
          <p:nvSpPr>
            <p:cNvPr id="38933" name="Line 39"/>
            <p:cNvSpPr>
              <a:spLocks noChangeShapeType="1"/>
            </p:cNvSpPr>
            <p:nvPr/>
          </p:nvSpPr>
          <p:spPr bwMode="auto">
            <a:xfrm>
              <a:off x="2976" y="1933"/>
              <a:ext cx="0" cy="227"/>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38934" name="Line 40"/>
            <p:cNvSpPr>
              <a:spLocks noChangeShapeType="1"/>
            </p:cNvSpPr>
            <p:nvPr/>
          </p:nvSpPr>
          <p:spPr bwMode="auto">
            <a:xfrm flipV="1">
              <a:off x="3000" y="1296"/>
              <a:ext cx="0" cy="240"/>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38935" name="AutoShape 41"/>
            <p:cNvSpPr>
              <a:spLocks noChangeArrowheads="1"/>
            </p:cNvSpPr>
            <p:nvPr/>
          </p:nvSpPr>
          <p:spPr bwMode="auto">
            <a:xfrm>
              <a:off x="2304" y="1536"/>
              <a:ext cx="1392" cy="402"/>
            </a:xfrm>
            <a:prstGeom prst="diamond">
              <a:avLst/>
            </a:prstGeom>
            <a:solidFill>
              <a:schemeClr val="bg1"/>
            </a:solidFill>
            <a:ln w="28575">
              <a:solidFill>
                <a:schemeClr val="tx2"/>
              </a:solidFill>
              <a:miter lim="800000"/>
              <a:headEnd/>
              <a:tailEnd/>
            </a:ln>
          </p:spPr>
          <p:txBody>
            <a:bodyPr lIns="0" tIns="0" rIns="0" bIns="0" anchor="ctr"/>
            <a:lstStyle/>
            <a:p>
              <a:pPr algn="ctr" eaLnBrk="0" hangingPunct="0"/>
              <a:endParaRPr lang="es-ES" sz="2000">
                <a:solidFill>
                  <a:schemeClr val="tx2"/>
                </a:solidFill>
                <a:latin typeface="Arial Narrow" pitchFamily="34" charset="0"/>
              </a:endParaRPr>
            </a:p>
          </p:txBody>
        </p:sp>
        <p:sp>
          <p:nvSpPr>
            <p:cNvPr id="38936" name="Rectangle 42"/>
            <p:cNvSpPr>
              <a:spLocks noChangeArrowheads="1"/>
            </p:cNvSpPr>
            <p:nvPr/>
          </p:nvSpPr>
          <p:spPr bwMode="auto">
            <a:xfrm>
              <a:off x="2508" y="1622"/>
              <a:ext cx="985" cy="250"/>
            </a:xfrm>
            <a:prstGeom prst="rect">
              <a:avLst/>
            </a:prstGeom>
            <a:noFill/>
            <a:ln w="28575">
              <a:noFill/>
              <a:miter lim="800000"/>
              <a:headEnd/>
              <a:tailEnd/>
            </a:ln>
          </p:spPr>
          <p:txBody>
            <a:bodyPr wrap="none">
              <a:spAutoFit/>
            </a:bodyPr>
            <a:lstStyle/>
            <a:p>
              <a:pPr algn="ctr" eaLnBrk="0" hangingPunct="0"/>
              <a:r>
                <a:rPr lang="es-ES_tradnl" sz="2000">
                  <a:solidFill>
                    <a:schemeClr val="tx2"/>
                  </a:solidFill>
                  <a:latin typeface="Arial Narrow" pitchFamily="34" charset="0"/>
                </a:rPr>
                <a:t>HA_ RODADO</a:t>
              </a:r>
            </a:p>
          </p:txBody>
        </p:sp>
        <p:sp>
          <p:nvSpPr>
            <p:cNvPr id="38937" name="Text Box 43"/>
            <p:cNvSpPr txBox="1">
              <a:spLocks noChangeArrowheads="1"/>
            </p:cNvSpPr>
            <p:nvPr/>
          </p:nvSpPr>
          <p:spPr bwMode="auto">
            <a:xfrm>
              <a:off x="2950" y="1296"/>
              <a:ext cx="266" cy="209"/>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1</a:t>
              </a:r>
            </a:p>
          </p:txBody>
        </p:sp>
        <p:sp>
          <p:nvSpPr>
            <p:cNvPr id="38938" name="Text Box 44"/>
            <p:cNvSpPr txBox="1">
              <a:spLocks noChangeArrowheads="1"/>
            </p:cNvSpPr>
            <p:nvPr/>
          </p:nvSpPr>
          <p:spPr bwMode="auto">
            <a:xfrm>
              <a:off x="2950" y="1951"/>
              <a:ext cx="266" cy="209"/>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N</a:t>
              </a:r>
            </a:p>
          </p:txBody>
        </p:sp>
      </p:grpSp>
      <p:grpSp>
        <p:nvGrpSpPr>
          <p:cNvPr id="38919" name="Group 45"/>
          <p:cNvGrpSpPr>
            <a:grpSpLocks/>
          </p:cNvGrpSpPr>
          <p:nvPr/>
        </p:nvGrpSpPr>
        <p:grpSpPr bwMode="auto">
          <a:xfrm>
            <a:off x="7086600" y="3284538"/>
            <a:ext cx="1806575" cy="2292350"/>
            <a:chOff x="3984" y="1052"/>
            <a:chExt cx="1138" cy="1444"/>
          </a:xfrm>
        </p:grpSpPr>
        <p:sp>
          <p:nvSpPr>
            <p:cNvPr id="38921" name="Line 29"/>
            <p:cNvSpPr>
              <a:spLocks noChangeShapeType="1"/>
            </p:cNvSpPr>
            <p:nvPr/>
          </p:nvSpPr>
          <p:spPr bwMode="auto">
            <a:xfrm>
              <a:off x="4547" y="1939"/>
              <a:ext cx="0" cy="336"/>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8922" name="Line 30"/>
            <p:cNvSpPr>
              <a:spLocks noChangeShapeType="1"/>
            </p:cNvSpPr>
            <p:nvPr/>
          </p:nvSpPr>
          <p:spPr bwMode="auto">
            <a:xfrm flipV="1">
              <a:off x="4560" y="1244"/>
              <a:ext cx="0" cy="336"/>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38923" name="Rectangle 27"/>
            <p:cNvSpPr>
              <a:spLocks noChangeArrowheads="1"/>
            </p:cNvSpPr>
            <p:nvPr/>
          </p:nvSpPr>
          <p:spPr bwMode="auto">
            <a:xfrm>
              <a:off x="4206" y="2269"/>
              <a:ext cx="699" cy="227"/>
            </a:xfrm>
            <a:prstGeom prst="rect">
              <a:avLst/>
            </a:prstGeom>
            <a:no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PELICULA</a:t>
              </a:r>
            </a:p>
          </p:txBody>
        </p:sp>
        <p:sp>
          <p:nvSpPr>
            <p:cNvPr id="38924" name="AutoShape 28"/>
            <p:cNvSpPr>
              <a:spLocks noChangeArrowheads="1"/>
            </p:cNvSpPr>
            <p:nvPr/>
          </p:nvSpPr>
          <p:spPr bwMode="auto">
            <a:xfrm>
              <a:off x="3985" y="1568"/>
              <a:ext cx="1137"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38925" name="Text Box 31"/>
            <p:cNvSpPr txBox="1">
              <a:spLocks noChangeArrowheads="1"/>
            </p:cNvSpPr>
            <p:nvPr/>
          </p:nvSpPr>
          <p:spPr bwMode="auto">
            <a:xfrm>
              <a:off x="3984" y="1311"/>
              <a:ext cx="532"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i="1">
                  <a:solidFill>
                    <a:schemeClr val="tx2"/>
                  </a:solidFill>
                  <a:latin typeface="Arial Narrow" pitchFamily="34" charset="0"/>
                </a:rPr>
                <a:t>personaje</a:t>
              </a:r>
              <a:endParaRPr lang="es-ES_tradnl">
                <a:solidFill>
                  <a:schemeClr val="tx2"/>
                </a:solidFill>
                <a:latin typeface="Arial Narrow" pitchFamily="34" charset="0"/>
              </a:endParaRPr>
            </a:p>
          </p:txBody>
        </p:sp>
        <p:sp>
          <p:nvSpPr>
            <p:cNvPr id="38926" name="Text Box 32"/>
            <p:cNvSpPr txBox="1">
              <a:spLocks noChangeArrowheads="1"/>
            </p:cNvSpPr>
            <p:nvPr/>
          </p:nvSpPr>
          <p:spPr bwMode="auto">
            <a:xfrm>
              <a:off x="4294" y="2066"/>
              <a:ext cx="266"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i="1">
                  <a:solidFill>
                    <a:schemeClr val="tx2"/>
                  </a:solidFill>
                  <a:latin typeface="Arial Narrow" pitchFamily="34" charset="0"/>
                </a:rPr>
                <a:t>film</a:t>
              </a:r>
              <a:endParaRPr lang="es-ES_tradnl">
                <a:solidFill>
                  <a:schemeClr val="tx2"/>
                </a:solidFill>
                <a:latin typeface="Arial Narrow" pitchFamily="34" charset="0"/>
              </a:endParaRPr>
            </a:p>
          </p:txBody>
        </p:sp>
        <p:sp>
          <p:nvSpPr>
            <p:cNvPr id="38927" name="Text Box 33"/>
            <p:cNvSpPr txBox="1">
              <a:spLocks noChangeArrowheads="1"/>
            </p:cNvSpPr>
            <p:nvPr/>
          </p:nvSpPr>
          <p:spPr bwMode="auto">
            <a:xfrm>
              <a:off x="4560" y="1315"/>
              <a:ext cx="266" cy="209"/>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M</a:t>
              </a:r>
            </a:p>
          </p:txBody>
        </p:sp>
        <p:sp>
          <p:nvSpPr>
            <p:cNvPr id="38928" name="Rectangle 34"/>
            <p:cNvSpPr>
              <a:spLocks noChangeArrowheads="1"/>
            </p:cNvSpPr>
            <p:nvPr/>
          </p:nvSpPr>
          <p:spPr bwMode="auto">
            <a:xfrm>
              <a:off x="4198" y="1628"/>
              <a:ext cx="746"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ACTUA_EN</a:t>
              </a:r>
            </a:p>
          </p:txBody>
        </p:sp>
        <p:sp>
          <p:nvSpPr>
            <p:cNvPr id="38929" name="Text Box 35"/>
            <p:cNvSpPr txBox="1">
              <a:spLocks noChangeArrowheads="1"/>
            </p:cNvSpPr>
            <p:nvPr/>
          </p:nvSpPr>
          <p:spPr bwMode="auto">
            <a:xfrm>
              <a:off x="4534" y="1970"/>
              <a:ext cx="266" cy="209"/>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N</a:t>
              </a:r>
            </a:p>
          </p:txBody>
        </p:sp>
        <p:sp>
          <p:nvSpPr>
            <p:cNvPr id="38930" name="Rectangle 26"/>
            <p:cNvSpPr>
              <a:spLocks noChangeArrowheads="1"/>
            </p:cNvSpPr>
            <p:nvPr/>
          </p:nvSpPr>
          <p:spPr bwMode="auto">
            <a:xfrm>
              <a:off x="4232" y="1052"/>
              <a:ext cx="664"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ACTOR</a:t>
              </a:r>
            </a:p>
          </p:txBody>
        </p:sp>
      </p:grpSp>
      <p:sp>
        <p:nvSpPr>
          <p:cNvPr id="38920" name="Rectangle 48"/>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3.2. Conceptos básicos del modelo</a:t>
            </a:r>
            <a:endParaRPr lang="es-ES" sz="3200" b="1">
              <a:solidFill>
                <a:schemeClr val="tx2"/>
              </a:solidFill>
              <a:latin typeface="Times New Roman" pitchFamily="18" charset="0"/>
            </a:endParaRPr>
          </a:p>
        </p:txBody>
      </p:sp>
    </p:spTree>
  </p:cSld>
  <p:clrMapOvr>
    <a:masterClrMapping/>
  </p:clrMapOvr>
  <p:transition advTm="98976"/>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5 Marcador de número de diapositiva"/>
          <p:cNvSpPr>
            <a:spLocks noGrp="1"/>
          </p:cNvSpPr>
          <p:nvPr>
            <p:ph type="sldNum" sz="quarter" idx="12"/>
          </p:nvPr>
        </p:nvSpPr>
        <p:spPr>
          <a:noFill/>
        </p:spPr>
        <p:txBody>
          <a:bodyPr/>
          <a:lstStyle/>
          <a:p>
            <a:fld id="{54047C82-D0EA-4CEA-86A4-B54EF0C6C1B9}" type="slidenum">
              <a:rPr lang="es-ES" smtClean="0"/>
              <a:pPr/>
              <a:t>35</a:t>
            </a:fld>
            <a:endParaRPr lang="es-ES"/>
          </a:p>
        </p:txBody>
      </p:sp>
      <p:sp>
        <p:nvSpPr>
          <p:cNvPr id="39939" name="Rectangle 13"/>
          <p:cNvSpPr>
            <a:spLocks noGrp="1" noChangeArrowheads="1"/>
          </p:cNvSpPr>
          <p:nvPr>
            <p:ph type="title"/>
          </p:nvPr>
        </p:nvSpPr>
        <p:spPr>
          <a:xfrm>
            <a:off x="1150938" y="993775"/>
            <a:ext cx="7793037" cy="682625"/>
          </a:xfrm>
          <a:noFill/>
        </p:spPr>
        <p:txBody>
          <a:bodyPr/>
          <a:lstStyle/>
          <a:p>
            <a:pPr eaLnBrk="1" hangingPunct="1"/>
            <a:r>
              <a:rPr lang="es-ES_tradnl" sz="3000" b="1"/>
              <a:t>Cardinalidad de tipo de entidad</a:t>
            </a:r>
            <a:endParaRPr lang="es-ES" sz="3000" b="1"/>
          </a:p>
        </p:txBody>
      </p:sp>
      <p:sp>
        <p:nvSpPr>
          <p:cNvPr id="39940" name="Rectangle 14"/>
          <p:cNvSpPr>
            <a:spLocks noGrp="1" noChangeArrowheads="1"/>
          </p:cNvSpPr>
          <p:nvPr>
            <p:ph type="body" idx="1"/>
          </p:nvPr>
        </p:nvSpPr>
        <p:spPr>
          <a:xfrm>
            <a:off x="1173163" y="1447800"/>
            <a:ext cx="7772400" cy="4572000"/>
          </a:xfrm>
        </p:spPr>
        <p:txBody>
          <a:bodyPr/>
          <a:lstStyle/>
          <a:p>
            <a:pPr eaLnBrk="1" hangingPunct="1"/>
            <a:endParaRPr lang="es-ES_tradnl" sz="2800"/>
          </a:p>
          <a:p>
            <a:pPr eaLnBrk="1" hangingPunct="1"/>
            <a:r>
              <a:rPr lang="es-ES_tradnl" sz="2800"/>
              <a:t>Otra forma</a:t>
            </a:r>
            <a:r>
              <a:rPr lang="es-ES" sz="2800"/>
              <a:t> de expresar </a:t>
            </a:r>
            <a:r>
              <a:rPr lang="es-ES_tradnl" sz="2800"/>
              <a:t>las </a:t>
            </a:r>
            <a:r>
              <a:rPr lang="es-ES_tradnl" sz="2800">
                <a:solidFill>
                  <a:schemeClr val="accent2"/>
                </a:solidFill>
              </a:rPr>
              <a:t>razones de</a:t>
            </a:r>
            <a:r>
              <a:rPr lang="es-ES" sz="2800">
                <a:solidFill>
                  <a:schemeClr val="accent2"/>
                </a:solidFill>
              </a:rPr>
              <a:t> cardinalidad y participación</a:t>
            </a:r>
            <a:endParaRPr lang="es-ES_tradnl" sz="2800">
              <a:solidFill>
                <a:schemeClr val="accent2"/>
              </a:solidFill>
            </a:endParaRPr>
          </a:p>
        </p:txBody>
      </p:sp>
      <p:sp>
        <p:nvSpPr>
          <p:cNvPr id="39941" name="Rectangle 15"/>
          <p:cNvSpPr>
            <a:spLocks noChangeArrowheads="1"/>
          </p:cNvSpPr>
          <p:nvPr/>
        </p:nvSpPr>
        <p:spPr bwMode="auto">
          <a:xfrm>
            <a:off x="323850" y="3778250"/>
            <a:ext cx="2819400" cy="457200"/>
          </a:xfrm>
          <a:prstGeom prst="rect">
            <a:avLst/>
          </a:prstGeom>
          <a:noFill/>
          <a:ln w="9525">
            <a:noFill/>
            <a:miter lim="800000"/>
            <a:headEnd/>
            <a:tailEnd/>
          </a:ln>
        </p:spPr>
        <p:txBody>
          <a:bodyPr anchor="ctr"/>
          <a:lstStyle/>
          <a:p>
            <a:pPr eaLnBrk="0" hangingPunct="0">
              <a:tabLst>
                <a:tab pos="6858000" algn="r"/>
              </a:tabLst>
            </a:pPr>
            <a:r>
              <a:rPr lang="es-ES_tradnl" b="1">
                <a:solidFill>
                  <a:schemeClr val="tx2"/>
                </a:solidFill>
                <a:latin typeface="Arial Narrow" pitchFamily="34" charset="0"/>
              </a:rPr>
              <a:t>PERSONA                EDIFICIO</a:t>
            </a:r>
          </a:p>
        </p:txBody>
      </p:sp>
      <p:sp>
        <p:nvSpPr>
          <p:cNvPr id="39942" name="Oval 16"/>
          <p:cNvSpPr>
            <a:spLocks noChangeArrowheads="1"/>
          </p:cNvSpPr>
          <p:nvPr/>
        </p:nvSpPr>
        <p:spPr bwMode="auto">
          <a:xfrm>
            <a:off x="366713" y="4154488"/>
            <a:ext cx="912812" cy="2443162"/>
          </a:xfrm>
          <a:prstGeom prst="ellipse">
            <a:avLst/>
          </a:prstGeom>
          <a:noFill/>
          <a:ln w="9525">
            <a:solidFill>
              <a:schemeClr val="tx1"/>
            </a:solidFill>
            <a:round/>
            <a:headEnd/>
            <a:tailEnd/>
          </a:ln>
        </p:spPr>
        <p:txBody>
          <a:bodyPr lIns="0" tIns="10800" rIns="0" bIns="0" anchor="ctr">
            <a:spAutoFit/>
          </a:bodyPr>
          <a:lstStyle/>
          <a:p>
            <a:pPr algn="r" eaLnBrk="0" hangingPunct="0"/>
            <a:r>
              <a:rPr lang="es-ES_tradnl" sz="1600">
                <a:latin typeface="Arial Narrow" pitchFamily="34" charset="0"/>
              </a:rPr>
              <a:t>p1 </a:t>
            </a:r>
            <a:r>
              <a:rPr lang="es-ES_tradnl" sz="1600">
                <a:latin typeface="Arial Narrow" pitchFamily="34" charset="0"/>
                <a:sym typeface="Wingdings" pitchFamily="2" charset="2"/>
              </a:rPr>
              <a:t></a:t>
            </a:r>
            <a:endParaRPr lang="es-ES_tradnl" sz="1600">
              <a:latin typeface="Arial Narrow" pitchFamily="34" charset="0"/>
            </a:endParaRPr>
          </a:p>
          <a:p>
            <a:pPr algn="r" eaLnBrk="0" hangingPunct="0"/>
            <a:endParaRPr lang="es-ES_tradnl" sz="1600">
              <a:latin typeface="Arial Narrow" pitchFamily="34" charset="0"/>
            </a:endParaRPr>
          </a:p>
          <a:p>
            <a:pPr algn="r" eaLnBrk="0" hangingPunct="0"/>
            <a:endParaRPr lang="es-ES_tradnl" sz="1600">
              <a:latin typeface="Arial Narrow" pitchFamily="34" charset="0"/>
            </a:endParaRPr>
          </a:p>
          <a:p>
            <a:pPr algn="r" eaLnBrk="0" hangingPunct="0"/>
            <a:r>
              <a:rPr lang="es-ES_tradnl" sz="1600">
                <a:latin typeface="Arial Narrow" pitchFamily="34" charset="0"/>
              </a:rPr>
              <a:t>p2 </a:t>
            </a:r>
            <a:r>
              <a:rPr lang="es-ES_tradnl" sz="1600">
                <a:latin typeface="Arial Narrow" pitchFamily="34" charset="0"/>
                <a:sym typeface="Wingdings" pitchFamily="2" charset="2"/>
              </a:rPr>
              <a:t></a:t>
            </a:r>
            <a:endParaRPr lang="es-ES_tradnl" sz="1600">
              <a:latin typeface="Arial Narrow" pitchFamily="34" charset="0"/>
            </a:endParaRPr>
          </a:p>
          <a:p>
            <a:pPr algn="r" eaLnBrk="0" hangingPunct="0"/>
            <a:endParaRPr lang="es-ES_tradnl" sz="1600">
              <a:latin typeface="Arial Narrow" pitchFamily="34" charset="0"/>
            </a:endParaRPr>
          </a:p>
          <a:p>
            <a:pPr algn="r" eaLnBrk="0" hangingPunct="0"/>
            <a:r>
              <a:rPr lang="es-ES_tradnl" sz="1600">
                <a:latin typeface="Arial Narrow" pitchFamily="34" charset="0"/>
              </a:rPr>
              <a:t> </a:t>
            </a:r>
          </a:p>
          <a:p>
            <a:pPr algn="r" eaLnBrk="0" hangingPunct="0"/>
            <a:r>
              <a:rPr lang="es-ES_tradnl" sz="1600">
                <a:latin typeface="Arial Narrow" pitchFamily="34" charset="0"/>
                <a:sym typeface="Monotype Sorts" pitchFamily="2" charset="2"/>
              </a:rPr>
              <a:t>p3</a:t>
            </a:r>
            <a:r>
              <a:rPr lang="es-ES_tradnl" sz="1600">
                <a:latin typeface="Arial Narrow" pitchFamily="34" charset="0"/>
              </a:rPr>
              <a:t> </a:t>
            </a:r>
            <a:r>
              <a:rPr lang="es-ES_tradnl" sz="1600">
                <a:latin typeface="Arial Narrow" pitchFamily="34" charset="0"/>
                <a:sym typeface="Wingdings" pitchFamily="2" charset="2"/>
              </a:rPr>
              <a:t></a:t>
            </a:r>
            <a:r>
              <a:rPr lang="es-ES_tradnl" sz="1600">
                <a:latin typeface="Arial Narrow" pitchFamily="34" charset="0"/>
                <a:sym typeface="Monotype Sorts" pitchFamily="2" charset="2"/>
              </a:rPr>
              <a:t> </a:t>
            </a:r>
          </a:p>
        </p:txBody>
      </p:sp>
      <p:sp>
        <p:nvSpPr>
          <p:cNvPr id="39943" name="Oval 17"/>
          <p:cNvSpPr>
            <a:spLocks noChangeArrowheads="1"/>
          </p:cNvSpPr>
          <p:nvPr/>
        </p:nvSpPr>
        <p:spPr bwMode="auto">
          <a:xfrm>
            <a:off x="2149475" y="4154488"/>
            <a:ext cx="914400" cy="2443162"/>
          </a:xfrm>
          <a:prstGeom prst="ellipse">
            <a:avLst/>
          </a:prstGeom>
          <a:noFill/>
          <a:ln w="9525">
            <a:solidFill>
              <a:schemeClr val="tx1"/>
            </a:solidFill>
            <a:round/>
            <a:headEnd/>
            <a:tailEnd/>
          </a:ln>
        </p:spPr>
        <p:txBody>
          <a:bodyPr lIns="0" tIns="10800" rIns="0" bIns="0" anchor="ctr">
            <a:spAutoFit/>
          </a:bodyPr>
          <a:lstStyle/>
          <a:p>
            <a:pPr algn="r" eaLnBrk="0" hangingPunct="0"/>
            <a:r>
              <a:rPr lang="es-ES_tradnl" sz="1600">
                <a:latin typeface="Arial Narrow" pitchFamily="34" charset="0"/>
                <a:sym typeface="Wingdings" pitchFamily="2" charset="2"/>
              </a:rPr>
              <a:t></a:t>
            </a:r>
            <a:r>
              <a:rPr lang="es-ES_tradnl" sz="1600">
                <a:latin typeface="Arial Narrow" pitchFamily="34" charset="0"/>
                <a:sym typeface="Monotype Sorts" pitchFamily="2" charset="2"/>
              </a:rPr>
              <a:t> </a:t>
            </a:r>
            <a:r>
              <a:rPr lang="es-ES_tradnl" sz="1600">
                <a:latin typeface="Arial Narrow" pitchFamily="34" charset="0"/>
              </a:rPr>
              <a:t>e1</a:t>
            </a:r>
          </a:p>
          <a:p>
            <a:pPr algn="r" eaLnBrk="0" hangingPunct="0"/>
            <a:endParaRPr lang="es-ES_tradnl" sz="1600">
              <a:latin typeface="Arial Narrow" pitchFamily="34" charset="0"/>
            </a:endParaRPr>
          </a:p>
          <a:p>
            <a:pPr algn="r" eaLnBrk="0" hangingPunct="0"/>
            <a:r>
              <a:rPr lang="es-ES_tradnl" sz="1600">
                <a:latin typeface="Arial Narrow" pitchFamily="34" charset="0"/>
                <a:sym typeface="Wingdings" pitchFamily="2" charset="2"/>
              </a:rPr>
              <a:t></a:t>
            </a:r>
            <a:r>
              <a:rPr lang="es-ES_tradnl" sz="1600">
                <a:latin typeface="Arial Narrow" pitchFamily="34" charset="0"/>
                <a:sym typeface="Monotype Sorts" pitchFamily="2" charset="2"/>
              </a:rPr>
              <a:t> </a:t>
            </a:r>
            <a:r>
              <a:rPr lang="es-ES_tradnl" sz="1600">
                <a:latin typeface="Arial Narrow" pitchFamily="34" charset="0"/>
              </a:rPr>
              <a:t>e2</a:t>
            </a:r>
          </a:p>
          <a:p>
            <a:pPr algn="r" eaLnBrk="0" hangingPunct="0"/>
            <a:endParaRPr lang="es-ES_tradnl" sz="1600">
              <a:latin typeface="Arial Narrow" pitchFamily="34" charset="0"/>
            </a:endParaRPr>
          </a:p>
          <a:p>
            <a:pPr algn="r" eaLnBrk="0" hangingPunct="0"/>
            <a:r>
              <a:rPr lang="es-ES_tradnl" sz="1600">
                <a:latin typeface="Arial Narrow" pitchFamily="34" charset="0"/>
              </a:rPr>
              <a:t> </a:t>
            </a:r>
            <a:r>
              <a:rPr lang="es-ES_tradnl" sz="1600">
                <a:latin typeface="Arial Narrow" pitchFamily="34" charset="0"/>
                <a:sym typeface="Wingdings" pitchFamily="2" charset="2"/>
              </a:rPr>
              <a:t></a:t>
            </a:r>
            <a:r>
              <a:rPr lang="es-ES_tradnl" sz="1600">
                <a:latin typeface="Arial Narrow" pitchFamily="34" charset="0"/>
                <a:sym typeface="Monotype Sorts" pitchFamily="2" charset="2"/>
              </a:rPr>
              <a:t> e3</a:t>
            </a:r>
          </a:p>
          <a:p>
            <a:pPr algn="r" eaLnBrk="0" hangingPunct="0"/>
            <a:r>
              <a:rPr lang="es-ES_tradnl" sz="1600">
                <a:latin typeface="Arial Narrow" pitchFamily="34" charset="0"/>
                <a:sym typeface="Monotype Sorts" pitchFamily="2" charset="2"/>
              </a:rPr>
              <a:t> </a:t>
            </a:r>
          </a:p>
          <a:p>
            <a:pPr algn="r" eaLnBrk="0" hangingPunct="0"/>
            <a:r>
              <a:rPr lang="es-ES_tradnl" sz="1600">
                <a:latin typeface="Arial Narrow" pitchFamily="34" charset="0"/>
                <a:sym typeface="Wingdings" pitchFamily="2" charset="2"/>
              </a:rPr>
              <a:t></a:t>
            </a:r>
            <a:r>
              <a:rPr lang="es-ES_tradnl" sz="1600">
                <a:latin typeface="Arial Narrow" pitchFamily="34" charset="0"/>
                <a:sym typeface="Monotype Sorts" pitchFamily="2" charset="2"/>
              </a:rPr>
              <a:t> e4</a:t>
            </a:r>
          </a:p>
        </p:txBody>
      </p:sp>
      <p:sp>
        <p:nvSpPr>
          <p:cNvPr id="39944" name="Line 18"/>
          <p:cNvSpPr>
            <a:spLocks noChangeShapeType="1"/>
          </p:cNvSpPr>
          <p:nvPr/>
        </p:nvSpPr>
        <p:spPr bwMode="auto">
          <a:xfrm flipV="1">
            <a:off x="1085850" y="4611688"/>
            <a:ext cx="1447800"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39945" name="Line 19"/>
          <p:cNvSpPr>
            <a:spLocks noChangeShapeType="1"/>
          </p:cNvSpPr>
          <p:nvPr/>
        </p:nvSpPr>
        <p:spPr bwMode="auto">
          <a:xfrm>
            <a:off x="1095375" y="4611688"/>
            <a:ext cx="1476375" cy="990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39946" name="Line 20"/>
          <p:cNvSpPr>
            <a:spLocks noChangeShapeType="1"/>
          </p:cNvSpPr>
          <p:nvPr/>
        </p:nvSpPr>
        <p:spPr bwMode="auto">
          <a:xfrm>
            <a:off x="1025525" y="5373688"/>
            <a:ext cx="1617663" cy="228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39947" name="Line 21"/>
          <p:cNvSpPr>
            <a:spLocks noChangeShapeType="1"/>
          </p:cNvSpPr>
          <p:nvPr/>
        </p:nvSpPr>
        <p:spPr bwMode="auto">
          <a:xfrm flipV="1">
            <a:off x="1095375" y="5145088"/>
            <a:ext cx="1476375" cy="990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39948" name="Rectangle 29"/>
          <p:cNvSpPr>
            <a:spLocks noChangeArrowheads="1"/>
          </p:cNvSpPr>
          <p:nvPr/>
        </p:nvSpPr>
        <p:spPr bwMode="auto">
          <a:xfrm>
            <a:off x="1455738" y="4078288"/>
            <a:ext cx="773112" cy="457200"/>
          </a:xfrm>
          <a:prstGeom prst="rect">
            <a:avLst/>
          </a:prstGeom>
          <a:noFill/>
          <a:ln w="9525">
            <a:noFill/>
            <a:miter lim="800000"/>
            <a:headEnd/>
            <a:tailEnd/>
          </a:ln>
        </p:spPr>
        <p:txBody>
          <a:bodyPr anchor="ctr"/>
          <a:lstStyle/>
          <a:p>
            <a:pPr eaLnBrk="0" hangingPunct="0">
              <a:tabLst>
                <a:tab pos="381000" algn="l"/>
                <a:tab pos="2571750" algn="ctr"/>
                <a:tab pos="6858000" algn="r"/>
              </a:tabLst>
            </a:pPr>
            <a:r>
              <a:rPr lang="es-ES_tradnl" b="1">
                <a:solidFill>
                  <a:schemeClr val="tx2"/>
                </a:solidFill>
                <a:latin typeface="Arial Narrow" pitchFamily="34" charset="0"/>
              </a:rPr>
              <a:t>USA</a:t>
            </a:r>
          </a:p>
        </p:txBody>
      </p:sp>
      <p:grpSp>
        <p:nvGrpSpPr>
          <p:cNvPr id="39949" name="Group 51"/>
          <p:cNvGrpSpPr>
            <a:grpSpLocks/>
          </p:cNvGrpSpPr>
          <p:nvPr/>
        </p:nvGrpSpPr>
        <p:grpSpPr bwMode="auto">
          <a:xfrm>
            <a:off x="5791200" y="3778250"/>
            <a:ext cx="2819400" cy="2819400"/>
            <a:chOff x="3648" y="1488"/>
            <a:chExt cx="1776" cy="1776"/>
          </a:xfrm>
        </p:grpSpPr>
        <p:sp>
          <p:nvSpPr>
            <p:cNvPr id="39962" name="Oval 23"/>
            <p:cNvSpPr>
              <a:spLocks noChangeArrowheads="1"/>
            </p:cNvSpPr>
            <p:nvPr/>
          </p:nvSpPr>
          <p:spPr bwMode="auto">
            <a:xfrm>
              <a:off x="3671" y="1725"/>
              <a:ext cx="575" cy="1539"/>
            </a:xfrm>
            <a:prstGeom prst="ellipse">
              <a:avLst/>
            </a:prstGeom>
            <a:noFill/>
            <a:ln w="9525">
              <a:solidFill>
                <a:schemeClr val="tx1"/>
              </a:solidFill>
              <a:round/>
              <a:headEnd/>
              <a:tailEnd/>
            </a:ln>
          </p:spPr>
          <p:txBody>
            <a:bodyPr lIns="0" tIns="10800" rIns="0" bIns="0" anchor="ctr">
              <a:spAutoFit/>
            </a:bodyPr>
            <a:lstStyle/>
            <a:p>
              <a:pPr algn="r" eaLnBrk="0" hangingPunct="0"/>
              <a:r>
                <a:rPr lang="es-ES_tradnl" sz="1600">
                  <a:latin typeface="Arial Narrow" pitchFamily="34" charset="0"/>
                </a:rPr>
                <a:t>p1 </a:t>
              </a:r>
              <a:r>
                <a:rPr lang="es-ES_tradnl" sz="1600">
                  <a:latin typeface="Arial Narrow" pitchFamily="34" charset="0"/>
                  <a:sym typeface="Wingdings" pitchFamily="2" charset="2"/>
                </a:rPr>
                <a:t></a:t>
              </a:r>
              <a:endParaRPr lang="es-ES_tradnl" sz="1600">
                <a:latin typeface="Arial Narrow" pitchFamily="34" charset="0"/>
              </a:endParaRPr>
            </a:p>
            <a:p>
              <a:pPr algn="r" eaLnBrk="0" hangingPunct="0"/>
              <a:endParaRPr lang="es-ES_tradnl" sz="1600">
                <a:latin typeface="Arial Narrow" pitchFamily="34" charset="0"/>
              </a:endParaRPr>
            </a:p>
            <a:p>
              <a:pPr algn="r" eaLnBrk="0" hangingPunct="0"/>
              <a:endParaRPr lang="es-ES_tradnl" sz="1600">
                <a:latin typeface="Arial Narrow" pitchFamily="34" charset="0"/>
              </a:endParaRPr>
            </a:p>
            <a:p>
              <a:pPr algn="r" eaLnBrk="0" hangingPunct="0"/>
              <a:r>
                <a:rPr lang="es-ES_tradnl" sz="1600">
                  <a:latin typeface="Arial Narrow" pitchFamily="34" charset="0"/>
                </a:rPr>
                <a:t>p2 </a:t>
              </a:r>
              <a:r>
                <a:rPr lang="es-ES_tradnl" sz="1600">
                  <a:latin typeface="Arial Narrow" pitchFamily="34" charset="0"/>
                  <a:sym typeface="Wingdings" pitchFamily="2" charset="2"/>
                </a:rPr>
                <a:t></a:t>
              </a:r>
              <a:endParaRPr lang="es-ES_tradnl" sz="1600">
                <a:latin typeface="Arial Narrow" pitchFamily="34" charset="0"/>
              </a:endParaRPr>
            </a:p>
            <a:p>
              <a:pPr algn="r" eaLnBrk="0" hangingPunct="0"/>
              <a:endParaRPr lang="es-ES_tradnl" sz="1600">
                <a:latin typeface="Arial Narrow" pitchFamily="34" charset="0"/>
              </a:endParaRPr>
            </a:p>
            <a:p>
              <a:pPr algn="r" eaLnBrk="0" hangingPunct="0"/>
              <a:r>
                <a:rPr lang="es-ES_tradnl" sz="1600">
                  <a:latin typeface="Arial Narrow" pitchFamily="34" charset="0"/>
                </a:rPr>
                <a:t> </a:t>
              </a:r>
            </a:p>
            <a:p>
              <a:pPr algn="r" eaLnBrk="0" hangingPunct="0"/>
              <a:r>
                <a:rPr lang="es-ES_tradnl" sz="1600">
                  <a:latin typeface="Arial Narrow" pitchFamily="34" charset="0"/>
                  <a:sym typeface="Monotype Sorts" pitchFamily="2" charset="2"/>
                </a:rPr>
                <a:t>p3</a:t>
              </a:r>
              <a:r>
                <a:rPr lang="es-ES_tradnl" sz="1600">
                  <a:latin typeface="Arial Narrow" pitchFamily="34" charset="0"/>
                </a:rPr>
                <a:t> </a:t>
              </a:r>
              <a:r>
                <a:rPr lang="es-ES_tradnl" sz="1600">
                  <a:latin typeface="Arial Narrow" pitchFamily="34" charset="0"/>
                  <a:sym typeface="Wingdings" pitchFamily="2" charset="2"/>
                </a:rPr>
                <a:t></a:t>
              </a:r>
              <a:r>
                <a:rPr lang="es-ES_tradnl" sz="1600">
                  <a:latin typeface="Arial Narrow" pitchFamily="34" charset="0"/>
                  <a:sym typeface="Monotype Sorts" pitchFamily="2" charset="2"/>
                </a:rPr>
                <a:t> </a:t>
              </a:r>
            </a:p>
          </p:txBody>
        </p:sp>
        <p:sp>
          <p:nvSpPr>
            <p:cNvPr id="39963" name="Oval 24"/>
            <p:cNvSpPr>
              <a:spLocks noChangeArrowheads="1"/>
            </p:cNvSpPr>
            <p:nvPr/>
          </p:nvSpPr>
          <p:spPr bwMode="auto">
            <a:xfrm>
              <a:off x="4778" y="1725"/>
              <a:ext cx="575" cy="1539"/>
            </a:xfrm>
            <a:prstGeom prst="ellipse">
              <a:avLst/>
            </a:prstGeom>
            <a:noFill/>
            <a:ln w="9525">
              <a:solidFill>
                <a:schemeClr val="tx1"/>
              </a:solidFill>
              <a:round/>
              <a:headEnd/>
              <a:tailEnd/>
            </a:ln>
          </p:spPr>
          <p:txBody>
            <a:bodyPr lIns="0" tIns="10800" rIns="0" bIns="0" anchor="ctr">
              <a:spAutoFit/>
            </a:bodyPr>
            <a:lstStyle/>
            <a:p>
              <a:pPr algn="r" eaLnBrk="0" hangingPunct="0"/>
              <a:r>
                <a:rPr lang="es-ES_tradnl" sz="1600">
                  <a:latin typeface="Arial Narrow" pitchFamily="34" charset="0"/>
                  <a:sym typeface="Wingdings" pitchFamily="2" charset="2"/>
                </a:rPr>
                <a:t></a:t>
              </a:r>
              <a:r>
                <a:rPr lang="es-ES_tradnl" sz="1600">
                  <a:latin typeface="Arial Narrow" pitchFamily="34" charset="0"/>
                  <a:sym typeface="Monotype Sorts" pitchFamily="2" charset="2"/>
                </a:rPr>
                <a:t> </a:t>
              </a:r>
              <a:r>
                <a:rPr lang="es-ES_tradnl" sz="1600">
                  <a:latin typeface="Arial Narrow" pitchFamily="34" charset="0"/>
                </a:rPr>
                <a:t>e1</a:t>
              </a:r>
            </a:p>
            <a:p>
              <a:pPr algn="r" eaLnBrk="0" hangingPunct="0"/>
              <a:endParaRPr lang="es-ES_tradnl" sz="1600">
                <a:latin typeface="Arial Narrow" pitchFamily="34" charset="0"/>
              </a:endParaRPr>
            </a:p>
            <a:p>
              <a:pPr algn="r" eaLnBrk="0" hangingPunct="0"/>
              <a:r>
                <a:rPr lang="es-ES_tradnl" sz="1600">
                  <a:latin typeface="Arial Narrow" pitchFamily="34" charset="0"/>
                  <a:sym typeface="Wingdings" pitchFamily="2" charset="2"/>
                </a:rPr>
                <a:t></a:t>
              </a:r>
              <a:r>
                <a:rPr lang="es-ES_tradnl" sz="1600">
                  <a:latin typeface="Arial Narrow" pitchFamily="34" charset="0"/>
                  <a:sym typeface="Monotype Sorts" pitchFamily="2" charset="2"/>
                </a:rPr>
                <a:t> </a:t>
              </a:r>
              <a:r>
                <a:rPr lang="es-ES_tradnl" sz="1600">
                  <a:latin typeface="Arial Narrow" pitchFamily="34" charset="0"/>
                </a:rPr>
                <a:t>e2</a:t>
              </a:r>
            </a:p>
            <a:p>
              <a:pPr algn="r" eaLnBrk="0" hangingPunct="0"/>
              <a:endParaRPr lang="es-ES_tradnl" sz="1600">
                <a:latin typeface="Arial Narrow" pitchFamily="34" charset="0"/>
              </a:endParaRPr>
            </a:p>
            <a:p>
              <a:pPr algn="r" eaLnBrk="0" hangingPunct="0"/>
              <a:r>
                <a:rPr lang="es-ES_tradnl" sz="1600">
                  <a:latin typeface="Arial Narrow" pitchFamily="34" charset="0"/>
                </a:rPr>
                <a:t> </a:t>
              </a:r>
              <a:r>
                <a:rPr lang="es-ES_tradnl" sz="1600">
                  <a:latin typeface="Arial Narrow" pitchFamily="34" charset="0"/>
                  <a:sym typeface="Wingdings" pitchFamily="2" charset="2"/>
                </a:rPr>
                <a:t></a:t>
              </a:r>
              <a:r>
                <a:rPr lang="es-ES_tradnl" sz="1600">
                  <a:latin typeface="Arial Narrow" pitchFamily="34" charset="0"/>
                  <a:sym typeface="Monotype Sorts" pitchFamily="2" charset="2"/>
                </a:rPr>
                <a:t> e3</a:t>
              </a:r>
            </a:p>
            <a:p>
              <a:pPr algn="r" eaLnBrk="0" hangingPunct="0"/>
              <a:r>
                <a:rPr lang="es-ES_tradnl" sz="1600">
                  <a:latin typeface="Arial Narrow" pitchFamily="34" charset="0"/>
                  <a:sym typeface="Monotype Sorts" pitchFamily="2" charset="2"/>
                </a:rPr>
                <a:t> </a:t>
              </a:r>
            </a:p>
            <a:p>
              <a:pPr algn="r" eaLnBrk="0" hangingPunct="0"/>
              <a:r>
                <a:rPr lang="es-ES_tradnl" sz="1600">
                  <a:latin typeface="Arial Narrow" pitchFamily="34" charset="0"/>
                  <a:sym typeface="Wingdings" pitchFamily="2" charset="2"/>
                </a:rPr>
                <a:t></a:t>
              </a:r>
              <a:r>
                <a:rPr lang="es-ES_tradnl" sz="1600">
                  <a:latin typeface="Arial Narrow" pitchFamily="34" charset="0"/>
                  <a:sym typeface="Monotype Sorts" pitchFamily="2" charset="2"/>
                </a:rPr>
                <a:t> e4</a:t>
              </a:r>
            </a:p>
          </p:txBody>
        </p:sp>
        <p:sp>
          <p:nvSpPr>
            <p:cNvPr id="39964" name="Line 25"/>
            <p:cNvSpPr>
              <a:spLocks noChangeShapeType="1"/>
            </p:cNvSpPr>
            <p:nvPr/>
          </p:nvSpPr>
          <p:spPr bwMode="auto">
            <a:xfrm flipV="1">
              <a:off x="4114" y="2013"/>
              <a:ext cx="926"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39965" name="Line 26"/>
            <p:cNvSpPr>
              <a:spLocks noChangeShapeType="1"/>
            </p:cNvSpPr>
            <p:nvPr/>
          </p:nvSpPr>
          <p:spPr bwMode="auto">
            <a:xfrm>
              <a:off x="4114" y="2013"/>
              <a:ext cx="930" cy="624"/>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39966" name="Line 27"/>
            <p:cNvSpPr>
              <a:spLocks noChangeShapeType="1"/>
            </p:cNvSpPr>
            <p:nvPr/>
          </p:nvSpPr>
          <p:spPr bwMode="auto">
            <a:xfrm flipV="1">
              <a:off x="4114" y="2349"/>
              <a:ext cx="930" cy="624"/>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39967" name="Line 28"/>
            <p:cNvSpPr>
              <a:spLocks noChangeShapeType="1"/>
            </p:cNvSpPr>
            <p:nvPr/>
          </p:nvSpPr>
          <p:spPr bwMode="auto">
            <a:xfrm>
              <a:off x="4114" y="2013"/>
              <a:ext cx="930" cy="960"/>
            </a:xfrm>
            <a:prstGeom prst="line">
              <a:avLst/>
            </a:prstGeom>
            <a:noFill/>
            <a:ln w="9525">
              <a:solidFill>
                <a:schemeClr val="tx1"/>
              </a:solidFill>
              <a:round/>
              <a:headEnd/>
              <a:tailEnd/>
            </a:ln>
          </p:spPr>
          <p:txBody>
            <a:bodyPr wrap="none" lIns="0" tIns="46800" rIns="0" bIns="10800" anchor="ctr">
              <a:spAutoFit/>
            </a:bodyPr>
            <a:lstStyle/>
            <a:p>
              <a:endParaRPr lang="es-MX"/>
            </a:p>
          </p:txBody>
        </p:sp>
        <p:sp>
          <p:nvSpPr>
            <p:cNvPr id="39968" name="Rectangle 30"/>
            <p:cNvSpPr>
              <a:spLocks noChangeArrowheads="1"/>
            </p:cNvSpPr>
            <p:nvPr/>
          </p:nvSpPr>
          <p:spPr bwMode="auto">
            <a:xfrm>
              <a:off x="4323" y="1677"/>
              <a:ext cx="621" cy="288"/>
            </a:xfrm>
            <a:prstGeom prst="rect">
              <a:avLst/>
            </a:prstGeom>
            <a:noFill/>
            <a:ln w="9525">
              <a:noFill/>
              <a:miter lim="800000"/>
              <a:headEnd/>
              <a:tailEnd/>
            </a:ln>
          </p:spPr>
          <p:txBody>
            <a:bodyPr anchor="ctr"/>
            <a:lstStyle/>
            <a:p>
              <a:pPr eaLnBrk="0" hangingPunct="0">
                <a:tabLst>
                  <a:tab pos="381000" algn="l"/>
                  <a:tab pos="2571750" algn="ctr"/>
                  <a:tab pos="6858000" algn="r"/>
                </a:tabLst>
              </a:pPr>
              <a:r>
                <a:rPr lang="es-ES_tradnl" b="1">
                  <a:solidFill>
                    <a:schemeClr val="tx2"/>
                  </a:solidFill>
                  <a:latin typeface="Arial Narrow" pitchFamily="34" charset="0"/>
                </a:rPr>
                <a:t>POSEE</a:t>
              </a:r>
            </a:p>
          </p:txBody>
        </p:sp>
        <p:sp>
          <p:nvSpPr>
            <p:cNvPr id="39969" name="Rectangle 49"/>
            <p:cNvSpPr>
              <a:spLocks noChangeArrowheads="1"/>
            </p:cNvSpPr>
            <p:nvPr/>
          </p:nvSpPr>
          <p:spPr bwMode="auto">
            <a:xfrm>
              <a:off x="3648" y="1488"/>
              <a:ext cx="1776" cy="288"/>
            </a:xfrm>
            <a:prstGeom prst="rect">
              <a:avLst/>
            </a:prstGeom>
            <a:noFill/>
            <a:ln w="9525">
              <a:noFill/>
              <a:miter lim="800000"/>
              <a:headEnd/>
              <a:tailEnd/>
            </a:ln>
          </p:spPr>
          <p:txBody>
            <a:bodyPr anchor="ctr"/>
            <a:lstStyle/>
            <a:p>
              <a:pPr eaLnBrk="0" hangingPunct="0">
                <a:tabLst>
                  <a:tab pos="6858000" algn="r"/>
                </a:tabLst>
              </a:pPr>
              <a:r>
                <a:rPr lang="es-ES_tradnl" b="1">
                  <a:solidFill>
                    <a:schemeClr val="tx2"/>
                  </a:solidFill>
                  <a:latin typeface="Arial Narrow" pitchFamily="34" charset="0"/>
                </a:rPr>
                <a:t>PERSONA                EDIFICIO</a:t>
              </a:r>
            </a:p>
          </p:txBody>
        </p:sp>
      </p:grpSp>
      <p:sp>
        <p:nvSpPr>
          <p:cNvPr id="39950" name="Rectangle 53"/>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grpSp>
        <p:nvGrpSpPr>
          <p:cNvPr id="39951" name="Group 5"/>
          <p:cNvGrpSpPr>
            <a:grpSpLocks/>
          </p:cNvGrpSpPr>
          <p:nvPr/>
        </p:nvGrpSpPr>
        <p:grpSpPr bwMode="auto">
          <a:xfrm>
            <a:off x="2268538" y="2865438"/>
            <a:ext cx="4627562" cy="1355725"/>
            <a:chOff x="1824" y="1570"/>
            <a:chExt cx="2915" cy="854"/>
          </a:xfrm>
        </p:grpSpPr>
        <p:sp>
          <p:nvSpPr>
            <p:cNvPr id="39952" name="Line 31"/>
            <p:cNvSpPr>
              <a:spLocks noChangeShapeType="1"/>
            </p:cNvSpPr>
            <p:nvPr/>
          </p:nvSpPr>
          <p:spPr bwMode="auto">
            <a:xfrm flipV="1">
              <a:off x="2479" y="1768"/>
              <a:ext cx="310" cy="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39953" name="Line 32"/>
            <p:cNvSpPr>
              <a:spLocks noChangeShapeType="1"/>
            </p:cNvSpPr>
            <p:nvPr/>
          </p:nvSpPr>
          <p:spPr bwMode="auto">
            <a:xfrm flipV="1">
              <a:off x="3764" y="1768"/>
              <a:ext cx="266"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9954" name="AutoShape 34"/>
            <p:cNvSpPr>
              <a:spLocks noChangeArrowheads="1"/>
            </p:cNvSpPr>
            <p:nvPr/>
          </p:nvSpPr>
          <p:spPr bwMode="auto">
            <a:xfrm>
              <a:off x="2709" y="2023"/>
              <a:ext cx="1106" cy="401"/>
            </a:xfrm>
            <a:prstGeom prst="diamond">
              <a:avLst/>
            </a:prstGeom>
            <a:no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POSEE</a:t>
              </a:r>
            </a:p>
          </p:txBody>
        </p:sp>
        <p:sp>
          <p:nvSpPr>
            <p:cNvPr id="39955" name="Line 35"/>
            <p:cNvSpPr>
              <a:spLocks noChangeShapeType="1"/>
            </p:cNvSpPr>
            <p:nvPr/>
          </p:nvSpPr>
          <p:spPr bwMode="auto">
            <a:xfrm>
              <a:off x="2133" y="1768"/>
              <a:ext cx="0" cy="458"/>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39956" name="Line 36"/>
            <p:cNvSpPr>
              <a:spLocks noChangeShapeType="1"/>
            </p:cNvSpPr>
            <p:nvPr/>
          </p:nvSpPr>
          <p:spPr bwMode="auto">
            <a:xfrm>
              <a:off x="2133" y="2226"/>
              <a:ext cx="576" cy="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39957" name="Line 37"/>
            <p:cNvSpPr>
              <a:spLocks noChangeShapeType="1"/>
            </p:cNvSpPr>
            <p:nvPr/>
          </p:nvSpPr>
          <p:spPr bwMode="auto">
            <a:xfrm>
              <a:off x="3817" y="2226"/>
              <a:ext cx="576" cy="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39958" name="Line 38"/>
            <p:cNvSpPr>
              <a:spLocks noChangeShapeType="1"/>
            </p:cNvSpPr>
            <p:nvPr/>
          </p:nvSpPr>
          <p:spPr bwMode="auto">
            <a:xfrm>
              <a:off x="4393" y="1864"/>
              <a:ext cx="0" cy="384"/>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39959" name="Rectangle 39"/>
            <p:cNvSpPr>
              <a:spLocks noChangeArrowheads="1"/>
            </p:cNvSpPr>
            <p:nvPr/>
          </p:nvSpPr>
          <p:spPr bwMode="auto">
            <a:xfrm>
              <a:off x="1824" y="1666"/>
              <a:ext cx="665" cy="227"/>
            </a:xfrm>
            <a:prstGeom prst="rect">
              <a:avLst/>
            </a:prstGeom>
            <a:solidFill>
              <a:srgbClr val="FFFFFF"/>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PERSONA</a:t>
              </a:r>
            </a:p>
          </p:txBody>
        </p:sp>
        <p:sp>
          <p:nvSpPr>
            <p:cNvPr id="39960" name="AutoShape 47"/>
            <p:cNvSpPr>
              <a:spLocks noChangeArrowheads="1"/>
            </p:cNvSpPr>
            <p:nvPr/>
          </p:nvSpPr>
          <p:spPr bwMode="auto">
            <a:xfrm>
              <a:off x="2746" y="1570"/>
              <a:ext cx="1017"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USA</a:t>
              </a:r>
            </a:p>
          </p:txBody>
        </p:sp>
        <p:sp>
          <p:nvSpPr>
            <p:cNvPr id="39961" name="Rectangle 48"/>
            <p:cNvSpPr>
              <a:spLocks noChangeArrowheads="1"/>
            </p:cNvSpPr>
            <p:nvPr/>
          </p:nvSpPr>
          <p:spPr bwMode="auto">
            <a:xfrm>
              <a:off x="4040" y="1643"/>
              <a:ext cx="699"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EDIFICIO</a:t>
              </a:r>
            </a:p>
          </p:txBody>
        </p:sp>
      </p:grpSp>
    </p:spTree>
  </p:cSld>
  <p:clrMapOvr>
    <a:masterClrMapping/>
  </p:clrMapOvr>
  <p:transition advTm="72592"/>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5 Marcador de número de diapositiva"/>
          <p:cNvSpPr>
            <a:spLocks noGrp="1"/>
          </p:cNvSpPr>
          <p:nvPr>
            <p:ph type="sldNum" sz="quarter" idx="12"/>
          </p:nvPr>
        </p:nvSpPr>
        <p:spPr>
          <a:noFill/>
        </p:spPr>
        <p:txBody>
          <a:bodyPr/>
          <a:lstStyle/>
          <a:p>
            <a:fld id="{BB95D815-4F96-4F7E-ABFE-9545C0F670DC}" type="slidenum">
              <a:rPr lang="es-ES" smtClean="0"/>
              <a:pPr/>
              <a:t>36</a:t>
            </a:fld>
            <a:endParaRPr lang="es-ES"/>
          </a:p>
        </p:txBody>
      </p:sp>
      <p:sp>
        <p:nvSpPr>
          <p:cNvPr id="40963" name="Rectangle 9"/>
          <p:cNvSpPr>
            <a:spLocks noGrp="1" noChangeArrowheads="1"/>
          </p:cNvSpPr>
          <p:nvPr>
            <p:ph type="title"/>
          </p:nvPr>
        </p:nvSpPr>
        <p:spPr>
          <a:xfrm>
            <a:off x="1187450" y="762000"/>
            <a:ext cx="7773988" cy="762000"/>
          </a:xfrm>
          <a:noFill/>
        </p:spPr>
        <p:txBody>
          <a:bodyPr lIns="18000" rIns="18000"/>
          <a:lstStyle/>
          <a:p>
            <a:pPr marL="96838" eaLnBrk="1" hangingPunct="1"/>
            <a:r>
              <a:rPr lang="es-ES_tradnl" sz="2600"/>
              <a:t>Cardinalidad de tipo de entidad</a:t>
            </a:r>
            <a:r>
              <a:rPr lang="es-ES_tradnl" sz="3000"/>
              <a:t> </a:t>
            </a:r>
            <a:r>
              <a:rPr lang="es-ES" sz="2600" b="1">
                <a:solidFill>
                  <a:schemeClr val="bg2"/>
                </a:solidFill>
                <a:latin typeface="Arial" charset="0"/>
              </a:rPr>
              <a:t>Notación [EN2002]</a:t>
            </a:r>
          </a:p>
        </p:txBody>
      </p:sp>
      <p:sp>
        <p:nvSpPr>
          <p:cNvPr id="40964" name="Rectangle 10"/>
          <p:cNvSpPr>
            <a:spLocks noGrp="1" noChangeArrowheads="1"/>
          </p:cNvSpPr>
          <p:nvPr>
            <p:ph type="body" idx="1"/>
          </p:nvPr>
        </p:nvSpPr>
        <p:spPr>
          <a:xfrm>
            <a:off x="1187450" y="1916113"/>
            <a:ext cx="7772400" cy="2538412"/>
          </a:xfrm>
        </p:spPr>
        <p:txBody>
          <a:bodyPr/>
          <a:lstStyle/>
          <a:p>
            <a:pPr eaLnBrk="1" hangingPunct="1"/>
            <a:r>
              <a:rPr lang="es-ES_tradnl" sz="2600">
                <a:solidFill>
                  <a:schemeClr val="accent2"/>
                </a:solidFill>
              </a:rPr>
              <a:t>Números</a:t>
            </a:r>
            <a:r>
              <a:rPr lang="es-ES" sz="2600">
                <a:solidFill>
                  <a:schemeClr val="accent2"/>
                </a:solidFill>
              </a:rPr>
              <a:t> </a:t>
            </a:r>
            <a:r>
              <a:rPr lang="es-ES" sz="2600" b="1">
                <a:solidFill>
                  <a:schemeClr val="accent2"/>
                </a:solidFill>
              </a:rPr>
              <a:t>mínimo y máximo</a:t>
            </a:r>
            <a:r>
              <a:rPr lang="es-ES" sz="2600">
                <a:solidFill>
                  <a:schemeClr val="accent2"/>
                </a:solidFill>
              </a:rPr>
              <a:t> de </a:t>
            </a:r>
            <a:r>
              <a:rPr lang="es-ES" sz="2600" b="1" u="sng">
                <a:solidFill>
                  <a:schemeClr val="accent2"/>
                </a:solidFill>
              </a:rPr>
              <a:t>instancias</a:t>
            </a:r>
            <a:r>
              <a:rPr lang="es-ES" sz="2600" u="sng">
                <a:solidFill>
                  <a:schemeClr val="accent2"/>
                </a:solidFill>
              </a:rPr>
              <a:t> del tipo de </a:t>
            </a:r>
            <a:r>
              <a:rPr lang="es-ES" sz="2600" b="1" u="sng">
                <a:solidFill>
                  <a:schemeClr val="accent2"/>
                </a:solidFill>
              </a:rPr>
              <a:t>relación</a:t>
            </a:r>
            <a:r>
              <a:rPr lang="es-ES" sz="2600">
                <a:solidFill>
                  <a:schemeClr val="accent2"/>
                </a:solidFill>
              </a:rPr>
              <a:t> </a:t>
            </a:r>
            <a:r>
              <a:rPr lang="es-ES" sz="2600" b="1">
                <a:solidFill>
                  <a:schemeClr val="accent2"/>
                </a:solidFill>
              </a:rPr>
              <a:t>en las que puede intervenir una</a:t>
            </a:r>
            <a:r>
              <a:rPr lang="es-ES" sz="2600">
                <a:solidFill>
                  <a:schemeClr val="accent2"/>
                </a:solidFill>
              </a:rPr>
              <a:t> </a:t>
            </a:r>
            <a:r>
              <a:rPr lang="es-ES" sz="2600" b="1">
                <a:solidFill>
                  <a:schemeClr val="accent2"/>
                </a:solidFill>
              </a:rPr>
              <a:t>instancia</a:t>
            </a:r>
            <a:r>
              <a:rPr lang="es-ES" sz="2600">
                <a:solidFill>
                  <a:schemeClr val="accent2"/>
                </a:solidFill>
              </a:rPr>
              <a:t> del tipo </a:t>
            </a:r>
            <a:r>
              <a:rPr lang="es-ES" sz="2600" b="1">
                <a:solidFill>
                  <a:schemeClr val="accent2"/>
                </a:solidFill>
              </a:rPr>
              <a:t>de</a:t>
            </a:r>
            <a:r>
              <a:rPr lang="es-ES" sz="2600">
                <a:solidFill>
                  <a:schemeClr val="accent2"/>
                </a:solidFill>
              </a:rPr>
              <a:t> </a:t>
            </a:r>
            <a:r>
              <a:rPr lang="es-ES" sz="2600" b="1">
                <a:solidFill>
                  <a:schemeClr val="accent2"/>
                </a:solidFill>
              </a:rPr>
              <a:t>entidad</a:t>
            </a:r>
            <a:endParaRPr lang="es-ES_tradnl" sz="3500" b="1">
              <a:solidFill>
                <a:schemeClr val="accent2"/>
              </a:solidFill>
            </a:endParaRPr>
          </a:p>
          <a:p>
            <a:pPr eaLnBrk="1" hangingPunct="1"/>
            <a:r>
              <a:rPr lang="es-ES_tradnl" sz="2600">
                <a:solidFill>
                  <a:schemeClr val="accent2"/>
                </a:solidFill>
              </a:rPr>
              <a:t>Notación</a:t>
            </a:r>
          </a:p>
          <a:p>
            <a:pPr lvl="1" eaLnBrk="1" hangingPunct="1"/>
            <a:r>
              <a:rPr lang="es-ES_tradnl" sz="2400" b="1">
                <a:solidFill>
                  <a:schemeClr val="tx2"/>
                </a:solidFill>
                <a:latin typeface="Arial Narrow" pitchFamily="34" charset="0"/>
              </a:rPr>
              <a:t>(min, max)</a:t>
            </a:r>
            <a:r>
              <a:rPr lang="es-ES_tradnl" sz="2400">
                <a:solidFill>
                  <a:schemeClr val="accent2"/>
                </a:solidFill>
              </a:rPr>
              <a:t> </a:t>
            </a:r>
            <a:r>
              <a:rPr lang="es-ES_tradnl" sz="2400"/>
              <a:t>en la línea que une entidad y relación</a:t>
            </a:r>
          </a:p>
        </p:txBody>
      </p:sp>
      <p:sp>
        <p:nvSpPr>
          <p:cNvPr id="40965" name="Line 11"/>
          <p:cNvSpPr>
            <a:spLocks noChangeShapeType="1"/>
          </p:cNvSpPr>
          <p:nvPr/>
        </p:nvSpPr>
        <p:spPr bwMode="auto">
          <a:xfrm flipV="1">
            <a:off x="3657600" y="4870450"/>
            <a:ext cx="609600"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0966" name="Line 12"/>
          <p:cNvSpPr>
            <a:spLocks noChangeShapeType="1"/>
          </p:cNvSpPr>
          <p:nvPr/>
        </p:nvSpPr>
        <p:spPr bwMode="auto">
          <a:xfrm flipV="1">
            <a:off x="5791200" y="4870450"/>
            <a:ext cx="609600"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0967" name="AutoShape 13"/>
          <p:cNvSpPr>
            <a:spLocks noChangeArrowheads="1"/>
          </p:cNvSpPr>
          <p:nvPr/>
        </p:nvSpPr>
        <p:spPr bwMode="auto">
          <a:xfrm>
            <a:off x="4114800" y="5367338"/>
            <a:ext cx="1735138" cy="695325"/>
          </a:xfrm>
          <a:prstGeom prst="diamond">
            <a:avLst/>
          </a:prstGeom>
          <a:no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POSEE</a:t>
            </a:r>
          </a:p>
        </p:txBody>
      </p:sp>
      <p:sp>
        <p:nvSpPr>
          <p:cNvPr id="40968" name="Line 14"/>
          <p:cNvSpPr>
            <a:spLocks noChangeShapeType="1"/>
          </p:cNvSpPr>
          <p:nvPr/>
        </p:nvSpPr>
        <p:spPr bwMode="auto">
          <a:xfrm>
            <a:off x="3048000" y="5006975"/>
            <a:ext cx="0" cy="727075"/>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0969" name="Line 15"/>
          <p:cNvSpPr>
            <a:spLocks noChangeShapeType="1"/>
          </p:cNvSpPr>
          <p:nvPr/>
        </p:nvSpPr>
        <p:spPr bwMode="auto">
          <a:xfrm>
            <a:off x="3048000" y="5708650"/>
            <a:ext cx="1066800"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0970" name="Line 16"/>
          <p:cNvSpPr>
            <a:spLocks noChangeShapeType="1"/>
          </p:cNvSpPr>
          <p:nvPr/>
        </p:nvSpPr>
        <p:spPr bwMode="auto">
          <a:xfrm flipV="1">
            <a:off x="5791200" y="5708650"/>
            <a:ext cx="1066800"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0971" name="Line 17"/>
          <p:cNvSpPr>
            <a:spLocks noChangeShapeType="1"/>
          </p:cNvSpPr>
          <p:nvPr/>
        </p:nvSpPr>
        <p:spPr bwMode="auto">
          <a:xfrm flipH="1">
            <a:off x="6858000" y="4946650"/>
            <a:ext cx="0" cy="7620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0972" name="Rectangle 18"/>
          <p:cNvSpPr>
            <a:spLocks noChangeArrowheads="1"/>
          </p:cNvSpPr>
          <p:nvPr/>
        </p:nvSpPr>
        <p:spPr bwMode="auto">
          <a:xfrm>
            <a:off x="2428875" y="4719638"/>
            <a:ext cx="1228725" cy="390525"/>
          </a:xfrm>
          <a:prstGeom prst="rect">
            <a:avLst/>
          </a:prstGeom>
          <a:solidFill>
            <a:srgbClr val="FFFFFF"/>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PERSONA</a:t>
            </a:r>
          </a:p>
        </p:txBody>
      </p:sp>
      <p:sp>
        <p:nvSpPr>
          <p:cNvPr id="40973" name="AutoShape 23"/>
          <p:cNvSpPr>
            <a:spLocks noChangeArrowheads="1"/>
          </p:cNvSpPr>
          <p:nvPr/>
        </p:nvSpPr>
        <p:spPr bwMode="auto">
          <a:xfrm>
            <a:off x="4151313" y="4529138"/>
            <a:ext cx="1614487" cy="695325"/>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USA</a:t>
            </a:r>
          </a:p>
        </p:txBody>
      </p:sp>
      <p:sp>
        <p:nvSpPr>
          <p:cNvPr id="40974" name="Rectangle 24"/>
          <p:cNvSpPr>
            <a:spLocks noChangeArrowheads="1"/>
          </p:cNvSpPr>
          <p:nvPr/>
        </p:nvSpPr>
        <p:spPr bwMode="auto">
          <a:xfrm>
            <a:off x="6357938" y="4683125"/>
            <a:ext cx="1109662" cy="390525"/>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EDIFICIO</a:t>
            </a:r>
          </a:p>
        </p:txBody>
      </p:sp>
      <p:sp>
        <p:nvSpPr>
          <p:cNvPr id="40975" name="Text Box 25"/>
          <p:cNvSpPr txBox="1">
            <a:spLocks noChangeArrowheads="1"/>
          </p:cNvSpPr>
          <p:nvPr/>
        </p:nvSpPr>
        <p:spPr bwMode="auto">
          <a:xfrm>
            <a:off x="3733800" y="4437063"/>
            <a:ext cx="617538" cy="361950"/>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(1,n)</a:t>
            </a:r>
          </a:p>
        </p:txBody>
      </p:sp>
      <p:sp>
        <p:nvSpPr>
          <p:cNvPr id="40976" name="Text Box 26"/>
          <p:cNvSpPr txBox="1">
            <a:spLocks noChangeArrowheads="1"/>
          </p:cNvSpPr>
          <p:nvPr/>
        </p:nvSpPr>
        <p:spPr bwMode="auto">
          <a:xfrm>
            <a:off x="5791200" y="4437063"/>
            <a:ext cx="498475" cy="361950"/>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sz="2000" b="1">
                <a:solidFill>
                  <a:schemeClr val="tx2"/>
                </a:solidFill>
                <a:latin typeface="Arial Narrow" pitchFamily="34" charset="0"/>
              </a:rPr>
              <a:t>(0,m)</a:t>
            </a:r>
          </a:p>
        </p:txBody>
      </p:sp>
      <p:sp>
        <p:nvSpPr>
          <p:cNvPr id="40977" name="Text Box 27"/>
          <p:cNvSpPr txBox="1">
            <a:spLocks noChangeArrowheads="1"/>
          </p:cNvSpPr>
          <p:nvPr/>
        </p:nvSpPr>
        <p:spPr bwMode="auto">
          <a:xfrm>
            <a:off x="5943600" y="5313363"/>
            <a:ext cx="476250" cy="361950"/>
          </a:xfrm>
          <a:prstGeom prst="rect">
            <a:avLst/>
          </a:prstGeom>
          <a:noFill/>
          <a:ln w="63500" cmpd="dbl">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
        <p:nvSpPr>
          <p:cNvPr id="40978" name="Text Box 28"/>
          <p:cNvSpPr txBox="1">
            <a:spLocks noChangeArrowheads="1"/>
          </p:cNvSpPr>
          <p:nvPr/>
        </p:nvSpPr>
        <p:spPr bwMode="auto">
          <a:xfrm>
            <a:off x="3638550" y="5294313"/>
            <a:ext cx="476250" cy="361950"/>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(0,n)</a:t>
            </a:r>
          </a:p>
        </p:txBody>
      </p:sp>
      <p:sp>
        <p:nvSpPr>
          <p:cNvPr id="40979" name="Rectangle 31"/>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9358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5 Marcador de número de diapositiva"/>
          <p:cNvSpPr>
            <a:spLocks noGrp="1"/>
          </p:cNvSpPr>
          <p:nvPr>
            <p:ph type="sldNum" sz="quarter" idx="12"/>
          </p:nvPr>
        </p:nvSpPr>
        <p:spPr>
          <a:noFill/>
        </p:spPr>
        <p:txBody>
          <a:bodyPr/>
          <a:lstStyle/>
          <a:p>
            <a:fld id="{CA52229F-30C0-4282-BAC1-88B7FBE03B9C}" type="slidenum">
              <a:rPr lang="es-ES" smtClean="0"/>
              <a:pPr/>
              <a:t>37</a:t>
            </a:fld>
            <a:endParaRPr lang="es-ES"/>
          </a:p>
        </p:txBody>
      </p:sp>
      <p:sp>
        <p:nvSpPr>
          <p:cNvPr id="41987" name="AutoShape 112"/>
          <p:cNvSpPr>
            <a:spLocks noChangeArrowheads="1"/>
          </p:cNvSpPr>
          <p:nvPr/>
        </p:nvSpPr>
        <p:spPr bwMode="auto">
          <a:xfrm>
            <a:off x="6019800" y="1371600"/>
            <a:ext cx="2743200" cy="5105400"/>
          </a:xfrm>
          <a:prstGeom prst="roundRect">
            <a:avLst>
              <a:gd name="adj" fmla="val 16667"/>
            </a:avLst>
          </a:prstGeom>
          <a:solidFill>
            <a:srgbClr val="BFD6D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41988" name="AutoShape 89"/>
          <p:cNvSpPr>
            <a:spLocks noChangeArrowheads="1"/>
          </p:cNvSpPr>
          <p:nvPr/>
        </p:nvSpPr>
        <p:spPr bwMode="auto">
          <a:xfrm>
            <a:off x="1066800" y="1371600"/>
            <a:ext cx="4648200" cy="5257800"/>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41989" name="Rectangle 47"/>
          <p:cNvSpPr>
            <a:spLocks noGrp="1" noChangeArrowheads="1"/>
          </p:cNvSpPr>
          <p:nvPr>
            <p:ph type="title"/>
          </p:nvPr>
        </p:nvSpPr>
        <p:spPr>
          <a:xfrm>
            <a:off x="1187450" y="762000"/>
            <a:ext cx="7773988" cy="533400"/>
          </a:xfrm>
          <a:noFill/>
        </p:spPr>
        <p:txBody>
          <a:bodyPr lIns="18000" rIns="18000"/>
          <a:lstStyle/>
          <a:p>
            <a:pPr marL="96838" eaLnBrk="1" hangingPunct="1">
              <a:tabLst>
                <a:tab pos="7716838" algn="r"/>
              </a:tabLst>
            </a:pPr>
            <a:r>
              <a:rPr lang="es-ES_tradnl" sz="2600"/>
              <a:t>Cardinalidad de tipo de entidad (iii)	</a:t>
            </a:r>
            <a:r>
              <a:rPr lang="es-ES" sz="2600">
                <a:solidFill>
                  <a:schemeClr val="bg2"/>
                </a:solidFill>
                <a:latin typeface="Arial" charset="0"/>
              </a:rPr>
              <a:t>[EN2002]</a:t>
            </a:r>
          </a:p>
        </p:txBody>
      </p:sp>
      <p:grpSp>
        <p:nvGrpSpPr>
          <p:cNvPr id="41990" name="Group 117"/>
          <p:cNvGrpSpPr>
            <a:grpSpLocks/>
          </p:cNvGrpSpPr>
          <p:nvPr/>
        </p:nvGrpSpPr>
        <p:grpSpPr bwMode="auto">
          <a:xfrm>
            <a:off x="1295400" y="1517650"/>
            <a:ext cx="4016375" cy="2139950"/>
            <a:chOff x="816" y="956"/>
            <a:chExt cx="2530" cy="1348"/>
          </a:xfrm>
        </p:grpSpPr>
        <p:sp>
          <p:nvSpPr>
            <p:cNvPr id="42029" name="Rectangle 50"/>
            <p:cNvSpPr>
              <a:spLocks noChangeArrowheads="1"/>
            </p:cNvSpPr>
            <p:nvPr/>
          </p:nvSpPr>
          <p:spPr bwMode="auto">
            <a:xfrm>
              <a:off x="2328" y="956"/>
              <a:ext cx="783" cy="205"/>
            </a:xfrm>
            <a:prstGeom prst="rect">
              <a:avLst/>
            </a:prstGeom>
            <a:solidFill>
              <a:schemeClr val="bg1"/>
            </a:solidFill>
            <a:ln w="28575">
              <a:solidFill>
                <a:schemeClr val="tx2"/>
              </a:solidFill>
              <a:miter lim="800000"/>
              <a:headEnd/>
              <a:tailEnd/>
            </a:ln>
          </p:spPr>
          <p:txBody>
            <a:bodyPr lIns="72000" tIns="10800" rIns="36000" bIns="10800" anchor="ctr">
              <a:spAutoFit/>
            </a:bodyPr>
            <a:lstStyle/>
            <a:p>
              <a:pPr algn="ctr" eaLnBrk="0" hangingPunct="0"/>
              <a:r>
                <a:rPr lang="es-ES_tradnl">
                  <a:solidFill>
                    <a:schemeClr val="tx2"/>
                  </a:solidFill>
                  <a:latin typeface="Arial Narrow" pitchFamily="34" charset="0"/>
                </a:rPr>
                <a:t>EMPLEADO</a:t>
              </a:r>
            </a:p>
          </p:txBody>
        </p:sp>
        <p:sp>
          <p:nvSpPr>
            <p:cNvPr id="42030" name="Rectangle 51"/>
            <p:cNvSpPr>
              <a:spLocks noChangeArrowheads="1"/>
            </p:cNvSpPr>
            <p:nvPr/>
          </p:nvSpPr>
          <p:spPr bwMode="auto">
            <a:xfrm>
              <a:off x="2094" y="2077"/>
              <a:ext cx="1252" cy="227"/>
            </a:xfrm>
            <a:prstGeom prst="rect">
              <a:avLst/>
            </a:prstGeom>
            <a:solidFill>
              <a:schemeClr val="bg1"/>
            </a:solidFill>
            <a:ln w="28575">
              <a:solidFill>
                <a:schemeClr val="tx2"/>
              </a:solidFill>
              <a:miter lim="800000"/>
              <a:headEnd/>
              <a:tailEnd/>
            </a:ln>
          </p:spPr>
          <p:txBody>
            <a:bodyPr lIns="72000" tIns="46800" rIns="0" bIns="10800" anchor="ctr">
              <a:spAutoFit/>
            </a:bodyPr>
            <a:lstStyle/>
            <a:p>
              <a:pPr algn="ctr" eaLnBrk="0" hangingPunct="0"/>
              <a:r>
                <a:rPr lang="es-ES_tradnl">
                  <a:solidFill>
                    <a:schemeClr val="tx2"/>
                  </a:solidFill>
                  <a:latin typeface="Arial Narrow" pitchFamily="34" charset="0"/>
                </a:rPr>
                <a:t>LOCAL_VIDEOCLUB</a:t>
              </a:r>
            </a:p>
          </p:txBody>
        </p:sp>
        <p:sp>
          <p:nvSpPr>
            <p:cNvPr id="42031" name="Line 52"/>
            <p:cNvSpPr>
              <a:spLocks noChangeShapeType="1"/>
            </p:cNvSpPr>
            <p:nvPr/>
          </p:nvSpPr>
          <p:spPr bwMode="auto">
            <a:xfrm>
              <a:off x="2720" y="1728"/>
              <a:ext cx="0" cy="336"/>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2032" name="Line 53"/>
            <p:cNvSpPr>
              <a:spLocks noChangeShapeType="1"/>
            </p:cNvSpPr>
            <p:nvPr/>
          </p:nvSpPr>
          <p:spPr bwMode="auto">
            <a:xfrm flipV="1">
              <a:off x="2720" y="1152"/>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2033" name="Text Box 56"/>
            <p:cNvSpPr txBox="1">
              <a:spLocks noChangeArrowheads="1"/>
            </p:cNvSpPr>
            <p:nvPr/>
          </p:nvSpPr>
          <p:spPr bwMode="auto">
            <a:xfrm>
              <a:off x="2765" y="1152"/>
              <a:ext cx="266"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b="1">
                  <a:solidFill>
                    <a:schemeClr val="tx2"/>
                  </a:solidFill>
                  <a:latin typeface="Arial Narrow" pitchFamily="34" charset="0"/>
                </a:rPr>
                <a:t>1</a:t>
              </a:r>
            </a:p>
          </p:txBody>
        </p:sp>
        <p:sp>
          <p:nvSpPr>
            <p:cNvPr id="42034" name="Line 57"/>
            <p:cNvSpPr>
              <a:spLocks noChangeShapeType="1"/>
            </p:cNvSpPr>
            <p:nvPr/>
          </p:nvSpPr>
          <p:spPr bwMode="auto">
            <a:xfrm>
              <a:off x="1426" y="1728"/>
              <a:ext cx="0" cy="432"/>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2035" name="Line 58"/>
            <p:cNvSpPr>
              <a:spLocks noChangeShapeType="1"/>
            </p:cNvSpPr>
            <p:nvPr/>
          </p:nvSpPr>
          <p:spPr bwMode="auto">
            <a:xfrm flipV="1">
              <a:off x="1444" y="1056"/>
              <a:ext cx="0" cy="336"/>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2036" name="Text Box 61"/>
            <p:cNvSpPr txBox="1">
              <a:spLocks noChangeArrowheads="1"/>
            </p:cNvSpPr>
            <p:nvPr/>
          </p:nvSpPr>
          <p:spPr bwMode="auto">
            <a:xfrm>
              <a:off x="1401" y="1152"/>
              <a:ext cx="265" cy="209"/>
            </a:xfrm>
            <a:prstGeom prst="rect">
              <a:avLst/>
            </a:prstGeom>
            <a:noFill/>
            <a:ln w="76200" cmpd="dbl">
              <a:noFill/>
              <a:miter lim="800000"/>
              <a:headEnd/>
              <a:tailEnd/>
            </a:ln>
          </p:spPr>
          <p:txBody>
            <a:bodyPr lIns="0" tIns="46800" rIns="0" bIns="10800" anchor="ctr">
              <a:spAutoFit/>
            </a:bodyPr>
            <a:lstStyle/>
            <a:p>
              <a:pPr algn="ctr" eaLnBrk="0" hangingPunct="0">
                <a:spcBef>
                  <a:spcPct val="50000"/>
                </a:spcBef>
              </a:pPr>
              <a:r>
                <a:rPr lang="es-ES_tradnl" b="1">
                  <a:solidFill>
                    <a:schemeClr val="tx2"/>
                  </a:solidFill>
                  <a:latin typeface="Arial Narrow" pitchFamily="34" charset="0"/>
                </a:rPr>
                <a:t>1</a:t>
              </a:r>
            </a:p>
          </p:txBody>
        </p:sp>
        <p:sp>
          <p:nvSpPr>
            <p:cNvPr id="42037" name="Line 62"/>
            <p:cNvSpPr>
              <a:spLocks noChangeShapeType="1"/>
            </p:cNvSpPr>
            <p:nvPr/>
          </p:nvSpPr>
          <p:spPr bwMode="auto">
            <a:xfrm>
              <a:off x="1444" y="1056"/>
              <a:ext cx="894" cy="0"/>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2038" name="Line 63"/>
            <p:cNvSpPr>
              <a:spLocks noChangeShapeType="1"/>
            </p:cNvSpPr>
            <p:nvPr/>
          </p:nvSpPr>
          <p:spPr bwMode="auto">
            <a:xfrm>
              <a:off x="1426" y="2160"/>
              <a:ext cx="672" cy="0"/>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2039" name="AutoShape 64"/>
            <p:cNvSpPr>
              <a:spLocks noChangeArrowheads="1"/>
            </p:cNvSpPr>
            <p:nvPr/>
          </p:nvSpPr>
          <p:spPr bwMode="auto">
            <a:xfrm>
              <a:off x="816" y="1372"/>
              <a:ext cx="1234"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42040" name="AutoShape 65"/>
            <p:cNvSpPr>
              <a:spLocks noChangeArrowheads="1"/>
            </p:cNvSpPr>
            <p:nvPr/>
          </p:nvSpPr>
          <p:spPr bwMode="auto">
            <a:xfrm>
              <a:off x="2151" y="1372"/>
              <a:ext cx="1138"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42041" name="Rectangle 66"/>
            <p:cNvSpPr>
              <a:spLocks noChangeArrowheads="1"/>
            </p:cNvSpPr>
            <p:nvPr/>
          </p:nvSpPr>
          <p:spPr bwMode="auto">
            <a:xfrm>
              <a:off x="980" y="1449"/>
              <a:ext cx="878"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TRABAJA_EN</a:t>
              </a:r>
            </a:p>
          </p:txBody>
        </p:sp>
        <p:sp>
          <p:nvSpPr>
            <p:cNvPr id="42042" name="Rectangle 67"/>
            <p:cNvSpPr>
              <a:spLocks noChangeArrowheads="1"/>
            </p:cNvSpPr>
            <p:nvPr/>
          </p:nvSpPr>
          <p:spPr bwMode="auto">
            <a:xfrm>
              <a:off x="2323" y="1449"/>
              <a:ext cx="793"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SUPERVISA</a:t>
              </a:r>
            </a:p>
          </p:txBody>
        </p:sp>
        <p:sp>
          <p:nvSpPr>
            <p:cNvPr id="42043" name="Text Box 68"/>
            <p:cNvSpPr txBox="1">
              <a:spLocks noChangeArrowheads="1"/>
            </p:cNvSpPr>
            <p:nvPr/>
          </p:nvSpPr>
          <p:spPr bwMode="auto">
            <a:xfrm>
              <a:off x="2813" y="1776"/>
              <a:ext cx="266"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b="1">
                  <a:solidFill>
                    <a:schemeClr val="tx2"/>
                  </a:solidFill>
                  <a:latin typeface="Arial Narrow" pitchFamily="34" charset="0"/>
                </a:rPr>
                <a:t>N</a:t>
              </a:r>
            </a:p>
          </p:txBody>
        </p:sp>
        <p:sp>
          <p:nvSpPr>
            <p:cNvPr id="42044" name="Text Box 69"/>
            <p:cNvSpPr txBox="1">
              <a:spLocks noChangeArrowheads="1"/>
            </p:cNvSpPr>
            <p:nvPr/>
          </p:nvSpPr>
          <p:spPr bwMode="auto">
            <a:xfrm>
              <a:off x="1401" y="1855"/>
              <a:ext cx="265" cy="209"/>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1</a:t>
              </a:r>
            </a:p>
          </p:txBody>
        </p:sp>
      </p:grpSp>
      <p:grpSp>
        <p:nvGrpSpPr>
          <p:cNvPr id="41991" name="Group 116"/>
          <p:cNvGrpSpPr>
            <a:grpSpLocks/>
          </p:cNvGrpSpPr>
          <p:nvPr/>
        </p:nvGrpSpPr>
        <p:grpSpPr bwMode="auto">
          <a:xfrm>
            <a:off x="1219200" y="4184650"/>
            <a:ext cx="4075113" cy="2139950"/>
            <a:chOff x="768" y="2636"/>
            <a:chExt cx="2567" cy="1348"/>
          </a:xfrm>
        </p:grpSpPr>
        <p:sp>
          <p:nvSpPr>
            <p:cNvPr id="42013" name="Line 75"/>
            <p:cNvSpPr>
              <a:spLocks noChangeShapeType="1"/>
            </p:cNvSpPr>
            <p:nvPr/>
          </p:nvSpPr>
          <p:spPr bwMode="auto">
            <a:xfrm flipV="1">
              <a:off x="2709" y="2832"/>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2014" name="Text Box 27"/>
            <p:cNvSpPr txBox="1">
              <a:spLocks noChangeArrowheads="1"/>
            </p:cNvSpPr>
            <p:nvPr/>
          </p:nvSpPr>
          <p:spPr bwMode="auto">
            <a:xfrm>
              <a:off x="2408" y="2815"/>
              <a:ext cx="399"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b="1">
                  <a:solidFill>
                    <a:schemeClr val="tx2"/>
                  </a:solidFill>
                  <a:latin typeface="Arial Narrow" pitchFamily="34" charset="0"/>
                </a:rPr>
                <a:t>(0,n)</a:t>
              </a:r>
            </a:p>
          </p:txBody>
        </p:sp>
        <p:sp>
          <p:nvSpPr>
            <p:cNvPr id="42015" name="Text Box 29"/>
            <p:cNvSpPr txBox="1">
              <a:spLocks noChangeArrowheads="1"/>
            </p:cNvSpPr>
            <p:nvPr/>
          </p:nvSpPr>
          <p:spPr bwMode="auto">
            <a:xfrm>
              <a:off x="1075" y="3487"/>
              <a:ext cx="354"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b="1">
                  <a:solidFill>
                    <a:schemeClr val="tx2"/>
                  </a:solidFill>
                  <a:latin typeface="Arial Narrow" pitchFamily="34" charset="0"/>
                </a:rPr>
                <a:t>(1,1)</a:t>
              </a:r>
            </a:p>
          </p:txBody>
        </p:sp>
        <p:sp>
          <p:nvSpPr>
            <p:cNvPr id="42016" name="Text Box 36"/>
            <p:cNvSpPr txBox="1">
              <a:spLocks noChangeArrowheads="1"/>
            </p:cNvSpPr>
            <p:nvPr/>
          </p:nvSpPr>
          <p:spPr bwMode="auto">
            <a:xfrm>
              <a:off x="1075" y="2811"/>
              <a:ext cx="354"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b="1">
                  <a:solidFill>
                    <a:schemeClr val="tx2"/>
                  </a:solidFill>
                  <a:latin typeface="Arial Narrow" pitchFamily="34" charset="0"/>
                </a:rPr>
                <a:t>(1,1)</a:t>
              </a:r>
            </a:p>
          </p:txBody>
        </p:sp>
        <p:sp>
          <p:nvSpPr>
            <p:cNvPr id="42017" name="Text Box 37"/>
            <p:cNvSpPr txBox="1">
              <a:spLocks noChangeArrowheads="1"/>
            </p:cNvSpPr>
            <p:nvPr/>
          </p:nvSpPr>
          <p:spPr bwMode="auto">
            <a:xfrm>
              <a:off x="2426" y="3504"/>
              <a:ext cx="310"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b="1">
                  <a:solidFill>
                    <a:schemeClr val="tx2"/>
                  </a:solidFill>
                  <a:latin typeface="Arial Narrow" pitchFamily="34" charset="0"/>
                </a:rPr>
                <a:t>(1,1)</a:t>
              </a:r>
            </a:p>
          </p:txBody>
        </p:sp>
        <p:sp>
          <p:nvSpPr>
            <p:cNvPr id="42018" name="Rectangle 72"/>
            <p:cNvSpPr>
              <a:spLocks noChangeArrowheads="1"/>
            </p:cNvSpPr>
            <p:nvPr/>
          </p:nvSpPr>
          <p:spPr bwMode="auto">
            <a:xfrm>
              <a:off x="2317" y="2636"/>
              <a:ext cx="783" cy="205"/>
            </a:xfrm>
            <a:prstGeom prst="rect">
              <a:avLst/>
            </a:prstGeom>
            <a:solidFill>
              <a:schemeClr val="bg1"/>
            </a:solidFill>
            <a:ln w="28575">
              <a:solidFill>
                <a:schemeClr val="tx2"/>
              </a:solidFill>
              <a:miter lim="800000"/>
              <a:headEnd/>
              <a:tailEnd/>
            </a:ln>
          </p:spPr>
          <p:txBody>
            <a:bodyPr lIns="72000" tIns="10800" rIns="36000" bIns="10800" anchor="ctr">
              <a:spAutoFit/>
            </a:bodyPr>
            <a:lstStyle/>
            <a:p>
              <a:pPr algn="ctr" eaLnBrk="0" hangingPunct="0"/>
              <a:r>
                <a:rPr lang="es-ES_tradnl">
                  <a:solidFill>
                    <a:schemeClr val="tx2"/>
                  </a:solidFill>
                  <a:latin typeface="Arial Narrow" pitchFamily="34" charset="0"/>
                </a:rPr>
                <a:t>EMPLEADO</a:t>
              </a:r>
            </a:p>
          </p:txBody>
        </p:sp>
        <p:sp>
          <p:nvSpPr>
            <p:cNvPr id="42019" name="Rectangle 73"/>
            <p:cNvSpPr>
              <a:spLocks noChangeArrowheads="1"/>
            </p:cNvSpPr>
            <p:nvPr/>
          </p:nvSpPr>
          <p:spPr bwMode="auto">
            <a:xfrm>
              <a:off x="2083" y="3757"/>
              <a:ext cx="1252" cy="227"/>
            </a:xfrm>
            <a:prstGeom prst="rect">
              <a:avLst/>
            </a:prstGeom>
            <a:solidFill>
              <a:schemeClr val="bg1"/>
            </a:solidFill>
            <a:ln w="28575">
              <a:solidFill>
                <a:schemeClr val="tx2"/>
              </a:solidFill>
              <a:miter lim="800000"/>
              <a:headEnd/>
              <a:tailEnd/>
            </a:ln>
          </p:spPr>
          <p:txBody>
            <a:bodyPr lIns="72000" tIns="46800" rIns="0" bIns="10800" anchor="ctr">
              <a:spAutoFit/>
            </a:bodyPr>
            <a:lstStyle/>
            <a:p>
              <a:pPr algn="ctr" eaLnBrk="0" hangingPunct="0"/>
              <a:r>
                <a:rPr lang="es-ES_tradnl">
                  <a:solidFill>
                    <a:schemeClr val="tx2"/>
                  </a:solidFill>
                  <a:latin typeface="Arial Narrow" pitchFamily="34" charset="0"/>
                </a:rPr>
                <a:t>LOCAL_VIDEOCLUB</a:t>
              </a:r>
            </a:p>
          </p:txBody>
        </p:sp>
        <p:sp>
          <p:nvSpPr>
            <p:cNvPr id="42020" name="Line 74"/>
            <p:cNvSpPr>
              <a:spLocks noChangeShapeType="1"/>
            </p:cNvSpPr>
            <p:nvPr/>
          </p:nvSpPr>
          <p:spPr bwMode="auto">
            <a:xfrm>
              <a:off x="2709" y="3408"/>
              <a:ext cx="0" cy="336"/>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2021" name="Line 77"/>
            <p:cNvSpPr>
              <a:spLocks noChangeShapeType="1"/>
            </p:cNvSpPr>
            <p:nvPr/>
          </p:nvSpPr>
          <p:spPr bwMode="auto">
            <a:xfrm>
              <a:off x="1385" y="3408"/>
              <a:ext cx="0" cy="432"/>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2022" name="Line 78"/>
            <p:cNvSpPr>
              <a:spLocks noChangeShapeType="1"/>
            </p:cNvSpPr>
            <p:nvPr/>
          </p:nvSpPr>
          <p:spPr bwMode="auto">
            <a:xfrm flipV="1">
              <a:off x="1385" y="2736"/>
              <a:ext cx="0" cy="336"/>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2023" name="Line 80"/>
            <p:cNvSpPr>
              <a:spLocks noChangeShapeType="1"/>
            </p:cNvSpPr>
            <p:nvPr/>
          </p:nvSpPr>
          <p:spPr bwMode="auto">
            <a:xfrm>
              <a:off x="1385" y="2736"/>
              <a:ext cx="942"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2024" name="Line 81"/>
            <p:cNvSpPr>
              <a:spLocks noChangeShapeType="1"/>
            </p:cNvSpPr>
            <p:nvPr/>
          </p:nvSpPr>
          <p:spPr bwMode="auto">
            <a:xfrm>
              <a:off x="1385" y="3840"/>
              <a:ext cx="702"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2025" name="AutoShape 82"/>
            <p:cNvSpPr>
              <a:spLocks noChangeArrowheads="1"/>
            </p:cNvSpPr>
            <p:nvPr/>
          </p:nvSpPr>
          <p:spPr bwMode="auto">
            <a:xfrm>
              <a:off x="768" y="3052"/>
              <a:ext cx="1223"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42026" name="AutoShape 83"/>
            <p:cNvSpPr>
              <a:spLocks noChangeArrowheads="1"/>
            </p:cNvSpPr>
            <p:nvPr/>
          </p:nvSpPr>
          <p:spPr bwMode="auto">
            <a:xfrm>
              <a:off x="2140" y="3052"/>
              <a:ext cx="1138"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42027" name="Rectangle 84"/>
            <p:cNvSpPr>
              <a:spLocks noChangeArrowheads="1"/>
            </p:cNvSpPr>
            <p:nvPr/>
          </p:nvSpPr>
          <p:spPr bwMode="auto">
            <a:xfrm>
              <a:off x="921" y="3129"/>
              <a:ext cx="878"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TRABAJA_EN</a:t>
              </a:r>
            </a:p>
          </p:txBody>
        </p:sp>
        <p:sp>
          <p:nvSpPr>
            <p:cNvPr id="42028" name="Rectangle 85"/>
            <p:cNvSpPr>
              <a:spLocks noChangeArrowheads="1"/>
            </p:cNvSpPr>
            <p:nvPr/>
          </p:nvSpPr>
          <p:spPr bwMode="auto">
            <a:xfrm>
              <a:off x="2312" y="3129"/>
              <a:ext cx="793"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SUPERVISA</a:t>
              </a:r>
            </a:p>
          </p:txBody>
        </p:sp>
      </p:grpSp>
      <p:grpSp>
        <p:nvGrpSpPr>
          <p:cNvPr id="41992" name="Group 119"/>
          <p:cNvGrpSpPr>
            <a:grpSpLocks/>
          </p:cNvGrpSpPr>
          <p:nvPr/>
        </p:nvGrpSpPr>
        <p:grpSpPr bwMode="auto">
          <a:xfrm>
            <a:off x="6577013" y="1524000"/>
            <a:ext cx="1804987" cy="1981200"/>
            <a:chOff x="4143" y="960"/>
            <a:chExt cx="1137" cy="1248"/>
          </a:xfrm>
        </p:grpSpPr>
        <p:sp>
          <p:nvSpPr>
            <p:cNvPr id="42005" name="Line 91"/>
            <p:cNvSpPr>
              <a:spLocks noChangeShapeType="1"/>
            </p:cNvSpPr>
            <p:nvPr/>
          </p:nvSpPr>
          <p:spPr bwMode="auto">
            <a:xfrm>
              <a:off x="4717" y="1764"/>
              <a:ext cx="0" cy="227"/>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2006" name="Line 92"/>
            <p:cNvSpPr>
              <a:spLocks noChangeShapeType="1"/>
            </p:cNvSpPr>
            <p:nvPr/>
          </p:nvSpPr>
          <p:spPr bwMode="auto">
            <a:xfrm flipV="1">
              <a:off x="4730" y="1152"/>
              <a:ext cx="0" cy="227"/>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2007" name="Rectangle 93"/>
            <p:cNvSpPr>
              <a:spLocks noChangeArrowheads="1"/>
            </p:cNvSpPr>
            <p:nvPr/>
          </p:nvSpPr>
          <p:spPr bwMode="auto">
            <a:xfrm>
              <a:off x="4376" y="1981"/>
              <a:ext cx="699"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PELICULA</a:t>
              </a:r>
            </a:p>
          </p:txBody>
        </p:sp>
        <p:sp>
          <p:nvSpPr>
            <p:cNvPr id="42008" name="AutoShape 94"/>
            <p:cNvSpPr>
              <a:spLocks noChangeArrowheads="1"/>
            </p:cNvSpPr>
            <p:nvPr/>
          </p:nvSpPr>
          <p:spPr bwMode="auto">
            <a:xfrm>
              <a:off x="4143" y="1357"/>
              <a:ext cx="1137"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42009" name="Text Box 97"/>
            <p:cNvSpPr txBox="1">
              <a:spLocks noChangeArrowheads="1"/>
            </p:cNvSpPr>
            <p:nvPr/>
          </p:nvSpPr>
          <p:spPr bwMode="auto">
            <a:xfrm>
              <a:off x="4836" y="1200"/>
              <a:ext cx="98" cy="209"/>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b="1">
                  <a:solidFill>
                    <a:schemeClr val="tx2"/>
                  </a:solidFill>
                  <a:latin typeface="Arial Narrow" pitchFamily="34" charset="0"/>
                </a:rPr>
                <a:t>M</a:t>
              </a:r>
            </a:p>
          </p:txBody>
        </p:sp>
        <p:sp>
          <p:nvSpPr>
            <p:cNvPr id="42010" name="Rectangle 98"/>
            <p:cNvSpPr>
              <a:spLocks noChangeArrowheads="1"/>
            </p:cNvSpPr>
            <p:nvPr/>
          </p:nvSpPr>
          <p:spPr bwMode="auto">
            <a:xfrm>
              <a:off x="4368" y="1453"/>
              <a:ext cx="746"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ACTUA_EN</a:t>
              </a:r>
            </a:p>
          </p:txBody>
        </p:sp>
        <p:sp>
          <p:nvSpPr>
            <p:cNvPr id="42011" name="Text Box 99"/>
            <p:cNvSpPr txBox="1">
              <a:spLocks noChangeArrowheads="1"/>
            </p:cNvSpPr>
            <p:nvPr/>
          </p:nvSpPr>
          <p:spPr bwMode="auto">
            <a:xfrm>
              <a:off x="4800" y="1759"/>
              <a:ext cx="85" cy="209"/>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b="1">
                  <a:solidFill>
                    <a:schemeClr val="tx2"/>
                  </a:solidFill>
                  <a:latin typeface="Arial Narrow" pitchFamily="34" charset="0"/>
                </a:rPr>
                <a:t>N</a:t>
              </a:r>
            </a:p>
          </p:txBody>
        </p:sp>
        <p:sp>
          <p:nvSpPr>
            <p:cNvPr id="42012" name="Rectangle 100"/>
            <p:cNvSpPr>
              <a:spLocks noChangeArrowheads="1"/>
            </p:cNvSpPr>
            <p:nvPr/>
          </p:nvSpPr>
          <p:spPr bwMode="auto">
            <a:xfrm>
              <a:off x="4402" y="960"/>
              <a:ext cx="664"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ACTOR</a:t>
              </a:r>
            </a:p>
          </p:txBody>
        </p:sp>
      </p:grpSp>
      <p:grpSp>
        <p:nvGrpSpPr>
          <p:cNvPr id="41993" name="Group 120"/>
          <p:cNvGrpSpPr>
            <a:grpSpLocks/>
          </p:cNvGrpSpPr>
          <p:nvPr/>
        </p:nvGrpSpPr>
        <p:grpSpPr bwMode="auto">
          <a:xfrm>
            <a:off x="6553200" y="4254500"/>
            <a:ext cx="1804988" cy="1993900"/>
            <a:chOff x="4225" y="2680"/>
            <a:chExt cx="1137" cy="1256"/>
          </a:xfrm>
        </p:grpSpPr>
        <p:sp>
          <p:nvSpPr>
            <p:cNvPr id="41997" name="Line 102"/>
            <p:cNvSpPr>
              <a:spLocks noChangeShapeType="1"/>
            </p:cNvSpPr>
            <p:nvPr/>
          </p:nvSpPr>
          <p:spPr bwMode="auto">
            <a:xfrm flipH="1">
              <a:off x="4800" y="3475"/>
              <a:ext cx="0" cy="227"/>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1998" name="Line 103"/>
            <p:cNvSpPr>
              <a:spLocks noChangeShapeType="1"/>
            </p:cNvSpPr>
            <p:nvPr/>
          </p:nvSpPr>
          <p:spPr bwMode="auto">
            <a:xfrm flipV="1">
              <a:off x="4800" y="2876"/>
              <a:ext cx="0" cy="227"/>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1999" name="Rectangle 104"/>
            <p:cNvSpPr>
              <a:spLocks noChangeArrowheads="1"/>
            </p:cNvSpPr>
            <p:nvPr/>
          </p:nvSpPr>
          <p:spPr bwMode="auto">
            <a:xfrm>
              <a:off x="4446" y="3709"/>
              <a:ext cx="699"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PELICULA</a:t>
              </a:r>
            </a:p>
          </p:txBody>
        </p:sp>
        <p:sp>
          <p:nvSpPr>
            <p:cNvPr id="42000" name="AutoShape 105"/>
            <p:cNvSpPr>
              <a:spLocks noChangeArrowheads="1"/>
            </p:cNvSpPr>
            <p:nvPr/>
          </p:nvSpPr>
          <p:spPr bwMode="auto">
            <a:xfrm>
              <a:off x="4225" y="3104"/>
              <a:ext cx="1137"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42001" name="Text Box 108"/>
            <p:cNvSpPr txBox="1">
              <a:spLocks noChangeArrowheads="1"/>
            </p:cNvSpPr>
            <p:nvPr/>
          </p:nvSpPr>
          <p:spPr bwMode="auto">
            <a:xfrm>
              <a:off x="4902" y="2907"/>
              <a:ext cx="249" cy="209"/>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b="1">
                  <a:solidFill>
                    <a:schemeClr val="tx2"/>
                  </a:solidFill>
                  <a:latin typeface="Arial Narrow" pitchFamily="34" charset="0"/>
                </a:rPr>
                <a:t>(1,n)</a:t>
              </a:r>
            </a:p>
          </p:txBody>
        </p:sp>
        <p:sp>
          <p:nvSpPr>
            <p:cNvPr id="42002" name="Rectangle 109"/>
            <p:cNvSpPr>
              <a:spLocks noChangeArrowheads="1"/>
            </p:cNvSpPr>
            <p:nvPr/>
          </p:nvSpPr>
          <p:spPr bwMode="auto">
            <a:xfrm>
              <a:off x="4438" y="3164"/>
              <a:ext cx="746"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ACTUA_EN</a:t>
              </a:r>
            </a:p>
          </p:txBody>
        </p:sp>
        <p:sp>
          <p:nvSpPr>
            <p:cNvPr id="42003" name="Text Box 110"/>
            <p:cNvSpPr txBox="1">
              <a:spLocks noChangeArrowheads="1"/>
            </p:cNvSpPr>
            <p:nvPr/>
          </p:nvSpPr>
          <p:spPr bwMode="auto">
            <a:xfrm>
              <a:off x="4902" y="3483"/>
              <a:ext cx="282" cy="209"/>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b="1">
                  <a:solidFill>
                    <a:schemeClr val="tx2"/>
                  </a:solidFill>
                  <a:latin typeface="Arial Narrow" pitchFamily="34" charset="0"/>
                </a:rPr>
                <a:t>(0,m)</a:t>
              </a:r>
            </a:p>
          </p:txBody>
        </p:sp>
        <p:sp>
          <p:nvSpPr>
            <p:cNvPr id="42004" name="Rectangle 111"/>
            <p:cNvSpPr>
              <a:spLocks noChangeArrowheads="1"/>
            </p:cNvSpPr>
            <p:nvPr/>
          </p:nvSpPr>
          <p:spPr bwMode="auto">
            <a:xfrm>
              <a:off x="4472" y="2680"/>
              <a:ext cx="664"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ACTOR</a:t>
              </a:r>
            </a:p>
          </p:txBody>
        </p:sp>
      </p:grpSp>
      <p:sp>
        <p:nvSpPr>
          <p:cNvPr id="81017" name="AutoShape 121"/>
          <p:cNvSpPr>
            <a:spLocks noChangeArrowheads="1"/>
          </p:cNvSpPr>
          <p:nvPr/>
        </p:nvSpPr>
        <p:spPr bwMode="auto">
          <a:xfrm rot="-5400000">
            <a:off x="1084263" y="3487737"/>
            <a:ext cx="990600" cy="720725"/>
          </a:xfrm>
          <a:prstGeom prst="leftRightArrow">
            <a:avLst>
              <a:gd name="adj1" fmla="val 50222"/>
              <a:gd name="adj2" fmla="val 49251"/>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es-MX"/>
          </a:p>
        </p:txBody>
      </p:sp>
      <p:sp>
        <p:nvSpPr>
          <p:cNvPr id="81019" name="AutoShape 123"/>
          <p:cNvSpPr>
            <a:spLocks noChangeArrowheads="1"/>
          </p:cNvSpPr>
          <p:nvPr/>
        </p:nvSpPr>
        <p:spPr bwMode="auto">
          <a:xfrm rot="-5400000">
            <a:off x="6078538" y="3487737"/>
            <a:ext cx="990600" cy="720725"/>
          </a:xfrm>
          <a:prstGeom prst="leftRightArrow">
            <a:avLst>
              <a:gd name="adj1" fmla="val 50222"/>
              <a:gd name="adj2" fmla="val 49251"/>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es-MX"/>
          </a:p>
        </p:txBody>
      </p:sp>
      <p:sp>
        <p:nvSpPr>
          <p:cNvPr id="41996" name="Rectangle 12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224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5 Marcador de número de diapositiva"/>
          <p:cNvSpPr>
            <a:spLocks noGrp="1"/>
          </p:cNvSpPr>
          <p:nvPr>
            <p:ph type="sldNum" sz="quarter" idx="12"/>
          </p:nvPr>
        </p:nvSpPr>
        <p:spPr>
          <a:noFill/>
        </p:spPr>
        <p:txBody>
          <a:bodyPr/>
          <a:lstStyle/>
          <a:p>
            <a:fld id="{96A50080-60CF-4752-9A76-AA71B7245EB5}" type="slidenum">
              <a:rPr lang="es-ES" smtClean="0"/>
              <a:pPr/>
              <a:t>38</a:t>
            </a:fld>
            <a:endParaRPr lang="es-ES"/>
          </a:p>
        </p:txBody>
      </p:sp>
      <p:sp>
        <p:nvSpPr>
          <p:cNvPr id="43011" name="Rectangle 34"/>
          <p:cNvSpPr>
            <a:spLocks noGrp="1" noChangeArrowheads="1"/>
          </p:cNvSpPr>
          <p:nvPr>
            <p:ph type="title"/>
          </p:nvPr>
        </p:nvSpPr>
        <p:spPr>
          <a:xfrm>
            <a:off x="900113" y="762000"/>
            <a:ext cx="8045450" cy="722313"/>
          </a:xfrm>
        </p:spPr>
        <p:txBody>
          <a:bodyPr/>
          <a:lstStyle/>
          <a:p>
            <a:pPr eaLnBrk="1" hangingPunct="1"/>
            <a:r>
              <a:rPr lang="es-ES_tradnl" sz="2600"/>
              <a:t>Cardinalidad de tipo de entidad </a:t>
            </a:r>
            <a:r>
              <a:rPr lang="es-ES" sz="2600" b="1">
                <a:solidFill>
                  <a:schemeClr val="bg2"/>
                </a:solidFill>
                <a:latin typeface="Arial" charset="0"/>
              </a:rPr>
              <a:t>Notación </a:t>
            </a:r>
            <a:r>
              <a:rPr lang="es-ES_tradnl" sz="2600" b="1">
                <a:solidFill>
                  <a:schemeClr val="bg2"/>
                </a:solidFill>
                <a:latin typeface="Arial" charset="0"/>
              </a:rPr>
              <a:t>MPM1999</a:t>
            </a:r>
            <a:r>
              <a:rPr lang="es-ES" sz="2600" b="1">
                <a:solidFill>
                  <a:schemeClr val="bg2"/>
                </a:solidFill>
                <a:latin typeface="Arial" charset="0"/>
              </a:rPr>
              <a:t>]</a:t>
            </a:r>
          </a:p>
        </p:txBody>
      </p:sp>
      <p:sp>
        <p:nvSpPr>
          <p:cNvPr id="43012" name="Rectangle 35"/>
          <p:cNvSpPr>
            <a:spLocks noGrp="1" noChangeArrowheads="1"/>
          </p:cNvSpPr>
          <p:nvPr>
            <p:ph type="body" idx="1"/>
          </p:nvPr>
        </p:nvSpPr>
        <p:spPr>
          <a:xfrm>
            <a:off x="1182688" y="2081213"/>
            <a:ext cx="7772400" cy="2363787"/>
          </a:xfrm>
        </p:spPr>
        <p:txBody>
          <a:bodyPr/>
          <a:lstStyle/>
          <a:p>
            <a:pPr eaLnBrk="1" hangingPunct="1">
              <a:lnSpc>
                <a:spcPct val="90000"/>
              </a:lnSpc>
            </a:pPr>
            <a:r>
              <a:rPr lang="es-ES_tradnl" sz="2800">
                <a:solidFill>
                  <a:schemeClr val="accent2"/>
                </a:solidFill>
              </a:rPr>
              <a:t>Números</a:t>
            </a:r>
            <a:r>
              <a:rPr lang="es-ES" sz="2800">
                <a:solidFill>
                  <a:schemeClr val="accent2"/>
                </a:solidFill>
              </a:rPr>
              <a:t> </a:t>
            </a:r>
            <a:r>
              <a:rPr lang="es-ES" sz="2800" b="1">
                <a:solidFill>
                  <a:schemeClr val="accent2"/>
                </a:solidFill>
              </a:rPr>
              <a:t>mínimo y máximo</a:t>
            </a:r>
            <a:r>
              <a:rPr lang="es-ES" sz="2800">
                <a:solidFill>
                  <a:schemeClr val="accent2"/>
                </a:solidFill>
              </a:rPr>
              <a:t> de </a:t>
            </a:r>
            <a:r>
              <a:rPr lang="es-ES" sz="2800" b="1" u="sng">
                <a:solidFill>
                  <a:schemeClr val="accent2"/>
                </a:solidFill>
              </a:rPr>
              <a:t>instancias</a:t>
            </a:r>
            <a:r>
              <a:rPr lang="es-ES" sz="2800" u="sng">
                <a:solidFill>
                  <a:schemeClr val="accent2"/>
                </a:solidFill>
              </a:rPr>
              <a:t> </a:t>
            </a:r>
            <a:r>
              <a:rPr lang="es-ES" sz="2800" b="1" u="sng">
                <a:solidFill>
                  <a:schemeClr val="accent2"/>
                </a:solidFill>
              </a:rPr>
              <a:t>de</a:t>
            </a:r>
            <a:r>
              <a:rPr lang="es-ES" sz="2800" u="sng">
                <a:solidFill>
                  <a:schemeClr val="accent2"/>
                </a:solidFill>
              </a:rPr>
              <a:t> un tipo de </a:t>
            </a:r>
            <a:r>
              <a:rPr lang="es-ES" sz="2800" b="1" u="sng">
                <a:solidFill>
                  <a:schemeClr val="accent2"/>
                </a:solidFill>
              </a:rPr>
              <a:t>entidad</a:t>
            </a:r>
            <a:r>
              <a:rPr lang="es-ES" sz="2800">
                <a:solidFill>
                  <a:schemeClr val="accent2"/>
                </a:solidFill>
              </a:rPr>
              <a:t> que pueden estar </a:t>
            </a:r>
            <a:r>
              <a:rPr lang="es-ES" sz="2800" b="1">
                <a:solidFill>
                  <a:schemeClr val="accent2"/>
                </a:solidFill>
              </a:rPr>
              <a:t>relacionadas con una instancia del otro tipo</a:t>
            </a:r>
            <a:r>
              <a:rPr lang="es-ES" sz="2800">
                <a:solidFill>
                  <a:schemeClr val="accent2"/>
                </a:solidFill>
              </a:rPr>
              <a:t> de entidad</a:t>
            </a:r>
          </a:p>
          <a:p>
            <a:pPr eaLnBrk="1" hangingPunct="1">
              <a:lnSpc>
                <a:spcPct val="90000"/>
              </a:lnSpc>
            </a:pPr>
            <a:r>
              <a:rPr lang="es-ES_tradnl" sz="2800">
                <a:solidFill>
                  <a:schemeClr val="accent2"/>
                </a:solidFill>
              </a:rPr>
              <a:t>Notación</a:t>
            </a:r>
          </a:p>
          <a:p>
            <a:pPr lvl="1" eaLnBrk="1" hangingPunct="1">
              <a:lnSpc>
                <a:spcPct val="90000"/>
              </a:lnSpc>
            </a:pPr>
            <a:r>
              <a:rPr lang="es-ES_tradnl" sz="2400" b="1">
                <a:solidFill>
                  <a:schemeClr val="tx2"/>
                </a:solidFill>
                <a:latin typeface="Arial Narrow" pitchFamily="34" charset="0"/>
              </a:rPr>
              <a:t>(min, max)</a:t>
            </a:r>
            <a:r>
              <a:rPr lang="es-ES_tradnl" sz="2400"/>
              <a:t> en la línea que une entidad y relación</a:t>
            </a:r>
          </a:p>
        </p:txBody>
      </p:sp>
      <p:grpSp>
        <p:nvGrpSpPr>
          <p:cNvPr id="43013" name="Group 0"/>
          <p:cNvGrpSpPr>
            <a:grpSpLocks/>
          </p:cNvGrpSpPr>
          <p:nvPr/>
        </p:nvGrpSpPr>
        <p:grpSpPr bwMode="auto">
          <a:xfrm>
            <a:off x="2428875" y="4508500"/>
            <a:ext cx="5038725" cy="1554163"/>
            <a:chOff x="1530" y="2840"/>
            <a:chExt cx="3174" cy="979"/>
          </a:xfrm>
        </p:grpSpPr>
        <p:sp>
          <p:nvSpPr>
            <p:cNvPr id="43015" name="Line 16"/>
            <p:cNvSpPr>
              <a:spLocks noChangeShapeType="1"/>
            </p:cNvSpPr>
            <p:nvPr/>
          </p:nvSpPr>
          <p:spPr bwMode="auto">
            <a:xfrm flipV="1">
              <a:off x="2304" y="3072"/>
              <a:ext cx="384"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3016" name="Line 17"/>
            <p:cNvSpPr>
              <a:spLocks noChangeShapeType="1"/>
            </p:cNvSpPr>
            <p:nvPr/>
          </p:nvSpPr>
          <p:spPr bwMode="auto">
            <a:xfrm flipV="1">
              <a:off x="3648" y="3072"/>
              <a:ext cx="384"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3017" name="AutoShape 18"/>
            <p:cNvSpPr>
              <a:spLocks noChangeArrowheads="1"/>
            </p:cNvSpPr>
            <p:nvPr/>
          </p:nvSpPr>
          <p:spPr bwMode="auto">
            <a:xfrm>
              <a:off x="2592" y="3381"/>
              <a:ext cx="1093" cy="438"/>
            </a:xfrm>
            <a:prstGeom prst="diamond">
              <a:avLst/>
            </a:prstGeom>
            <a:no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POSEE</a:t>
              </a:r>
            </a:p>
          </p:txBody>
        </p:sp>
        <p:sp>
          <p:nvSpPr>
            <p:cNvPr id="43018" name="Line 19"/>
            <p:cNvSpPr>
              <a:spLocks noChangeShapeType="1"/>
            </p:cNvSpPr>
            <p:nvPr/>
          </p:nvSpPr>
          <p:spPr bwMode="auto">
            <a:xfrm>
              <a:off x="1920" y="3142"/>
              <a:ext cx="0" cy="458"/>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3019" name="Line 20"/>
            <p:cNvSpPr>
              <a:spLocks noChangeShapeType="1"/>
            </p:cNvSpPr>
            <p:nvPr/>
          </p:nvSpPr>
          <p:spPr bwMode="auto">
            <a:xfrm>
              <a:off x="1920" y="3600"/>
              <a:ext cx="672"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3020" name="Line 21"/>
            <p:cNvSpPr>
              <a:spLocks noChangeShapeType="1"/>
            </p:cNvSpPr>
            <p:nvPr/>
          </p:nvSpPr>
          <p:spPr bwMode="auto">
            <a:xfrm flipV="1">
              <a:off x="3648" y="3600"/>
              <a:ext cx="672"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3021" name="Line 22"/>
            <p:cNvSpPr>
              <a:spLocks noChangeShapeType="1"/>
            </p:cNvSpPr>
            <p:nvPr/>
          </p:nvSpPr>
          <p:spPr bwMode="auto">
            <a:xfrm flipH="1">
              <a:off x="4320" y="3120"/>
              <a:ext cx="0" cy="48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3022" name="Rectangle 23"/>
            <p:cNvSpPr>
              <a:spLocks noChangeArrowheads="1"/>
            </p:cNvSpPr>
            <p:nvPr/>
          </p:nvSpPr>
          <p:spPr bwMode="auto">
            <a:xfrm>
              <a:off x="1530" y="2977"/>
              <a:ext cx="774" cy="246"/>
            </a:xfrm>
            <a:prstGeom prst="rect">
              <a:avLst/>
            </a:prstGeom>
            <a:solidFill>
              <a:srgbClr val="FFFFFF"/>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PERSONA</a:t>
              </a:r>
            </a:p>
          </p:txBody>
        </p:sp>
        <p:sp>
          <p:nvSpPr>
            <p:cNvPr id="43023" name="AutoShape 28"/>
            <p:cNvSpPr>
              <a:spLocks noChangeArrowheads="1"/>
            </p:cNvSpPr>
            <p:nvPr/>
          </p:nvSpPr>
          <p:spPr bwMode="auto">
            <a:xfrm>
              <a:off x="2615" y="2853"/>
              <a:ext cx="1017" cy="438"/>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USA</a:t>
              </a:r>
            </a:p>
          </p:txBody>
        </p:sp>
        <p:sp>
          <p:nvSpPr>
            <p:cNvPr id="43024" name="Rectangle 29"/>
            <p:cNvSpPr>
              <a:spLocks noChangeArrowheads="1"/>
            </p:cNvSpPr>
            <p:nvPr/>
          </p:nvSpPr>
          <p:spPr bwMode="auto">
            <a:xfrm>
              <a:off x="4005" y="2954"/>
              <a:ext cx="699" cy="246"/>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EDIFICIO</a:t>
              </a:r>
            </a:p>
          </p:txBody>
        </p:sp>
        <p:sp>
          <p:nvSpPr>
            <p:cNvPr id="43025" name="Text Box 30"/>
            <p:cNvSpPr txBox="1">
              <a:spLocks noChangeArrowheads="1"/>
            </p:cNvSpPr>
            <p:nvPr/>
          </p:nvSpPr>
          <p:spPr bwMode="auto">
            <a:xfrm>
              <a:off x="2352" y="2840"/>
              <a:ext cx="389" cy="228"/>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(0,m)</a:t>
              </a:r>
            </a:p>
          </p:txBody>
        </p:sp>
        <p:sp>
          <p:nvSpPr>
            <p:cNvPr id="43026" name="Text Box 31"/>
            <p:cNvSpPr txBox="1">
              <a:spLocks noChangeArrowheads="1"/>
            </p:cNvSpPr>
            <p:nvPr/>
          </p:nvSpPr>
          <p:spPr bwMode="auto">
            <a:xfrm>
              <a:off x="3648" y="2840"/>
              <a:ext cx="277" cy="228"/>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sz="2000" b="1">
                  <a:solidFill>
                    <a:schemeClr val="tx2"/>
                  </a:solidFill>
                  <a:latin typeface="Arial Narrow" pitchFamily="34" charset="0"/>
                </a:rPr>
                <a:t>(1,n)</a:t>
              </a:r>
            </a:p>
          </p:txBody>
        </p:sp>
        <p:sp>
          <p:nvSpPr>
            <p:cNvPr id="43027" name="Text Box 32"/>
            <p:cNvSpPr txBox="1">
              <a:spLocks noChangeArrowheads="1"/>
            </p:cNvSpPr>
            <p:nvPr/>
          </p:nvSpPr>
          <p:spPr bwMode="auto">
            <a:xfrm>
              <a:off x="3744" y="3380"/>
              <a:ext cx="300" cy="228"/>
            </a:xfrm>
            <a:prstGeom prst="rect">
              <a:avLst/>
            </a:prstGeom>
            <a:noFill/>
            <a:ln w="63500" cmpd="dbl">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(0,n)</a:t>
              </a:r>
            </a:p>
          </p:txBody>
        </p:sp>
        <p:sp>
          <p:nvSpPr>
            <p:cNvPr id="43028" name="Text Box 33"/>
            <p:cNvSpPr txBox="1">
              <a:spLocks noChangeArrowheads="1"/>
            </p:cNvSpPr>
            <p:nvPr/>
          </p:nvSpPr>
          <p:spPr bwMode="auto">
            <a:xfrm>
              <a:off x="2292" y="3368"/>
              <a:ext cx="300" cy="228"/>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grpSp>
      <p:sp>
        <p:nvSpPr>
          <p:cNvPr id="43014" name="Rectangle 37"/>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85136"/>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5 Marcador de número de diapositiva"/>
          <p:cNvSpPr>
            <a:spLocks noGrp="1"/>
          </p:cNvSpPr>
          <p:nvPr>
            <p:ph type="sldNum" sz="quarter" idx="12"/>
          </p:nvPr>
        </p:nvSpPr>
        <p:spPr>
          <a:noFill/>
        </p:spPr>
        <p:txBody>
          <a:bodyPr/>
          <a:lstStyle/>
          <a:p>
            <a:fld id="{7F3C831D-665B-4485-B41A-1E2055876318}" type="slidenum">
              <a:rPr lang="es-ES" smtClean="0"/>
              <a:pPr/>
              <a:t>39</a:t>
            </a:fld>
            <a:endParaRPr lang="es-ES"/>
          </a:p>
        </p:txBody>
      </p:sp>
      <p:sp>
        <p:nvSpPr>
          <p:cNvPr id="44035" name="AutoShape 99"/>
          <p:cNvSpPr>
            <a:spLocks noChangeArrowheads="1"/>
          </p:cNvSpPr>
          <p:nvPr/>
        </p:nvSpPr>
        <p:spPr bwMode="auto">
          <a:xfrm>
            <a:off x="1066800" y="3787775"/>
            <a:ext cx="5105400" cy="1657350"/>
          </a:xfrm>
          <a:prstGeom prst="roundRect">
            <a:avLst>
              <a:gd name="adj" fmla="val 16667"/>
            </a:avLst>
          </a:prstGeom>
          <a:solidFill>
            <a:srgbClr val="BFD6D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44036" name="AutoShape 100"/>
          <p:cNvSpPr>
            <a:spLocks noChangeArrowheads="1"/>
          </p:cNvSpPr>
          <p:nvPr/>
        </p:nvSpPr>
        <p:spPr bwMode="auto">
          <a:xfrm>
            <a:off x="1066800" y="1905000"/>
            <a:ext cx="5105400" cy="1668463"/>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77875" name="Rectangle 51"/>
          <p:cNvSpPr>
            <a:spLocks noChangeArrowheads="1"/>
          </p:cNvSpPr>
          <p:nvPr/>
        </p:nvSpPr>
        <p:spPr bwMode="auto">
          <a:xfrm>
            <a:off x="1143000" y="3138488"/>
            <a:ext cx="4019550" cy="361950"/>
          </a:xfrm>
          <a:prstGeom prst="rect">
            <a:avLst/>
          </a:prstGeom>
          <a:noFill/>
          <a:ln w="9525">
            <a:noFill/>
            <a:miter lim="800000"/>
            <a:headEnd/>
            <a:tailEnd/>
          </a:ln>
        </p:spPr>
        <p:txBody>
          <a:bodyPr wrap="none" lIns="0" tIns="46800" rIns="0" bIns="10800">
            <a:spAutoFit/>
          </a:bodyPr>
          <a:lstStyle/>
          <a:p>
            <a:pPr algn="ctr" eaLnBrk="0" hangingPunct="0"/>
            <a:r>
              <a:rPr lang="es-ES_tradnl" sz="2000" b="1">
                <a:solidFill>
                  <a:srgbClr val="990000"/>
                </a:solidFill>
                <a:latin typeface="Arial Narrow" pitchFamily="34" charset="0"/>
              </a:rPr>
              <a:t>POSEE ( PERSONA(0,n) : EDIFICIO(1,1) )</a:t>
            </a:r>
          </a:p>
        </p:txBody>
      </p:sp>
      <p:sp>
        <p:nvSpPr>
          <p:cNvPr id="77876" name="Rectangle 52"/>
          <p:cNvSpPr>
            <a:spLocks noChangeArrowheads="1"/>
          </p:cNvSpPr>
          <p:nvPr/>
        </p:nvSpPr>
        <p:spPr bwMode="auto">
          <a:xfrm>
            <a:off x="1143000" y="5011738"/>
            <a:ext cx="3962400" cy="361950"/>
          </a:xfrm>
          <a:prstGeom prst="rect">
            <a:avLst/>
          </a:prstGeom>
          <a:noFill/>
          <a:ln w="9525">
            <a:noFill/>
            <a:miter lim="800000"/>
            <a:headEnd/>
            <a:tailEnd/>
          </a:ln>
        </p:spPr>
        <p:txBody>
          <a:bodyPr wrap="none" lIns="0" tIns="46800" rIns="0" bIns="10800">
            <a:spAutoFit/>
          </a:bodyPr>
          <a:lstStyle/>
          <a:p>
            <a:pPr algn="ctr" eaLnBrk="0" hangingPunct="0"/>
            <a:r>
              <a:rPr lang="es-ES_tradnl" sz="2000" b="1">
                <a:solidFill>
                  <a:srgbClr val="990000"/>
                </a:solidFill>
                <a:latin typeface="Arial Narrow" pitchFamily="34" charset="0"/>
              </a:rPr>
              <a:t>POSEE( PERSONA(1,1) : EDIFICIO(0,n) )</a:t>
            </a:r>
          </a:p>
        </p:txBody>
      </p:sp>
      <p:sp>
        <p:nvSpPr>
          <p:cNvPr id="44039" name="Rectangle 58"/>
          <p:cNvSpPr>
            <a:spLocks noGrp="1" noChangeArrowheads="1"/>
          </p:cNvSpPr>
          <p:nvPr>
            <p:ph type="title"/>
          </p:nvPr>
        </p:nvSpPr>
        <p:spPr>
          <a:xfrm>
            <a:off x="1143000" y="762000"/>
            <a:ext cx="7726363" cy="533400"/>
          </a:xfrm>
          <a:noFill/>
        </p:spPr>
        <p:txBody>
          <a:bodyPr lIns="90000" rIns="90000"/>
          <a:lstStyle/>
          <a:p>
            <a:pPr eaLnBrk="1" hangingPunct="1"/>
            <a:r>
              <a:rPr lang="es-ES_tradnl" sz="2600"/>
              <a:t>Cardinalidad de tipo de entidad (v)</a:t>
            </a:r>
            <a:endParaRPr lang="es-ES" sz="2600"/>
          </a:p>
        </p:txBody>
      </p:sp>
      <p:sp>
        <p:nvSpPr>
          <p:cNvPr id="44040" name="Rectangle 59"/>
          <p:cNvSpPr>
            <a:spLocks noGrp="1" noChangeArrowheads="1"/>
          </p:cNvSpPr>
          <p:nvPr>
            <p:ph type="body" idx="1"/>
          </p:nvPr>
        </p:nvSpPr>
        <p:spPr>
          <a:xfrm>
            <a:off x="1173163" y="1371600"/>
            <a:ext cx="7772400" cy="533400"/>
          </a:xfrm>
        </p:spPr>
        <p:txBody>
          <a:bodyPr/>
          <a:lstStyle/>
          <a:p>
            <a:pPr eaLnBrk="1" hangingPunct="1"/>
            <a:r>
              <a:rPr lang="es-ES_tradnl" sz="2800"/>
              <a:t>Comparación de notaciones</a:t>
            </a:r>
            <a:endParaRPr lang="es-ES" sz="2800"/>
          </a:p>
        </p:txBody>
      </p:sp>
      <p:grpSp>
        <p:nvGrpSpPr>
          <p:cNvPr id="44041" name="Group 97"/>
          <p:cNvGrpSpPr>
            <a:grpSpLocks/>
          </p:cNvGrpSpPr>
          <p:nvPr/>
        </p:nvGrpSpPr>
        <p:grpSpPr bwMode="auto">
          <a:xfrm>
            <a:off x="1143000" y="2349500"/>
            <a:ext cx="4800600" cy="709613"/>
            <a:chOff x="624" y="1557"/>
            <a:chExt cx="3024" cy="447"/>
          </a:xfrm>
        </p:grpSpPr>
        <p:sp>
          <p:nvSpPr>
            <p:cNvPr id="44063" name="Line 60"/>
            <p:cNvSpPr>
              <a:spLocks noChangeShapeType="1"/>
            </p:cNvSpPr>
            <p:nvPr/>
          </p:nvSpPr>
          <p:spPr bwMode="auto">
            <a:xfrm flipV="1">
              <a:off x="1392" y="1776"/>
              <a:ext cx="384"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4064" name="Line 61"/>
            <p:cNvSpPr>
              <a:spLocks noChangeShapeType="1"/>
            </p:cNvSpPr>
            <p:nvPr/>
          </p:nvSpPr>
          <p:spPr bwMode="auto">
            <a:xfrm flipV="1">
              <a:off x="2592" y="1776"/>
              <a:ext cx="384"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4065" name="Rectangle 67"/>
            <p:cNvSpPr>
              <a:spLocks noChangeArrowheads="1"/>
            </p:cNvSpPr>
            <p:nvPr/>
          </p:nvSpPr>
          <p:spPr bwMode="auto">
            <a:xfrm>
              <a:off x="624" y="1681"/>
              <a:ext cx="774" cy="246"/>
            </a:xfrm>
            <a:prstGeom prst="rect">
              <a:avLst/>
            </a:prstGeom>
            <a:solidFill>
              <a:srgbClr val="FFFFFF"/>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PERSONA</a:t>
              </a:r>
            </a:p>
          </p:txBody>
        </p:sp>
        <p:sp>
          <p:nvSpPr>
            <p:cNvPr id="44066" name="AutoShape 72"/>
            <p:cNvSpPr>
              <a:spLocks noChangeArrowheads="1"/>
            </p:cNvSpPr>
            <p:nvPr/>
          </p:nvSpPr>
          <p:spPr bwMode="auto">
            <a:xfrm>
              <a:off x="1632" y="1557"/>
              <a:ext cx="1017" cy="438"/>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POSEE</a:t>
              </a:r>
            </a:p>
          </p:txBody>
        </p:sp>
        <p:sp>
          <p:nvSpPr>
            <p:cNvPr id="44067" name="Rectangle 73"/>
            <p:cNvSpPr>
              <a:spLocks noChangeArrowheads="1"/>
            </p:cNvSpPr>
            <p:nvPr/>
          </p:nvSpPr>
          <p:spPr bwMode="auto">
            <a:xfrm>
              <a:off x="2949" y="1658"/>
              <a:ext cx="699" cy="246"/>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EDIFICIO</a:t>
              </a:r>
            </a:p>
          </p:txBody>
        </p:sp>
        <p:sp>
          <p:nvSpPr>
            <p:cNvPr id="44068" name="Text Box 74"/>
            <p:cNvSpPr txBox="1">
              <a:spLocks noChangeArrowheads="1"/>
            </p:cNvSpPr>
            <p:nvPr/>
          </p:nvSpPr>
          <p:spPr bwMode="auto">
            <a:xfrm>
              <a:off x="1446" y="1776"/>
              <a:ext cx="389" cy="228"/>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(0,n)</a:t>
              </a:r>
            </a:p>
          </p:txBody>
        </p:sp>
        <p:sp>
          <p:nvSpPr>
            <p:cNvPr id="44069" name="Text Box 75"/>
            <p:cNvSpPr txBox="1">
              <a:spLocks noChangeArrowheads="1"/>
            </p:cNvSpPr>
            <p:nvPr/>
          </p:nvSpPr>
          <p:spPr bwMode="auto">
            <a:xfrm>
              <a:off x="2628" y="1776"/>
              <a:ext cx="300" cy="228"/>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grpSp>
      <p:grpSp>
        <p:nvGrpSpPr>
          <p:cNvPr id="44042" name="Group 79"/>
          <p:cNvGrpSpPr>
            <a:grpSpLocks/>
          </p:cNvGrpSpPr>
          <p:nvPr/>
        </p:nvGrpSpPr>
        <p:grpSpPr bwMode="auto">
          <a:xfrm>
            <a:off x="6172200" y="2060575"/>
            <a:ext cx="2819400" cy="2819400"/>
            <a:chOff x="3648" y="1488"/>
            <a:chExt cx="1776" cy="1776"/>
          </a:xfrm>
        </p:grpSpPr>
        <p:sp>
          <p:nvSpPr>
            <p:cNvPr id="44055" name="Oval 80"/>
            <p:cNvSpPr>
              <a:spLocks noChangeArrowheads="1"/>
            </p:cNvSpPr>
            <p:nvPr/>
          </p:nvSpPr>
          <p:spPr bwMode="auto">
            <a:xfrm>
              <a:off x="3671" y="1725"/>
              <a:ext cx="575" cy="1539"/>
            </a:xfrm>
            <a:prstGeom prst="ellipse">
              <a:avLst/>
            </a:prstGeom>
            <a:noFill/>
            <a:ln w="9525">
              <a:solidFill>
                <a:schemeClr val="tx1"/>
              </a:solidFill>
              <a:round/>
              <a:headEnd/>
              <a:tailEnd/>
            </a:ln>
          </p:spPr>
          <p:txBody>
            <a:bodyPr lIns="0" tIns="10800" rIns="0" bIns="0" anchor="ctr">
              <a:spAutoFit/>
            </a:bodyPr>
            <a:lstStyle/>
            <a:p>
              <a:pPr algn="r" eaLnBrk="0" hangingPunct="0"/>
              <a:r>
                <a:rPr lang="es-ES_tradnl" sz="1600">
                  <a:latin typeface="Arial Narrow" pitchFamily="34" charset="0"/>
                </a:rPr>
                <a:t>p1 </a:t>
              </a:r>
              <a:r>
                <a:rPr lang="es-ES_tradnl" sz="1600">
                  <a:latin typeface="Arial Narrow" pitchFamily="34" charset="0"/>
                  <a:sym typeface="Monotype Sorts" pitchFamily="2" charset="2"/>
                </a:rPr>
                <a:t></a:t>
              </a:r>
              <a:endParaRPr lang="es-ES_tradnl" sz="1600">
                <a:latin typeface="Arial Narrow" pitchFamily="34" charset="0"/>
              </a:endParaRPr>
            </a:p>
            <a:p>
              <a:pPr algn="r" eaLnBrk="0" hangingPunct="0"/>
              <a:endParaRPr lang="es-ES_tradnl" sz="1600">
                <a:latin typeface="Arial Narrow" pitchFamily="34" charset="0"/>
              </a:endParaRPr>
            </a:p>
            <a:p>
              <a:pPr algn="r" eaLnBrk="0" hangingPunct="0"/>
              <a:endParaRPr lang="es-ES_tradnl" sz="1600">
                <a:latin typeface="Arial Narrow" pitchFamily="34" charset="0"/>
              </a:endParaRPr>
            </a:p>
            <a:p>
              <a:pPr algn="r" eaLnBrk="0" hangingPunct="0"/>
              <a:r>
                <a:rPr lang="es-ES_tradnl" sz="1600">
                  <a:latin typeface="Arial Narrow" pitchFamily="34" charset="0"/>
                </a:rPr>
                <a:t>p2 </a:t>
              </a:r>
              <a:r>
                <a:rPr lang="es-ES_tradnl" sz="1600">
                  <a:latin typeface="Arial Narrow" pitchFamily="34" charset="0"/>
                  <a:sym typeface="Monotype Sorts" pitchFamily="2" charset="2"/>
                </a:rPr>
                <a:t></a:t>
              </a:r>
              <a:endParaRPr lang="es-ES_tradnl" sz="1600">
                <a:latin typeface="Arial Narrow" pitchFamily="34" charset="0"/>
              </a:endParaRPr>
            </a:p>
            <a:p>
              <a:pPr algn="r" eaLnBrk="0" hangingPunct="0"/>
              <a:endParaRPr lang="es-ES_tradnl" sz="1600">
                <a:latin typeface="Arial Narrow" pitchFamily="34" charset="0"/>
              </a:endParaRPr>
            </a:p>
            <a:p>
              <a:pPr algn="r" eaLnBrk="0" hangingPunct="0"/>
              <a:r>
                <a:rPr lang="es-ES_tradnl" sz="1600">
                  <a:latin typeface="Arial Narrow" pitchFamily="34" charset="0"/>
                </a:rPr>
                <a:t> </a:t>
              </a:r>
            </a:p>
            <a:p>
              <a:pPr algn="r" eaLnBrk="0" hangingPunct="0"/>
              <a:r>
                <a:rPr lang="es-ES_tradnl" sz="1600">
                  <a:latin typeface="Arial Narrow" pitchFamily="34" charset="0"/>
                  <a:sym typeface="Monotype Sorts" pitchFamily="2" charset="2"/>
                </a:rPr>
                <a:t>p3</a:t>
              </a:r>
              <a:r>
                <a:rPr lang="es-ES_tradnl" sz="1600">
                  <a:latin typeface="Arial Narrow" pitchFamily="34" charset="0"/>
                </a:rPr>
                <a:t> </a:t>
              </a:r>
              <a:r>
                <a:rPr lang="es-ES_tradnl" sz="1600">
                  <a:latin typeface="Arial Narrow" pitchFamily="34" charset="0"/>
                  <a:sym typeface="Monotype Sorts" pitchFamily="2" charset="2"/>
                </a:rPr>
                <a:t> </a:t>
              </a:r>
            </a:p>
          </p:txBody>
        </p:sp>
        <p:sp>
          <p:nvSpPr>
            <p:cNvPr id="44056" name="Oval 81"/>
            <p:cNvSpPr>
              <a:spLocks noChangeArrowheads="1"/>
            </p:cNvSpPr>
            <p:nvPr/>
          </p:nvSpPr>
          <p:spPr bwMode="auto">
            <a:xfrm>
              <a:off x="4778" y="1725"/>
              <a:ext cx="575" cy="1539"/>
            </a:xfrm>
            <a:prstGeom prst="ellipse">
              <a:avLst/>
            </a:prstGeom>
            <a:noFill/>
            <a:ln w="9525">
              <a:solidFill>
                <a:schemeClr val="tx1"/>
              </a:solidFill>
              <a:round/>
              <a:headEnd/>
              <a:tailEnd/>
            </a:ln>
          </p:spPr>
          <p:txBody>
            <a:bodyPr lIns="0" tIns="10800" rIns="0" bIns="0" anchor="ctr">
              <a:spAutoFit/>
            </a:bodyPr>
            <a:lstStyle/>
            <a:p>
              <a:pPr algn="r" eaLnBrk="0" hangingPunct="0"/>
              <a:r>
                <a:rPr lang="es-ES_tradnl" sz="1600">
                  <a:latin typeface="Arial Narrow" pitchFamily="34" charset="0"/>
                  <a:sym typeface="Monotype Sorts" pitchFamily="2" charset="2"/>
                </a:rPr>
                <a:t> </a:t>
              </a:r>
              <a:r>
                <a:rPr lang="es-ES_tradnl" sz="1600">
                  <a:latin typeface="Arial Narrow" pitchFamily="34" charset="0"/>
                </a:rPr>
                <a:t>e1</a:t>
              </a:r>
            </a:p>
            <a:p>
              <a:pPr algn="r" eaLnBrk="0" hangingPunct="0"/>
              <a:endParaRPr lang="es-ES_tradnl" sz="1600">
                <a:latin typeface="Arial Narrow" pitchFamily="34" charset="0"/>
              </a:endParaRPr>
            </a:p>
            <a:p>
              <a:pPr algn="r" eaLnBrk="0" hangingPunct="0"/>
              <a:r>
                <a:rPr lang="es-ES_tradnl" sz="1600">
                  <a:latin typeface="Arial Narrow" pitchFamily="34" charset="0"/>
                  <a:sym typeface="Monotype Sorts" pitchFamily="2" charset="2"/>
                </a:rPr>
                <a:t> </a:t>
              </a:r>
              <a:r>
                <a:rPr lang="es-ES_tradnl" sz="1600">
                  <a:latin typeface="Arial Narrow" pitchFamily="34" charset="0"/>
                </a:rPr>
                <a:t>e2</a:t>
              </a:r>
            </a:p>
            <a:p>
              <a:pPr algn="r" eaLnBrk="0" hangingPunct="0"/>
              <a:endParaRPr lang="es-ES_tradnl" sz="1600">
                <a:latin typeface="Arial Narrow" pitchFamily="34" charset="0"/>
              </a:endParaRPr>
            </a:p>
            <a:p>
              <a:pPr algn="r" eaLnBrk="0" hangingPunct="0"/>
              <a:r>
                <a:rPr lang="es-ES_tradnl" sz="1600">
                  <a:latin typeface="Arial Narrow" pitchFamily="34" charset="0"/>
                </a:rPr>
                <a:t> </a:t>
              </a:r>
              <a:r>
                <a:rPr lang="es-ES_tradnl" sz="1600">
                  <a:latin typeface="Arial Narrow" pitchFamily="34" charset="0"/>
                  <a:sym typeface="Monotype Sorts" pitchFamily="2" charset="2"/>
                </a:rPr>
                <a:t> e3</a:t>
              </a:r>
            </a:p>
            <a:p>
              <a:pPr algn="r" eaLnBrk="0" hangingPunct="0"/>
              <a:r>
                <a:rPr lang="es-ES_tradnl" sz="1600">
                  <a:latin typeface="Arial Narrow" pitchFamily="34" charset="0"/>
                  <a:sym typeface="Monotype Sorts" pitchFamily="2" charset="2"/>
                </a:rPr>
                <a:t> </a:t>
              </a:r>
            </a:p>
            <a:p>
              <a:pPr algn="r" eaLnBrk="0" hangingPunct="0"/>
              <a:r>
                <a:rPr lang="es-ES_tradnl" sz="1600">
                  <a:latin typeface="Arial Narrow" pitchFamily="34" charset="0"/>
                  <a:sym typeface="Monotype Sorts" pitchFamily="2" charset="2"/>
                </a:rPr>
                <a:t> e4</a:t>
              </a:r>
            </a:p>
          </p:txBody>
        </p:sp>
        <p:sp>
          <p:nvSpPr>
            <p:cNvPr id="44057" name="Line 82"/>
            <p:cNvSpPr>
              <a:spLocks noChangeShapeType="1"/>
            </p:cNvSpPr>
            <p:nvPr/>
          </p:nvSpPr>
          <p:spPr bwMode="auto">
            <a:xfrm flipV="1">
              <a:off x="4114" y="2013"/>
              <a:ext cx="926"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44058" name="Line 83"/>
            <p:cNvSpPr>
              <a:spLocks noChangeShapeType="1"/>
            </p:cNvSpPr>
            <p:nvPr/>
          </p:nvSpPr>
          <p:spPr bwMode="auto">
            <a:xfrm>
              <a:off x="4114" y="2013"/>
              <a:ext cx="930" cy="624"/>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44059" name="Line 84"/>
            <p:cNvSpPr>
              <a:spLocks noChangeShapeType="1"/>
            </p:cNvSpPr>
            <p:nvPr/>
          </p:nvSpPr>
          <p:spPr bwMode="auto">
            <a:xfrm flipV="1">
              <a:off x="4114" y="2349"/>
              <a:ext cx="930" cy="624"/>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44060" name="Line 85"/>
            <p:cNvSpPr>
              <a:spLocks noChangeShapeType="1"/>
            </p:cNvSpPr>
            <p:nvPr/>
          </p:nvSpPr>
          <p:spPr bwMode="auto">
            <a:xfrm>
              <a:off x="4114" y="2013"/>
              <a:ext cx="930" cy="960"/>
            </a:xfrm>
            <a:prstGeom prst="line">
              <a:avLst/>
            </a:prstGeom>
            <a:noFill/>
            <a:ln w="9525">
              <a:solidFill>
                <a:schemeClr val="tx1"/>
              </a:solidFill>
              <a:round/>
              <a:headEnd/>
              <a:tailEnd/>
            </a:ln>
          </p:spPr>
          <p:txBody>
            <a:bodyPr wrap="none" lIns="0" tIns="46800" rIns="0" bIns="10800" anchor="ctr">
              <a:spAutoFit/>
            </a:bodyPr>
            <a:lstStyle/>
            <a:p>
              <a:endParaRPr lang="es-MX"/>
            </a:p>
          </p:txBody>
        </p:sp>
        <p:sp>
          <p:nvSpPr>
            <p:cNvPr id="44061" name="Rectangle 86"/>
            <p:cNvSpPr>
              <a:spLocks noChangeArrowheads="1"/>
            </p:cNvSpPr>
            <p:nvPr/>
          </p:nvSpPr>
          <p:spPr bwMode="auto">
            <a:xfrm>
              <a:off x="4323" y="1677"/>
              <a:ext cx="621" cy="288"/>
            </a:xfrm>
            <a:prstGeom prst="rect">
              <a:avLst/>
            </a:prstGeom>
            <a:noFill/>
            <a:ln w="9525">
              <a:noFill/>
              <a:miter lim="800000"/>
              <a:headEnd/>
              <a:tailEnd/>
            </a:ln>
          </p:spPr>
          <p:txBody>
            <a:bodyPr anchor="ctr"/>
            <a:lstStyle/>
            <a:p>
              <a:pPr eaLnBrk="0" hangingPunct="0">
                <a:tabLst>
                  <a:tab pos="381000" algn="l"/>
                  <a:tab pos="2571750" algn="ctr"/>
                  <a:tab pos="6858000" algn="r"/>
                </a:tabLst>
              </a:pPr>
              <a:r>
                <a:rPr lang="es-ES_tradnl" b="1">
                  <a:solidFill>
                    <a:schemeClr val="tx2"/>
                  </a:solidFill>
                  <a:latin typeface="Arial Narrow" pitchFamily="34" charset="0"/>
                </a:rPr>
                <a:t>POSEE</a:t>
              </a:r>
            </a:p>
          </p:txBody>
        </p:sp>
        <p:sp>
          <p:nvSpPr>
            <p:cNvPr id="44062" name="Rectangle 87"/>
            <p:cNvSpPr>
              <a:spLocks noChangeArrowheads="1"/>
            </p:cNvSpPr>
            <p:nvPr/>
          </p:nvSpPr>
          <p:spPr bwMode="auto">
            <a:xfrm>
              <a:off x="3648" y="1488"/>
              <a:ext cx="1776" cy="288"/>
            </a:xfrm>
            <a:prstGeom prst="rect">
              <a:avLst/>
            </a:prstGeom>
            <a:noFill/>
            <a:ln w="9525">
              <a:noFill/>
              <a:miter lim="800000"/>
              <a:headEnd/>
              <a:tailEnd/>
            </a:ln>
          </p:spPr>
          <p:txBody>
            <a:bodyPr anchor="ctr"/>
            <a:lstStyle/>
            <a:p>
              <a:pPr eaLnBrk="0" hangingPunct="0">
                <a:tabLst>
                  <a:tab pos="6858000" algn="r"/>
                </a:tabLst>
              </a:pPr>
              <a:r>
                <a:rPr lang="es-ES_tradnl" b="1">
                  <a:solidFill>
                    <a:schemeClr val="tx2"/>
                  </a:solidFill>
                  <a:latin typeface="Arial Narrow" pitchFamily="34" charset="0"/>
                </a:rPr>
                <a:t>PERSONA                EDIFICIO</a:t>
              </a:r>
            </a:p>
          </p:txBody>
        </p:sp>
      </p:grpSp>
      <p:grpSp>
        <p:nvGrpSpPr>
          <p:cNvPr id="44043" name="Group 0"/>
          <p:cNvGrpSpPr>
            <a:grpSpLocks/>
          </p:cNvGrpSpPr>
          <p:nvPr/>
        </p:nvGrpSpPr>
        <p:grpSpPr bwMode="auto">
          <a:xfrm>
            <a:off x="1143000" y="4230688"/>
            <a:ext cx="4800600" cy="709612"/>
            <a:chOff x="720" y="2880"/>
            <a:chExt cx="3024" cy="447"/>
          </a:xfrm>
        </p:grpSpPr>
        <p:sp>
          <p:nvSpPr>
            <p:cNvPr id="44048" name="Line 88"/>
            <p:cNvSpPr>
              <a:spLocks noChangeShapeType="1"/>
            </p:cNvSpPr>
            <p:nvPr/>
          </p:nvSpPr>
          <p:spPr bwMode="auto">
            <a:xfrm flipV="1">
              <a:off x="1488" y="3099"/>
              <a:ext cx="384"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4049" name="Line 89"/>
            <p:cNvSpPr>
              <a:spLocks noChangeShapeType="1"/>
            </p:cNvSpPr>
            <p:nvPr/>
          </p:nvSpPr>
          <p:spPr bwMode="auto">
            <a:xfrm flipV="1">
              <a:off x="2688" y="3099"/>
              <a:ext cx="384"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4050" name="Rectangle 90"/>
            <p:cNvSpPr>
              <a:spLocks noChangeArrowheads="1"/>
            </p:cNvSpPr>
            <p:nvPr/>
          </p:nvSpPr>
          <p:spPr bwMode="auto">
            <a:xfrm>
              <a:off x="720" y="3004"/>
              <a:ext cx="774" cy="246"/>
            </a:xfrm>
            <a:prstGeom prst="rect">
              <a:avLst/>
            </a:prstGeom>
            <a:solidFill>
              <a:srgbClr val="FFFFFF"/>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PERSONA</a:t>
              </a:r>
            </a:p>
          </p:txBody>
        </p:sp>
        <p:sp>
          <p:nvSpPr>
            <p:cNvPr id="44051" name="AutoShape 91"/>
            <p:cNvSpPr>
              <a:spLocks noChangeArrowheads="1"/>
            </p:cNvSpPr>
            <p:nvPr/>
          </p:nvSpPr>
          <p:spPr bwMode="auto">
            <a:xfrm>
              <a:off x="1728" y="2880"/>
              <a:ext cx="1017" cy="438"/>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POSEE</a:t>
              </a:r>
            </a:p>
          </p:txBody>
        </p:sp>
        <p:sp>
          <p:nvSpPr>
            <p:cNvPr id="44052" name="Rectangle 92"/>
            <p:cNvSpPr>
              <a:spLocks noChangeArrowheads="1"/>
            </p:cNvSpPr>
            <p:nvPr/>
          </p:nvSpPr>
          <p:spPr bwMode="auto">
            <a:xfrm>
              <a:off x="3045" y="2981"/>
              <a:ext cx="699" cy="246"/>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sz="2000">
                  <a:solidFill>
                    <a:schemeClr val="tx2"/>
                  </a:solidFill>
                  <a:latin typeface="Arial Narrow" pitchFamily="34" charset="0"/>
                </a:rPr>
                <a:t>EDIFICIO</a:t>
              </a:r>
            </a:p>
          </p:txBody>
        </p:sp>
        <p:sp>
          <p:nvSpPr>
            <p:cNvPr id="44053" name="Text Box 93"/>
            <p:cNvSpPr txBox="1">
              <a:spLocks noChangeArrowheads="1"/>
            </p:cNvSpPr>
            <p:nvPr/>
          </p:nvSpPr>
          <p:spPr bwMode="auto">
            <a:xfrm>
              <a:off x="1542" y="3099"/>
              <a:ext cx="389" cy="228"/>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
          <p:nvSpPr>
            <p:cNvPr id="44054" name="Text Box 94"/>
            <p:cNvSpPr txBox="1">
              <a:spLocks noChangeArrowheads="1"/>
            </p:cNvSpPr>
            <p:nvPr/>
          </p:nvSpPr>
          <p:spPr bwMode="auto">
            <a:xfrm>
              <a:off x="2688" y="3099"/>
              <a:ext cx="277" cy="228"/>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sz="2000" b="1">
                  <a:solidFill>
                    <a:schemeClr val="tx2"/>
                  </a:solidFill>
                  <a:latin typeface="Arial Narrow" pitchFamily="34" charset="0"/>
                </a:rPr>
                <a:t>(0,n)</a:t>
              </a:r>
            </a:p>
          </p:txBody>
        </p:sp>
      </p:grpSp>
      <p:sp>
        <p:nvSpPr>
          <p:cNvPr id="44044" name="Rectangle 101"/>
          <p:cNvSpPr>
            <a:spLocks noChangeArrowheads="1"/>
          </p:cNvSpPr>
          <p:nvPr/>
        </p:nvSpPr>
        <p:spPr bwMode="auto">
          <a:xfrm>
            <a:off x="1143000" y="1916113"/>
            <a:ext cx="1306513" cy="422275"/>
          </a:xfrm>
          <a:prstGeom prst="rect">
            <a:avLst/>
          </a:prstGeom>
          <a:noFill/>
          <a:ln w="9525">
            <a:noFill/>
            <a:miter lim="800000"/>
            <a:headEnd/>
            <a:tailEnd/>
          </a:ln>
        </p:spPr>
        <p:txBody>
          <a:bodyPr wrap="none" lIns="0" tIns="46800" rIns="0" bIns="10800">
            <a:spAutoFit/>
          </a:bodyPr>
          <a:lstStyle/>
          <a:p>
            <a:pPr eaLnBrk="0" hangingPunct="0"/>
            <a:r>
              <a:rPr lang="es-ES_tradnl" sz="2400" b="1">
                <a:solidFill>
                  <a:schemeClr val="bg2"/>
                </a:solidFill>
                <a:latin typeface="Arial" charset="0"/>
              </a:rPr>
              <a:t>[EN2002]</a:t>
            </a:r>
          </a:p>
        </p:txBody>
      </p:sp>
      <p:sp>
        <p:nvSpPr>
          <p:cNvPr id="44045" name="Rectangle 102"/>
          <p:cNvSpPr>
            <a:spLocks noChangeArrowheads="1"/>
          </p:cNvSpPr>
          <p:nvPr/>
        </p:nvSpPr>
        <p:spPr bwMode="auto">
          <a:xfrm>
            <a:off x="1143000" y="3813175"/>
            <a:ext cx="1593850" cy="422275"/>
          </a:xfrm>
          <a:prstGeom prst="rect">
            <a:avLst/>
          </a:prstGeom>
          <a:noFill/>
          <a:ln w="9525">
            <a:noFill/>
            <a:miter lim="800000"/>
            <a:headEnd/>
            <a:tailEnd/>
          </a:ln>
        </p:spPr>
        <p:txBody>
          <a:bodyPr wrap="none" lIns="0" tIns="46800" rIns="0" bIns="10800">
            <a:spAutoFit/>
          </a:bodyPr>
          <a:lstStyle/>
          <a:p>
            <a:pPr eaLnBrk="0" hangingPunct="0"/>
            <a:r>
              <a:rPr lang="es-ES_tradnl" sz="2400" b="1">
                <a:solidFill>
                  <a:schemeClr val="bg2"/>
                </a:solidFill>
                <a:latin typeface="Arial" charset="0"/>
              </a:rPr>
              <a:t>[MPM1999]</a:t>
            </a:r>
          </a:p>
        </p:txBody>
      </p:sp>
      <p:sp>
        <p:nvSpPr>
          <p:cNvPr id="44046" name="Rectangle 103"/>
          <p:cNvSpPr>
            <a:spLocks noChangeArrowheads="1"/>
          </p:cNvSpPr>
          <p:nvPr/>
        </p:nvSpPr>
        <p:spPr bwMode="auto">
          <a:xfrm>
            <a:off x="1143000"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
        <p:nvSpPr>
          <p:cNvPr id="77826" name="Rectangle 2"/>
          <p:cNvSpPr>
            <a:spLocks noChangeArrowheads="1"/>
          </p:cNvSpPr>
          <p:nvPr/>
        </p:nvSpPr>
        <p:spPr bwMode="auto">
          <a:xfrm>
            <a:off x="1173163" y="5589588"/>
            <a:ext cx="7772400" cy="935037"/>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s-ES_tradnl" sz="2400"/>
              <a:t>En toda notación, </a:t>
            </a:r>
            <a:r>
              <a:rPr lang="es-ES_tradnl" sz="2400" b="1">
                <a:solidFill>
                  <a:srgbClr val="990000"/>
                </a:solidFill>
              </a:rPr>
              <a:t>la cardinalidad de una entidad es la etiqueta de la línea que la une a la relación</a:t>
            </a:r>
            <a:endParaRPr lang="es-ES" sz="2400" b="1">
              <a:solidFill>
                <a:srgbClr val="990000"/>
              </a:solidFill>
            </a:endParaRPr>
          </a:p>
        </p:txBody>
      </p:sp>
    </p:spTree>
  </p:cSld>
  <p:clrMapOvr>
    <a:masterClrMapping/>
  </p:clrMapOvr>
  <p:transition advTm="2488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75" grpId="0"/>
      <p:bldP spid="77876" grpId="0"/>
      <p:bldP spid="778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5 Marcador de número de diapositiva"/>
          <p:cNvSpPr>
            <a:spLocks noGrp="1"/>
          </p:cNvSpPr>
          <p:nvPr>
            <p:ph type="sldNum" sz="quarter" idx="12"/>
          </p:nvPr>
        </p:nvSpPr>
        <p:spPr>
          <a:noFill/>
        </p:spPr>
        <p:txBody>
          <a:bodyPr/>
          <a:lstStyle/>
          <a:p>
            <a:fld id="{008CFDFD-E0A9-4382-B07E-870A068BA515}" type="slidenum">
              <a:rPr lang="es-ES" smtClean="0"/>
              <a:pPr/>
              <a:t>4</a:t>
            </a:fld>
            <a:endParaRPr lang="es-ES"/>
          </a:p>
        </p:txBody>
      </p:sp>
      <p:sp>
        <p:nvSpPr>
          <p:cNvPr id="8195" name="Rectangle 6"/>
          <p:cNvSpPr>
            <a:spLocks noGrp="1" noChangeArrowheads="1"/>
          </p:cNvSpPr>
          <p:nvPr>
            <p:ph type="title"/>
          </p:nvPr>
        </p:nvSpPr>
        <p:spPr>
          <a:xfrm>
            <a:off x="1173163" y="1066800"/>
            <a:ext cx="7772400" cy="609600"/>
          </a:xfrm>
        </p:spPr>
        <p:txBody>
          <a:bodyPr/>
          <a:lstStyle/>
          <a:p>
            <a:pPr eaLnBrk="1" hangingPunct="1"/>
            <a:r>
              <a:rPr lang="es-ES_tradnl" sz="3600"/>
              <a:t>En el proceso de diseño...</a:t>
            </a:r>
            <a:endParaRPr lang="es-ES" sz="3600"/>
          </a:p>
        </p:txBody>
      </p:sp>
      <p:sp>
        <p:nvSpPr>
          <p:cNvPr id="26632" name="Rectangle 8"/>
          <p:cNvSpPr>
            <a:spLocks noChangeArrowheads="1"/>
          </p:cNvSpPr>
          <p:nvPr/>
        </p:nvSpPr>
        <p:spPr bwMode="auto">
          <a:xfrm>
            <a:off x="3633788" y="3708400"/>
            <a:ext cx="2278062" cy="787400"/>
          </a:xfrm>
          <a:prstGeom prst="rect">
            <a:avLst/>
          </a:prstGeom>
          <a:solidFill>
            <a:schemeClr val="hlink"/>
          </a:solidFill>
          <a:ln w="9525">
            <a:noFill/>
            <a:miter lim="800000"/>
            <a:headEnd/>
            <a:tailEnd/>
          </a:ln>
          <a:effectLst>
            <a:prstShdw prst="shdw17" dist="17961" dir="2700000">
              <a:schemeClr val="hlink">
                <a:gamma/>
                <a:shade val="60000"/>
                <a:invGamma/>
              </a:schemeClr>
            </a:prstShdw>
          </a:effectLst>
        </p:spPr>
        <p:txBody>
          <a:bodyPr wrap="none" lIns="72000" tIns="46800" rIns="72000" bIns="10800" anchor="ctr">
            <a:spAutoFit/>
          </a:bodyPr>
          <a:lstStyle/>
          <a:p>
            <a:pPr algn="ctr">
              <a:defRPr/>
            </a:pPr>
            <a:r>
              <a:rPr lang="es-ES_tradnl" sz="2400" b="1">
                <a:latin typeface="Times New Roman" pitchFamily="18" charset="0"/>
              </a:rPr>
              <a:t>DISEÑO </a:t>
            </a:r>
            <a:br>
              <a:rPr lang="es-ES_tradnl" sz="2400" b="1">
                <a:latin typeface="Times New Roman" pitchFamily="18" charset="0"/>
              </a:rPr>
            </a:br>
            <a:r>
              <a:rPr lang="es-ES_tradnl" sz="2400" b="1">
                <a:latin typeface="Times New Roman" pitchFamily="18" charset="0"/>
              </a:rPr>
              <a:t>CONCEPTUAL</a:t>
            </a:r>
            <a:endParaRPr lang="es-ES" sz="2400" b="1">
              <a:latin typeface="Times New Roman" pitchFamily="18" charset="0"/>
            </a:endParaRPr>
          </a:p>
        </p:txBody>
      </p:sp>
      <p:sp>
        <p:nvSpPr>
          <p:cNvPr id="8197" name="Line 10"/>
          <p:cNvSpPr>
            <a:spLocks noChangeShapeType="1"/>
          </p:cNvSpPr>
          <p:nvPr/>
        </p:nvSpPr>
        <p:spPr bwMode="auto">
          <a:xfrm>
            <a:off x="4724400" y="2971800"/>
            <a:ext cx="0" cy="762000"/>
          </a:xfrm>
          <a:prstGeom prst="line">
            <a:avLst/>
          </a:prstGeom>
          <a:noFill/>
          <a:ln w="38100">
            <a:solidFill>
              <a:schemeClr val="tx1"/>
            </a:solidFill>
            <a:round/>
            <a:headEnd/>
            <a:tailEnd type="triangle" w="lg" len="lg"/>
          </a:ln>
        </p:spPr>
        <p:txBody>
          <a:bodyPr wrap="none" lIns="0" tIns="46800" rIns="0" bIns="10800">
            <a:spAutoFit/>
          </a:bodyPr>
          <a:lstStyle/>
          <a:p>
            <a:endParaRPr lang="es-MX"/>
          </a:p>
        </p:txBody>
      </p:sp>
      <p:sp>
        <p:nvSpPr>
          <p:cNvPr id="8198" name="Line 11"/>
          <p:cNvSpPr>
            <a:spLocks noChangeShapeType="1"/>
          </p:cNvSpPr>
          <p:nvPr/>
        </p:nvSpPr>
        <p:spPr bwMode="auto">
          <a:xfrm>
            <a:off x="4724400" y="4495800"/>
            <a:ext cx="0" cy="762000"/>
          </a:xfrm>
          <a:prstGeom prst="line">
            <a:avLst/>
          </a:prstGeom>
          <a:noFill/>
          <a:ln w="38100">
            <a:solidFill>
              <a:schemeClr val="tx1"/>
            </a:solidFill>
            <a:round/>
            <a:headEnd/>
            <a:tailEnd type="triangle" w="lg" len="lg"/>
          </a:ln>
        </p:spPr>
        <p:txBody>
          <a:bodyPr wrap="none" lIns="0" tIns="46800" rIns="0" bIns="10800">
            <a:spAutoFit/>
          </a:bodyPr>
          <a:lstStyle/>
          <a:p>
            <a:endParaRPr lang="es-MX"/>
          </a:p>
        </p:txBody>
      </p:sp>
      <p:sp>
        <p:nvSpPr>
          <p:cNvPr id="8199" name="AutoShape 12"/>
          <p:cNvSpPr>
            <a:spLocks noChangeArrowheads="1"/>
          </p:cNvSpPr>
          <p:nvPr/>
        </p:nvSpPr>
        <p:spPr bwMode="auto">
          <a:xfrm>
            <a:off x="3933505" y="1974850"/>
            <a:ext cx="1591316" cy="1074251"/>
          </a:xfrm>
          <a:prstGeom prst="foldedCorner">
            <a:avLst>
              <a:gd name="adj" fmla="val 26310"/>
            </a:avLst>
          </a:prstGeom>
          <a:solidFill>
            <a:schemeClr val="folHlink"/>
          </a:solidFill>
          <a:ln w="9525">
            <a:solidFill>
              <a:schemeClr val="tx2"/>
            </a:solidFill>
            <a:round/>
            <a:headEnd/>
            <a:tailEnd/>
          </a:ln>
        </p:spPr>
        <p:txBody>
          <a:bodyPr wrap="none" lIns="72000" tIns="46800" rIns="72000" bIns="10800">
            <a:spAutoFit/>
          </a:bodyPr>
          <a:lstStyle/>
          <a:p>
            <a:pPr algn="ctr">
              <a:spcBef>
                <a:spcPct val="50000"/>
              </a:spcBef>
            </a:pPr>
            <a:r>
              <a:rPr lang="es-ES_tradnl" sz="2400" b="1" dirty="0">
                <a:solidFill>
                  <a:schemeClr val="bg1"/>
                </a:solidFill>
                <a:latin typeface="Times New Roman" pitchFamily="18" charset="0"/>
              </a:rPr>
              <a:t>Requisitos </a:t>
            </a:r>
            <a:br>
              <a:rPr lang="es-ES_tradnl" sz="2400" b="1" dirty="0">
                <a:solidFill>
                  <a:schemeClr val="bg1"/>
                </a:solidFill>
                <a:latin typeface="Times New Roman" pitchFamily="18" charset="0"/>
              </a:rPr>
            </a:br>
            <a:r>
              <a:rPr lang="es-ES_tradnl" sz="2400" b="1" dirty="0">
                <a:solidFill>
                  <a:schemeClr val="bg1"/>
                </a:solidFill>
                <a:latin typeface="Times New Roman" pitchFamily="18" charset="0"/>
              </a:rPr>
              <a:t>de datos</a:t>
            </a:r>
            <a:endParaRPr lang="es-ES" sz="2400" b="1" dirty="0">
              <a:solidFill>
                <a:schemeClr val="bg1"/>
              </a:solidFill>
              <a:latin typeface="Times New Roman" pitchFamily="18" charset="0"/>
            </a:endParaRPr>
          </a:p>
        </p:txBody>
      </p:sp>
      <p:sp>
        <p:nvSpPr>
          <p:cNvPr id="8200" name="AutoShape 13"/>
          <p:cNvSpPr>
            <a:spLocks noChangeArrowheads="1"/>
          </p:cNvSpPr>
          <p:nvPr/>
        </p:nvSpPr>
        <p:spPr bwMode="auto">
          <a:xfrm>
            <a:off x="3962400" y="5257800"/>
            <a:ext cx="1643063" cy="996950"/>
          </a:xfrm>
          <a:prstGeom prst="foldedCorner">
            <a:avLst>
              <a:gd name="adj" fmla="val 26310"/>
            </a:avLst>
          </a:prstGeom>
          <a:solidFill>
            <a:srgbClr val="CCECFF"/>
          </a:solidFill>
          <a:ln w="9525">
            <a:solidFill>
              <a:schemeClr val="tx2"/>
            </a:solidFill>
            <a:round/>
            <a:headEnd/>
            <a:tailEnd/>
          </a:ln>
        </p:spPr>
        <p:txBody>
          <a:bodyPr wrap="none" lIns="72000" tIns="46800" rIns="72000" bIns="10800">
            <a:spAutoFit/>
          </a:bodyPr>
          <a:lstStyle/>
          <a:p>
            <a:pPr algn="ctr">
              <a:spcBef>
                <a:spcPct val="50000"/>
              </a:spcBef>
            </a:pPr>
            <a:r>
              <a:rPr lang="es-ES_tradnl" sz="2400" b="1">
                <a:latin typeface="Times New Roman" pitchFamily="18" charset="0"/>
              </a:rPr>
              <a:t>Esquema</a:t>
            </a:r>
            <a:br>
              <a:rPr lang="es-ES_tradnl" sz="2400" b="1">
                <a:latin typeface="Times New Roman" pitchFamily="18" charset="0"/>
              </a:rPr>
            </a:br>
            <a:r>
              <a:rPr lang="es-ES_tradnl" sz="2400" b="1">
                <a:latin typeface="Times New Roman" pitchFamily="18" charset="0"/>
              </a:rPr>
              <a:t>Conceptual</a:t>
            </a:r>
            <a:endParaRPr lang="es-ES" sz="2400" b="1">
              <a:latin typeface="Times New Roman" pitchFamily="18" charset="0"/>
            </a:endParaRPr>
          </a:p>
        </p:txBody>
      </p:sp>
      <p:grpSp>
        <p:nvGrpSpPr>
          <p:cNvPr id="2" name="Group 16"/>
          <p:cNvGrpSpPr>
            <a:grpSpLocks/>
          </p:cNvGrpSpPr>
          <p:nvPr/>
        </p:nvGrpSpPr>
        <p:grpSpPr bwMode="auto">
          <a:xfrm>
            <a:off x="5715000" y="5334000"/>
            <a:ext cx="2165350" cy="666750"/>
            <a:chOff x="3600" y="3360"/>
            <a:chExt cx="1364" cy="420"/>
          </a:xfrm>
        </p:grpSpPr>
        <p:sp>
          <p:nvSpPr>
            <p:cNvPr id="8203" name="Text Box 14"/>
            <p:cNvSpPr txBox="1">
              <a:spLocks noChangeArrowheads="1"/>
            </p:cNvSpPr>
            <p:nvPr/>
          </p:nvSpPr>
          <p:spPr bwMode="auto">
            <a:xfrm>
              <a:off x="4128" y="3360"/>
              <a:ext cx="836" cy="420"/>
            </a:xfrm>
            <a:prstGeom prst="rect">
              <a:avLst/>
            </a:prstGeom>
            <a:noFill/>
            <a:ln w="9525">
              <a:noFill/>
              <a:miter lim="800000"/>
              <a:headEnd/>
              <a:tailEnd/>
            </a:ln>
          </p:spPr>
          <p:txBody>
            <a:bodyPr wrap="none" lIns="72000" tIns="46800" rIns="72000" bIns="10800">
              <a:spAutoFit/>
            </a:bodyPr>
            <a:lstStyle/>
            <a:p>
              <a:pPr>
                <a:spcBef>
                  <a:spcPct val="50000"/>
                </a:spcBef>
              </a:pPr>
              <a:r>
                <a:rPr lang="es-ES_tradnl" sz="4000" b="1">
                  <a:solidFill>
                    <a:schemeClr val="accent2"/>
                  </a:solidFill>
                  <a:latin typeface="Times New Roman" pitchFamily="18" charset="0"/>
                </a:rPr>
                <a:t>MER</a:t>
              </a:r>
              <a:endParaRPr lang="es-ES" sz="4000" b="1">
                <a:solidFill>
                  <a:schemeClr val="accent2"/>
                </a:solidFill>
                <a:latin typeface="Times New Roman" pitchFamily="18" charset="0"/>
              </a:endParaRPr>
            </a:p>
          </p:txBody>
        </p:sp>
        <p:sp>
          <p:nvSpPr>
            <p:cNvPr id="8204" name="AutoShape 15"/>
            <p:cNvSpPr>
              <a:spLocks noChangeArrowheads="1"/>
            </p:cNvSpPr>
            <p:nvPr/>
          </p:nvSpPr>
          <p:spPr bwMode="auto">
            <a:xfrm flipH="1">
              <a:off x="3600" y="3456"/>
              <a:ext cx="480" cy="240"/>
            </a:xfrm>
            <a:custGeom>
              <a:avLst/>
              <a:gdLst>
                <a:gd name="T0" fmla="*/ 8 w 21600"/>
                <a:gd name="T1" fmla="*/ 0 h 21600"/>
                <a:gd name="T2" fmla="*/ 0 w 21600"/>
                <a:gd name="T3" fmla="*/ 1 h 21600"/>
                <a:gd name="T4" fmla="*/ 8 w 21600"/>
                <a:gd name="T5" fmla="*/ 3 h 21600"/>
                <a:gd name="T6" fmla="*/ 11 w 21600"/>
                <a:gd name="T7" fmla="*/ 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lIns="0" tIns="46800" rIns="0" bIns="10800" anchor="ctr">
              <a:spAutoFit/>
            </a:bodyPr>
            <a:lstStyle/>
            <a:p>
              <a:endParaRPr lang="es-MX"/>
            </a:p>
          </p:txBody>
        </p:sp>
      </p:grpSp>
      <p:sp>
        <p:nvSpPr>
          <p:cNvPr id="8202" name="Rectangle 17"/>
          <p:cNvSpPr>
            <a:spLocks noChangeArrowheads="1"/>
          </p:cNvSpPr>
          <p:nvPr/>
        </p:nvSpPr>
        <p:spPr bwMode="auto">
          <a:xfrm>
            <a:off x="1173163" y="152400"/>
            <a:ext cx="7772400" cy="8382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2.1. Introducción e historia del modelo Entidad-Relación</a:t>
            </a:r>
            <a:endParaRPr lang="es-ES" sz="3200" b="1">
              <a:solidFill>
                <a:schemeClr val="tx2"/>
              </a:solidFill>
              <a:latin typeface="Times New Roman" pitchFamily="18" charset="0"/>
            </a:endParaRPr>
          </a:p>
        </p:txBody>
      </p:sp>
    </p:spTree>
    <p:custDataLst>
      <p:tags r:id="rId1"/>
    </p:custDataLst>
  </p:cSld>
  <p:clrMapOvr>
    <a:masterClrMapping/>
  </p:clrMapOvr>
  <p:transition advTm="4140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5 Marcador de número de diapositiva"/>
          <p:cNvSpPr>
            <a:spLocks noGrp="1"/>
          </p:cNvSpPr>
          <p:nvPr>
            <p:ph type="sldNum" sz="quarter" idx="12"/>
          </p:nvPr>
        </p:nvSpPr>
        <p:spPr>
          <a:noFill/>
        </p:spPr>
        <p:txBody>
          <a:bodyPr/>
          <a:lstStyle/>
          <a:p>
            <a:fld id="{CE34988A-A8C0-4A3E-A38A-1BF6510F0733}" type="slidenum">
              <a:rPr lang="es-ES" smtClean="0"/>
              <a:pPr/>
              <a:t>40</a:t>
            </a:fld>
            <a:endParaRPr lang="es-ES"/>
          </a:p>
        </p:txBody>
      </p:sp>
      <p:sp>
        <p:nvSpPr>
          <p:cNvPr id="45059" name="AutoShape 60"/>
          <p:cNvSpPr>
            <a:spLocks noChangeArrowheads="1"/>
          </p:cNvSpPr>
          <p:nvPr/>
        </p:nvSpPr>
        <p:spPr bwMode="auto">
          <a:xfrm>
            <a:off x="1066800" y="3429000"/>
            <a:ext cx="7848600" cy="1143000"/>
          </a:xfrm>
          <a:prstGeom prst="roundRect">
            <a:avLst>
              <a:gd name="adj" fmla="val 16667"/>
            </a:avLst>
          </a:prstGeom>
          <a:solidFill>
            <a:srgbClr val="BFD6D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45060" name="AutoShape 61"/>
          <p:cNvSpPr>
            <a:spLocks noChangeArrowheads="1"/>
          </p:cNvSpPr>
          <p:nvPr/>
        </p:nvSpPr>
        <p:spPr bwMode="auto">
          <a:xfrm>
            <a:off x="1066800" y="1905000"/>
            <a:ext cx="7848600" cy="1143000"/>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45061" name="AutoShape 62"/>
          <p:cNvSpPr>
            <a:spLocks noChangeArrowheads="1"/>
          </p:cNvSpPr>
          <p:nvPr/>
        </p:nvSpPr>
        <p:spPr bwMode="auto">
          <a:xfrm>
            <a:off x="1066800" y="5105400"/>
            <a:ext cx="7848600" cy="1143000"/>
          </a:xfrm>
          <a:prstGeom prst="roundRect">
            <a:avLst>
              <a:gd name="adj" fmla="val 16667"/>
            </a:avLst>
          </a:prstGeom>
          <a:solidFill>
            <a:srgbClr val="CCC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grpSp>
        <p:nvGrpSpPr>
          <p:cNvPr id="45062" name="Group 65"/>
          <p:cNvGrpSpPr>
            <a:grpSpLocks/>
          </p:cNvGrpSpPr>
          <p:nvPr/>
        </p:nvGrpSpPr>
        <p:grpSpPr bwMode="auto">
          <a:xfrm>
            <a:off x="2895600" y="2097088"/>
            <a:ext cx="5827713" cy="703262"/>
            <a:chOff x="1968" y="1321"/>
            <a:chExt cx="3671" cy="443"/>
          </a:xfrm>
        </p:grpSpPr>
        <p:sp>
          <p:nvSpPr>
            <p:cNvPr id="45083" name="Rectangle 18"/>
            <p:cNvSpPr>
              <a:spLocks noChangeArrowheads="1"/>
            </p:cNvSpPr>
            <p:nvPr/>
          </p:nvSpPr>
          <p:spPr bwMode="auto">
            <a:xfrm>
              <a:off x="1968" y="1437"/>
              <a:ext cx="839" cy="256"/>
            </a:xfrm>
            <a:prstGeom prst="rect">
              <a:avLst/>
            </a:prstGeom>
            <a:solidFill>
              <a:schemeClr val="bg1"/>
            </a:solidFill>
            <a:ln w="28575">
              <a:solidFill>
                <a:schemeClr val="tx2"/>
              </a:solidFill>
              <a:miter lim="800000"/>
              <a:headEnd/>
              <a:tailEnd/>
            </a:ln>
          </p:spPr>
          <p:txBody>
            <a:bodyPr wrap="none" lIns="72000" tIns="36000" rIns="72000" bIns="36000" anchor="ctr">
              <a:spAutoFit/>
            </a:bodyPr>
            <a:lstStyle/>
            <a:p>
              <a:pPr algn="ctr" eaLnBrk="0" hangingPunct="0"/>
              <a:r>
                <a:rPr lang="es-ES_tradnl" sz="2000">
                  <a:solidFill>
                    <a:schemeClr val="tx2"/>
                  </a:solidFill>
                  <a:latin typeface="Arial Narrow" pitchFamily="34" charset="0"/>
                </a:rPr>
                <a:t>EMPLEADO</a:t>
              </a:r>
            </a:p>
          </p:txBody>
        </p:sp>
        <p:sp>
          <p:nvSpPr>
            <p:cNvPr id="45084" name="Rectangle 19"/>
            <p:cNvSpPr>
              <a:spLocks noChangeArrowheads="1"/>
            </p:cNvSpPr>
            <p:nvPr/>
          </p:nvSpPr>
          <p:spPr bwMode="auto">
            <a:xfrm>
              <a:off x="4771" y="1321"/>
              <a:ext cx="868" cy="429"/>
            </a:xfrm>
            <a:prstGeom prst="rect">
              <a:avLst/>
            </a:prstGeom>
            <a:solidFill>
              <a:schemeClr val="bg1"/>
            </a:solidFill>
            <a:ln w="28575">
              <a:solidFill>
                <a:schemeClr val="tx2"/>
              </a:solidFill>
              <a:miter lim="800000"/>
              <a:headEnd/>
              <a:tailEnd/>
            </a:ln>
          </p:spPr>
          <p:txBody>
            <a:bodyPr wrap="none" lIns="72000" tIns="36000" rIns="72000" bIns="36000" anchor="ctr">
              <a:spAutoFit/>
            </a:bodyPr>
            <a:lstStyle/>
            <a:p>
              <a:pPr algn="ctr" eaLnBrk="0" hangingPunct="0">
                <a:lnSpc>
                  <a:spcPct val="90000"/>
                </a:lnSpc>
              </a:pPr>
              <a:r>
                <a:rPr lang="es-ES_tradnl" sz="2000">
                  <a:solidFill>
                    <a:schemeClr val="tx2"/>
                  </a:solidFill>
                  <a:latin typeface="Arial Narrow" pitchFamily="34" charset="0"/>
                </a:rPr>
                <a:t>LOCAL</a:t>
              </a:r>
            </a:p>
            <a:p>
              <a:pPr algn="ctr" eaLnBrk="0" hangingPunct="0"/>
              <a:r>
                <a:rPr lang="es-ES_tradnl" sz="2000">
                  <a:solidFill>
                    <a:schemeClr val="tx2"/>
                  </a:solidFill>
                  <a:latin typeface="Arial Narrow" pitchFamily="34" charset="0"/>
                </a:rPr>
                <a:t>VIDEOCLUB</a:t>
              </a:r>
            </a:p>
          </p:txBody>
        </p:sp>
        <p:sp>
          <p:nvSpPr>
            <p:cNvPr id="45085" name="AutoShape 20"/>
            <p:cNvSpPr>
              <a:spLocks noChangeArrowheads="1"/>
            </p:cNvSpPr>
            <p:nvPr/>
          </p:nvSpPr>
          <p:spPr bwMode="auto">
            <a:xfrm>
              <a:off x="3114" y="1344"/>
              <a:ext cx="1373" cy="401"/>
            </a:xfrm>
            <a:prstGeom prst="diamond">
              <a:avLst/>
            </a:prstGeom>
            <a:solidFill>
              <a:schemeClr val="bg1"/>
            </a:solidFill>
            <a:ln w="28575">
              <a:solidFill>
                <a:schemeClr val="tx2"/>
              </a:solidFill>
              <a:miter lim="800000"/>
              <a:headEnd/>
              <a:tailEnd/>
            </a:ln>
          </p:spPr>
          <p:txBody>
            <a:bodyPr wrap="none" lIns="0" tIns="46800" rIns="0" bIns="10800" anchor="ctr">
              <a:spAutoFit/>
            </a:bodyPr>
            <a:lstStyle/>
            <a:p>
              <a:pPr algn="ctr" eaLnBrk="0" hangingPunct="0"/>
              <a:r>
                <a:rPr lang="es-ES_tradnl">
                  <a:solidFill>
                    <a:schemeClr val="tx2"/>
                  </a:solidFill>
                  <a:latin typeface="Arial Narrow" pitchFamily="34" charset="0"/>
                </a:rPr>
                <a:t>SUPERVISA</a:t>
              </a:r>
            </a:p>
          </p:txBody>
        </p:sp>
        <p:sp>
          <p:nvSpPr>
            <p:cNvPr id="45086" name="Line 21"/>
            <p:cNvSpPr>
              <a:spLocks noChangeShapeType="1"/>
            </p:cNvSpPr>
            <p:nvPr/>
          </p:nvSpPr>
          <p:spPr bwMode="auto">
            <a:xfrm>
              <a:off x="2807" y="1536"/>
              <a:ext cx="340" cy="3"/>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45087" name="Line 22"/>
            <p:cNvSpPr>
              <a:spLocks noChangeShapeType="1"/>
            </p:cNvSpPr>
            <p:nvPr/>
          </p:nvSpPr>
          <p:spPr bwMode="auto">
            <a:xfrm flipV="1">
              <a:off x="4434" y="1536"/>
              <a:ext cx="340" cy="0"/>
            </a:xfrm>
            <a:prstGeom prst="line">
              <a:avLst/>
            </a:prstGeom>
            <a:noFill/>
            <a:ln w="76200" cmpd="dbl">
              <a:solidFill>
                <a:schemeClr val="tx2"/>
              </a:solidFill>
              <a:round/>
              <a:headEnd/>
              <a:tailEnd/>
            </a:ln>
          </p:spPr>
          <p:txBody>
            <a:bodyPr wrap="none" lIns="0" tIns="46800" rIns="0" bIns="10800" anchor="ctr">
              <a:spAutoFit/>
            </a:bodyPr>
            <a:lstStyle/>
            <a:p>
              <a:endParaRPr lang="es-MX"/>
            </a:p>
          </p:txBody>
        </p:sp>
        <p:sp>
          <p:nvSpPr>
            <p:cNvPr id="45088" name="Text Box 23"/>
            <p:cNvSpPr txBox="1">
              <a:spLocks noChangeArrowheads="1"/>
            </p:cNvSpPr>
            <p:nvPr/>
          </p:nvSpPr>
          <p:spPr bwMode="auto">
            <a:xfrm>
              <a:off x="3043" y="1536"/>
              <a:ext cx="73" cy="228"/>
            </a:xfrm>
            <a:prstGeom prst="rect">
              <a:avLst/>
            </a:prstGeom>
            <a:noFill/>
            <a:ln w="76200" cmpd="dbl">
              <a:noFill/>
              <a:miter lim="800000"/>
              <a:headEnd/>
              <a:tailEnd/>
            </a:ln>
          </p:spPr>
          <p:txBody>
            <a:bodyPr wrap="none" lIns="0" tIns="46800" rIns="0" bIns="10800" anchor="ctr">
              <a:spAutoFit/>
            </a:bodyPr>
            <a:lstStyle/>
            <a:p>
              <a:pPr eaLnBrk="0" hangingPunct="0">
                <a:spcBef>
                  <a:spcPct val="50000"/>
                </a:spcBef>
              </a:pPr>
              <a:r>
                <a:rPr lang="es-ES_tradnl" sz="2000">
                  <a:solidFill>
                    <a:schemeClr val="tx2"/>
                  </a:solidFill>
                  <a:latin typeface="Arial Narrow" pitchFamily="34" charset="0"/>
                </a:rPr>
                <a:t>1</a:t>
              </a:r>
            </a:p>
          </p:txBody>
        </p:sp>
        <p:sp>
          <p:nvSpPr>
            <p:cNvPr id="45089" name="Text Box 24"/>
            <p:cNvSpPr txBox="1">
              <a:spLocks noChangeArrowheads="1"/>
            </p:cNvSpPr>
            <p:nvPr/>
          </p:nvSpPr>
          <p:spPr bwMode="auto">
            <a:xfrm>
              <a:off x="4483" y="1536"/>
              <a:ext cx="95" cy="228"/>
            </a:xfrm>
            <a:prstGeom prst="rect">
              <a:avLst/>
            </a:prstGeom>
            <a:noFill/>
            <a:ln w="28575">
              <a:noFill/>
              <a:miter lim="800000"/>
              <a:headEnd/>
              <a:tailEnd/>
            </a:ln>
          </p:spPr>
          <p:txBody>
            <a:bodyPr wrap="none" lIns="0" tIns="46800" rIns="0" bIns="10800">
              <a:spAutoFit/>
            </a:bodyPr>
            <a:lstStyle/>
            <a:p>
              <a:pPr algn="ctr" eaLnBrk="0" hangingPunct="0">
                <a:spcBef>
                  <a:spcPct val="50000"/>
                </a:spcBef>
              </a:pPr>
              <a:r>
                <a:rPr lang="es-ES_tradnl" sz="2000">
                  <a:solidFill>
                    <a:schemeClr val="tx2"/>
                  </a:solidFill>
                  <a:latin typeface="Arial Narrow" pitchFamily="34" charset="0"/>
                </a:rPr>
                <a:t>N</a:t>
              </a:r>
            </a:p>
          </p:txBody>
        </p:sp>
      </p:grpSp>
      <p:sp>
        <p:nvSpPr>
          <p:cNvPr id="45063" name="Text Box 29"/>
          <p:cNvSpPr txBox="1">
            <a:spLocks noChangeArrowheads="1"/>
          </p:cNvSpPr>
          <p:nvPr/>
        </p:nvSpPr>
        <p:spPr bwMode="auto">
          <a:xfrm>
            <a:off x="1157288" y="2155825"/>
            <a:ext cx="1300162" cy="484188"/>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sz="2800">
                <a:solidFill>
                  <a:schemeClr val="bg2"/>
                </a:solidFill>
                <a:latin typeface="Arial" charset="0"/>
              </a:rPr>
              <a:t>[</a:t>
            </a:r>
            <a:r>
              <a:rPr lang="es-ES_tradnl" sz="2400">
                <a:solidFill>
                  <a:schemeClr val="bg2"/>
                </a:solidFill>
                <a:latin typeface="Arial" charset="0"/>
              </a:rPr>
              <a:t>EN2002</a:t>
            </a:r>
            <a:r>
              <a:rPr lang="es-ES_tradnl" sz="2800">
                <a:solidFill>
                  <a:schemeClr val="bg2"/>
                </a:solidFill>
                <a:latin typeface="Arial" charset="0"/>
              </a:rPr>
              <a:t>]</a:t>
            </a:r>
            <a:endParaRPr lang="es-ES_tradnl" sz="2000">
              <a:solidFill>
                <a:schemeClr val="bg2"/>
              </a:solidFill>
              <a:latin typeface="Arial" charset="0"/>
            </a:endParaRPr>
          </a:p>
        </p:txBody>
      </p:sp>
      <p:sp>
        <p:nvSpPr>
          <p:cNvPr id="45064" name="Text Box 30"/>
          <p:cNvSpPr txBox="1">
            <a:spLocks noChangeArrowheads="1"/>
          </p:cNvSpPr>
          <p:nvPr/>
        </p:nvSpPr>
        <p:spPr bwMode="auto">
          <a:xfrm>
            <a:off x="1150938" y="3706813"/>
            <a:ext cx="1587500" cy="484187"/>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sz="2800">
                <a:solidFill>
                  <a:schemeClr val="bg2"/>
                </a:solidFill>
                <a:latin typeface="Arial" charset="0"/>
              </a:rPr>
              <a:t>[</a:t>
            </a:r>
            <a:r>
              <a:rPr lang="es-ES_tradnl" sz="2400">
                <a:solidFill>
                  <a:schemeClr val="bg2"/>
                </a:solidFill>
                <a:latin typeface="Arial" charset="0"/>
              </a:rPr>
              <a:t>MPM1999</a:t>
            </a:r>
            <a:r>
              <a:rPr lang="es-ES_tradnl" sz="2800">
                <a:solidFill>
                  <a:schemeClr val="bg2"/>
                </a:solidFill>
                <a:latin typeface="Arial" charset="0"/>
              </a:rPr>
              <a:t>]</a:t>
            </a:r>
          </a:p>
        </p:txBody>
      </p:sp>
      <p:grpSp>
        <p:nvGrpSpPr>
          <p:cNvPr id="45065" name="Group 64"/>
          <p:cNvGrpSpPr>
            <a:grpSpLocks/>
          </p:cNvGrpSpPr>
          <p:nvPr/>
        </p:nvGrpSpPr>
        <p:grpSpPr bwMode="auto">
          <a:xfrm>
            <a:off x="2895600" y="3371850"/>
            <a:ext cx="5827713" cy="1019175"/>
            <a:chOff x="1968" y="2124"/>
            <a:chExt cx="3671" cy="642"/>
          </a:xfrm>
        </p:grpSpPr>
        <p:sp>
          <p:nvSpPr>
            <p:cNvPr id="45075" name="Rectangle 25"/>
            <p:cNvSpPr>
              <a:spLocks noChangeArrowheads="1"/>
            </p:cNvSpPr>
            <p:nvPr/>
          </p:nvSpPr>
          <p:spPr bwMode="auto">
            <a:xfrm>
              <a:off x="1968" y="2410"/>
              <a:ext cx="839" cy="256"/>
            </a:xfrm>
            <a:prstGeom prst="rect">
              <a:avLst/>
            </a:prstGeom>
            <a:solidFill>
              <a:schemeClr val="bg1"/>
            </a:solidFill>
            <a:ln w="28575">
              <a:solidFill>
                <a:schemeClr val="tx2"/>
              </a:solidFill>
              <a:miter lim="800000"/>
              <a:headEnd/>
              <a:tailEnd/>
            </a:ln>
          </p:spPr>
          <p:txBody>
            <a:bodyPr wrap="none" lIns="72000" tIns="36000" rIns="72000" bIns="36000" anchor="ctr">
              <a:spAutoFit/>
            </a:bodyPr>
            <a:lstStyle/>
            <a:p>
              <a:pPr algn="ctr" eaLnBrk="0" hangingPunct="0"/>
              <a:r>
                <a:rPr lang="es-ES_tradnl" sz="2000">
                  <a:solidFill>
                    <a:schemeClr val="tx2"/>
                  </a:solidFill>
                  <a:latin typeface="Arial Narrow" pitchFamily="34" charset="0"/>
                </a:rPr>
                <a:t>EMPLEADO</a:t>
              </a:r>
            </a:p>
          </p:txBody>
        </p:sp>
        <p:sp>
          <p:nvSpPr>
            <p:cNvPr id="45076" name="Rectangle 26"/>
            <p:cNvSpPr>
              <a:spLocks noChangeArrowheads="1"/>
            </p:cNvSpPr>
            <p:nvPr/>
          </p:nvSpPr>
          <p:spPr bwMode="auto">
            <a:xfrm>
              <a:off x="4771" y="2337"/>
              <a:ext cx="868" cy="429"/>
            </a:xfrm>
            <a:prstGeom prst="rect">
              <a:avLst/>
            </a:prstGeom>
            <a:solidFill>
              <a:schemeClr val="bg1"/>
            </a:solidFill>
            <a:ln w="28575">
              <a:solidFill>
                <a:schemeClr val="tx2"/>
              </a:solidFill>
              <a:miter lim="800000"/>
              <a:headEnd/>
              <a:tailEnd/>
            </a:ln>
          </p:spPr>
          <p:txBody>
            <a:bodyPr wrap="none" lIns="72000" tIns="36000" rIns="72000" bIns="36000" anchor="ctr">
              <a:spAutoFit/>
            </a:bodyPr>
            <a:lstStyle/>
            <a:p>
              <a:pPr algn="ctr" eaLnBrk="0" hangingPunct="0">
                <a:lnSpc>
                  <a:spcPct val="90000"/>
                </a:lnSpc>
              </a:pPr>
              <a:r>
                <a:rPr lang="es-ES_tradnl" sz="2000">
                  <a:solidFill>
                    <a:schemeClr val="tx2"/>
                  </a:solidFill>
                  <a:latin typeface="Arial Narrow" pitchFamily="34" charset="0"/>
                </a:rPr>
                <a:t>LOCAL</a:t>
              </a:r>
            </a:p>
            <a:p>
              <a:pPr algn="ctr" eaLnBrk="0" hangingPunct="0"/>
              <a:r>
                <a:rPr lang="es-ES_tradnl" sz="2000">
                  <a:solidFill>
                    <a:schemeClr val="tx2"/>
                  </a:solidFill>
                  <a:latin typeface="Arial Narrow" pitchFamily="34" charset="0"/>
                </a:rPr>
                <a:t>VIDEOCLUB</a:t>
              </a:r>
            </a:p>
          </p:txBody>
        </p:sp>
        <p:sp>
          <p:nvSpPr>
            <p:cNvPr id="45077" name="Line 27"/>
            <p:cNvSpPr>
              <a:spLocks noChangeShapeType="1"/>
            </p:cNvSpPr>
            <p:nvPr/>
          </p:nvSpPr>
          <p:spPr bwMode="auto">
            <a:xfrm flipV="1">
              <a:off x="2807" y="2540"/>
              <a:ext cx="340" cy="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45078" name="Line 28"/>
            <p:cNvSpPr>
              <a:spLocks noChangeShapeType="1"/>
            </p:cNvSpPr>
            <p:nvPr/>
          </p:nvSpPr>
          <p:spPr bwMode="auto">
            <a:xfrm flipV="1">
              <a:off x="4434" y="2540"/>
              <a:ext cx="340" cy="0"/>
            </a:xfrm>
            <a:prstGeom prst="line">
              <a:avLst/>
            </a:prstGeom>
            <a:noFill/>
            <a:ln w="28575">
              <a:solidFill>
                <a:schemeClr val="tx2"/>
              </a:solidFill>
              <a:round/>
              <a:headEnd/>
              <a:tailEnd type="triangle" w="med" len="med"/>
            </a:ln>
          </p:spPr>
          <p:txBody>
            <a:bodyPr wrap="none" lIns="0" tIns="46800" rIns="0" bIns="10800" anchor="ctr">
              <a:spAutoFit/>
            </a:bodyPr>
            <a:lstStyle/>
            <a:p>
              <a:endParaRPr lang="es-MX"/>
            </a:p>
          </p:txBody>
        </p:sp>
        <p:sp>
          <p:nvSpPr>
            <p:cNvPr id="45079" name="Text Box 32"/>
            <p:cNvSpPr txBox="1">
              <a:spLocks noChangeArrowheads="1"/>
            </p:cNvSpPr>
            <p:nvPr/>
          </p:nvSpPr>
          <p:spPr bwMode="auto">
            <a:xfrm>
              <a:off x="3696" y="2124"/>
              <a:ext cx="204" cy="228"/>
            </a:xfrm>
            <a:prstGeom prst="rect">
              <a:avLst/>
            </a:prstGeom>
            <a:noFill/>
            <a:ln w="28575">
              <a:noFill/>
              <a:miter lim="800000"/>
              <a:headEnd/>
              <a:tailEnd/>
            </a:ln>
          </p:spPr>
          <p:txBody>
            <a:bodyPr wrap="none" lIns="0" tIns="46800" rIns="0" bIns="10800">
              <a:spAutoFit/>
            </a:bodyPr>
            <a:lstStyle/>
            <a:p>
              <a:pPr eaLnBrk="0" hangingPunct="0">
                <a:spcBef>
                  <a:spcPct val="50000"/>
                </a:spcBef>
              </a:pPr>
              <a:r>
                <a:rPr lang="es-ES_tradnl" sz="2000">
                  <a:solidFill>
                    <a:schemeClr val="tx2"/>
                  </a:solidFill>
                  <a:latin typeface="Arial Narrow" pitchFamily="34" charset="0"/>
                </a:rPr>
                <a:t>1:N</a:t>
              </a:r>
            </a:p>
          </p:txBody>
        </p:sp>
        <p:sp>
          <p:nvSpPr>
            <p:cNvPr id="45080" name="AutoShape 38"/>
            <p:cNvSpPr>
              <a:spLocks noChangeArrowheads="1"/>
            </p:cNvSpPr>
            <p:nvPr/>
          </p:nvSpPr>
          <p:spPr bwMode="auto">
            <a:xfrm>
              <a:off x="3114" y="2369"/>
              <a:ext cx="1373" cy="365"/>
            </a:xfrm>
            <a:prstGeom prst="diamond">
              <a:avLst/>
            </a:prstGeom>
            <a:solidFill>
              <a:schemeClr val="bg1"/>
            </a:solidFill>
            <a:ln w="28575">
              <a:solidFill>
                <a:schemeClr val="tx2"/>
              </a:solidFill>
              <a:miter lim="800000"/>
              <a:headEnd/>
              <a:tailEnd/>
            </a:ln>
          </p:spPr>
          <p:txBody>
            <a:bodyPr wrap="none" lIns="0" tIns="0" rIns="0" bIns="0" anchor="b">
              <a:spAutoFit/>
            </a:bodyPr>
            <a:lstStyle/>
            <a:p>
              <a:pPr algn="ctr" eaLnBrk="0" hangingPunct="0"/>
              <a:r>
                <a:rPr lang="es-ES_tradnl">
                  <a:solidFill>
                    <a:schemeClr val="tx2"/>
                  </a:solidFill>
                  <a:latin typeface="Arial Narrow" pitchFamily="34" charset="0"/>
                </a:rPr>
                <a:t>SUPERVISA</a:t>
              </a:r>
            </a:p>
          </p:txBody>
        </p:sp>
        <p:sp>
          <p:nvSpPr>
            <p:cNvPr id="45081" name="Text Box 39"/>
            <p:cNvSpPr txBox="1">
              <a:spLocks noChangeArrowheads="1"/>
            </p:cNvSpPr>
            <p:nvPr/>
          </p:nvSpPr>
          <p:spPr bwMode="auto">
            <a:xfrm>
              <a:off x="2873" y="2536"/>
              <a:ext cx="270" cy="228"/>
            </a:xfrm>
            <a:prstGeom prst="rect">
              <a:avLst/>
            </a:prstGeom>
            <a:noFill/>
            <a:ln w="28575">
              <a:noFill/>
              <a:miter lim="800000"/>
              <a:headEnd/>
              <a:tailEnd/>
            </a:ln>
          </p:spPr>
          <p:txBody>
            <a:bodyPr wrap="none" lIns="0" tIns="46800" rIns="0" bIns="10800">
              <a:spAutoFit/>
            </a:bodyPr>
            <a:lstStyle/>
            <a:p>
              <a:pPr eaLnBrk="0" hangingPunct="0">
                <a:spcBef>
                  <a:spcPct val="50000"/>
                </a:spcBef>
              </a:pPr>
              <a:r>
                <a:rPr lang="es-ES_tradnl" sz="2000">
                  <a:solidFill>
                    <a:schemeClr val="tx2"/>
                  </a:solidFill>
                  <a:latin typeface="Arial Narrow" pitchFamily="34" charset="0"/>
                </a:rPr>
                <a:t>(</a:t>
              </a:r>
              <a:r>
                <a:rPr lang="es-ES_tradnl" sz="2000" b="1">
                  <a:solidFill>
                    <a:schemeClr val="tx2"/>
                  </a:solidFill>
                  <a:latin typeface="Arial Narrow" pitchFamily="34" charset="0"/>
                </a:rPr>
                <a:t>1</a:t>
              </a:r>
              <a:r>
                <a:rPr lang="es-ES_tradnl" sz="2000">
                  <a:solidFill>
                    <a:schemeClr val="tx2"/>
                  </a:solidFill>
                  <a:latin typeface="Arial Narrow" pitchFamily="34" charset="0"/>
                </a:rPr>
                <a:t>,1)</a:t>
              </a:r>
            </a:p>
          </p:txBody>
        </p:sp>
        <p:sp>
          <p:nvSpPr>
            <p:cNvPr id="45082" name="Text Box 40"/>
            <p:cNvSpPr txBox="1">
              <a:spLocks noChangeArrowheads="1"/>
            </p:cNvSpPr>
            <p:nvPr/>
          </p:nvSpPr>
          <p:spPr bwMode="auto">
            <a:xfrm>
              <a:off x="4434" y="2536"/>
              <a:ext cx="340" cy="228"/>
            </a:xfrm>
            <a:prstGeom prst="rect">
              <a:avLst/>
            </a:prstGeom>
            <a:noFill/>
            <a:ln w="28575">
              <a:noFill/>
              <a:miter lim="800000"/>
              <a:headEnd/>
              <a:tailEnd/>
            </a:ln>
          </p:spPr>
          <p:txBody>
            <a:bodyPr wrap="none" lIns="0" tIns="46800" rIns="0" bIns="10800"/>
            <a:lstStyle/>
            <a:p>
              <a:pPr eaLnBrk="0" hangingPunct="0">
                <a:spcBef>
                  <a:spcPct val="50000"/>
                </a:spcBef>
              </a:pPr>
              <a:r>
                <a:rPr lang="es-ES_tradnl" sz="2000">
                  <a:solidFill>
                    <a:schemeClr val="tx2"/>
                  </a:solidFill>
                  <a:latin typeface="Arial Narrow" pitchFamily="34" charset="0"/>
                </a:rPr>
                <a:t>(</a:t>
              </a:r>
              <a:r>
                <a:rPr lang="es-ES_tradnl" sz="2000" b="1">
                  <a:solidFill>
                    <a:schemeClr val="tx2"/>
                  </a:solidFill>
                  <a:latin typeface="Arial Narrow" pitchFamily="34" charset="0"/>
                </a:rPr>
                <a:t>0</a:t>
              </a:r>
              <a:r>
                <a:rPr lang="es-ES_tradnl" sz="2000">
                  <a:solidFill>
                    <a:schemeClr val="tx2"/>
                  </a:solidFill>
                  <a:latin typeface="Arial Narrow" pitchFamily="34" charset="0"/>
                </a:rPr>
                <a:t>,n)</a:t>
              </a:r>
            </a:p>
          </p:txBody>
        </p:sp>
      </p:grpSp>
      <p:grpSp>
        <p:nvGrpSpPr>
          <p:cNvPr id="45066" name="Group 63"/>
          <p:cNvGrpSpPr>
            <a:grpSpLocks/>
          </p:cNvGrpSpPr>
          <p:nvPr/>
        </p:nvGrpSpPr>
        <p:grpSpPr bwMode="auto">
          <a:xfrm>
            <a:off x="2895600" y="5254625"/>
            <a:ext cx="5827713" cy="682625"/>
            <a:chOff x="1968" y="3310"/>
            <a:chExt cx="3671" cy="430"/>
          </a:xfrm>
        </p:grpSpPr>
        <p:sp>
          <p:nvSpPr>
            <p:cNvPr id="45070" name="Rectangle 42"/>
            <p:cNvSpPr>
              <a:spLocks noChangeArrowheads="1"/>
            </p:cNvSpPr>
            <p:nvPr/>
          </p:nvSpPr>
          <p:spPr bwMode="auto">
            <a:xfrm>
              <a:off x="1968" y="3426"/>
              <a:ext cx="839" cy="256"/>
            </a:xfrm>
            <a:prstGeom prst="rect">
              <a:avLst/>
            </a:prstGeom>
            <a:solidFill>
              <a:schemeClr val="bg1"/>
            </a:solidFill>
            <a:ln w="28575">
              <a:solidFill>
                <a:schemeClr val="tx2"/>
              </a:solidFill>
              <a:miter lim="800000"/>
              <a:headEnd/>
              <a:tailEnd/>
            </a:ln>
          </p:spPr>
          <p:txBody>
            <a:bodyPr wrap="none" lIns="72000" tIns="36000" rIns="72000" bIns="36000" anchor="ctr">
              <a:spAutoFit/>
            </a:bodyPr>
            <a:lstStyle/>
            <a:p>
              <a:pPr algn="ctr" eaLnBrk="0" hangingPunct="0"/>
              <a:r>
                <a:rPr lang="es-ES_tradnl" sz="2000">
                  <a:solidFill>
                    <a:schemeClr val="tx2"/>
                  </a:solidFill>
                  <a:latin typeface="Arial Narrow" pitchFamily="34" charset="0"/>
                </a:rPr>
                <a:t>EMPLEADO</a:t>
              </a:r>
            </a:p>
          </p:txBody>
        </p:sp>
        <p:sp>
          <p:nvSpPr>
            <p:cNvPr id="45071" name="Rectangle 43"/>
            <p:cNvSpPr>
              <a:spLocks noChangeArrowheads="1"/>
            </p:cNvSpPr>
            <p:nvPr/>
          </p:nvSpPr>
          <p:spPr bwMode="auto">
            <a:xfrm>
              <a:off x="4771" y="3311"/>
              <a:ext cx="868" cy="429"/>
            </a:xfrm>
            <a:prstGeom prst="rect">
              <a:avLst/>
            </a:prstGeom>
            <a:solidFill>
              <a:schemeClr val="bg1"/>
            </a:solidFill>
            <a:ln w="28575">
              <a:solidFill>
                <a:schemeClr val="tx2"/>
              </a:solidFill>
              <a:miter lim="800000"/>
              <a:headEnd/>
              <a:tailEnd/>
            </a:ln>
          </p:spPr>
          <p:txBody>
            <a:bodyPr wrap="none" lIns="72000" tIns="36000" rIns="72000" bIns="36000" anchor="ctr">
              <a:spAutoFit/>
            </a:bodyPr>
            <a:lstStyle/>
            <a:p>
              <a:pPr algn="ctr" eaLnBrk="0" hangingPunct="0">
                <a:lnSpc>
                  <a:spcPct val="90000"/>
                </a:lnSpc>
              </a:pPr>
              <a:r>
                <a:rPr lang="es-ES_tradnl" sz="2000">
                  <a:solidFill>
                    <a:schemeClr val="tx2"/>
                  </a:solidFill>
                  <a:latin typeface="Arial Narrow" pitchFamily="34" charset="0"/>
                </a:rPr>
                <a:t>LOCAL</a:t>
              </a:r>
            </a:p>
            <a:p>
              <a:pPr algn="ctr" eaLnBrk="0" hangingPunct="0"/>
              <a:r>
                <a:rPr lang="es-ES_tradnl" sz="2000">
                  <a:solidFill>
                    <a:schemeClr val="tx2"/>
                  </a:solidFill>
                  <a:latin typeface="Arial Narrow" pitchFamily="34" charset="0"/>
                </a:rPr>
                <a:t>VIDEOCLUB</a:t>
              </a:r>
            </a:p>
          </p:txBody>
        </p:sp>
        <p:sp>
          <p:nvSpPr>
            <p:cNvPr id="45072" name="AutoShape 44"/>
            <p:cNvSpPr>
              <a:spLocks noChangeArrowheads="1"/>
            </p:cNvSpPr>
            <p:nvPr/>
          </p:nvSpPr>
          <p:spPr bwMode="auto">
            <a:xfrm>
              <a:off x="3114" y="3310"/>
              <a:ext cx="1373" cy="401"/>
            </a:xfrm>
            <a:prstGeom prst="diamond">
              <a:avLst/>
            </a:prstGeom>
            <a:solidFill>
              <a:schemeClr val="bg1"/>
            </a:solidFill>
            <a:ln w="28575">
              <a:solidFill>
                <a:schemeClr val="tx2"/>
              </a:solidFill>
              <a:miter lim="800000"/>
              <a:headEnd/>
              <a:tailEnd/>
            </a:ln>
          </p:spPr>
          <p:txBody>
            <a:bodyPr wrap="none" lIns="0" tIns="46800" rIns="0" bIns="10800" anchor="ctr">
              <a:spAutoFit/>
            </a:bodyPr>
            <a:lstStyle/>
            <a:p>
              <a:pPr algn="ctr" eaLnBrk="0" hangingPunct="0"/>
              <a:r>
                <a:rPr lang="es-ES_tradnl">
                  <a:solidFill>
                    <a:schemeClr val="tx2"/>
                  </a:solidFill>
                  <a:latin typeface="Arial Narrow" pitchFamily="34" charset="0"/>
                </a:rPr>
                <a:t>SUPERVISA</a:t>
              </a:r>
            </a:p>
          </p:txBody>
        </p:sp>
        <p:sp>
          <p:nvSpPr>
            <p:cNvPr id="45073" name="Line 45"/>
            <p:cNvSpPr>
              <a:spLocks noChangeShapeType="1"/>
            </p:cNvSpPr>
            <p:nvPr/>
          </p:nvSpPr>
          <p:spPr bwMode="auto">
            <a:xfrm>
              <a:off x="2807" y="3522"/>
              <a:ext cx="340" cy="0"/>
            </a:xfrm>
            <a:prstGeom prst="line">
              <a:avLst/>
            </a:prstGeom>
            <a:noFill/>
            <a:ln w="28575">
              <a:solidFill>
                <a:schemeClr val="tx2"/>
              </a:solidFill>
              <a:round/>
              <a:headEnd type="triangle" w="med" len="med"/>
              <a:tailEnd/>
            </a:ln>
          </p:spPr>
          <p:txBody>
            <a:bodyPr wrap="none" lIns="0" tIns="46800" rIns="0" bIns="10800" anchor="ctr">
              <a:spAutoFit/>
            </a:bodyPr>
            <a:lstStyle/>
            <a:p>
              <a:endParaRPr lang="es-MX"/>
            </a:p>
          </p:txBody>
        </p:sp>
        <p:sp>
          <p:nvSpPr>
            <p:cNvPr id="45074" name="Line 46"/>
            <p:cNvSpPr>
              <a:spLocks noChangeShapeType="1"/>
            </p:cNvSpPr>
            <p:nvPr/>
          </p:nvSpPr>
          <p:spPr bwMode="auto">
            <a:xfrm flipV="1">
              <a:off x="4434" y="3504"/>
              <a:ext cx="340" cy="0"/>
            </a:xfrm>
            <a:prstGeom prst="line">
              <a:avLst/>
            </a:prstGeom>
            <a:noFill/>
            <a:ln w="76200" cmpd="dbl">
              <a:solidFill>
                <a:schemeClr val="tx2"/>
              </a:solidFill>
              <a:round/>
              <a:headEnd/>
              <a:tailEnd/>
            </a:ln>
          </p:spPr>
          <p:txBody>
            <a:bodyPr wrap="none" lIns="0" tIns="46800" rIns="0" bIns="10800" anchor="ctr">
              <a:spAutoFit/>
            </a:bodyPr>
            <a:lstStyle/>
            <a:p>
              <a:endParaRPr lang="es-MX"/>
            </a:p>
          </p:txBody>
        </p:sp>
      </p:grpSp>
      <p:sp>
        <p:nvSpPr>
          <p:cNvPr id="45067" name="Text Box 47"/>
          <p:cNvSpPr txBox="1">
            <a:spLocks noChangeArrowheads="1"/>
          </p:cNvSpPr>
          <p:nvPr/>
        </p:nvSpPr>
        <p:spPr bwMode="auto">
          <a:xfrm>
            <a:off x="1157288" y="5307013"/>
            <a:ext cx="1485900" cy="484187"/>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sz="2800">
                <a:solidFill>
                  <a:schemeClr val="bg2"/>
                </a:solidFill>
                <a:latin typeface="Arial" charset="0"/>
              </a:rPr>
              <a:t>[</a:t>
            </a:r>
            <a:r>
              <a:rPr lang="es-ES_tradnl" sz="2400">
                <a:solidFill>
                  <a:schemeClr val="bg2"/>
                </a:solidFill>
                <a:latin typeface="Arial" charset="0"/>
              </a:rPr>
              <a:t>SKS1998</a:t>
            </a:r>
            <a:r>
              <a:rPr lang="es-ES_tradnl" sz="2800">
                <a:solidFill>
                  <a:schemeClr val="bg2"/>
                </a:solidFill>
                <a:latin typeface="Arial" charset="0"/>
              </a:rPr>
              <a:t>]</a:t>
            </a:r>
          </a:p>
        </p:txBody>
      </p:sp>
      <p:sp>
        <p:nvSpPr>
          <p:cNvPr id="45068" name="Rectangle 53"/>
          <p:cNvSpPr>
            <a:spLocks noGrp="1" noChangeArrowheads="1"/>
          </p:cNvSpPr>
          <p:nvPr>
            <p:ph type="title"/>
          </p:nvPr>
        </p:nvSpPr>
        <p:spPr>
          <a:xfrm>
            <a:off x="1187450" y="260350"/>
            <a:ext cx="7727950" cy="642938"/>
          </a:xfrm>
          <a:noFill/>
        </p:spPr>
        <p:txBody>
          <a:bodyPr lIns="18000" rIns="18000"/>
          <a:lstStyle/>
          <a:p>
            <a:pPr marL="96838" eaLnBrk="1" hangingPunct="1"/>
            <a:r>
              <a:rPr lang="es-ES_tradnl" sz="4000"/>
              <a:t>Cardinalidad de tipo de entidad </a:t>
            </a:r>
            <a:endParaRPr lang="es-ES" sz="4000"/>
          </a:p>
        </p:txBody>
      </p:sp>
      <p:sp>
        <p:nvSpPr>
          <p:cNvPr id="45069" name="Rectangle 54"/>
          <p:cNvSpPr>
            <a:spLocks noGrp="1" noChangeArrowheads="1"/>
          </p:cNvSpPr>
          <p:nvPr>
            <p:ph type="body" idx="1"/>
          </p:nvPr>
        </p:nvSpPr>
        <p:spPr>
          <a:xfrm>
            <a:off x="1187450" y="1196975"/>
            <a:ext cx="7772400" cy="533400"/>
          </a:xfrm>
        </p:spPr>
        <p:txBody>
          <a:bodyPr/>
          <a:lstStyle/>
          <a:p>
            <a:pPr eaLnBrk="1" hangingPunct="1">
              <a:buFont typeface="Wingdings" pitchFamily="2" charset="2"/>
              <a:buNone/>
            </a:pPr>
            <a:r>
              <a:rPr lang="es-ES_tradnl" sz="2800"/>
              <a:t>Comparación de notaciones (ii)</a:t>
            </a:r>
            <a:endParaRPr lang="es-ES"/>
          </a:p>
        </p:txBody>
      </p:sp>
    </p:spTree>
  </p:cSld>
  <p:clrMapOvr>
    <a:masterClrMapping/>
  </p:clrMapOvr>
  <p:transition advTm="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5 Marcador de número de diapositiva"/>
          <p:cNvSpPr>
            <a:spLocks noGrp="1"/>
          </p:cNvSpPr>
          <p:nvPr>
            <p:ph type="sldNum" sz="quarter" idx="12"/>
          </p:nvPr>
        </p:nvSpPr>
        <p:spPr>
          <a:noFill/>
        </p:spPr>
        <p:txBody>
          <a:bodyPr/>
          <a:lstStyle/>
          <a:p>
            <a:fld id="{62E92B69-547D-40DB-A287-DEBCCFFF7C7D}" type="slidenum">
              <a:rPr lang="es-ES" smtClean="0"/>
              <a:pPr/>
              <a:t>41</a:t>
            </a:fld>
            <a:endParaRPr lang="es-ES"/>
          </a:p>
        </p:txBody>
      </p:sp>
      <p:sp>
        <p:nvSpPr>
          <p:cNvPr id="46083" name="Rectangle 4"/>
          <p:cNvSpPr>
            <a:spLocks noGrp="1" noChangeArrowheads="1"/>
          </p:cNvSpPr>
          <p:nvPr>
            <p:ph type="title"/>
          </p:nvPr>
        </p:nvSpPr>
        <p:spPr>
          <a:xfrm>
            <a:off x="1201738" y="260350"/>
            <a:ext cx="7727950" cy="642938"/>
          </a:xfrm>
          <a:noFill/>
          <a:ln>
            <a:solidFill>
              <a:schemeClr val="tx2"/>
            </a:solidFill>
          </a:ln>
        </p:spPr>
        <p:txBody>
          <a:bodyPr lIns="18000" rIns="18000" anchor="ctr"/>
          <a:lstStyle/>
          <a:p>
            <a:pPr marL="96838" eaLnBrk="1" hangingPunct="1"/>
            <a:r>
              <a:rPr lang="es-ES_tradnl" sz="4000"/>
              <a:t>Cardinalidad de tipo de entidad </a:t>
            </a:r>
            <a:endParaRPr lang="es-ES" sz="4000"/>
          </a:p>
        </p:txBody>
      </p:sp>
      <p:sp>
        <p:nvSpPr>
          <p:cNvPr id="46084" name="AutoShape 6"/>
          <p:cNvSpPr>
            <a:spLocks noChangeArrowheads="1"/>
          </p:cNvSpPr>
          <p:nvPr/>
        </p:nvSpPr>
        <p:spPr bwMode="auto">
          <a:xfrm>
            <a:off x="1066800" y="3429000"/>
            <a:ext cx="7848600" cy="2879725"/>
          </a:xfrm>
          <a:prstGeom prst="roundRect">
            <a:avLst>
              <a:gd name="adj" fmla="val 16667"/>
            </a:avLst>
          </a:prstGeom>
          <a:solidFill>
            <a:srgbClr val="BFD6D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46085" name="AutoShape 7"/>
          <p:cNvSpPr>
            <a:spLocks noChangeArrowheads="1"/>
          </p:cNvSpPr>
          <p:nvPr/>
        </p:nvSpPr>
        <p:spPr bwMode="auto">
          <a:xfrm>
            <a:off x="1066800" y="1916113"/>
            <a:ext cx="7848600" cy="1287462"/>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46086" name="Text Box 17"/>
          <p:cNvSpPr txBox="1">
            <a:spLocks noChangeArrowheads="1"/>
          </p:cNvSpPr>
          <p:nvPr/>
        </p:nvSpPr>
        <p:spPr bwMode="auto">
          <a:xfrm>
            <a:off x="1157288" y="2311400"/>
            <a:ext cx="1300162" cy="484188"/>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sz="2800">
                <a:solidFill>
                  <a:schemeClr val="bg2"/>
                </a:solidFill>
                <a:latin typeface="Arial" charset="0"/>
              </a:rPr>
              <a:t>[</a:t>
            </a:r>
            <a:r>
              <a:rPr lang="es-ES_tradnl" sz="2400">
                <a:solidFill>
                  <a:schemeClr val="bg2"/>
                </a:solidFill>
                <a:latin typeface="Arial" charset="0"/>
              </a:rPr>
              <a:t>EN2002</a:t>
            </a:r>
            <a:r>
              <a:rPr lang="es-ES_tradnl" sz="2800">
                <a:solidFill>
                  <a:schemeClr val="bg2"/>
                </a:solidFill>
                <a:latin typeface="Arial" charset="0"/>
              </a:rPr>
              <a:t>]</a:t>
            </a:r>
            <a:endParaRPr lang="es-ES_tradnl" sz="2000">
              <a:solidFill>
                <a:schemeClr val="bg2"/>
              </a:solidFill>
              <a:latin typeface="Arial" charset="0"/>
            </a:endParaRPr>
          </a:p>
        </p:txBody>
      </p:sp>
      <p:sp>
        <p:nvSpPr>
          <p:cNvPr id="46087" name="Text Box 18"/>
          <p:cNvSpPr txBox="1">
            <a:spLocks noChangeArrowheads="1"/>
          </p:cNvSpPr>
          <p:nvPr/>
        </p:nvSpPr>
        <p:spPr bwMode="auto">
          <a:xfrm>
            <a:off x="1150938" y="4365625"/>
            <a:ext cx="1587500" cy="484188"/>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sz="2800">
                <a:solidFill>
                  <a:schemeClr val="bg2"/>
                </a:solidFill>
                <a:latin typeface="Arial" charset="0"/>
              </a:rPr>
              <a:t>[</a:t>
            </a:r>
            <a:r>
              <a:rPr lang="es-ES_tradnl" sz="2400">
                <a:solidFill>
                  <a:schemeClr val="bg2"/>
                </a:solidFill>
                <a:latin typeface="Arial" charset="0"/>
              </a:rPr>
              <a:t>MPM1999</a:t>
            </a:r>
            <a:r>
              <a:rPr lang="es-ES_tradnl" sz="2800">
                <a:solidFill>
                  <a:schemeClr val="bg2"/>
                </a:solidFill>
                <a:latin typeface="Arial" charset="0"/>
              </a:rPr>
              <a:t>]</a:t>
            </a:r>
          </a:p>
        </p:txBody>
      </p:sp>
      <p:grpSp>
        <p:nvGrpSpPr>
          <p:cNvPr id="46088" name="Group 66"/>
          <p:cNvGrpSpPr>
            <a:grpSpLocks/>
          </p:cNvGrpSpPr>
          <p:nvPr/>
        </p:nvGrpSpPr>
        <p:grpSpPr bwMode="auto">
          <a:xfrm>
            <a:off x="2465388" y="3640138"/>
            <a:ext cx="5564187" cy="868362"/>
            <a:chOff x="1553" y="2293"/>
            <a:chExt cx="3505" cy="547"/>
          </a:xfrm>
        </p:grpSpPr>
        <p:sp>
          <p:nvSpPr>
            <p:cNvPr id="46111" name="Line 22"/>
            <p:cNvSpPr>
              <a:spLocks noChangeShapeType="1"/>
            </p:cNvSpPr>
            <p:nvPr/>
          </p:nvSpPr>
          <p:spPr bwMode="auto">
            <a:xfrm flipV="1">
              <a:off x="2608" y="2657"/>
              <a:ext cx="726"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6112" name="Text Box 24"/>
            <p:cNvSpPr txBox="1">
              <a:spLocks noChangeArrowheads="1"/>
            </p:cNvSpPr>
            <p:nvPr/>
          </p:nvSpPr>
          <p:spPr bwMode="auto">
            <a:xfrm>
              <a:off x="4876" y="2521"/>
              <a:ext cx="182" cy="228"/>
            </a:xfrm>
            <a:prstGeom prst="rect">
              <a:avLst/>
            </a:prstGeom>
            <a:noFill/>
            <a:ln w="28575">
              <a:noFill/>
              <a:miter lim="800000"/>
              <a:headEnd/>
              <a:tailEnd/>
            </a:ln>
          </p:spPr>
          <p:txBody>
            <a:bodyPr wrap="none" lIns="0" tIns="46800" rIns="0" bIns="10800">
              <a:spAutoFit/>
            </a:bodyPr>
            <a:lstStyle/>
            <a:p>
              <a:pPr eaLnBrk="0" hangingPunct="0">
                <a:spcBef>
                  <a:spcPct val="50000"/>
                </a:spcBef>
              </a:pPr>
              <a:r>
                <a:rPr lang="es-ES_tradnl" sz="2000">
                  <a:solidFill>
                    <a:schemeClr val="tx2"/>
                  </a:solidFill>
                  <a:latin typeface="Arial Narrow" pitchFamily="34" charset="0"/>
                </a:rPr>
                <a:t>1:1</a:t>
              </a:r>
            </a:p>
          </p:txBody>
        </p:sp>
        <p:sp>
          <p:nvSpPr>
            <p:cNvPr id="46113" name="Text Box 26"/>
            <p:cNvSpPr txBox="1">
              <a:spLocks noChangeArrowheads="1"/>
            </p:cNvSpPr>
            <p:nvPr/>
          </p:nvSpPr>
          <p:spPr bwMode="auto">
            <a:xfrm>
              <a:off x="2837" y="2612"/>
              <a:ext cx="270" cy="228"/>
            </a:xfrm>
            <a:prstGeom prst="rect">
              <a:avLst/>
            </a:prstGeom>
            <a:noFill/>
            <a:ln w="28575">
              <a:noFill/>
              <a:miter lim="800000"/>
              <a:headEnd/>
              <a:tailEnd/>
            </a:ln>
          </p:spPr>
          <p:txBody>
            <a:bodyPr wrap="none" lIns="0" tIns="46800" rIns="0" bIns="10800">
              <a:spAutoFit/>
            </a:bodyPr>
            <a:lstStyle/>
            <a:p>
              <a:pPr eaLnBrk="0" hangingPunct="0">
                <a:spcBef>
                  <a:spcPct val="50000"/>
                </a:spcBef>
              </a:pPr>
              <a:r>
                <a:rPr lang="es-ES_tradnl" sz="2000">
                  <a:solidFill>
                    <a:schemeClr val="tx2"/>
                  </a:solidFill>
                  <a:latin typeface="Arial Narrow" pitchFamily="34" charset="0"/>
                </a:rPr>
                <a:t>(0,1)</a:t>
              </a:r>
            </a:p>
          </p:txBody>
        </p:sp>
        <p:sp>
          <p:nvSpPr>
            <p:cNvPr id="46114" name="Text Box 27"/>
            <p:cNvSpPr txBox="1">
              <a:spLocks noChangeArrowheads="1"/>
            </p:cNvSpPr>
            <p:nvPr/>
          </p:nvSpPr>
          <p:spPr bwMode="auto">
            <a:xfrm>
              <a:off x="2336" y="2294"/>
              <a:ext cx="340" cy="228"/>
            </a:xfrm>
            <a:prstGeom prst="rect">
              <a:avLst/>
            </a:prstGeom>
            <a:noFill/>
            <a:ln w="28575">
              <a:noFill/>
              <a:miter lim="800000"/>
              <a:headEnd/>
              <a:tailEnd/>
            </a:ln>
          </p:spPr>
          <p:txBody>
            <a:bodyPr wrap="none" lIns="0" tIns="46800" rIns="0" bIns="10800"/>
            <a:lstStyle/>
            <a:p>
              <a:pPr eaLnBrk="0" hangingPunct="0">
                <a:spcBef>
                  <a:spcPct val="50000"/>
                </a:spcBef>
              </a:pPr>
              <a:r>
                <a:rPr lang="es-ES_tradnl" sz="2000">
                  <a:solidFill>
                    <a:schemeClr val="tx2"/>
                  </a:solidFill>
                  <a:latin typeface="Arial Narrow" pitchFamily="34" charset="0"/>
                </a:rPr>
                <a:t>(0,1)</a:t>
              </a:r>
            </a:p>
          </p:txBody>
        </p:sp>
        <p:sp>
          <p:nvSpPr>
            <p:cNvPr id="46115" name="Freeform 41"/>
            <p:cNvSpPr>
              <a:spLocks/>
            </p:cNvSpPr>
            <p:nvPr/>
          </p:nvSpPr>
          <p:spPr bwMode="auto">
            <a:xfrm>
              <a:off x="2292" y="2306"/>
              <a:ext cx="1813" cy="260"/>
            </a:xfrm>
            <a:custGeom>
              <a:avLst/>
              <a:gdLst>
                <a:gd name="T0" fmla="*/ 1813 w 1451"/>
                <a:gd name="T1" fmla="*/ 183 h 305"/>
                <a:gd name="T2" fmla="*/ 1808 w 1451"/>
                <a:gd name="T3" fmla="*/ 0 h 305"/>
                <a:gd name="T4" fmla="*/ 2 w 1451"/>
                <a:gd name="T5" fmla="*/ 0 h 305"/>
                <a:gd name="T6" fmla="*/ 0 w 1451"/>
                <a:gd name="T7" fmla="*/ 260 h 305"/>
                <a:gd name="T8" fmla="*/ 0 60000 65536"/>
                <a:gd name="T9" fmla="*/ 0 60000 65536"/>
                <a:gd name="T10" fmla="*/ 0 60000 65536"/>
                <a:gd name="T11" fmla="*/ 0 60000 65536"/>
                <a:gd name="T12" fmla="*/ 0 w 1451"/>
                <a:gd name="T13" fmla="*/ 0 h 305"/>
                <a:gd name="T14" fmla="*/ 1451 w 1451"/>
                <a:gd name="T15" fmla="*/ 305 h 305"/>
              </a:gdLst>
              <a:ahLst/>
              <a:cxnLst>
                <a:cxn ang="T8">
                  <a:pos x="T0" y="T1"/>
                </a:cxn>
                <a:cxn ang="T9">
                  <a:pos x="T2" y="T3"/>
                </a:cxn>
                <a:cxn ang="T10">
                  <a:pos x="T4" y="T5"/>
                </a:cxn>
                <a:cxn ang="T11">
                  <a:pos x="T6" y="T7"/>
                </a:cxn>
              </a:cxnLst>
              <a:rect l="T12" t="T13" r="T14" b="T15"/>
              <a:pathLst>
                <a:path w="1451" h="305">
                  <a:moveTo>
                    <a:pt x="1451" y="215"/>
                  </a:moveTo>
                  <a:lnTo>
                    <a:pt x="1447" y="0"/>
                  </a:lnTo>
                  <a:lnTo>
                    <a:pt x="2" y="0"/>
                  </a:lnTo>
                  <a:lnTo>
                    <a:pt x="0" y="305"/>
                  </a:lnTo>
                </a:path>
              </a:pathLst>
            </a:custGeom>
            <a:noFill/>
            <a:ln w="28575" cap="flat" cmpd="sng">
              <a:solidFill>
                <a:schemeClr val="tx1"/>
              </a:solidFill>
              <a:prstDash val="solid"/>
              <a:round/>
              <a:headEnd type="none" w="med" len="med"/>
              <a:tailEnd type="none" w="med" len="med"/>
            </a:ln>
          </p:spPr>
          <p:txBody>
            <a:bodyPr lIns="54000" tIns="10800" rIns="54000" bIns="10800" anchor="ctr">
              <a:spAutoFit/>
            </a:bodyPr>
            <a:lstStyle/>
            <a:p>
              <a:endParaRPr lang="es-MX"/>
            </a:p>
          </p:txBody>
        </p:sp>
        <p:sp>
          <p:nvSpPr>
            <p:cNvPr id="46116" name="Rectangle 20"/>
            <p:cNvSpPr>
              <a:spLocks noChangeArrowheads="1"/>
            </p:cNvSpPr>
            <p:nvPr/>
          </p:nvSpPr>
          <p:spPr bwMode="auto">
            <a:xfrm>
              <a:off x="1873" y="2544"/>
              <a:ext cx="744" cy="256"/>
            </a:xfrm>
            <a:prstGeom prst="rect">
              <a:avLst/>
            </a:prstGeom>
            <a:solidFill>
              <a:schemeClr val="bg1"/>
            </a:solidFill>
            <a:ln w="28575">
              <a:solidFill>
                <a:schemeClr val="tx2"/>
              </a:solidFill>
              <a:miter lim="800000"/>
              <a:headEnd/>
              <a:tailEnd/>
            </a:ln>
          </p:spPr>
          <p:txBody>
            <a:bodyPr wrap="none" lIns="72000" tIns="36000" rIns="72000" bIns="36000" anchor="ctr">
              <a:spAutoFit/>
            </a:bodyPr>
            <a:lstStyle/>
            <a:p>
              <a:pPr algn="ctr" eaLnBrk="0" hangingPunct="0"/>
              <a:r>
                <a:rPr lang="es-ES_tradnl" sz="2000">
                  <a:solidFill>
                    <a:schemeClr val="tx2"/>
                  </a:solidFill>
                  <a:latin typeface="Arial Narrow" pitchFamily="34" charset="0"/>
                </a:rPr>
                <a:t>PELICULA</a:t>
              </a:r>
            </a:p>
          </p:txBody>
        </p:sp>
        <p:sp>
          <p:nvSpPr>
            <p:cNvPr id="46117" name="AutoShape 25"/>
            <p:cNvSpPr>
              <a:spLocks noChangeArrowheads="1"/>
            </p:cNvSpPr>
            <p:nvPr/>
          </p:nvSpPr>
          <p:spPr bwMode="auto">
            <a:xfrm>
              <a:off x="3334" y="2475"/>
              <a:ext cx="1517" cy="365"/>
            </a:xfrm>
            <a:prstGeom prst="diamond">
              <a:avLst/>
            </a:prstGeom>
            <a:solidFill>
              <a:schemeClr val="bg1"/>
            </a:solidFill>
            <a:ln w="28575">
              <a:solidFill>
                <a:schemeClr val="tx2"/>
              </a:solidFill>
              <a:miter lim="800000"/>
              <a:headEnd/>
              <a:tailEnd/>
            </a:ln>
          </p:spPr>
          <p:txBody>
            <a:bodyPr wrap="none" lIns="0" tIns="0" rIns="0" bIns="0" anchor="b">
              <a:spAutoFit/>
            </a:bodyPr>
            <a:lstStyle/>
            <a:p>
              <a:pPr algn="ctr" eaLnBrk="0" hangingPunct="0"/>
              <a:r>
                <a:rPr lang="es-ES_tradnl">
                  <a:solidFill>
                    <a:schemeClr val="tx2"/>
                  </a:solidFill>
                  <a:latin typeface="Arial Narrow" pitchFamily="34" charset="0"/>
                </a:rPr>
                <a:t>SECUELA DE</a:t>
              </a:r>
            </a:p>
          </p:txBody>
        </p:sp>
        <p:sp>
          <p:nvSpPr>
            <p:cNvPr id="46118" name="Text Box 42"/>
            <p:cNvSpPr txBox="1">
              <a:spLocks noChangeArrowheads="1"/>
            </p:cNvSpPr>
            <p:nvPr/>
          </p:nvSpPr>
          <p:spPr bwMode="auto">
            <a:xfrm>
              <a:off x="2744" y="2430"/>
              <a:ext cx="504" cy="228"/>
            </a:xfrm>
            <a:prstGeom prst="rect">
              <a:avLst/>
            </a:prstGeom>
            <a:noFill/>
            <a:ln w="76200" cmpd="dbl">
              <a:noFill/>
              <a:miter lim="800000"/>
              <a:headEnd/>
              <a:tailEnd/>
            </a:ln>
          </p:spPr>
          <p:txBody>
            <a:bodyPr wrap="none" lIns="0" tIns="46800" rIns="0" bIns="10800" anchor="ctr">
              <a:spAutoFit/>
            </a:bodyPr>
            <a:lstStyle/>
            <a:p>
              <a:pPr eaLnBrk="0" hangingPunct="0">
                <a:spcBef>
                  <a:spcPct val="50000"/>
                </a:spcBef>
              </a:pPr>
              <a:r>
                <a:rPr lang="es-ES_tradnl" sz="2000">
                  <a:solidFill>
                    <a:schemeClr val="tx2"/>
                  </a:solidFill>
                  <a:latin typeface="Arial Narrow" pitchFamily="34" charset="0"/>
                </a:rPr>
                <a:t>precuela</a:t>
              </a:r>
            </a:p>
          </p:txBody>
        </p:sp>
        <p:sp>
          <p:nvSpPr>
            <p:cNvPr id="46119" name="Text Box 43"/>
            <p:cNvSpPr txBox="1">
              <a:spLocks noChangeArrowheads="1"/>
            </p:cNvSpPr>
            <p:nvPr/>
          </p:nvSpPr>
          <p:spPr bwMode="auto">
            <a:xfrm>
              <a:off x="1553" y="2293"/>
              <a:ext cx="737" cy="228"/>
            </a:xfrm>
            <a:prstGeom prst="rect">
              <a:avLst/>
            </a:prstGeom>
            <a:noFill/>
            <a:ln w="76200" cmpd="dbl">
              <a:noFill/>
              <a:miter lim="800000"/>
              <a:headEnd/>
              <a:tailEnd/>
            </a:ln>
          </p:spPr>
          <p:txBody>
            <a:bodyPr wrap="none" lIns="0" tIns="46800" rIns="0" bIns="10800" anchor="ctr">
              <a:spAutoFit/>
            </a:bodyPr>
            <a:lstStyle/>
            <a:p>
              <a:pPr eaLnBrk="0" hangingPunct="0">
                <a:spcBef>
                  <a:spcPct val="50000"/>
                </a:spcBef>
              </a:pPr>
              <a:r>
                <a:rPr lang="es-ES_tradnl" sz="2000">
                  <a:solidFill>
                    <a:schemeClr val="tx2"/>
                  </a:solidFill>
                  <a:latin typeface="Arial Narrow" pitchFamily="34" charset="0"/>
                </a:rPr>
                <a:t>continuación</a:t>
              </a:r>
            </a:p>
          </p:txBody>
        </p:sp>
      </p:grpSp>
      <p:grpSp>
        <p:nvGrpSpPr>
          <p:cNvPr id="46089" name="Group 67"/>
          <p:cNvGrpSpPr>
            <a:grpSpLocks/>
          </p:cNvGrpSpPr>
          <p:nvPr/>
        </p:nvGrpSpPr>
        <p:grpSpPr bwMode="auto">
          <a:xfrm>
            <a:off x="2771775" y="2144713"/>
            <a:ext cx="4752975" cy="946150"/>
            <a:chOff x="1746" y="1351"/>
            <a:chExt cx="2994" cy="596"/>
          </a:xfrm>
        </p:grpSpPr>
        <p:sp>
          <p:nvSpPr>
            <p:cNvPr id="46101" name="Line 13"/>
            <p:cNvSpPr>
              <a:spLocks noChangeShapeType="1"/>
            </p:cNvSpPr>
            <p:nvPr/>
          </p:nvSpPr>
          <p:spPr bwMode="auto">
            <a:xfrm>
              <a:off x="2653" y="1747"/>
              <a:ext cx="726"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6102" name="Text Box 15"/>
            <p:cNvSpPr txBox="1">
              <a:spLocks noChangeArrowheads="1"/>
            </p:cNvSpPr>
            <p:nvPr/>
          </p:nvSpPr>
          <p:spPr bwMode="auto">
            <a:xfrm>
              <a:off x="3261" y="1702"/>
              <a:ext cx="95" cy="228"/>
            </a:xfrm>
            <a:prstGeom prst="rect">
              <a:avLst/>
            </a:prstGeom>
            <a:noFill/>
            <a:ln w="76200" cmpd="dbl">
              <a:noFill/>
              <a:miter lim="800000"/>
              <a:headEnd/>
              <a:tailEnd/>
            </a:ln>
          </p:spPr>
          <p:txBody>
            <a:bodyPr wrap="none" lIns="0" tIns="46800" rIns="0" bIns="10800" anchor="ctr">
              <a:spAutoFit/>
            </a:bodyPr>
            <a:lstStyle/>
            <a:p>
              <a:pPr eaLnBrk="0" hangingPunct="0">
                <a:spcBef>
                  <a:spcPct val="50000"/>
                </a:spcBef>
              </a:pPr>
              <a:r>
                <a:rPr lang="es-ES_tradnl" sz="2000">
                  <a:solidFill>
                    <a:schemeClr val="tx2"/>
                  </a:solidFill>
                  <a:latin typeface="Arial Narrow" pitchFamily="34" charset="0"/>
                </a:rPr>
                <a:t>N</a:t>
              </a:r>
            </a:p>
          </p:txBody>
        </p:sp>
        <p:sp>
          <p:nvSpPr>
            <p:cNvPr id="46103" name="Text Box 16"/>
            <p:cNvSpPr txBox="1">
              <a:spLocks noChangeArrowheads="1"/>
            </p:cNvSpPr>
            <p:nvPr/>
          </p:nvSpPr>
          <p:spPr bwMode="auto">
            <a:xfrm>
              <a:off x="4116" y="1351"/>
              <a:ext cx="73" cy="228"/>
            </a:xfrm>
            <a:prstGeom prst="rect">
              <a:avLst/>
            </a:prstGeom>
            <a:noFill/>
            <a:ln w="28575">
              <a:noFill/>
              <a:miter lim="800000"/>
              <a:headEnd/>
              <a:tailEnd/>
            </a:ln>
          </p:spPr>
          <p:txBody>
            <a:bodyPr wrap="none" lIns="0" tIns="46800" rIns="0" bIns="10800">
              <a:spAutoFit/>
            </a:bodyPr>
            <a:lstStyle/>
            <a:p>
              <a:pPr algn="ctr" eaLnBrk="0" hangingPunct="0">
                <a:spcBef>
                  <a:spcPct val="50000"/>
                </a:spcBef>
              </a:pPr>
              <a:r>
                <a:rPr lang="es-ES_tradnl" sz="2000">
                  <a:solidFill>
                    <a:schemeClr val="tx2"/>
                  </a:solidFill>
                  <a:latin typeface="Arial Narrow" pitchFamily="34" charset="0"/>
                </a:rPr>
                <a:t>1</a:t>
              </a:r>
            </a:p>
          </p:txBody>
        </p:sp>
        <p:sp>
          <p:nvSpPr>
            <p:cNvPr id="46104" name="Freeform 35"/>
            <p:cNvSpPr>
              <a:spLocks/>
            </p:cNvSpPr>
            <p:nvPr/>
          </p:nvSpPr>
          <p:spPr bwMode="auto">
            <a:xfrm>
              <a:off x="2246" y="1351"/>
              <a:ext cx="1813" cy="305"/>
            </a:xfrm>
            <a:custGeom>
              <a:avLst/>
              <a:gdLst>
                <a:gd name="T0" fmla="*/ 1813 w 1451"/>
                <a:gd name="T1" fmla="*/ 215 h 305"/>
                <a:gd name="T2" fmla="*/ 1808 w 1451"/>
                <a:gd name="T3" fmla="*/ 0 h 305"/>
                <a:gd name="T4" fmla="*/ 2 w 1451"/>
                <a:gd name="T5" fmla="*/ 0 h 305"/>
                <a:gd name="T6" fmla="*/ 0 w 1451"/>
                <a:gd name="T7" fmla="*/ 305 h 305"/>
                <a:gd name="T8" fmla="*/ 0 60000 65536"/>
                <a:gd name="T9" fmla="*/ 0 60000 65536"/>
                <a:gd name="T10" fmla="*/ 0 60000 65536"/>
                <a:gd name="T11" fmla="*/ 0 60000 65536"/>
                <a:gd name="T12" fmla="*/ 0 w 1451"/>
                <a:gd name="T13" fmla="*/ 0 h 305"/>
                <a:gd name="T14" fmla="*/ 1451 w 1451"/>
                <a:gd name="T15" fmla="*/ 305 h 305"/>
              </a:gdLst>
              <a:ahLst/>
              <a:cxnLst>
                <a:cxn ang="T8">
                  <a:pos x="T0" y="T1"/>
                </a:cxn>
                <a:cxn ang="T9">
                  <a:pos x="T2" y="T3"/>
                </a:cxn>
                <a:cxn ang="T10">
                  <a:pos x="T4" y="T5"/>
                </a:cxn>
                <a:cxn ang="T11">
                  <a:pos x="T6" y="T7"/>
                </a:cxn>
              </a:cxnLst>
              <a:rect l="T12" t="T13" r="T14" b="T15"/>
              <a:pathLst>
                <a:path w="1451" h="305">
                  <a:moveTo>
                    <a:pt x="1451" y="215"/>
                  </a:moveTo>
                  <a:lnTo>
                    <a:pt x="1447" y="0"/>
                  </a:lnTo>
                  <a:lnTo>
                    <a:pt x="2" y="0"/>
                  </a:lnTo>
                  <a:lnTo>
                    <a:pt x="0" y="305"/>
                  </a:lnTo>
                </a:path>
              </a:pathLst>
            </a:custGeom>
            <a:noFill/>
            <a:ln w="28575" cap="flat" cmpd="sng">
              <a:solidFill>
                <a:schemeClr val="tx1"/>
              </a:solidFill>
              <a:prstDash val="solid"/>
              <a:round/>
              <a:headEnd type="none" w="med" len="med"/>
              <a:tailEnd type="none" w="med" len="med"/>
            </a:ln>
          </p:spPr>
          <p:txBody>
            <a:bodyPr lIns="54000" tIns="10800" rIns="54000" bIns="10800" anchor="ctr">
              <a:spAutoFit/>
            </a:bodyPr>
            <a:lstStyle/>
            <a:p>
              <a:endParaRPr lang="es-MX"/>
            </a:p>
          </p:txBody>
        </p:sp>
        <p:sp>
          <p:nvSpPr>
            <p:cNvPr id="46105" name="Text Box 36"/>
            <p:cNvSpPr txBox="1">
              <a:spLocks noChangeArrowheads="1"/>
            </p:cNvSpPr>
            <p:nvPr/>
          </p:nvSpPr>
          <p:spPr bwMode="auto">
            <a:xfrm>
              <a:off x="2744" y="1520"/>
              <a:ext cx="613" cy="228"/>
            </a:xfrm>
            <a:prstGeom prst="rect">
              <a:avLst/>
            </a:prstGeom>
            <a:noFill/>
            <a:ln w="76200" cmpd="dbl">
              <a:noFill/>
              <a:miter lim="800000"/>
              <a:headEnd/>
              <a:tailEnd/>
            </a:ln>
          </p:spPr>
          <p:txBody>
            <a:bodyPr wrap="none" lIns="0" tIns="46800" rIns="0" bIns="10800" anchor="ctr">
              <a:spAutoFit/>
            </a:bodyPr>
            <a:lstStyle/>
            <a:p>
              <a:pPr eaLnBrk="0" hangingPunct="0">
                <a:spcBef>
                  <a:spcPct val="50000"/>
                </a:spcBef>
              </a:pPr>
              <a:r>
                <a:rPr lang="es-ES_tradnl" sz="2000">
                  <a:solidFill>
                    <a:schemeClr val="tx2"/>
                  </a:solidFill>
                  <a:latin typeface="Arial Narrow" pitchFamily="34" charset="0"/>
                </a:rPr>
                <a:t>subalterno</a:t>
              </a:r>
            </a:p>
          </p:txBody>
        </p:sp>
        <p:sp>
          <p:nvSpPr>
            <p:cNvPr id="46106" name="Text Box 37"/>
            <p:cNvSpPr txBox="1">
              <a:spLocks noChangeArrowheads="1"/>
            </p:cNvSpPr>
            <p:nvPr/>
          </p:nvSpPr>
          <p:spPr bwMode="auto">
            <a:xfrm>
              <a:off x="1746" y="1384"/>
              <a:ext cx="475" cy="228"/>
            </a:xfrm>
            <a:prstGeom prst="rect">
              <a:avLst/>
            </a:prstGeom>
            <a:noFill/>
            <a:ln w="76200" cmpd="dbl">
              <a:noFill/>
              <a:miter lim="800000"/>
              <a:headEnd/>
              <a:tailEnd/>
            </a:ln>
          </p:spPr>
          <p:txBody>
            <a:bodyPr wrap="none" lIns="0" tIns="46800" rIns="0" bIns="10800" anchor="ctr">
              <a:spAutoFit/>
            </a:bodyPr>
            <a:lstStyle/>
            <a:p>
              <a:pPr eaLnBrk="0" hangingPunct="0">
                <a:spcBef>
                  <a:spcPct val="50000"/>
                </a:spcBef>
              </a:pPr>
              <a:r>
                <a:rPr lang="es-ES_tradnl" sz="2000">
                  <a:solidFill>
                    <a:schemeClr val="tx2"/>
                  </a:solidFill>
                  <a:latin typeface="Arial Narrow" pitchFamily="34" charset="0"/>
                </a:rPr>
                <a:t>superior</a:t>
              </a:r>
            </a:p>
          </p:txBody>
        </p:sp>
        <p:sp>
          <p:nvSpPr>
            <p:cNvPr id="46107" name="Text Box 38"/>
            <p:cNvSpPr txBox="1">
              <a:spLocks noChangeArrowheads="1"/>
            </p:cNvSpPr>
            <p:nvPr/>
          </p:nvSpPr>
          <p:spPr bwMode="auto">
            <a:xfrm>
              <a:off x="2744" y="1712"/>
              <a:ext cx="270" cy="228"/>
            </a:xfrm>
            <a:prstGeom prst="rect">
              <a:avLst/>
            </a:prstGeom>
            <a:noFill/>
            <a:ln w="76200" cmpd="dbl">
              <a:noFill/>
              <a:miter lim="800000"/>
              <a:headEnd/>
              <a:tailEnd/>
            </a:ln>
          </p:spPr>
          <p:txBody>
            <a:bodyPr wrap="none" lIns="0" tIns="46800" rIns="0" bIns="10800" anchor="ctr">
              <a:spAutoFit/>
            </a:bodyPr>
            <a:lstStyle/>
            <a:p>
              <a:pPr eaLnBrk="0" hangingPunct="0">
                <a:spcBef>
                  <a:spcPct val="50000"/>
                </a:spcBef>
              </a:pPr>
              <a:r>
                <a:rPr lang="es-ES_tradnl" sz="2000">
                  <a:solidFill>
                    <a:schemeClr val="tx2"/>
                  </a:solidFill>
                  <a:latin typeface="Arial Narrow" pitchFamily="34" charset="0"/>
                </a:rPr>
                <a:t>(0,1)</a:t>
              </a:r>
            </a:p>
          </p:txBody>
        </p:sp>
        <p:sp>
          <p:nvSpPr>
            <p:cNvPr id="46108" name="Text Box 39"/>
            <p:cNvSpPr txBox="1">
              <a:spLocks noChangeArrowheads="1"/>
            </p:cNvSpPr>
            <p:nvPr/>
          </p:nvSpPr>
          <p:spPr bwMode="auto">
            <a:xfrm>
              <a:off x="2290" y="1383"/>
              <a:ext cx="270" cy="228"/>
            </a:xfrm>
            <a:prstGeom prst="rect">
              <a:avLst/>
            </a:prstGeom>
            <a:noFill/>
            <a:ln w="76200" cmpd="dbl">
              <a:noFill/>
              <a:miter lim="800000"/>
              <a:headEnd/>
              <a:tailEnd/>
            </a:ln>
          </p:spPr>
          <p:txBody>
            <a:bodyPr wrap="none" lIns="0" tIns="46800" rIns="0" bIns="10800" anchor="ctr">
              <a:spAutoFit/>
            </a:bodyPr>
            <a:lstStyle/>
            <a:p>
              <a:pPr eaLnBrk="0" hangingPunct="0">
                <a:spcBef>
                  <a:spcPct val="50000"/>
                </a:spcBef>
              </a:pPr>
              <a:r>
                <a:rPr lang="es-ES_tradnl" sz="2000">
                  <a:solidFill>
                    <a:schemeClr val="tx2"/>
                  </a:solidFill>
                  <a:latin typeface="Arial Narrow" pitchFamily="34" charset="0"/>
                </a:rPr>
                <a:t>(0,n)</a:t>
              </a:r>
            </a:p>
          </p:txBody>
        </p:sp>
        <p:sp>
          <p:nvSpPr>
            <p:cNvPr id="46109" name="Rectangle 10"/>
            <p:cNvSpPr>
              <a:spLocks noChangeArrowheads="1"/>
            </p:cNvSpPr>
            <p:nvPr/>
          </p:nvSpPr>
          <p:spPr bwMode="auto">
            <a:xfrm>
              <a:off x="1824" y="1659"/>
              <a:ext cx="839" cy="256"/>
            </a:xfrm>
            <a:prstGeom prst="rect">
              <a:avLst/>
            </a:prstGeom>
            <a:solidFill>
              <a:schemeClr val="bg1"/>
            </a:solidFill>
            <a:ln w="28575">
              <a:solidFill>
                <a:schemeClr val="tx2"/>
              </a:solidFill>
              <a:miter lim="800000"/>
              <a:headEnd/>
              <a:tailEnd/>
            </a:ln>
          </p:spPr>
          <p:txBody>
            <a:bodyPr wrap="none" lIns="72000" tIns="36000" rIns="72000" bIns="36000" anchor="ctr">
              <a:spAutoFit/>
            </a:bodyPr>
            <a:lstStyle/>
            <a:p>
              <a:pPr algn="ctr" eaLnBrk="0" hangingPunct="0"/>
              <a:r>
                <a:rPr lang="es-ES_tradnl" sz="2000">
                  <a:solidFill>
                    <a:schemeClr val="tx2"/>
                  </a:solidFill>
                  <a:latin typeface="Arial Narrow" pitchFamily="34" charset="0"/>
                </a:rPr>
                <a:t>EMPLEADO</a:t>
              </a:r>
            </a:p>
          </p:txBody>
        </p:sp>
        <p:sp>
          <p:nvSpPr>
            <p:cNvPr id="46110" name="AutoShape 12"/>
            <p:cNvSpPr>
              <a:spLocks noChangeArrowheads="1"/>
            </p:cNvSpPr>
            <p:nvPr/>
          </p:nvSpPr>
          <p:spPr bwMode="auto">
            <a:xfrm>
              <a:off x="3367" y="1546"/>
              <a:ext cx="1373"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JEFE DE</a:t>
              </a:r>
            </a:p>
          </p:txBody>
        </p:sp>
      </p:grpSp>
      <p:sp>
        <p:nvSpPr>
          <p:cNvPr id="46090" name="Rectangle 48"/>
          <p:cNvSpPr>
            <a:spLocks noGrp="1" noChangeArrowheads="1"/>
          </p:cNvSpPr>
          <p:nvPr>
            <p:ph type="body" idx="1"/>
          </p:nvPr>
        </p:nvSpPr>
        <p:spPr>
          <a:xfrm>
            <a:off x="1336675" y="1196975"/>
            <a:ext cx="7772400" cy="533400"/>
          </a:xfrm>
          <a:noFill/>
        </p:spPr>
        <p:txBody>
          <a:bodyPr/>
          <a:lstStyle/>
          <a:p>
            <a:pPr eaLnBrk="1" hangingPunct="1">
              <a:buFont typeface="Wingdings" pitchFamily="2" charset="2"/>
              <a:buNone/>
            </a:pPr>
            <a:r>
              <a:rPr lang="es-ES_tradnl" sz="2800"/>
              <a:t>Cardinalidad de tipos de entidad recursivos</a:t>
            </a:r>
            <a:endParaRPr lang="es-ES" sz="2800"/>
          </a:p>
        </p:txBody>
      </p:sp>
      <p:grpSp>
        <p:nvGrpSpPr>
          <p:cNvPr id="46091" name="Group 65"/>
          <p:cNvGrpSpPr>
            <a:grpSpLocks/>
          </p:cNvGrpSpPr>
          <p:nvPr/>
        </p:nvGrpSpPr>
        <p:grpSpPr bwMode="auto">
          <a:xfrm>
            <a:off x="2916238" y="5032375"/>
            <a:ext cx="4968875" cy="942975"/>
            <a:chOff x="1837" y="3170"/>
            <a:chExt cx="3130" cy="594"/>
          </a:xfrm>
        </p:grpSpPr>
        <p:sp>
          <p:nvSpPr>
            <p:cNvPr id="46092" name="Rectangle 29"/>
            <p:cNvSpPr>
              <a:spLocks noChangeArrowheads="1"/>
            </p:cNvSpPr>
            <p:nvPr/>
          </p:nvSpPr>
          <p:spPr bwMode="auto">
            <a:xfrm>
              <a:off x="1909" y="3479"/>
              <a:ext cx="744" cy="256"/>
            </a:xfrm>
            <a:prstGeom prst="rect">
              <a:avLst/>
            </a:prstGeom>
            <a:solidFill>
              <a:schemeClr val="bg1"/>
            </a:solidFill>
            <a:ln w="28575">
              <a:solidFill>
                <a:schemeClr val="tx2"/>
              </a:solidFill>
              <a:miter lim="800000"/>
              <a:headEnd/>
              <a:tailEnd/>
            </a:ln>
          </p:spPr>
          <p:txBody>
            <a:bodyPr wrap="none" lIns="72000" tIns="36000" rIns="72000" bIns="36000" anchor="ctr">
              <a:spAutoFit/>
            </a:bodyPr>
            <a:lstStyle/>
            <a:p>
              <a:pPr algn="ctr" eaLnBrk="0" hangingPunct="0"/>
              <a:r>
                <a:rPr lang="es-ES_tradnl" sz="2000">
                  <a:solidFill>
                    <a:schemeClr val="tx2"/>
                  </a:solidFill>
                  <a:latin typeface="Arial Narrow" pitchFamily="34" charset="0"/>
                </a:rPr>
                <a:t>PELICULA</a:t>
              </a:r>
            </a:p>
          </p:txBody>
        </p:sp>
        <p:sp>
          <p:nvSpPr>
            <p:cNvPr id="46093" name="AutoShape 31"/>
            <p:cNvSpPr>
              <a:spLocks noChangeArrowheads="1"/>
            </p:cNvSpPr>
            <p:nvPr/>
          </p:nvSpPr>
          <p:spPr bwMode="auto">
            <a:xfrm>
              <a:off x="3499" y="3363"/>
              <a:ext cx="1241" cy="401"/>
            </a:xfrm>
            <a:prstGeom prst="diamond">
              <a:avLst/>
            </a:prstGeom>
            <a:solidFill>
              <a:schemeClr val="bg1"/>
            </a:solidFill>
            <a:ln w="28575">
              <a:solidFill>
                <a:schemeClr val="tx2"/>
              </a:solidFill>
              <a:miter lim="800000"/>
              <a:headEnd/>
              <a:tailEnd/>
            </a:ln>
          </p:spPr>
          <p:txBody>
            <a:bodyPr wrap="none" lIns="0" tIns="46800" rIns="0" bIns="10800" anchor="ctr">
              <a:spAutoFit/>
            </a:bodyPr>
            <a:lstStyle/>
            <a:p>
              <a:pPr algn="ctr" eaLnBrk="0" hangingPunct="0"/>
              <a:r>
                <a:rPr lang="es-ES_tradnl">
                  <a:solidFill>
                    <a:schemeClr val="tx2"/>
                  </a:solidFill>
                  <a:latin typeface="Arial Narrow" pitchFamily="34" charset="0"/>
                </a:rPr>
                <a:t>VERSIONA</a:t>
              </a:r>
            </a:p>
          </p:txBody>
        </p:sp>
        <p:sp>
          <p:nvSpPr>
            <p:cNvPr id="46094" name="Line 32"/>
            <p:cNvSpPr>
              <a:spLocks noChangeShapeType="1"/>
            </p:cNvSpPr>
            <p:nvPr/>
          </p:nvSpPr>
          <p:spPr bwMode="auto">
            <a:xfrm flipV="1">
              <a:off x="2654" y="3566"/>
              <a:ext cx="906" cy="0"/>
            </a:xfrm>
            <a:prstGeom prst="line">
              <a:avLst/>
            </a:prstGeom>
            <a:noFill/>
            <a:ln w="28575">
              <a:solidFill>
                <a:schemeClr val="tx2"/>
              </a:solidFill>
              <a:round/>
              <a:headEnd type="triangle" w="med" len="med"/>
              <a:tailEnd/>
            </a:ln>
          </p:spPr>
          <p:txBody>
            <a:bodyPr lIns="0" tIns="46800" rIns="0" bIns="10800" anchor="ctr">
              <a:spAutoFit/>
            </a:bodyPr>
            <a:lstStyle/>
            <a:p>
              <a:endParaRPr lang="es-MX"/>
            </a:p>
          </p:txBody>
        </p:sp>
        <p:sp>
          <p:nvSpPr>
            <p:cNvPr id="46095" name="Freeform 45"/>
            <p:cNvSpPr>
              <a:spLocks/>
            </p:cNvSpPr>
            <p:nvPr/>
          </p:nvSpPr>
          <p:spPr bwMode="auto">
            <a:xfrm>
              <a:off x="2292" y="3170"/>
              <a:ext cx="1813" cy="305"/>
            </a:xfrm>
            <a:custGeom>
              <a:avLst/>
              <a:gdLst>
                <a:gd name="T0" fmla="*/ 1813 w 1451"/>
                <a:gd name="T1" fmla="*/ 215 h 305"/>
                <a:gd name="T2" fmla="*/ 1808 w 1451"/>
                <a:gd name="T3" fmla="*/ 0 h 305"/>
                <a:gd name="T4" fmla="*/ 2 w 1451"/>
                <a:gd name="T5" fmla="*/ 0 h 305"/>
                <a:gd name="T6" fmla="*/ 0 w 1451"/>
                <a:gd name="T7" fmla="*/ 305 h 305"/>
                <a:gd name="T8" fmla="*/ 0 60000 65536"/>
                <a:gd name="T9" fmla="*/ 0 60000 65536"/>
                <a:gd name="T10" fmla="*/ 0 60000 65536"/>
                <a:gd name="T11" fmla="*/ 0 60000 65536"/>
                <a:gd name="T12" fmla="*/ 0 w 1451"/>
                <a:gd name="T13" fmla="*/ 0 h 305"/>
                <a:gd name="T14" fmla="*/ 1451 w 1451"/>
                <a:gd name="T15" fmla="*/ 305 h 305"/>
              </a:gdLst>
              <a:ahLst/>
              <a:cxnLst>
                <a:cxn ang="T8">
                  <a:pos x="T0" y="T1"/>
                </a:cxn>
                <a:cxn ang="T9">
                  <a:pos x="T2" y="T3"/>
                </a:cxn>
                <a:cxn ang="T10">
                  <a:pos x="T4" y="T5"/>
                </a:cxn>
                <a:cxn ang="T11">
                  <a:pos x="T6" y="T7"/>
                </a:cxn>
              </a:cxnLst>
              <a:rect l="T12" t="T13" r="T14" b="T15"/>
              <a:pathLst>
                <a:path w="1451" h="305">
                  <a:moveTo>
                    <a:pt x="1451" y="215"/>
                  </a:moveTo>
                  <a:lnTo>
                    <a:pt x="1447" y="0"/>
                  </a:lnTo>
                  <a:lnTo>
                    <a:pt x="2" y="0"/>
                  </a:lnTo>
                  <a:lnTo>
                    <a:pt x="0" y="305"/>
                  </a:lnTo>
                </a:path>
              </a:pathLst>
            </a:custGeom>
            <a:noFill/>
            <a:ln w="28575" cap="flat" cmpd="sng">
              <a:solidFill>
                <a:schemeClr val="tx1"/>
              </a:solidFill>
              <a:prstDash val="solid"/>
              <a:round/>
              <a:headEnd type="none" w="med" len="med"/>
              <a:tailEnd type="none" w="med" len="med"/>
            </a:ln>
          </p:spPr>
          <p:txBody>
            <a:bodyPr lIns="54000" tIns="10800" rIns="54000" bIns="10800" anchor="ctr">
              <a:spAutoFit/>
            </a:bodyPr>
            <a:lstStyle/>
            <a:p>
              <a:endParaRPr lang="es-MX"/>
            </a:p>
          </p:txBody>
        </p:sp>
        <p:sp>
          <p:nvSpPr>
            <p:cNvPr id="46096" name="Text Box 59"/>
            <p:cNvSpPr txBox="1">
              <a:spLocks noChangeArrowheads="1"/>
            </p:cNvSpPr>
            <p:nvPr/>
          </p:nvSpPr>
          <p:spPr bwMode="auto">
            <a:xfrm>
              <a:off x="4763" y="3431"/>
              <a:ext cx="204" cy="228"/>
            </a:xfrm>
            <a:prstGeom prst="rect">
              <a:avLst/>
            </a:prstGeom>
            <a:noFill/>
            <a:ln w="28575">
              <a:noFill/>
              <a:miter lim="800000"/>
              <a:headEnd/>
              <a:tailEnd/>
            </a:ln>
          </p:spPr>
          <p:txBody>
            <a:bodyPr wrap="none" lIns="0" tIns="46800" rIns="0" bIns="10800">
              <a:spAutoFit/>
            </a:bodyPr>
            <a:lstStyle/>
            <a:p>
              <a:pPr eaLnBrk="0" hangingPunct="0">
                <a:spcBef>
                  <a:spcPct val="50000"/>
                </a:spcBef>
              </a:pPr>
              <a:r>
                <a:rPr lang="es-ES_tradnl" sz="2000">
                  <a:solidFill>
                    <a:schemeClr val="tx2"/>
                  </a:solidFill>
                  <a:latin typeface="Arial Narrow" pitchFamily="34" charset="0"/>
                </a:rPr>
                <a:t>N:1</a:t>
              </a:r>
            </a:p>
          </p:txBody>
        </p:sp>
        <p:sp>
          <p:nvSpPr>
            <p:cNvPr id="46097" name="Text Box 60"/>
            <p:cNvSpPr txBox="1">
              <a:spLocks noChangeArrowheads="1"/>
            </p:cNvSpPr>
            <p:nvPr/>
          </p:nvSpPr>
          <p:spPr bwMode="auto">
            <a:xfrm>
              <a:off x="2928" y="3522"/>
              <a:ext cx="270" cy="228"/>
            </a:xfrm>
            <a:prstGeom prst="rect">
              <a:avLst/>
            </a:prstGeom>
            <a:noFill/>
            <a:ln w="28575">
              <a:noFill/>
              <a:miter lim="800000"/>
              <a:headEnd/>
              <a:tailEnd/>
            </a:ln>
          </p:spPr>
          <p:txBody>
            <a:bodyPr wrap="none" lIns="0" tIns="46800" rIns="0" bIns="10800">
              <a:spAutoFit/>
            </a:bodyPr>
            <a:lstStyle/>
            <a:p>
              <a:pPr eaLnBrk="0" hangingPunct="0">
                <a:spcBef>
                  <a:spcPct val="50000"/>
                </a:spcBef>
              </a:pPr>
              <a:r>
                <a:rPr lang="es-ES_tradnl" sz="2000">
                  <a:solidFill>
                    <a:schemeClr val="tx2"/>
                  </a:solidFill>
                  <a:latin typeface="Arial Narrow" pitchFamily="34" charset="0"/>
                </a:rPr>
                <a:t>(0,1)</a:t>
              </a:r>
            </a:p>
          </p:txBody>
        </p:sp>
        <p:sp>
          <p:nvSpPr>
            <p:cNvPr id="46098" name="Text Box 61"/>
            <p:cNvSpPr txBox="1">
              <a:spLocks noChangeArrowheads="1"/>
            </p:cNvSpPr>
            <p:nvPr/>
          </p:nvSpPr>
          <p:spPr bwMode="auto">
            <a:xfrm>
              <a:off x="2335" y="3204"/>
              <a:ext cx="340" cy="228"/>
            </a:xfrm>
            <a:prstGeom prst="rect">
              <a:avLst/>
            </a:prstGeom>
            <a:noFill/>
            <a:ln w="28575">
              <a:noFill/>
              <a:miter lim="800000"/>
              <a:headEnd/>
              <a:tailEnd/>
            </a:ln>
          </p:spPr>
          <p:txBody>
            <a:bodyPr wrap="none" lIns="0" tIns="46800" rIns="0" bIns="10800"/>
            <a:lstStyle/>
            <a:p>
              <a:pPr eaLnBrk="0" hangingPunct="0">
                <a:spcBef>
                  <a:spcPct val="50000"/>
                </a:spcBef>
              </a:pPr>
              <a:r>
                <a:rPr lang="es-ES_tradnl" sz="2000">
                  <a:solidFill>
                    <a:schemeClr val="tx2"/>
                  </a:solidFill>
                  <a:latin typeface="Arial Narrow" pitchFamily="34" charset="0"/>
                </a:rPr>
                <a:t>(0,n)</a:t>
              </a:r>
            </a:p>
          </p:txBody>
        </p:sp>
        <p:sp>
          <p:nvSpPr>
            <p:cNvPr id="46099" name="Text Box 62"/>
            <p:cNvSpPr txBox="1">
              <a:spLocks noChangeArrowheads="1"/>
            </p:cNvSpPr>
            <p:nvPr/>
          </p:nvSpPr>
          <p:spPr bwMode="auto">
            <a:xfrm>
              <a:off x="1837" y="3249"/>
              <a:ext cx="424" cy="228"/>
            </a:xfrm>
            <a:prstGeom prst="rect">
              <a:avLst/>
            </a:prstGeom>
            <a:noFill/>
            <a:ln w="76200" cmpd="dbl">
              <a:noFill/>
              <a:miter lim="800000"/>
              <a:headEnd/>
              <a:tailEnd/>
            </a:ln>
          </p:spPr>
          <p:txBody>
            <a:bodyPr wrap="none" lIns="0" tIns="46800" rIns="0" bIns="10800" anchor="ctr">
              <a:spAutoFit/>
            </a:bodyPr>
            <a:lstStyle/>
            <a:p>
              <a:pPr eaLnBrk="0" hangingPunct="0">
                <a:spcBef>
                  <a:spcPct val="50000"/>
                </a:spcBef>
              </a:pPr>
              <a:r>
                <a:rPr lang="es-ES_tradnl" sz="2000">
                  <a:solidFill>
                    <a:schemeClr val="tx2"/>
                  </a:solidFill>
                  <a:latin typeface="Arial Narrow" pitchFamily="34" charset="0"/>
                </a:rPr>
                <a:t>versión</a:t>
              </a:r>
            </a:p>
          </p:txBody>
        </p:sp>
        <p:sp>
          <p:nvSpPr>
            <p:cNvPr id="46100" name="Text Box 63"/>
            <p:cNvSpPr txBox="1">
              <a:spLocks noChangeArrowheads="1"/>
            </p:cNvSpPr>
            <p:nvPr/>
          </p:nvSpPr>
          <p:spPr bwMode="auto">
            <a:xfrm>
              <a:off x="2911" y="3338"/>
              <a:ext cx="423" cy="228"/>
            </a:xfrm>
            <a:prstGeom prst="rect">
              <a:avLst/>
            </a:prstGeom>
            <a:noFill/>
            <a:ln w="76200" cmpd="dbl">
              <a:noFill/>
              <a:miter lim="800000"/>
              <a:headEnd/>
              <a:tailEnd/>
            </a:ln>
          </p:spPr>
          <p:txBody>
            <a:bodyPr wrap="none" lIns="0" tIns="46800" rIns="0" bIns="10800" anchor="ctr">
              <a:spAutoFit/>
            </a:bodyPr>
            <a:lstStyle/>
            <a:p>
              <a:pPr eaLnBrk="0" hangingPunct="0">
                <a:spcBef>
                  <a:spcPct val="50000"/>
                </a:spcBef>
              </a:pPr>
              <a:r>
                <a:rPr lang="es-ES_tradnl" sz="2000">
                  <a:solidFill>
                    <a:schemeClr val="tx2"/>
                  </a:solidFill>
                  <a:latin typeface="Arial Narrow" pitchFamily="34" charset="0"/>
                </a:rPr>
                <a:t>original</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5 Marcador de número de diapositiva"/>
          <p:cNvSpPr>
            <a:spLocks noGrp="1"/>
          </p:cNvSpPr>
          <p:nvPr>
            <p:ph type="sldNum" sz="quarter" idx="12"/>
          </p:nvPr>
        </p:nvSpPr>
        <p:spPr>
          <a:noFill/>
        </p:spPr>
        <p:txBody>
          <a:bodyPr/>
          <a:lstStyle/>
          <a:p>
            <a:fld id="{8BA96576-B3F8-46E6-A800-93A956782687}" type="slidenum">
              <a:rPr lang="es-ES" smtClean="0"/>
              <a:pPr/>
              <a:t>42</a:t>
            </a:fld>
            <a:endParaRPr lang="es-ES"/>
          </a:p>
        </p:txBody>
      </p:sp>
      <p:sp>
        <p:nvSpPr>
          <p:cNvPr id="47107" name="AutoShape 93"/>
          <p:cNvSpPr>
            <a:spLocks noChangeArrowheads="1"/>
          </p:cNvSpPr>
          <p:nvPr/>
        </p:nvSpPr>
        <p:spPr bwMode="auto">
          <a:xfrm>
            <a:off x="1066800" y="4800600"/>
            <a:ext cx="7848600" cy="1676400"/>
          </a:xfrm>
          <a:prstGeom prst="roundRect">
            <a:avLst>
              <a:gd name="adj" fmla="val 16667"/>
            </a:avLst>
          </a:prstGeom>
          <a:solidFill>
            <a:srgbClr val="BFD6D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47108" name="AutoShape 94"/>
          <p:cNvSpPr>
            <a:spLocks noChangeArrowheads="1"/>
          </p:cNvSpPr>
          <p:nvPr/>
        </p:nvSpPr>
        <p:spPr bwMode="auto">
          <a:xfrm>
            <a:off x="1066800" y="2057400"/>
            <a:ext cx="7848600" cy="2514600"/>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47109" name="Rectangle 50"/>
          <p:cNvSpPr>
            <a:spLocks noGrp="1" noChangeArrowheads="1"/>
          </p:cNvSpPr>
          <p:nvPr>
            <p:ph type="title"/>
          </p:nvPr>
        </p:nvSpPr>
        <p:spPr>
          <a:xfrm>
            <a:off x="1150938" y="993775"/>
            <a:ext cx="7793037" cy="682625"/>
          </a:xfrm>
        </p:spPr>
        <p:txBody>
          <a:bodyPr/>
          <a:lstStyle/>
          <a:p>
            <a:pPr eaLnBrk="1" hangingPunct="1"/>
            <a:r>
              <a:rPr lang="es-ES_tradnl" sz="3000" b="1"/>
              <a:t>Atributos de tipos de relación</a:t>
            </a:r>
            <a:endParaRPr lang="es-ES" sz="3000" b="1"/>
          </a:p>
        </p:txBody>
      </p:sp>
      <p:sp>
        <p:nvSpPr>
          <p:cNvPr id="47110" name="Rectangle 77"/>
          <p:cNvSpPr>
            <a:spLocks noChangeArrowheads="1"/>
          </p:cNvSpPr>
          <p:nvPr/>
        </p:nvSpPr>
        <p:spPr bwMode="auto">
          <a:xfrm>
            <a:off x="1335088" y="2209800"/>
            <a:ext cx="148431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47111" name="Rectangle 78"/>
          <p:cNvSpPr>
            <a:spLocks noChangeArrowheads="1"/>
          </p:cNvSpPr>
          <p:nvPr/>
        </p:nvSpPr>
        <p:spPr bwMode="auto">
          <a:xfrm>
            <a:off x="1335088" y="4876800"/>
            <a:ext cx="182086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grpSp>
        <p:nvGrpSpPr>
          <p:cNvPr id="47112" name="Group 0"/>
          <p:cNvGrpSpPr>
            <a:grpSpLocks/>
          </p:cNvGrpSpPr>
          <p:nvPr/>
        </p:nvGrpSpPr>
        <p:grpSpPr bwMode="auto">
          <a:xfrm>
            <a:off x="2373313" y="2279650"/>
            <a:ext cx="6465887" cy="2139950"/>
            <a:chOff x="1495" y="1436"/>
            <a:chExt cx="4073" cy="1348"/>
          </a:xfrm>
        </p:grpSpPr>
        <p:sp>
          <p:nvSpPr>
            <p:cNvPr id="47129" name="Rectangle 61"/>
            <p:cNvSpPr>
              <a:spLocks noChangeArrowheads="1"/>
            </p:cNvSpPr>
            <p:nvPr/>
          </p:nvSpPr>
          <p:spPr bwMode="auto">
            <a:xfrm>
              <a:off x="3606" y="1436"/>
              <a:ext cx="783" cy="205"/>
            </a:xfrm>
            <a:prstGeom prst="rect">
              <a:avLst/>
            </a:prstGeom>
            <a:solidFill>
              <a:schemeClr val="bg1"/>
            </a:solidFill>
            <a:ln w="28575">
              <a:solidFill>
                <a:schemeClr val="tx2"/>
              </a:solidFill>
              <a:miter lim="800000"/>
              <a:headEnd/>
              <a:tailEnd/>
            </a:ln>
          </p:spPr>
          <p:txBody>
            <a:bodyPr lIns="72000" tIns="10800" rIns="36000" bIns="10800" anchor="ctr">
              <a:spAutoFit/>
            </a:bodyPr>
            <a:lstStyle/>
            <a:p>
              <a:pPr algn="ctr" eaLnBrk="0" hangingPunct="0"/>
              <a:r>
                <a:rPr lang="es-ES_tradnl">
                  <a:solidFill>
                    <a:schemeClr val="tx2"/>
                  </a:solidFill>
                  <a:latin typeface="Arial Narrow" pitchFamily="34" charset="0"/>
                </a:rPr>
                <a:t>EMPLEADO</a:t>
              </a:r>
            </a:p>
          </p:txBody>
        </p:sp>
        <p:sp>
          <p:nvSpPr>
            <p:cNvPr id="47130" name="Rectangle 62"/>
            <p:cNvSpPr>
              <a:spLocks noChangeArrowheads="1"/>
            </p:cNvSpPr>
            <p:nvPr/>
          </p:nvSpPr>
          <p:spPr bwMode="auto">
            <a:xfrm>
              <a:off x="3372" y="2557"/>
              <a:ext cx="1252" cy="227"/>
            </a:xfrm>
            <a:prstGeom prst="rect">
              <a:avLst/>
            </a:prstGeom>
            <a:solidFill>
              <a:schemeClr val="bg1"/>
            </a:solidFill>
            <a:ln w="28575">
              <a:solidFill>
                <a:schemeClr val="tx2"/>
              </a:solidFill>
              <a:miter lim="800000"/>
              <a:headEnd/>
              <a:tailEnd/>
            </a:ln>
          </p:spPr>
          <p:txBody>
            <a:bodyPr lIns="72000" tIns="46800" rIns="0" bIns="10800" anchor="ctr">
              <a:spAutoFit/>
            </a:bodyPr>
            <a:lstStyle/>
            <a:p>
              <a:pPr algn="ctr" eaLnBrk="0" hangingPunct="0"/>
              <a:r>
                <a:rPr lang="es-ES_tradnl">
                  <a:solidFill>
                    <a:schemeClr val="tx2"/>
                  </a:solidFill>
                  <a:latin typeface="Arial Narrow" pitchFamily="34" charset="0"/>
                </a:rPr>
                <a:t>LOCAL_VIDEOCLUB</a:t>
              </a:r>
            </a:p>
          </p:txBody>
        </p:sp>
        <p:sp>
          <p:nvSpPr>
            <p:cNvPr id="47131" name="Line 63"/>
            <p:cNvSpPr>
              <a:spLocks noChangeShapeType="1"/>
            </p:cNvSpPr>
            <p:nvPr/>
          </p:nvSpPr>
          <p:spPr bwMode="auto">
            <a:xfrm>
              <a:off x="3998" y="2208"/>
              <a:ext cx="0" cy="336"/>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7132" name="Line 64"/>
            <p:cNvSpPr>
              <a:spLocks noChangeShapeType="1"/>
            </p:cNvSpPr>
            <p:nvPr/>
          </p:nvSpPr>
          <p:spPr bwMode="auto">
            <a:xfrm flipV="1">
              <a:off x="3998" y="1632"/>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7133" name="Text Box 65"/>
            <p:cNvSpPr txBox="1">
              <a:spLocks noChangeArrowheads="1"/>
            </p:cNvSpPr>
            <p:nvPr/>
          </p:nvSpPr>
          <p:spPr bwMode="auto">
            <a:xfrm>
              <a:off x="4043" y="1632"/>
              <a:ext cx="266"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1</a:t>
              </a:r>
            </a:p>
          </p:txBody>
        </p:sp>
        <p:sp>
          <p:nvSpPr>
            <p:cNvPr id="47134" name="Line 66"/>
            <p:cNvSpPr>
              <a:spLocks noChangeShapeType="1"/>
            </p:cNvSpPr>
            <p:nvPr/>
          </p:nvSpPr>
          <p:spPr bwMode="auto">
            <a:xfrm>
              <a:off x="2699" y="2205"/>
              <a:ext cx="0" cy="432"/>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7135" name="Line 67"/>
            <p:cNvSpPr>
              <a:spLocks noChangeShapeType="1"/>
            </p:cNvSpPr>
            <p:nvPr/>
          </p:nvSpPr>
          <p:spPr bwMode="auto">
            <a:xfrm flipV="1">
              <a:off x="2722" y="1536"/>
              <a:ext cx="0" cy="336"/>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7136" name="Text Box 68"/>
            <p:cNvSpPr txBox="1">
              <a:spLocks noChangeArrowheads="1"/>
            </p:cNvSpPr>
            <p:nvPr/>
          </p:nvSpPr>
          <p:spPr bwMode="auto">
            <a:xfrm>
              <a:off x="2679" y="1632"/>
              <a:ext cx="265" cy="209"/>
            </a:xfrm>
            <a:prstGeom prst="rect">
              <a:avLst/>
            </a:prstGeom>
            <a:noFill/>
            <a:ln w="76200" cmpd="dbl">
              <a:noFill/>
              <a:miter lim="800000"/>
              <a:headEnd/>
              <a:tailEnd/>
            </a:ln>
          </p:spPr>
          <p:txBody>
            <a:bodyPr lIns="0" tIns="46800" rIns="0" bIns="10800" anchor="ctr">
              <a:spAutoFit/>
            </a:bodyPr>
            <a:lstStyle/>
            <a:p>
              <a:pPr algn="ctr" eaLnBrk="0" hangingPunct="0">
                <a:spcBef>
                  <a:spcPct val="50000"/>
                </a:spcBef>
              </a:pPr>
              <a:r>
                <a:rPr lang="es-ES_tradnl">
                  <a:solidFill>
                    <a:schemeClr val="tx2"/>
                  </a:solidFill>
                  <a:latin typeface="Arial Narrow" pitchFamily="34" charset="0"/>
                </a:rPr>
                <a:t>1</a:t>
              </a:r>
            </a:p>
          </p:txBody>
        </p:sp>
        <p:sp>
          <p:nvSpPr>
            <p:cNvPr id="47137" name="Line 69"/>
            <p:cNvSpPr>
              <a:spLocks noChangeShapeType="1"/>
            </p:cNvSpPr>
            <p:nvPr/>
          </p:nvSpPr>
          <p:spPr bwMode="auto">
            <a:xfrm>
              <a:off x="2722" y="1536"/>
              <a:ext cx="894" cy="0"/>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7138" name="Line 70"/>
            <p:cNvSpPr>
              <a:spLocks noChangeShapeType="1"/>
            </p:cNvSpPr>
            <p:nvPr/>
          </p:nvSpPr>
          <p:spPr bwMode="auto">
            <a:xfrm>
              <a:off x="2699" y="2640"/>
              <a:ext cx="672" cy="0"/>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7139" name="AutoShape 71"/>
            <p:cNvSpPr>
              <a:spLocks noChangeArrowheads="1"/>
            </p:cNvSpPr>
            <p:nvPr/>
          </p:nvSpPr>
          <p:spPr bwMode="auto">
            <a:xfrm>
              <a:off x="2094" y="1852"/>
              <a:ext cx="1234"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47140" name="AutoShape 72"/>
            <p:cNvSpPr>
              <a:spLocks noChangeArrowheads="1"/>
            </p:cNvSpPr>
            <p:nvPr/>
          </p:nvSpPr>
          <p:spPr bwMode="auto">
            <a:xfrm>
              <a:off x="3429" y="1852"/>
              <a:ext cx="1138"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47141" name="Rectangle 73"/>
            <p:cNvSpPr>
              <a:spLocks noChangeArrowheads="1"/>
            </p:cNvSpPr>
            <p:nvPr/>
          </p:nvSpPr>
          <p:spPr bwMode="auto">
            <a:xfrm>
              <a:off x="2258" y="1929"/>
              <a:ext cx="878"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TRABAJA_EN</a:t>
              </a:r>
            </a:p>
          </p:txBody>
        </p:sp>
        <p:sp>
          <p:nvSpPr>
            <p:cNvPr id="47142" name="Rectangle 74"/>
            <p:cNvSpPr>
              <a:spLocks noChangeArrowheads="1"/>
            </p:cNvSpPr>
            <p:nvPr/>
          </p:nvSpPr>
          <p:spPr bwMode="auto">
            <a:xfrm>
              <a:off x="3601" y="1929"/>
              <a:ext cx="793"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SUPERVISA</a:t>
              </a:r>
            </a:p>
          </p:txBody>
        </p:sp>
        <p:sp>
          <p:nvSpPr>
            <p:cNvPr id="47143" name="Text Box 75"/>
            <p:cNvSpPr txBox="1">
              <a:spLocks noChangeArrowheads="1"/>
            </p:cNvSpPr>
            <p:nvPr/>
          </p:nvSpPr>
          <p:spPr bwMode="auto">
            <a:xfrm>
              <a:off x="4091" y="2256"/>
              <a:ext cx="266"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N</a:t>
              </a:r>
            </a:p>
          </p:txBody>
        </p:sp>
        <p:sp>
          <p:nvSpPr>
            <p:cNvPr id="47144" name="Text Box 76"/>
            <p:cNvSpPr txBox="1">
              <a:spLocks noChangeArrowheads="1"/>
            </p:cNvSpPr>
            <p:nvPr/>
          </p:nvSpPr>
          <p:spPr bwMode="auto">
            <a:xfrm>
              <a:off x="2679" y="2335"/>
              <a:ext cx="265" cy="209"/>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a:solidFill>
                    <a:schemeClr val="tx2"/>
                  </a:solidFill>
                  <a:latin typeface="Arial Narrow" pitchFamily="34" charset="0"/>
                </a:rPr>
                <a:t>1</a:t>
              </a:r>
            </a:p>
          </p:txBody>
        </p:sp>
        <p:sp>
          <p:nvSpPr>
            <p:cNvPr id="47145" name="Oval 79"/>
            <p:cNvSpPr>
              <a:spLocks noChangeArrowheads="1"/>
            </p:cNvSpPr>
            <p:nvPr/>
          </p:nvSpPr>
          <p:spPr bwMode="auto">
            <a:xfrm>
              <a:off x="1495" y="1916"/>
              <a:ext cx="438" cy="263"/>
            </a:xfrm>
            <a:prstGeom prst="ellipse">
              <a:avLst/>
            </a:prstGeom>
            <a:solidFill>
              <a:schemeClr val="bg1"/>
            </a:solidFill>
            <a:ln w="28575">
              <a:solidFill>
                <a:schemeClr val="tx2"/>
              </a:solidFill>
              <a:round/>
              <a:headEnd/>
              <a:tailEnd/>
            </a:ln>
          </p:spPr>
          <p:txBody>
            <a:bodyPr wrap="none" lIns="0" tIns="0" rIns="0" bIns="0" anchor="ctr">
              <a:spAutoFit/>
            </a:bodyPr>
            <a:lstStyle/>
            <a:p>
              <a:pPr algn="ctr" eaLnBrk="0" hangingPunct="0"/>
              <a:r>
                <a:rPr lang="es-ES_tradnl">
                  <a:solidFill>
                    <a:schemeClr val="tx2"/>
                  </a:solidFill>
                  <a:latin typeface="Arial Narrow" pitchFamily="34" charset="0"/>
                </a:rPr>
                <a:t>horas</a:t>
              </a:r>
            </a:p>
          </p:txBody>
        </p:sp>
        <p:sp>
          <p:nvSpPr>
            <p:cNvPr id="47146" name="Line 80"/>
            <p:cNvSpPr>
              <a:spLocks noChangeShapeType="1"/>
            </p:cNvSpPr>
            <p:nvPr/>
          </p:nvSpPr>
          <p:spPr bwMode="auto">
            <a:xfrm>
              <a:off x="1938" y="2060"/>
              <a:ext cx="181" cy="0"/>
            </a:xfrm>
            <a:prstGeom prst="line">
              <a:avLst/>
            </a:prstGeom>
            <a:noFill/>
            <a:ln w="28575">
              <a:solidFill>
                <a:schemeClr val="tx2"/>
              </a:solidFill>
              <a:round/>
              <a:headEnd/>
              <a:tailEnd/>
            </a:ln>
          </p:spPr>
          <p:txBody>
            <a:bodyPr anchor="ctr"/>
            <a:lstStyle/>
            <a:p>
              <a:endParaRPr lang="es-MX"/>
            </a:p>
          </p:txBody>
        </p:sp>
        <p:sp>
          <p:nvSpPr>
            <p:cNvPr id="47147" name="Oval 81"/>
            <p:cNvSpPr>
              <a:spLocks noChangeArrowheads="1"/>
            </p:cNvSpPr>
            <p:nvPr/>
          </p:nvSpPr>
          <p:spPr bwMode="auto">
            <a:xfrm>
              <a:off x="4759" y="1916"/>
              <a:ext cx="809" cy="263"/>
            </a:xfrm>
            <a:prstGeom prst="ellipse">
              <a:avLst/>
            </a:prstGeom>
            <a:solidFill>
              <a:schemeClr val="bg1"/>
            </a:solidFill>
            <a:ln w="28575">
              <a:solidFill>
                <a:schemeClr val="tx2"/>
              </a:solidFill>
              <a:round/>
              <a:headEnd/>
              <a:tailEnd/>
            </a:ln>
          </p:spPr>
          <p:txBody>
            <a:bodyPr wrap="none" lIns="0" tIns="0" rIns="0" bIns="0" anchor="ctr">
              <a:spAutoFit/>
            </a:bodyPr>
            <a:lstStyle/>
            <a:p>
              <a:pPr algn="ctr" eaLnBrk="0" hangingPunct="0"/>
              <a:r>
                <a:rPr lang="es-ES_tradnl">
                  <a:solidFill>
                    <a:schemeClr val="tx2"/>
                  </a:solidFill>
                  <a:latin typeface="Arial Narrow" pitchFamily="34" charset="0"/>
                </a:rPr>
                <a:t>fechainicio</a:t>
              </a:r>
            </a:p>
          </p:txBody>
        </p:sp>
        <p:sp>
          <p:nvSpPr>
            <p:cNvPr id="47148" name="Line 82"/>
            <p:cNvSpPr>
              <a:spLocks noChangeShapeType="1"/>
            </p:cNvSpPr>
            <p:nvPr/>
          </p:nvSpPr>
          <p:spPr bwMode="auto">
            <a:xfrm>
              <a:off x="4567" y="2060"/>
              <a:ext cx="181" cy="0"/>
            </a:xfrm>
            <a:prstGeom prst="line">
              <a:avLst/>
            </a:prstGeom>
            <a:noFill/>
            <a:ln w="28575">
              <a:solidFill>
                <a:schemeClr val="tx2"/>
              </a:solidFill>
              <a:round/>
              <a:headEnd/>
              <a:tailEnd/>
            </a:ln>
          </p:spPr>
          <p:txBody>
            <a:bodyPr anchor="ctr"/>
            <a:lstStyle/>
            <a:p>
              <a:endParaRPr lang="es-MX"/>
            </a:p>
          </p:txBody>
        </p:sp>
      </p:grpSp>
      <p:grpSp>
        <p:nvGrpSpPr>
          <p:cNvPr id="47113" name="Group 95"/>
          <p:cNvGrpSpPr>
            <a:grpSpLocks/>
          </p:cNvGrpSpPr>
          <p:nvPr/>
        </p:nvGrpSpPr>
        <p:grpSpPr bwMode="auto">
          <a:xfrm>
            <a:off x="3309938" y="4838700"/>
            <a:ext cx="4767262" cy="1284288"/>
            <a:chOff x="2085" y="3048"/>
            <a:chExt cx="3003" cy="809"/>
          </a:xfrm>
        </p:grpSpPr>
        <p:sp>
          <p:nvSpPr>
            <p:cNvPr id="47114" name="Line 52"/>
            <p:cNvSpPr>
              <a:spLocks noChangeShapeType="1"/>
            </p:cNvSpPr>
            <p:nvPr/>
          </p:nvSpPr>
          <p:spPr bwMode="auto">
            <a:xfrm>
              <a:off x="4101" y="3648"/>
              <a:ext cx="288"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7115" name="Line 53"/>
            <p:cNvSpPr>
              <a:spLocks noChangeShapeType="1"/>
            </p:cNvSpPr>
            <p:nvPr/>
          </p:nvSpPr>
          <p:spPr bwMode="auto">
            <a:xfrm flipH="1" flipV="1">
              <a:off x="2757" y="3648"/>
              <a:ext cx="192"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7116" name="Rectangle 54"/>
            <p:cNvSpPr>
              <a:spLocks noChangeArrowheads="1"/>
            </p:cNvSpPr>
            <p:nvPr/>
          </p:nvSpPr>
          <p:spPr bwMode="auto">
            <a:xfrm>
              <a:off x="4389" y="3552"/>
              <a:ext cx="699"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PELICULA</a:t>
              </a:r>
            </a:p>
          </p:txBody>
        </p:sp>
        <p:sp>
          <p:nvSpPr>
            <p:cNvPr id="47117" name="AutoShape 55"/>
            <p:cNvSpPr>
              <a:spLocks noChangeArrowheads="1"/>
            </p:cNvSpPr>
            <p:nvPr/>
          </p:nvSpPr>
          <p:spPr bwMode="auto">
            <a:xfrm>
              <a:off x="2964" y="3439"/>
              <a:ext cx="1137"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47118" name="Text Box 56"/>
            <p:cNvSpPr txBox="1">
              <a:spLocks noChangeArrowheads="1"/>
            </p:cNvSpPr>
            <p:nvPr/>
          </p:nvSpPr>
          <p:spPr bwMode="auto">
            <a:xfrm>
              <a:off x="2792" y="3648"/>
              <a:ext cx="275" cy="209"/>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solidFill>
                    <a:schemeClr val="tx2"/>
                  </a:solidFill>
                  <a:latin typeface="Arial Narrow" pitchFamily="34" charset="0"/>
                </a:rPr>
                <a:t>(0,m)</a:t>
              </a:r>
            </a:p>
          </p:txBody>
        </p:sp>
        <p:sp>
          <p:nvSpPr>
            <p:cNvPr id="47119" name="Rectangle 57"/>
            <p:cNvSpPr>
              <a:spLocks noChangeArrowheads="1"/>
            </p:cNvSpPr>
            <p:nvPr/>
          </p:nvSpPr>
          <p:spPr bwMode="auto">
            <a:xfrm>
              <a:off x="3141" y="3528"/>
              <a:ext cx="746"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ACTUA_EN</a:t>
              </a:r>
            </a:p>
          </p:txBody>
        </p:sp>
        <p:sp>
          <p:nvSpPr>
            <p:cNvPr id="47120" name="Text Box 58"/>
            <p:cNvSpPr txBox="1">
              <a:spLocks noChangeArrowheads="1"/>
            </p:cNvSpPr>
            <p:nvPr/>
          </p:nvSpPr>
          <p:spPr bwMode="auto">
            <a:xfrm>
              <a:off x="4120" y="3648"/>
              <a:ext cx="243" cy="209"/>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solidFill>
                    <a:schemeClr val="tx2"/>
                  </a:solidFill>
                  <a:latin typeface="Arial Narrow" pitchFamily="34" charset="0"/>
                </a:rPr>
                <a:t>(1,n)</a:t>
              </a:r>
            </a:p>
          </p:txBody>
        </p:sp>
        <p:sp>
          <p:nvSpPr>
            <p:cNvPr id="47121" name="Rectangle 59"/>
            <p:cNvSpPr>
              <a:spLocks noChangeArrowheads="1"/>
            </p:cNvSpPr>
            <p:nvPr/>
          </p:nvSpPr>
          <p:spPr bwMode="auto">
            <a:xfrm>
              <a:off x="2085" y="3552"/>
              <a:ext cx="664"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ACTOR</a:t>
              </a:r>
            </a:p>
          </p:txBody>
        </p:sp>
        <p:sp>
          <p:nvSpPr>
            <p:cNvPr id="47122" name="Oval 83"/>
            <p:cNvSpPr>
              <a:spLocks noChangeAspect="1" noChangeArrowheads="1"/>
            </p:cNvSpPr>
            <p:nvPr/>
          </p:nvSpPr>
          <p:spPr bwMode="auto">
            <a:xfrm>
              <a:off x="3744" y="3192"/>
              <a:ext cx="136" cy="136"/>
            </a:xfrm>
            <a:prstGeom prst="ellipse">
              <a:avLst/>
            </a:prstGeom>
            <a:solidFill>
              <a:schemeClr val="bg1"/>
            </a:solidFill>
            <a:ln w="2857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7123" name="Oval 84"/>
            <p:cNvSpPr>
              <a:spLocks noChangeAspect="1" noChangeArrowheads="1"/>
            </p:cNvSpPr>
            <p:nvPr/>
          </p:nvSpPr>
          <p:spPr bwMode="auto">
            <a:xfrm>
              <a:off x="3944" y="3288"/>
              <a:ext cx="136" cy="136"/>
            </a:xfrm>
            <a:prstGeom prst="ellipse">
              <a:avLst/>
            </a:prstGeom>
            <a:solidFill>
              <a:schemeClr val="bg1"/>
            </a:solidFill>
            <a:ln w="28575">
              <a:solidFill>
                <a:schemeClr val="tx2"/>
              </a:solidFill>
              <a:round/>
              <a:headEnd/>
              <a:tailEnd/>
            </a:ln>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7124" name="Line 86"/>
            <p:cNvSpPr>
              <a:spLocks noChangeShapeType="1"/>
            </p:cNvSpPr>
            <p:nvPr/>
          </p:nvSpPr>
          <p:spPr bwMode="auto">
            <a:xfrm flipH="1">
              <a:off x="3792" y="3384"/>
              <a:ext cx="144" cy="144"/>
            </a:xfrm>
            <a:prstGeom prst="line">
              <a:avLst/>
            </a:prstGeom>
            <a:noFill/>
            <a:ln w="28575">
              <a:solidFill>
                <a:schemeClr val="tx2"/>
              </a:solidFill>
              <a:round/>
              <a:headEnd/>
              <a:tailEnd/>
            </a:ln>
          </p:spPr>
          <p:txBody>
            <a:bodyPr lIns="36000" tIns="36000" rIns="36000" bIns="36000" anchor="ctr">
              <a:spAutoFit/>
            </a:bodyPr>
            <a:lstStyle/>
            <a:p>
              <a:endParaRPr lang="es-MX"/>
            </a:p>
          </p:txBody>
        </p:sp>
        <p:sp>
          <p:nvSpPr>
            <p:cNvPr id="47125" name="Rectangle 87"/>
            <p:cNvSpPr>
              <a:spLocks noChangeArrowheads="1"/>
            </p:cNvSpPr>
            <p:nvPr/>
          </p:nvSpPr>
          <p:spPr bwMode="auto">
            <a:xfrm>
              <a:off x="4118" y="3240"/>
              <a:ext cx="394" cy="219"/>
            </a:xfrm>
            <a:prstGeom prst="rect">
              <a:avLst/>
            </a:prstGeom>
            <a:noFill/>
            <a:ln w="9525">
              <a:noFill/>
              <a:miter lim="800000"/>
              <a:headEnd/>
              <a:tailEnd/>
            </a:ln>
          </p:spPr>
          <p:txBody>
            <a:bodyPr wrap="none" lIns="36000" tIns="36000" rIns="36000" bIns="36000" anchor="ctr">
              <a:spAutoFit/>
            </a:bodyPr>
            <a:lstStyle/>
            <a:p>
              <a:pPr algn="ctr" eaLnBrk="0" hangingPunct="0"/>
              <a:r>
                <a:rPr lang="es-ES_tradnl">
                  <a:solidFill>
                    <a:schemeClr val="tx2"/>
                  </a:solidFill>
                  <a:latin typeface="Arial Narrow" pitchFamily="34" charset="0"/>
                </a:rPr>
                <a:t>salario</a:t>
              </a:r>
            </a:p>
          </p:txBody>
        </p:sp>
        <p:sp>
          <p:nvSpPr>
            <p:cNvPr id="47126" name="Rectangle 88"/>
            <p:cNvSpPr>
              <a:spLocks noChangeArrowheads="1"/>
            </p:cNvSpPr>
            <p:nvPr/>
          </p:nvSpPr>
          <p:spPr bwMode="auto">
            <a:xfrm>
              <a:off x="3888" y="3048"/>
              <a:ext cx="336" cy="219"/>
            </a:xfrm>
            <a:prstGeom prst="rect">
              <a:avLst/>
            </a:prstGeom>
            <a:noFill/>
            <a:ln w="9525">
              <a:noFill/>
              <a:miter lim="800000"/>
              <a:headEnd/>
              <a:tailEnd/>
            </a:ln>
          </p:spPr>
          <p:txBody>
            <a:bodyPr wrap="none" lIns="36000" tIns="36000" rIns="36000" bIns="36000" anchor="ctr">
              <a:spAutoFit/>
            </a:bodyPr>
            <a:lstStyle/>
            <a:p>
              <a:pPr algn="ctr" eaLnBrk="0" hangingPunct="0"/>
              <a:r>
                <a:rPr lang="es-ES_tradnl">
                  <a:solidFill>
                    <a:schemeClr val="tx2"/>
                  </a:solidFill>
                  <a:latin typeface="Arial Narrow" pitchFamily="34" charset="0"/>
                </a:rPr>
                <a:t>papel</a:t>
              </a:r>
            </a:p>
          </p:txBody>
        </p:sp>
        <p:sp>
          <p:nvSpPr>
            <p:cNvPr id="47127" name="Rectangle 89"/>
            <p:cNvSpPr>
              <a:spLocks noChangeArrowheads="1"/>
            </p:cNvSpPr>
            <p:nvPr/>
          </p:nvSpPr>
          <p:spPr bwMode="auto">
            <a:xfrm>
              <a:off x="3262" y="3192"/>
              <a:ext cx="356" cy="250"/>
            </a:xfrm>
            <a:prstGeom prst="rect">
              <a:avLst/>
            </a:prstGeom>
            <a:noFill/>
            <a:ln w="9525">
              <a:noFill/>
              <a:miter lim="800000"/>
              <a:headEnd/>
              <a:tailEnd/>
            </a:ln>
          </p:spPr>
          <p:txBody>
            <a:bodyPr wrap="none">
              <a:spAutoFit/>
            </a:bodyPr>
            <a:lstStyle/>
            <a:p>
              <a:pPr algn="ctr" eaLnBrk="0" hangingPunct="0">
                <a:spcBef>
                  <a:spcPct val="50000"/>
                </a:spcBef>
              </a:pPr>
              <a:r>
                <a:rPr lang="es-ES_tradnl" sz="2000">
                  <a:solidFill>
                    <a:schemeClr val="tx2"/>
                  </a:solidFill>
                  <a:latin typeface="Arial Narrow" pitchFamily="34" charset="0"/>
                </a:rPr>
                <a:t>M:N</a:t>
              </a:r>
            </a:p>
          </p:txBody>
        </p:sp>
        <p:sp>
          <p:nvSpPr>
            <p:cNvPr id="47128" name="Line 90"/>
            <p:cNvSpPr>
              <a:spLocks noChangeShapeType="1"/>
            </p:cNvSpPr>
            <p:nvPr/>
          </p:nvSpPr>
          <p:spPr bwMode="auto">
            <a:xfrm flipH="1">
              <a:off x="3648" y="3336"/>
              <a:ext cx="144" cy="144"/>
            </a:xfrm>
            <a:prstGeom prst="line">
              <a:avLst/>
            </a:prstGeom>
            <a:noFill/>
            <a:ln w="28575">
              <a:solidFill>
                <a:schemeClr val="tx2"/>
              </a:solidFill>
              <a:round/>
              <a:headEnd/>
              <a:tailEnd/>
            </a:ln>
          </p:spPr>
          <p:txBody>
            <a:bodyPr lIns="36000" tIns="36000" rIns="36000" bIns="36000" anchor="ctr">
              <a:spAutoFit/>
            </a:bodyPr>
            <a:lstStyle/>
            <a:p>
              <a:endParaRPr lang="es-MX"/>
            </a:p>
          </p:txBody>
        </p:sp>
      </p:grpSp>
    </p:spTree>
  </p:cSld>
  <p:clrMapOvr>
    <a:masterClrMapping/>
  </p:clrMapOvr>
  <p:transition advTm="27648"/>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5 Marcador de número de diapositiva"/>
          <p:cNvSpPr>
            <a:spLocks noGrp="1"/>
          </p:cNvSpPr>
          <p:nvPr>
            <p:ph type="sldNum" sz="quarter" idx="12"/>
          </p:nvPr>
        </p:nvSpPr>
        <p:spPr>
          <a:noFill/>
        </p:spPr>
        <p:txBody>
          <a:bodyPr/>
          <a:lstStyle/>
          <a:p>
            <a:fld id="{989B1E1E-D5B8-49D2-AB81-D23ED48D4F22}" type="slidenum">
              <a:rPr lang="es-ES" smtClean="0"/>
              <a:pPr/>
              <a:t>43</a:t>
            </a:fld>
            <a:endParaRPr lang="es-ES"/>
          </a:p>
        </p:txBody>
      </p:sp>
      <p:sp>
        <p:nvSpPr>
          <p:cNvPr id="48131" name="Rectangle 41"/>
          <p:cNvSpPr>
            <a:spLocks noGrp="1" noChangeArrowheads="1"/>
          </p:cNvSpPr>
          <p:nvPr>
            <p:ph type="title"/>
          </p:nvPr>
        </p:nvSpPr>
        <p:spPr>
          <a:xfrm>
            <a:off x="1150938" y="993775"/>
            <a:ext cx="7793037" cy="682625"/>
          </a:xfrm>
        </p:spPr>
        <p:txBody>
          <a:bodyPr/>
          <a:lstStyle/>
          <a:p>
            <a:pPr eaLnBrk="1" hangingPunct="1"/>
            <a:r>
              <a:rPr lang="es-ES_tradnl" sz="4000"/>
              <a:t>Atributos de tipos de relación (ii)</a:t>
            </a:r>
            <a:endParaRPr lang="es-ES" sz="4000"/>
          </a:p>
        </p:txBody>
      </p:sp>
      <p:sp>
        <p:nvSpPr>
          <p:cNvPr id="48132" name="Rectangle 42"/>
          <p:cNvSpPr>
            <a:spLocks noGrp="1" noChangeArrowheads="1"/>
          </p:cNvSpPr>
          <p:nvPr>
            <p:ph type="body" idx="1"/>
          </p:nvPr>
        </p:nvSpPr>
        <p:spPr>
          <a:xfrm>
            <a:off x="1187450" y="1844675"/>
            <a:ext cx="7772400" cy="1828800"/>
          </a:xfrm>
        </p:spPr>
        <p:txBody>
          <a:bodyPr/>
          <a:lstStyle/>
          <a:p>
            <a:pPr eaLnBrk="1" hangingPunct="1"/>
            <a:r>
              <a:rPr lang="es-ES" sz="2800"/>
              <a:t>Conceptualmente pertenecen a la relación</a:t>
            </a:r>
            <a:endParaRPr lang="es-ES_tradnl" sz="2800"/>
          </a:p>
          <a:p>
            <a:pPr lvl="1" eaLnBrk="1" hangingPunct="1"/>
            <a:r>
              <a:rPr lang="es-ES_tradnl" sz="2400"/>
              <a:t>Un </a:t>
            </a:r>
            <a:r>
              <a:rPr lang="es-ES" sz="2400"/>
              <a:t>atributo de un</a:t>
            </a:r>
            <a:r>
              <a:rPr lang="es-ES_tradnl" sz="2400"/>
              <a:t>a </a:t>
            </a:r>
            <a:r>
              <a:rPr lang="es-ES" sz="2400" b="1">
                <a:solidFill>
                  <a:schemeClr val="tx2"/>
                </a:solidFill>
                <a:latin typeface="Arial Narrow" pitchFamily="34" charset="0"/>
              </a:rPr>
              <a:t>M:N</a:t>
            </a:r>
            <a:r>
              <a:rPr lang="es-ES" sz="2400"/>
              <a:t> </a:t>
            </a:r>
            <a:r>
              <a:rPr lang="es-ES_tradnl" sz="2400"/>
              <a:t>e</a:t>
            </a:r>
            <a:r>
              <a:rPr lang="es-ES" sz="2400"/>
              <a:t>s propio de la</a:t>
            </a:r>
            <a:r>
              <a:rPr lang="es-ES_tradnl" sz="2400"/>
              <a:t> relación</a:t>
            </a:r>
            <a:endParaRPr lang="es-ES" sz="2400"/>
          </a:p>
          <a:p>
            <a:pPr lvl="1" eaLnBrk="1" hangingPunct="1"/>
            <a:r>
              <a:rPr lang="es-ES_tradnl" sz="2400"/>
              <a:t>Un </a:t>
            </a:r>
            <a:r>
              <a:rPr lang="es-ES" sz="2400"/>
              <a:t>atributo de un</a:t>
            </a:r>
            <a:r>
              <a:rPr lang="es-ES_tradnl" sz="2400"/>
              <a:t>a </a:t>
            </a:r>
            <a:r>
              <a:rPr lang="es-ES" sz="2400" b="1">
                <a:solidFill>
                  <a:schemeClr val="tx2"/>
                </a:solidFill>
                <a:latin typeface="Arial Narrow" pitchFamily="34" charset="0"/>
              </a:rPr>
              <a:t>1:1</a:t>
            </a:r>
            <a:r>
              <a:rPr lang="es-ES" sz="2400"/>
              <a:t> o </a:t>
            </a:r>
            <a:r>
              <a:rPr lang="es-ES" sz="2400" b="1">
                <a:solidFill>
                  <a:schemeClr val="tx2"/>
                </a:solidFill>
                <a:latin typeface="Arial Narrow" pitchFamily="34" charset="0"/>
              </a:rPr>
              <a:t>1:N</a:t>
            </a:r>
            <a:r>
              <a:rPr lang="es-ES" sz="2400"/>
              <a:t> </a:t>
            </a:r>
            <a:r>
              <a:rPr lang="es-ES_tradnl" sz="2400"/>
              <a:t>“se </a:t>
            </a:r>
            <a:r>
              <a:rPr lang="es-ES" sz="2400"/>
              <a:t>puede </a:t>
            </a:r>
            <a:r>
              <a:rPr lang="es-ES_tradnl" sz="2400"/>
              <a:t>llevar”</a:t>
            </a:r>
            <a:r>
              <a:rPr lang="es-ES" sz="2400"/>
              <a:t> </a:t>
            </a:r>
            <a:r>
              <a:rPr lang="es-ES_tradnl" sz="2400"/>
              <a:t>a uno de los </a:t>
            </a:r>
            <a:r>
              <a:rPr lang="es-ES" sz="2400"/>
              <a:t>tipos de entidad participantes</a:t>
            </a:r>
          </a:p>
        </p:txBody>
      </p:sp>
      <p:grpSp>
        <p:nvGrpSpPr>
          <p:cNvPr id="2" name="Group 69"/>
          <p:cNvGrpSpPr>
            <a:grpSpLocks/>
          </p:cNvGrpSpPr>
          <p:nvPr/>
        </p:nvGrpSpPr>
        <p:grpSpPr bwMode="auto">
          <a:xfrm>
            <a:off x="1916113" y="4419600"/>
            <a:ext cx="990600" cy="417513"/>
            <a:chOff x="1207" y="2784"/>
            <a:chExt cx="624" cy="263"/>
          </a:xfrm>
        </p:grpSpPr>
        <p:sp>
          <p:nvSpPr>
            <p:cNvPr id="48165" name="Oval 60"/>
            <p:cNvSpPr>
              <a:spLocks noChangeArrowheads="1"/>
            </p:cNvSpPr>
            <p:nvPr/>
          </p:nvSpPr>
          <p:spPr bwMode="auto">
            <a:xfrm>
              <a:off x="1207" y="2784"/>
              <a:ext cx="438" cy="263"/>
            </a:xfrm>
            <a:prstGeom prst="ellipse">
              <a:avLst/>
            </a:prstGeom>
            <a:solidFill>
              <a:schemeClr val="bg1"/>
            </a:solidFill>
            <a:ln w="28575">
              <a:solidFill>
                <a:schemeClr val="tx2"/>
              </a:solidFill>
              <a:round/>
              <a:headEnd/>
              <a:tailEnd/>
            </a:ln>
          </p:spPr>
          <p:txBody>
            <a:bodyPr wrap="none" lIns="0" tIns="0" rIns="0" bIns="0" anchor="ctr">
              <a:spAutoFit/>
            </a:bodyPr>
            <a:lstStyle/>
            <a:p>
              <a:pPr algn="ctr" eaLnBrk="0" hangingPunct="0"/>
              <a:r>
                <a:rPr lang="es-ES_tradnl">
                  <a:solidFill>
                    <a:schemeClr val="tx2"/>
                  </a:solidFill>
                  <a:latin typeface="Arial Narrow" pitchFamily="34" charset="0"/>
                </a:rPr>
                <a:t>horas</a:t>
              </a:r>
            </a:p>
          </p:txBody>
        </p:sp>
        <p:sp>
          <p:nvSpPr>
            <p:cNvPr id="48166" name="Line 61"/>
            <p:cNvSpPr>
              <a:spLocks noChangeShapeType="1"/>
            </p:cNvSpPr>
            <p:nvPr/>
          </p:nvSpPr>
          <p:spPr bwMode="auto">
            <a:xfrm>
              <a:off x="1650" y="2928"/>
              <a:ext cx="181" cy="0"/>
            </a:xfrm>
            <a:prstGeom prst="line">
              <a:avLst/>
            </a:prstGeom>
            <a:noFill/>
            <a:ln w="28575">
              <a:solidFill>
                <a:schemeClr val="tx2"/>
              </a:solidFill>
              <a:round/>
              <a:headEnd/>
              <a:tailEnd/>
            </a:ln>
          </p:spPr>
          <p:txBody>
            <a:bodyPr anchor="ctr"/>
            <a:lstStyle/>
            <a:p>
              <a:endParaRPr lang="es-MX"/>
            </a:p>
          </p:txBody>
        </p:sp>
      </p:grpSp>
      <p:grpSp>
        <p:nvGrpSpPr>
          <p:cNvPr id="3" name="Group 73"/>
          <p:cNvGrpSpPr>
            <a:grpSpLocks/>
          </p:cNvGrpSpPr>
          <p:nvPr/>
        </p:nvGrpSpPr>
        <p:grpSpPr bwMode="auto">
          <a:xfrm>
            <a:off x="6792913" y="4419600"/>
            <a:ext cx="1589087" cy="417513"/>
            <a:chOff x="4279" y="2784"/>
            <a:chExt cx="1001" cy="263"/>
          </a:xfrm>
        </p:grpSpPr>
        <p:sp>
          <p:nvSpPr>
            <p:cNvPr id="48163" name="Oval 62"/>
            <p:cNvSpPr>
              <a:spLocks noChangeArrowheads="1"/>
            </p:cNvSpPr>
            <p:nvPr/>
          </p:nvSpPr>
          <p:spPr bwMode="auto">
            <a:xfrm>
              <a:off x="4471" y="2784"/>
              <a:ext cx="809" cy="263"/>
            </a:xfrm>
            <a:prstGeom prst="ellipse">
              <a:avLst/>
            </a:prstGeom>
            <a:solidFill>
              <a:schemeClr val="bg1"/>
            </a:solidFill>
            <a:ln w="28575">
              <a:solidFill>
                <a:schemeClr val="tx2"/>
              </a:solidFill>
              <a:round/>
              <a:headEnd/>
              <a:tailEnd/>
            </a:ln>
          </p:spPr>
          <p:txBody>
            <a:bodyPr wrap="none" lIns="0" tIns="0" rIns="0" bIns="0" anchor="ctr">
              <a:spAutoFit/>
            </a:bodyPr>
            <a:lstStyle/>
            <a:p>
              <a:pPr algn="ctr" eaLnBrk="0" hangingPunct="0"/>
              <a:r>
                <a:rPr lang="es-ES_tradnl">
                  <a:solidFill>
                    <a:schemeClr val="tx2"/>
                  </a:solidFill>
                  <a:latin typeface="Arial Narrow" pitchFamily="34" charset="0"/>
                </a:rPr>
                <a:t>fechainicio</a:t>
              </a:r>
            </a:p>
          </p:txBody>
        </p:sp>
        <p:sp>
          <p:nvSpPr>
            <p:cNvPr id="48164" name="Line 63"/>
            <p:cNvSpPr>
              <a:spLocks noChangeShapeType="1"/>
            </p:cNvSpPr>
            <p:nvPr/>
          </p:nvSpPr>
          <p:spPr bwMode="auto">
            <a:xfrm>
              <a:off x="4279" y="2928"/>
              <a:ext cx="181" cy="0"/>
            </a:xfrm>
            <a:prstGeom prst="line">
              <a:avLst/>
            </a:prstGeom>
            <a:noFill/>
            <a:ln w="28575">
              <a:solidFill>
                <a:schemeClr val="tx2"/>
              </a:solidFill>
              <a:round/>
              <a:headEnd/>
              <a:tailEnd/>
            </a:ln>
          </p:spPr>
          <p:txBody>
            <a:bodyPr anchor="ctr"/>
            <a:lstStyle/>
            <a:p>
              <a:endParaRPr lang="es-MX"/>
            </a:p>
          </p:txBody>
        </p:sp>
      </p:grpSp>
      <p:sp>
        <p:nvSpPr>
          <p:cNvPr id="48135" name="Rectangle 64"/>
          <p:cNvSpPr>
            <a:spLocks noChangeArrowheads="1"/>
          </p:cNvSpPr>
          <p:nvPr/>
        </p:nvSpPr>
        <p:spPr bwMode="auto">
          <a:xfrm>
            <a:off x="1335088" y="5688013"/>
            <a:ext cx="148431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grpSp>
        <p:nvGrpSpPr>
          <p:cNvPr id="4" name="Group 75"/>
          <p:cNvGrpSpPr>
            <a:grpSpLocks/>
          </p:cNvGrpSpPr>
          <p:nvPr/>
        </p:nvGrpSpPr>
        <p:grpSpPr bwMode="auto">
          <a:xfrm>
            <a:off x="6494463" y="3581400"/>
            <a:ext cx="982662" cy="417513"/>
            <a:chOff x="4091" y="2256"/>
            <a:chExt cx="619" cy="263"/>
          </a:xfrm>
        </p:grpSpPr>
        <p:sp>
          <p:nvSpPr>
            <p:cNvPr id="48161" name="Oval 65"/>
            <p:cNvSpPr>
              <a:spLocks noChangeArrowheads="1"/>
            </p:cNvSpPr>
            <p:nvPr/>
          </p:nvSpPr>
          <p:spPr bwMode="auto">
            <a:xfrm>
              <a:off x="4272" y="2256"/>
              <a:ext cx="438" cy="263"/>
            </a:xfrm>
            <a:prstGeom prst="ellipse">
              <a:avLst/>
            </a:prstGeom>
            <a:solidFill>
              <a:schemeClr val="bg1"/>
            </a:solidFill>
            <a:ln w="28575">
              <a:solidFill>
                <a:schemeClr val="bg2"/>
              </a:solidFill>
              <a:round/>
              <a:headEnd/>
              <a:tailEnd/>
            </a:ln>
          </p:spPr>
          <p:txBody>
            <a:bodyPr wrap="none" lIns="0" tIns="0" rIns="0" bIns="0" anchor="ctr">
              <a:spAutoFit/>
            </a:bodyPr>
            <a:lstStyle/>
            <a:p>
              <a:pPr algn="ctr" eaLnBrk="0" hangingPunct="0"/>
              <a:r>
                <a:rPr lang="es-ES_tradnl">
                  <a:solidFill>
                    <a:schemeClr val="tx2"/>
                  </a:solidFill>
                  <a:latin typeface="Arial Narrow" pitchFamily="34" charset="0"/>
                </a:rPr>
                <a:t>horas</a:t>
              </a:r>
            </a:p>
          </p:txBody>
        </p:sp>
        <p:sp>
          <p:nvSpPr>
            <p:cNvPr id="48162" name="Line 66"/>
            <p:cNvSpPr>
              <a:spLocks noChangeShapeType="1"/>
            </p:cNvSpPr>
            <p:nvPr/>
          </p:nvSpPr>
          <p:spPr bwMode="auto">
            <a:xfrm>
              <a:off x="4091" y="2400"/>
              <a:ext cx="181" cy="0"/>
            </a:xfrm>
            <a:prstGeom prst="line">
              <a:avLst/>
            </a:prstGeom>
            <a:noFill/>
            <a:ln w="28575">
              <a:solidFill>
                <a:schemeClr val="bg2"/>
              </a:solidFill>
              <a:round/>
              <a:headEnd/>
              <a:tailEnd/>
            </a:ln>
          </p:spPr>
          <p:txBody>
            <a:bodyPr anchor="ctr"/>
            <a:lstStyle/>
            <a:p>
              <a:endParaRPr lang="es-MX"/>
            </a:p>
          </p:txBody>
        </p:sp>
      </p:grpSp>
      <p:grpSp>
        <p:nvGrpSpPr>
          <p:cNvPr id="5" name="Group 77"/>
          <p:cNvGrpSpPr>
            <a:grpSpLocks/>
          </p:cNvGrpSpPr>
          <p:nvPr/>
        </p:nvGrpSpPr>
        <p:grpSpPr bwMode="auto">
          <a:xfrm>
            <a:off x="4867275" y="5791200"/>
            <a:ext cx="695325" cy="646113"/>
            <a:chOff x="3066" y="3648"/>
            <a:chExt cx="438" cy="407"/>
          </a:xfrm>
        </p:grpSpPr>
        <p:sp>
          <p:nvSpPr>
            <p:cNvPr id="48159" name="Oval 67"/>
            <p:cNvSpPr>
              <a:spLocks noChangeArrowheads="1"/>
            </p:cNvSpPr>
            <p:nvPr/>
          </p:nvSpPr>
          <p:spPr bwMode="auto">
            <a:xfrm>
              <a:off x="3066" y="3792"/>
              <a:ext cx="438" cy="263"/>
            </a:xfrm>
            <a:prstGeom prst="ellipse">
              <a:avLst/>
            </a:prstGeom>
            <a:solidFill>
              <a:schemeClr val="bg1"/>
            </a:solidFill>
            <a:ln w="28575">
              <a:solidFill>
                <a:schemeClr val="bg2"/>
              </a:solidFill>
              <a:round/>
              <a:headEnd/>
              <a:tailEnd/>
            </a:ln>
          </p:spPr>
          <p:txBody>
            <a:bodyPr wrap="none" lIns="0" tIns="0" rIns="0" bIns="0" anchor="ctr">
              <a:spAutoFit/>
            </a:bodyPr>
            <a:lstStyle/>
            <a:p>
              <a:pPr algn="ctr" eaLnBrk="0" hangingPunct="0"/>
              <a:r>
                <a:rPr lang="es-ES_tradnl">
                  <a:solidFill>
                    <a:schemeClr val="tx2"/>
                  </a:solidFill>
                  <a:latin typeface="Arial Narrow" pitchFamily="34" charset="0"/>
                </a:rPr>
                <a:t>horas</a:t>
              </a:r>
            </a:p>
          </p:txBody>
        </p:sp>
        <p:sp>
          <p:nvSpPr>
            <p:cNvPr id="48160" name="Line 68"/>
            <p:cNvSpPr>
              <a:spLocks noChangeShapeType="1"/>
            </p:cNvSpPr>
            <p:nvPr/>
          </p:nvSpPr>
          <p:spPr bwMode="auto">
            <a:xfrm flipV="1">
              <a:off x="3264" y="3648"/>
              <a:ext cx="0" cy="144"/>
            </a:xfrm>
            <a:prstGeom prst="line">
              <a:avLst/>
            </a:prstGeom>
            <a:noFill/>
            <a:ln w="28575">
              <a:solidFill>
                <a:schemeClr val="bg2"/>
              </a:solidFill>
              <a:round/>
              <a:headEnd/>
              <a:tailEnd/>
            </a:ln>
          </p:spPr>
          <p:txBody>
            <a:bodyPr anchor="ctr"/>
            <a:lstStyle/>
            <a:p>
              <a:endParaRPr lang="es-MX"/>
            </a:p>
          </p:txBody>
        </p:sp>
      </p:grpSp>
      <p:grpSp>
        <p:nvGrpSpPr>
          <p:cNvPr id="6" name="Group 72"/>
          <p:cNvGrpSpPr>
            <a:grpSpLocks/>
          </p:cNvGrpSpPr>
          <p:nvPr/>
        </p:nvGrpSpPr>
        <p:grpSpPr bwMode="auto">
          <a:xfrm>
            <a:off x="6869113" y="5373688"/>
            <a:ext cx="1589087" cy="417512"/>
            <a:chOff x="4327" y="3385"/>
            <a:chExt cx="1001" cy="263"/>
          </a:xfrm>
        </p:grpSpPr>
        <p:sp>
          <p:nvSpPr>
            <p:cNvPr id="48157" name="Oval 70"/>
            <p:cNvSpPr>
              <a:spLocks noChangeArrowheads="1"/>
            </p:cNvSpPr>
            <p:nvPr/>
          </p:nvSpPr>
          <p:spPr bwMode="auto">
            <a:xfrm>
              <a:off x="4519" y="3385"/>
              <a:ext cx="809" cy="263"/>
            </a:xfrm>
            <a:prstGeom prst="ellipse">
              <a:avLst/>
            </a:prstGeom>
            <a:solidFill>
              <a:schemeClr val="bg1"/>
            </a:solidFill>
            <a:ln w="28575">
              <a:solidFill>
                <a:schemeClr val="bg2"/>
              </a:solidFill>
              <a:round/>
              <a:headEnd/>
              <a:tailEnd/>
            </a:ln>
          </p:spPr>
          <p:txBody>
            <a:bodyPr wrap="none" lIns="0" tIns="0" rIns="0" bIns="0" anchor="ctr">
              <a:spAutoFit/>
            </a:bodyPr>
            <a:lstStyle/>
            <a:p>
              <a:pPr algn="ctr" eaLnBrk="0" hangingPunct="0"/>
              <a:r>
                <a:rPr lang="es-ES_tradnl">
                  <a:solidFill>
                    <a:schemeClr val="tx2"/>
                  </a:solidFill>
                  <a:latin typeface="Arial Narrow" pitchFamily="34" charset="0"/>
                </a:rPr>
                <a:t>fechainicio</a:t>
              </a:r>
            </a:p>
          </p:txBody>
        </p:sp>
        <p:sp>
          <p:nvSpPr>
            <p:cNvPr id="48158" name="Line 71"/>
            <p:cNvSpPr>
              <a:spLocks noChangeShapeType="1"/>
            </p:cNvSpPr>
            <p:nvPr/>
          </p:nvSpPr>
          <p:spPr bwMode="auto">
            <a:xfrm>
              <a:off x="4327" y="3529"/>
              <a:ext cx="181" cy="0"/>
            </a:xfrm>
            <a:prstGeom prst="line">
              <a:avLst/>
            </a:prstGeom>
            <a:noFill/>
            <a:ln w="28575">
              <a:solidFill>
                <a:schemeClr val="bg2"/>
              </a:solidFill>
              <a:round/>
              <a:headEnd/>
              <a:tailEnd/>
            </a:ln>
          </p:spPr>
          <p:txBody>
            <a:bodyPr anchor="ctr"/>
            <a:lstStyle/>
            <a:p>
              <a:endParaRPr lang="es-MX"/>
            </a:p>
          </p:txBody>
        </p:sp>
      </p:grpSp>
      <p:grpSp>
        <p:nvGrpSpPr>
          <p:cNvPr id="48139" name="Group 78"/>
          <p:cNvGrpSpPr>
            <a:grpSpLocks/>
          </p:cNvGrpSpPr>
          <p:nvPr/>
        </p:nvGrpSpPr>
        <p:grpSpPr bwMode="auto">
          <a:xfrm>
            <a:off x="2867025" y="3644900"/>
            <a:ext cx="4016375" cy="2139950"/>
            <a:chOff x="1806" y="2304"/>
            <a:chExt cx="2530" cy="1348"/>
          </a:xfrm>
        </p:grpSpPr>
        <p:sp>
          <p:nvSpPr>
            <p:cNvPr id="48141" name="Line 50"/>
            <p:cNvSpPr>
              <a:spLocks noChangeShapeType="1"/>
            </p:cNvSpPr>
            <p:nvPr/>
          </p:nvSpPr>
          <p:spPr bwMode="auto">
            <a:xfrm flipV="1">
              <a:off x="2448" y="2400"/>
              <a:ext cx="0" cy="336"/>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8142" name="AutoShape 54"/>
            <p:cNvSpPr>
              <a:spLocks noChangeArrowheads="1"/>
            </p:cNvSpPr>
            <p:nvPr/>
          </p:nvSpPr>
          <p:spPr bwMode="auto">
            <a:xfrm>
              <a:off x="1806" y="2720"/>
              <a:ext cx="1234"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48143" name="Rectangle 44"/>
            <p:cNvSpPr>
              <a:spLocks noChangeArrowheads="1"/>
            </p:cNvSpPr>
            <p:nvPr/>
          </p:nvSpPr>
          <p:spPr bwMode="auto">
            <a:xfrm>
              <a:off x="3318" y="2304"/>
              <a:ext cx="783" cy="205"/>
            </a:xfrm>
            <a:prstGeom prst="rect">
              <a:avLst/>
            </a:prstGeom>
            <a:solidFill>
              <a:schemeClr val="bg1"/>
            </a:solidFill>
            <a:ln w="28575">
              <a:solidFill>
                <a:schemeClr val="tx2"/>
              </a:solidFill>
              <a:miter lim="800000"/>
              <a:headEnd/>
              <a:tailEnd/>
            </a:ln>
          </p:spPr>
          <p:txBody>
            <a:bodyPr lIns="72000" tIns="10800" rIns="36000" bIns="10800" anchor="ctr">
              <a:spAutoFit/>
            </a:bodyPr>
            <a:lstStyle/>
            <a:p>
              <a:pPr algn="ctr" eaLnBrk="0" hangingPunct="0"/>
              <a:r>
                <a:rPr lang="es-ES_tradnl">
                  <a:solidFill>
                    <a:schemeClr val="tx2"/>
                  </a:solidFill>
                  <a:latin typeface="Arial Narrow" pitchFamily="34" charset="0"/>
                </a:rPr>
                <a:t>EMPLEADO</a:t>
              </a:r>
            </a:p>
          </p:txBody>
        </p:sp>
        <p:sp>
          <p:nvSpPr>
            <p:cNvPr id="48144" name="Line 46"/>
            <p:cNvSpPr>
              <a:spLocks noChangeShapeType="1"/>
            </p:cNvSpPr>
            <p:nvPr/>
          </p:nvSpPr>
          <p:spPr bwMode="auto">
            <a:xfrm>
              <a:off x="3710" y="3120"/>
              <a:ext cx="0" cy="336"/>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8145" name="Line 47"/>
            <p:cNvSpPr>
              <a:spLocks noChangeShapeType="1"/>
            </p:cNvSpPr>
            <p:nvPr/>
          </p:nvSpPr>
          <p:spPr bwMode="auto">
            <a:xfrm flipV="1">
              <a:off x="3710" y="2500"/>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48146" name="Text Box 48"/>
            <p:cNvSpPr txBox="1">
              <a:spLocks noChangeArrowheads="1"/>
            </p:cNvSpPr>
            <p:nvPr/>
          </p:nvSpPr>
          <p:spPr bwMode="auto">
            <a:xfrm>
              <a:off x="3755" y="2500"/>
              <a:ext cx="266"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1</a:t>
              </a:r>
            </a:p>
          </p:txBody>
        </p:sp>
        <p:sp>
          <p:nvSpPr>
            <p:cNvPr id="48147" name="Line 49"/>
            <p:cNvSpPr>
              <a:spLocks noChangeShapeType="1"/>
            </p:cNvSpPr>
            <p:nvPr/>
          </p:nvSpPr>
          <p:spPr bwMode="auto">
            <a:xfrm>
              <a:off x="2448" y="3120"/>
              <a:ext cx="0" cy="384"/>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8148" name="Text Box 51"/>
            <p:cNvSpPr txBox="1">
              <a:spLocks noChangeArrowheads="1"/>
            </p:cNvSpPr>
            <p:nvPr/>
          </p:nvSpPr>
          <p:spPr bwMode="auto">
            <a:xfrm>
              <a:off x="2391" y="2500"/>
              <a:ext cx="265" cy="209"/>
            </a:xfrm>
            <a:prstGeom prst="rect">
              <a:avLst/>
            </a:prstGeom>
            <a:noFill/>
            <a:ln w="76200" cmpd="dbl">
              <a:noFill/>
              <a:miter lim="800000"/>
              <a:headEnd/>
              <a:tailEnd/>
            </a:ln>
          </p:spPr>
          <p:txBody>
            <a:bodyPr lIns="0" tIns="46800" rIns="0" bIns="10800" anchor="ctr">
              <a:spAutoFit/>
            </a:bodyPr>
            <a:lstStyle/>
            <a:p>
              <a:pPr algn="ctr" eaLnBrk="0" hangingPunct="0">
                <a:spcBef>
                  <a:spcPct val="50000"/>
                </a:spcBef>
              </a:pPr>
              <a:r>
                <a:rPr lang="es-ES_tradnl">
                  <a:solidFill>
                    <a:schemeClr val="tx2"/>
                  </a:solidFill>
                  <a:latin typeface="Arial Narrow" pitchFamily="34" charset="0"/>
                </a:rPr>
                <a:t>1</a:t>
              </a:r>
            </a:p>
          </p:txBody>
        </p:sp>
        <p:sp>
          <p:nvSpPr>
            <p:cNvPr id="48149" name="Line 52"/>
            <p:cNvSpPr>
              <a:spLocks noChangeShapeType="1"/>
            </p:cNvSpPr>
            <p:nvPr/>
          </p:nvSpPr>
          <p:spPr bwMode="auto">
            <a:xfrm>
              <a:off x="2434" y="2404"/>
              <a:ext cx="894" cy="0"/>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8150" name="Line 53"/>
            <p:cNvSpPr>
              <a:spLocks noChangeShapeType="1"/>
            </p:cNvSpPr>
            <p:nvPr/>
          </p:nvSpPr>
          <p:spPr bwMode="auto">
            <a:xfrm>
              <a:off x="2432" y="3504"/>
              <a:ext cx="688" cy="4"/>
            </a:xfrm>
            <a:prstGeom prst="line">
              <a:avLst/>
            </a:prstGeom>
            <a:noFill/>
            <a:ln w="76200" cmpd="dbl">
              <a:solidFill>
                <a:schemeClr val="tx2"/>
              </a:solidFill>
              <a:round/>
              <a:headEnd/>
              <a:tailEnd/>
            </a:ln>
          </p:spPr>
          <p:txBody>
            <a:bodyPr lIns="0" tIns="46800" rIns="0" bIns="10800" anchor="ctr">
              <a:spAutoFit/>
            </a:bodyPr>
            <a:lstStyle/>
            <a:p>
              <a:endParaRPr lang="es-MX"/>
            </a:p>
          </p:txBody>
        </p:sp>
        <p:sp>
          <p:nvSpPr>
            <p:cNvPr id="48151" name="AutoShape 55"/>
            <p:cNvSpPr>
              <a:spLocks noChangeArrowheads="1"/>
            </p:cNvSpPr>
            <p:nvPr/>
          </p:nvSpPr>
          <p:spPr bwMode="auto">
            <a:xfrm>
              <a:off x="3141" y="2720"/>
              <a:ext cx="1138" cy="401"/>
            </a:xfrm>
            <a:prstGeom prst="diamond">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endParaRPr lang="es-ES">
                <a:solidFill>
                  <a:schemeClr val="tx2"/>
                </a:solidFill>
                <a:latin typeface="Arial Narrow" pitchFamily="34" charset="0"/>
              </a:endParaRPr>
            </a:p>
          </p:txBody>
        </p:sp>
        <p:sp>
          <p:nvSpPr>
            <p:cNvPr id="48152" name="Rectangle 56"/>
            <p:cNvSpPr>
              <a:spLocks noChangeArrowheads="1"/>
            </p:cNvSpPr>
            <p:nvPr/>
          </p:nvSpPr>
          <p:spPr bwMode="auto">
            <a:xfrm>
              <a:off x="1970" y="2797"/>
              <a:ext cx="878"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TRABAJA_EN</a:t>
              </a:r>
            </a:p>
          </p:txBody>
        </p:sp>
        <p:sp>
          <p:nvSpPr>
            <p:cNvPr id="48153" name="Rectangle 57"/>
            <p:cNvSpPr>
              <a:spLocks noChangeArrowheads="1"/>
            </p:cNvSpPr>
            <p:nvPr/>
          </p:nvSpPr>
          <p:spPr bwMode="auto">
            <a:xfrm>
              <a:off x="3313" y="2797"/>
              <a:ext cx="793"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SUPERVISA</a:t>
              </a:r>
            </a:p>
          </p:txBody>
        </p:sp>
        <p:sp>
          <p:nvSpPr>
            <p:cNvPr id="48154" name="Text Box 58"/>
            <p:cNvSpPr txBox="1">
              <a:spLocks noChangeArrowheads="1"/>
            </p:cNvSpPr>
            <p:nvPr/>
          </p:nvSpPr>
          <p:spPr bwMode="auto">
            <a:xfrm>
              <a:off x="3803" y="3124"/>
              <a:ext cx="266" cy="209"/>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N</a:t>
              </a:r>
            </a:p>
          </p:txBody>
        </p:sp>
        <p:sp>
          <p:nvSpPr>
            <p:cNvPr id="48155" name="Text Box 59"/>
            <p:cNvSpPr txBox="1">
              <a:spLocks noChangeArrowheads="1"/>
            </p:cNvSpPr>
            <p:nvPr/>
          </p:nvSpPr>
          <p:spPr bwMode="auto">
            <a:xfrm>
              <a:off x="2391" y="3203"/>
              <a:ext cx="265" cy="209"/>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a:solidFill>
                    <a:schemeClr val="tx2"/>
                  </a:solidFill>
                  <a:latin typeface="Arial Narrow" pitchFamily="34" charset="0"/>
                </a:rPr>
                <a:t>1</a:t>
              </a:r>
            </a:p>
          </p:txBody>
        </p:sp>
        <p:sp>
          <p:nvSpPr>
            <p:cNvPr id="48156" name="Rectangle 45"/>
            <p:cNvSpPr>
              <a:spLocks noChangeArrowheads="1"/>
            </p:cNvSpPr>
            <p:nvPr/>
          </p:nvSpPr>
          <p:spPr bwMode="auto">
            <a:xfrm>
              <a:off x="3084" y="3425"/>
              <a:ext cx="1252" cy="227"/>
            </a:xfrm>
            <a:prstGeom prst="rect">
              <a:avLst/>
            </a:prstGeom>
            <a:solidFill>
              <a:schemeClr val="bg1"/>
            </a:solidFill>
            <a:ln w="28575">
              <a:solidFill>
                <a:schemeClr val="tx2"/>
              </a:solidFill>
              <a:miter lim="800000"/>
              <a:headEnd/>
              <a:tailEnd/>
            </a:ln>
          </p:spPr>
          <p:txBody>
            <a:bodyPr lIns="72000" tIns="46800" rIns="0" bIns="10800" anchor="ctr">
              <a:spAutoFit/>
            </a:bodyPr>
            <a:lstStyle/>
            <a:p>
              <a:pPr algn="ctr" eaLnBrk="0" hangingPunct="0"/>
              <a:r>
                <a:rPr lang="es-ES_tradnl">
                  <a:solidFill>
                    <a:schemeClr val="tx2"/>
                  </a:solidFill>
                  <a:latin typeface="Arial Narrow" pitchFamily="34" charset="0"/>
                </a:rPr>
                <a:t>LOCAL_VIDEOCLUB</a:t>
              </a:r>
            </a:p>
          </p:txBody>
        </p:sp>
      </p:grpSp>
      <p:sp>
        <p:nvSpPr>
          <p:cNvPr id="48140" name="Rectangle 79"/>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ustDataLst>
      <p:tags r:id="rId1"/>
    </p:custDataLst>
  </p:cSld>
  <p:clrMapOvr>
    <a:masterClrMapping/>
  </p:clrMapOvr>
  <p:transition advTm="68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rgbClr val="B2B2B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5 Marcador de número de diapositiva"/>
          <p:cNvSpPr>
            <a:spLocks noGrp="1"/>
          </p:cNvSpPr>
          <p:nvPr>
            <p:ph type="sldNum" sz="quarter" idx="12"/>
          </p:nvPr>
        </p:nvSpPr>
        <p:spPr>
          <a:noFill/>
        </p:spPr>
        <p:txBody>
          <a:bodyPr/>
          <a:lstStyle/>
          <a:p>
            <a:fld id="{95509F7E-7F82-4A52-BEBB-1B477F5C2DDD}" type="slidenum">
              <a:rPr lang="es-ES" smtClean="0"/>
              <a:pPr/>
              <a:t>44</a:t>
            </a:fld>
            <a:endParaRPr lang="es-ES"/>
          </a:p>
        </p:txBody>
      </p:sp>
      <p:sp>
        <p:nvSpPr>
          <p:cNvPr id="49155" name="Rectangle 5"/>
          <p:cNvSpPr>
            <a:spLocks noGrp="1" noChangeArrowheads="1"/>
          </p:cNvSpPr>
          <p:nvPr>
            <p:ph type="title"/>
          </p:nvPr>
        </p:nvSpPr>
        <p:spPr>
          <a:xfrm>
            <a:off x="1173163" y="762000"/>
            <a:ext cx="7772400" cy="763588"/>
          </a:xfrm>
          <a:noFill/>
        </p:spPr>
        <p:txBody>
          <a:bodyPr/>
          <a:lstStyle/>
          <a:p>
            <a:pPr eaLnBrk="1" hangingPunct="1">
              <a:lnSpc>
                <a:spcPct val="90000"/>
              </a:lnSpc>
              <a:tabLst>
                <a:tab pos="7589838" algn="r"/>
              </a:tabLst>
            </a:pPr>
            <a:r>
              <a:rPr lang="es-ES_tradnl" sz="3000" b="1"/>
              <a:t>Tipo de Entidad Débil </a:t>
            </a:r>
            <a:r>
              <a:rPr lang="es-ES" sz="3000" b="1">
                <a:solidFill>
                  <a:schemeClr val="bg2"/>
                </a:solidFill>
                <a:latin typeface="Arial" charset="0"/>
              </a:rPr>
              <a:t>Notación [EN2002]</a:t>
            </a:r>
          </a:p>
        </p:txBody>
      </p:sp>
      <p:sp>
        <p:nvSpPr>
          <p:cNvPr id="49156" name="Rectangle 6"/>
          <p:cNvSpPr>
            <a:spLocks noGrp="1" noChangeArrowheads="1"/>
          </p:cNvSpPr>
          <p:nvPr>
            <p:ph type="body" idx="1"/>
          </p:nvPr>
        </p:nvSpPr>
        <p:spPr>
          <a:xfrm>
            <a:off x="1173163" y="1916113"/>
            <a:ext cx="7772400" cy="4537075"/>
          </a:xfrm>
        </p:spPr>
        <p:txBody>
          <a:bodyPr/>
          <a:lstStyle/>
          <a:p>
            <a:pPr eaLnBrk="1" hangingPunct="1"/>
            <a:r>
              <a:rPr lang="es-ES" sz="2800">
                <a:solidFill>
                  <a:schemeClr val="accent2"/>
                </a:solidFill>
              </a:rPr>
              <a:t>No tiene</a:t>
            </a:r>
            <a:r>
              <a:rPr lang="es-ES" sz="2800"/>
              <a:t> atributos </a:t>
            </a:r>
            <a:r>
              <a:rPr lang="es-ES" sz="2800">
                <a:solidFill>
                  <a:schemeClr val="accent2"/>
                </a:solidFill>
              </a:rPr>
              <a:t>clave</a:t>
            </a:r>
            <a:r>
              <a:rPr lang="es-ES_tradnl" sz="2800"/>
              <a:t> propios</a:t>
            </a:r>
            <a:endParaRPr lang="es-ES" sz="2800"/>
          </a:p>
          <a:p>
            <a:pPr eaLnBrk="1" hangingPunct="1">
              <a:lnSpc>
                <a:spcPct val="80000"/>
              </a:lnSpc>
            </a:pPr>
            <a:r>
              <a:rPr lang="es-ES_tradnl" sz="2800"/>
              <a:t>Una instancia </a:t>
            </a:r>
            <a:r>
              <a:rPr lang="es-ES_tradnl" sz="2800">
                <a:solidFill>
                  <a:schemeClr val="accent2"/>
                </a:solidFill>
              </a:rPr>
              <a:t>se</a:t>
            </a:r>
            <a:r>
              <a:rPr lang="es-ES_tradnl" sz="2800"/>
              <a:t> </a:t>
            </a:r>
            <a:r>
              <a:rPr lang="es-ES_tradnl" sz="2800" b="1">
                <a:solidFill>
                  <a:schemeClr val="accent2"/>
                </a:solidFill>
              </a:rPr>
              <a:t>identifica</a:t>
            </a:r>
            <a:r>
              <a:rPr lang="es-ES" sz="2800">
                <a:solidFill>
                  <a:schemeClr val="accent2"/>
                </a:solidFill>
              </a:rPr>
              <a:t> </a:t>
            </a:r>
            <a:r>
              <a:rPr lang="es-ES_tradnl" sz="2800">
                <a:solidFill>
                  <a:schemeClr val="accent2"/>
                </a:solidFill>
              </a:rPr>
              <a:t>por</a:t>
            </a:r>
            <a:r>
              <a:rPr lang="es-ES" sz="2800">
                <a:solidFill>
                  <a:schemeClr val="accent2"/>
                </a:solidFill>
              </a:rPr>
              <a:t> su relación con </a:t>
            </a:r>
            <a:r>
              <a:rPr lang="es-ES_tradnl" sz="2800"/>
              <a:t>una instancia de</a:t>
            </a:r>
            <a:r>
              <a:rPr lang="es-ES_tradnl" sz="2800">
                <a:solidFill>
                  <a:schemeClr val="accent2"/>
                </a:solidFill>
              </a:rPr>
              <a:t> otro </a:t>
            </a:r>
            <a:r>
              <a:rPr lang="es-ES" sz="2800">
                <a:solidFill>
                  <a:schemeClr val="accent2"/>
                </a:solidFill>
              </a:rPr>
              <a:t>tipo de entidad</a:t>
            </a:r>
          </a:p>
          <a:p>
            <a:pPr lvl="1" eaLnBrk="1" hangingPunct="1"/>
            <a:r>
              <a:rPr lang="es-ES" sz="2400" b="1">
                <a:solidFill>
                  <a:schemeClr val="accent2"/>
                </a:solidFill>
              </a:rPr>
              <a:t>Tipo de relación identificador</a:t>
            </a:r>
          </a:p>
          <a:p>
            <a:pPr lvl="2" eaLnBrk="1" hangingPunct="1">
              <a:lnSpc>
                <a:spcPct val="90000"/>
              </a:lnSpc>
            </a:pPr>
            <a:r>
              <a:rPr lang="es-ES_tradnl" sz="2000" b="1"/>
              <a:t>Relaciona</a:t>
            </a:r>
            <a:r>
              <a:rPr lang="es-ES_tradnl" sz="2000"/>
              <a:t> un tipo de </a:t>
            </a:r>
            <a:r>
              <a:rPr lang="es-ES_tradnl" sz="2000" b="1"/>
              <a:t>entidad débil y</a:t>
            </a:r>
            <a:r>
              <a:rPr lang="es-ES_tradnl" sz="2000"/>
              <a:t> un </a:t>
            </a:r>
            <a:r>
              <a:rPr lang="es-ES" sz="2000"/>
              <a:t>tipo de entidad </a:t>
            </a:r>
            <a:r>
              <a:rPr lang="es-ES" sz="2000" b="1"/>
              <a:t>regular</a:t>
            </a:r>
            <a:r>
              <a:rPr lang="es-ES_tradnl" sz="2000"/>
              <a:t> (fuerte, </a:t>
            </a:r>
            <a:r>
              <a:rPr lang="es-ES" sz="2000"/>
              <a:t>dominante, </a:t>
            </a:r>
            <a:r>
              <a:rPr lang="es-ES_tradnl" sz="2000"/>
              <a:t>padre, </a:t>
            </a:r>
            <a:r>
              <a:rPr lang="es-ES" sz="2000"/>
              <a:t>propietaria)</a:t>
            </a:r>
          </a:p>
          <a:p>
            <a:pPr lvl="1" eaLnBrk="1" hangingPunct="1"/>
            <a:r>
              <a:rPr lang="es-ES" sz="2400" b="1">
                <a:solidFill>
                  <a:schemeClr val="accent2"/>
                </a:solidFill>
              </a:rPr>
              <a:t>Clave parcial</a:t>
            </a:r>
            <a:r>
              <a:rPr lang="es-ES" sz="2400"/>
              <a:t> (o discriminante)</a:t>
            </a:r>
          </a:p>
          <a:p>
            <a:pPr lvl="2" eaLnBrk="1" hangingPunct="1">
              <a:lnSpc>
                <a:spcPct val="90000"/>
              </a:lnSpc>
            </a:pPr>
            <a:r>
              <a:rPr lang="es-ES_tradnl" sz="2000"/>
              <a:t>Atributos de la entidad débil, que </a:t>
            </a:r>
            <a:r>
              <a:rPr lang="es-ES_tradnl" sz="2000" b="1"/>
              <a:t>identifican</a:t>
            </a:r>
            <a:r>
              <a:rPr lang="es-ES" sz="2000"/>
              <a:t> </a:t>
            </a:r>
            <a:r>
              <a:rPr lang="es-ES_tradnl" sz="2000" b="1"/>
              <a:t>de forma única</a:t>
            </a:r>
            <a:r>
              <a:rPr lang="es-ES" sz="2000"/>
              <a:t> </a:t>
            </a:r>
            <a:r>
              <a:rPr lang="es-ES" sz="2000" b="1"/>
              <a:t>cada instancia</a:t>
            </a:r>
            <a:r>
              <a:rPr lang="es-ES" sz="2000"/>
              <a:t>, siempre que esté </a:t>
            </a:r>
            <a:r>
              <a:rPr lang="es-ES" sz="2000" b="1"/>
              <a:t>relacionada con </a:t>
            </a:r>
            <a:r>
              <a:rPr lang="es-ES_tradnl" sz="2000" b="1"/>
              <a:t>un</a:t>
            </a:r>
            <a:r>
              <a:rPr lang="es-ES" sz="2000" b="1"/>
              <a:t>a instancia</a:t>
            </a:r>
            <a:r>
              <a:rPr lang="es-ES" sz="2000"/>
              <a:t> del tipo de entidad</a:t>
            </a:r>
            <a:r>
              <a:rPr lang="es-ES_tradnl" sz="2000"/>
              <a:t> </a:t>
            </a:r>
            <a:r>
              <a:rPr lang="es-ES" sz="2000" b="1"/>
              <a:t>regular</a:t>
            </a:r>
            <a:endParaRPr lang="es-ES_tradnl" sz="2000" b="1"/>
          </a:p>
          <a:p>
            <a:pPr lvl="1" eaLnBrk="1" hangingPunct="1"/>
            <a:r>
              <a:rPr lang="es-ES_tradnl" sz="2400"/>
              <a:t>Clave = </a:t>
            </a:r>
            <a:r>
              <a:rPr lang="es-ES_tradnl" sz="2400" b="1">
                <a:solidFill>
                  <a:schemeClr val="tx2"/>
                </a:solidFill>
                <a:latin typeface="Arial Narrow" pitchFamily="34" charset="0"/>
              </a:rPr>
              <a:t>(clave_entidad_regular, clave_parcial)</a:t>
            </a:r>
          </a:p>
          <a:p>
            <a:pPr eaLnBrk="1" hangingPunct="1"/>
            <a:r>
              <a:rPr lang="es-ES_tradnl" sz="2800">
                <a:solidFill>
                  <a:schemeClr val="accent2"/>
                </a:solidFill>
              </a:rPr>
              <a:t>Notación</a:t>
            </a:r>
            <a:endParaRPr lang="es-ES" sz="2800">
              <a:solidFill>
                <a:schemeClr val="accent2"/>
              </a:solidFill>
            </a:endParaRPr>
          </a:p>
        </p:txBody>
      </p:sp>
      <p:sp>
        <p:nvSpPr>
          <p:cNvPr id="49157" name="Rectangle 7"/>
          <p:cNvSpPr>
            <a:spLocks noChangeArrowheads="1"/>
          </p:cNvSpPr>
          <p:nvPr/>
        </p:nvSpPr>
        <p:spPr bwMode="auto">
          <a:xfrm>
            <a:off x="3779838" y="6092825"/>
            <a:ext cx="1295400" cy="501650"/>
          </a:xfrm>
          <a:prstGeom prst="rect">
            <a:avLst/>
          </a:prstGeom>
          <a:solidFill>
            <a:schemeClr val="bg1"/>
          </a:solidFill>
          <a:ln w="114300" cmpd="dbl">
            <a:solidFill>
              <a:schemeClr val="tx2"/>
            </a:solidFill>
            <a:miter lim="800000"/>
            <a:headEnd/>
            <a:tailEnd/>
          </a:ln>
        </p:spPr>
        <p:txBody>
          <a:bodyPr lIns="0" tIns="10800" rIns="0" bIns="10800" anchor="ctr">
            <a:spAutoFit/>
          </a:bodyPr>
          <a:lstStyle/>
          <a:p>
            <a:pPr algn="ctr" eaLnBrk="0" hangingPunct="0"/>
            <a:r>
              <a:rPr lang="es-ES_tradnl" sz="2400">
                <a:solidFill>
                  <a:schemeClr val="tx2"/>
                </a:solidFill>
                <a:latin typeface="Arial Narrow" pitchFamily="34" charset="0"/>
              </a:rPr>
              <a:t>COPIA</a:t>
            </a:r>
          </a:p>
        </p:txBody>
      </p:sp>
      <p:sp>
        <p:nvSpPr>
          <p:cNvPr id="49158" name="Rectangle 8"/>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11704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4 Marcador de número de diapositiva"/>
          <p:cNvSpPr>
            <a:spLocks noGrp="1"/>
          </p:cNvSpPr>
          <p:nvPr>
            <p:ph type="sldNum" sz="quarter" idx="12"/>
          </p:nvPr>
        </p:nvSpPr>
        <p:spPr/>
        <p:txBody>
          <a:bodyPr/>
          <a:lstStyle/>
          <a:p>
            <a:pPr>
              <a:defRPr/>
            </a:pPr>
            <a:fld id="{63393577-2B06-44E8-9FE8-4722D16F139E}" type="slidenum">
              <a:rPr lang="es-ES"/>
              <a:pPr>
                <a:defRPr/>
              </a:pPr>
              <a:t>45</a:t>
            </a:fld>
            <a:endParaRPr lang="es-ES"/>
          </a:p>
        </p:txBody>
      </p:sp>
      <p:sp>
        <p:nvSpPr>
          <p:cNvPr id="50179" name="Rectangle 81"/>
          <p:cNvSpPr>
            <a:spLocks noGrp="1" noChangeArrowheads="1"/>
          </p:cNvSpPr>
          <p:nvPr>
            <p:ph type="title"/>
          </p:nvPr>
        </p:nvSpPr>
        <p:spPr>
          <a:xfrm>
            <a:off x="457200" y="884238"/>
            <a:ext cx="8229600" cy="533400"/>
          </a:xfrm>
        </p:spPr>
        <p:txBody>
          <a:bodyPr/>
          <a:lstStyle/>
          <a:p>
            <a:pPr eaLnBrk="1" hangingPunct="1">
              <a:tabLst>
                <a:tab pos="7589838" algn="r"/>
              </a:tabLst>
            </a:pPr>
            <a:r>
              <a:rPr lang="es-ES_tradnl" sz="4000"/>
              <a:t>Tipo de entidad débil (ii)</a:t>
            </a:r>
            <a:r>
              <a:rPr lang="es-ES_tradnl"/>
              <a:t>	</a:t>
            </a:r>
            <a:r>
              <a:rPr lang="es-ES" sz="3600">
                <a:solidFill>
                  <a:schemeClr val="bg2"/>
                </a:solidFill>
              </a:rPr>
              <a:t>[EN2002]</a:t>
            </a:r>
          </a:p>
        </p:txBody>
      </p:sp>
      <p:grpSp>
        <p:nvGrpSpPr>
          <p:cNvPr id="50180" name="Group 92"/>
          <p:cNvGrpSpPr>
            <a:grpSpLocks/>
          </p:cNvGrpSpPr>
          <p:nvPr/>
        </p:nvGrpSpPr>
        <p:grpSpPr bwMode="auto">
          <a:xfrm>
            <a:off x="6372225" y="1700213"/>
            <a:ext cx="2514600" cy="2362200"/>
            <a:chOff x="3792" y="1104"/>
            <a:chExt cx="1584" cy="1488"/>
          </a:xfrm>
        </p:grpSpPr>
        <p:sp>
          <p:nvSpPr>
            <p:cNvPr id="50234" name="Rectangle 31"/>
            <p:cNvSpPr>
              <a:spLocks noChangeArrowheads="1"/>
            </p:cNvSpPr>
            <p:nvPr/>
          </p:nvSpPr>
          <p:spPr bwMode="auto">
            <a:xfrm>
              <a:off x="3943" y="1117"/>
              <a:ext cx="665" cy="227"/>
            </a:xfrm>
            <a:prstGeom prst="rect">
              <a:avLst/>
            </a:prstGeom>
            <a:no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PELICULA</a:t>
              </a:r>
            </a:p>
          </p:txBody>
        </p:sp>
        <p:sp>
          <p:nvSpPr>
            <p:cNvPr id="50235" name="Line 33"/>
            <p:cNvSpPr>
              <a:spLocks noChangeShapeType="1"/>
            </p:cNvSpPr>
            <p:nvPr/>
          </p:nvSpPr>
          <p:spPr bwMode="auto">
            <a:xfrm>
              <a:off x="4254" y="2016"/>
              <a:ext cx="0" cy="288"/>
            </a:xfrm>
            <a:prstGeom prst="line">
              <a:avLst/>
            </a:prstGeom>
            <a:noFill/>
            <a:ln w="114300" cmpd="dbl">
              <a:solidFill>
                <a:schemeClr val="tx2"/>
              </a:solidFill>
              <a:round/>
              <a:headEnd/>
              <a:tailEnd/>
            </a:ln>
          </p:spPr>
          <p:txBody>
            <a:bodyPr wrap="none" lIns="0" tIns="0" rIns="0" bIns="0" anchor="ctr"/>
            <a:lstStyle/>
            <a:p>
              <a:endParaRPr lang="es-MX"/>
            </a:p>
          </p:txBody>
        </p:sp>
        <p:sp>
          <p:nvSpPr>
            <p:cNvPr id="50236" name="Line 34"/>
            <p:cNvSpPr>
              <a:spLocks noChangeShapeType="1"/>
            </p:cNvSpPr>
            <p:nvPr/>
          </p:nvSpPr>
          <p:spPr bwMode="auto">
            <a:xfrm>
              <a:off x="4512" y="2400"/>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0237" name="Oval 35"/>
            <p:cNvSpPr>
              <a:spLocks noChangeArrowheads="1"/>
            </p:cNvSpPr>
            <p:nvPr/>
          </p:nvSpPr>
          <p:spPr bwMode="auto">
            <a:xfrm>
              <a:off x="4689" y="2256"/>
              <a:ext cx="687" cy="257"/>
            </a:xfrm>
            <a:prstGeom prst="ellipse">
              <a:avLst/>
            </a:prstGeom>
            <a:noFill/>
            <a:ln w="28575">
              <a:solidFill>
                <a:schemeClr val="tx2"/>
              </a:solidFill>
              <a:round/>
              <a:headEnd/>
              <a:tailEnd/>
            </a:ln>
          </p:spPr>
          <p:txBody>
            <a:bodyPr lIns="0" tIns="46800" rIns="0" bIns="10800" anchor="ctr">
              <a:spAutoFit/>
            </a:bodyPr>
            <a:lstStyle/>
            <a:p>
              <a:endParaRPr lang="es-MX"/>
            </a:p>
          </p:txBody>
        </p:sp>
        <p:sp>
          <p:nvSpPr>
            <p:cNvPr id="50238" name="Text Box 36"/>
            <p:cNvSpPr txBox="1">
              <a:spLocks noChangeArrowheads="1"/>
            </p:cNvSpPr>
            <p:nvPr/>
          </p:nvSpPr>
          <p:spPr bwMode="auto">
            <a:xfrm>
              <a:off x="4704" y="2256"/>
              <a:ext cx="603" cy="187"/>
            </a:xfrm>
            <a:prstGeom prst="rect">
              <a:avLst/>
            </a:prstGeom>
            <a:noFill/>
            <a:ln w="28575">
              <a:noFill/>
              <a:miter lim="800000"/>
              <a:headEnd/>
              <a:tailEnd/>
            </a:ln>
          </p:spPr>
          <p:txBody>
            <a:bodyPr wrap="none" lIns="72000" tIns="10800" rIns="72000" bIns="10800">
              <a:spAutoFit/>
            </a:bodyPr>
            <a:lstStyle/>
            <a:p>
              <a:pPr eaLnBrk="0" hangingPunct="0">
                <a:spcBef>
                  <a:spcPct val="50000"/>
                </a:spcBef>
              </a:pPr>
              <a:r>
                <a:rPr lang="es-ES_tradnl">
                  <a:solidFill>
                    <a:schemeClr val="tx2"/>
                  </a:solidFill>
                  <a:latin typeface="Arial Narrow" pitchFamily="34" charset="0"/>
                </a:rPr>
                <a:t>numcopia</a:t>
              </a:r>
            </a:p>
          </p:txBody>
        </p:sp>
        <p:sp>
          <p:nvSpPr>
            <p:cNvPr id="50239" name="Line 40"/>
            <p:cNvSpPr>
              <a:spLocks noChangeShapeType="1"/>
            </p:cNvSpPr>
            <p:nvPr/>
          </p:nvSpPr>
          <p:spPr bwMode="auto">
            <a:xfrm>
              <a:off x="4752" y="2448"/>
              <a:ext cx="576" cy="0"/>
            </a:xfrm>
            <a:prstGeom prst="line">
              <a:avLst/>
            </a:prstGeom>
            <a:noFill/>
            <a:ln w="28575">
              <a:solidFill>
                <a:schemeClr val="tx2"/>
              </a:solidFill>
              <a:prstDash val="sysDot"/>
              <a:round/>
              <a:headEnd/>
              <a:tailEnd/>
            </a:ln>
          </p:spPr>
          <p:txBody>
            <a:bodyPr lIns="0" tIns="46800" rIns="0" bIns="10800" anchor="ctr">
              <a:spAutoFit/>
            </a:bodyPr>
            <a:lstStyle/>
            <a:p>
              <a:endParaRPr lang="es-MX"/>
            </a:p>
          </p:txBody>
        </p:sp>
        <p:sp>
          <p:nvSpPr>
            <p:cNvPr id="50240" name="AutoShape 42"/>
            <p:cNvSpPr>
              <a:spLocks noChangeArrowheads="1"/>
            </p:cNvSpPr>
            <p:nvPr/>
          </p:nvSpPr>
          <p:spPr bwMode="auto">
            <a:xfrm>
              <a:off x="3792" y="1588"/>
              <a:ext cx="907" cy="476"/>
            </a:xfrm>
            <a:prstGeom prst="diamond">
              <a:avLst/>
            </a:prstGeom>
            <a:solidFill>
              <a:schemeClr val="bg1"/>
            </a:solidFill>
            <a:ln w="114300" cmpd="dbl">
              <a:solidFill>
                <a:schemeClr val="tx2"/>
              </a:solidFill>
              <a:miter lim="800000"/>
              <a:headEnd/>
              <a:tailEnd/>
            </a:ln>
          </p:spPr>
          <p:txBody>
            <a:bodyPr wrap="none" lIns="0" tIns="0" rIns="0" bIns="0" anchor="ctr"/>
            <a:lstStyle/>
            <a:p>
              <a:pPr algn="ctr" eaLnBrk="0" hangingPunct="0"/>
              <a:endParaRPr lang="es-ES_tradnl">
                <a:solidFill>
                  <a:schemeClr val="tx2"/>
                </a:solidFill>
                <a:latin typeface="Arial Narrow" pitchFamily="34" charset="0"/>
              </a:endParaRPr>
            </a:p>
            <a:p>
              <a:pPr algn="ctr" eaLnBrk="0" hangingPunct="0"/>
              <a:endParaRPr lang="es-ES_tradnl">
                <a:solidFill>
                  <a:schemeClr val="tx2"/>
                </a:solidFill>
                <a:latin typeface="Arial Narrow" pitchFamily="34" charset="0"/>
              </a:endParaRPr>
            </a:p>
          </p:txBody>
        </p:sp>
        <p:sp>
          <p:nvSpPr>
            <p:cNvPr id="50241" name="Line 43"/>
            <p:cNvSpPr>
              <a:spLocks noChangeShapeType="1"/>
            </p:cNvSpPr>
            <p:nvPr/>
          </p:nvSpPr>
          <p:spPr bwMode="auto">
            <a:xfrm flipV="1">
              <a:off x="4254" y="1344"/>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0242" name="Line 48"/>
            <p:cNvSpPr>
              <a:spLocks noChangeShapeType="1"/>
            </p:cNvSpPr>
            <p:nvPr/>
          </p:nvSpPr>
          <p:spPr bwMode="auto">
            <a:xfrm>
              <a:off x="4608" y="1248"/>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0243" name="Oval 49"/>
            <p:cNvSpPr>
              <a:spLocks noChangeArrowheads="1"/>
            </p:cNvSpPr>
            <p:nvPr/>
          </p:nvSpPr>
          <p:spPr bwMode="auto">
            <a:xfrm>
              <a:off x="4785" y="1104"/>
              <a:ext cx="543" cy="240"/>
            </a:xfrm>
            <a:prstGeom prst="ellipse">
              <a:avLst/>
            </a:prstGeom>
            <a:noFill/>
            <a:ln w="28575">
              <a:solidFill>
                <a:schemeClr val="tx2"/>
              </a:solidFill>
              <a:round/>
              <a:headEnd/>
              <a:tailEnd/>
            </a:ln>
          </p:spPr>
          <p:txBody>
            <a:bodyPr lIns="0" tIns="46800" rIns="0" bIns="10800" anchor="ctr">
              <a:spAutoFit/>
            </a:bodyPr>
            <a:lstStyle/>
            <a:p>
              <a:endParaRPr lang="es-MX"/>
            </a:p>
          </p:txBody>
        </p:sp>
        <p:sp>
          <p:nvSpPr>
            <p:cNvPr id="50244" name="Text Box 50"/>
            <p:cNvSpPr txBox="1">
              <a:spLocks noChangeArrowheads="1"/>
            </p:cNvSpPr>
            <p:nvPr/>
          </p:nvSpPr>
          <p:spPr bwMode="auto">
            <a:xfrm>
              <a:off x="4892" y="1104"/>
              <a:ext cx="340"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titulo</a:t>
              </a:r>
              <a:endParaRPr lang="es-ES_tradnl">
                <a:solidFill>
                  <a:schemeClr val="tx2"/>
                </a:solidFill>
                <a:latin typeface="Arial Narrow" pitchFamily="34" charset="0"/>
              </a:endParaRPr>
            </a:p>
          </p:txBody>
        </p:sp>
        <p:sp>
          <p:nvSpPr>
            <p:cNvPr id="50245" name="Text Box 54"/>
            <p:cNvSpPr txBox="1">
              <a:spLocks noChangeArrowheads="1"/>
            </p:cNvSpPr>
            <p:nvPr/>
          </p:nvSpPr>
          <p:spPr bwMode="auto">
            <a:xfrm>
              <a:off x="4386" y="1344"/>
              <a:ext cx="8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1</a:t>
              </a:r>
            </a:p>
          </p:txBody>
        </p:sp>
        <p:sp>
          <p:nvSpPr>
            <p:cNvPr id="50246" name="Text Box 55"/>
            <p:cNvSpPr txBox="1">
              <a:spLocks noChangeArrowheads="1"/>
            </p:cNvSpPr>
            <p:nvPr/>
          </p:nvSpPr>
          <p:spPr bwMode="auto">
            <a:xfrm>
              <a:off x="4386" y="2095"/>
              <a:ext cx="8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N</a:t>
              </a:r>
            </a:p>
          </p:txBody>
        </p:sp>
        <p:sp>
          <p:nvSpPr>
            <p:cNvPr id="50247" name="Rectangle 32"/>
            <p:cNvSpPr>
              <a:spLocks noChangeArrowheads="1"/>
            </p:cNvSpPr>
            <p:nvPr/>
          </p:nvSpPr>
          <p:spPr bwMode="auto">
            <a:xfrm>
              <a:off x="3983" y="2304"/>
              <a:ext cx="577" cy="288"/>
            </a:xfrm>
            <a:prstGeom prst="rect">
              <a:avLst/>
            </a:prstGeom>
            <a:solidFill>
              <a:schemeClr val="bg1"/>
            </a:solidFill>
            <a:ln w="114300" cmpd="dbl">
              <a:solidFill>
                <a:schemeClr val="tx2"/>
              </a:solidFill>
              <a:miter lim="800000"/>
              <a:headEnd/>
              <a:tailEnd/>
            </a:ln>
          </p:spPr>
          <p:txBody>
            <a:bodyPr wrap="none" lIns="0" tIns="0" rIns="0" bIns="0" anchor="ctr"/>
            <a:lstStyle/>
            <a:p>
              <a:pPr algn="ctr" eaLnBrk="0" hangingPunct="0"/>
              <a:r>
                <a:rPr lang="es-ES_tradnl">
                  <a:solidFill>
                    <a:schemeClr val="tx2"/>
                  </a:solidFill>
                  <a:latin typeface="Arial Narrow" pitchFamily="34" charset="0"/>
                </a:rPr>
                <a:t>COPIA</a:t>
              </a:r>
            </a:p>
          </p:txBody>
        </p:sp>
        <p:sp>
          <p:nvSpPr>
            <p:cNvPr id="50248" name="Text Box 83"/>
            <p:cNvSpPr txBox="1">
              <a:spLocks noChangeArrowheads="1"/>
            </p:cNvSpPr>
            <p:nvPr/>
          </p:nvSpPr>
          <p:spPr bwMode="auto">
            <a:xfrm>
              <a:off x="4026" y="1733"/>
              <a:ext cx="438" cy="187"/>
            </a:xfrm>
            <a:prstGeom prst="rect">
              <a:avLst/>
            </a:prstGeom>
            <a:noFill/>
            <a:ln w="28575">
              <a:noFill/>
              <a:miter lim="800000"/>
              <a:headEnd/>
              <a:tailEnd/>
            </a:ln>
          </p:spPr>
          <p:txBody>
            <a:bodyPr wrap="none" lIns="72000" tIns="10800" rIns="72000" bIns="10800">
              <a:spAutoFit/>
            </a:bodyPr>
            <a:lstStyle/>
            <a:p>
              <a:pPr eaLnBrk="0" hangingPunct="0">
                <a:spcBef>
                  <a:spcPct val="50000"/>
                </a:spcBef>
              </a:pPr>
              <a:r>
                <a:rPr lang="es-ES_tradnl">
                  <a:solidFill>
                    <a:schemeClr val="tx2"/>
                  </a:solidFill>
                  <a:latin typeface="Arial Narrow" pitchFamily="34" charset="0"/>
                </a:rPr>
                <a:t>TIENE</a:t>
              </a:r>
            </a:p>
          </p:txBody>
        </p:sp>
      </p:grpSp>
      <p:grpSp>
        <p:nvGrpSpPr>
          <p:cNvPr id="50181" name="Group 103"/>
          <p:cNvGrpSpPr>
            <a:grpSpLocks/>
          </p:cNvGrpSpPr>
          <p:nvPr/>
        </p:nvGrpSpPr>
        <p:grpSpPr bwMode="auto">
          <a:xfrm>
            <a:off x="1600200" y="1884363"/>
            <a:ext cx="4114800" cy="4440237"/>
            <a:chOff x="1008" y="1187"/>
            <a:chExt cx="2592" cy="2797"/>
          </a:xfrm>
        </p:grpSpPr>
        <p:sp>
          <p:nvSpPr>
            <p:cNvPr id="50201" name="Line 61"/>
            <p:cNvSpPr>
              <a:spLocks noChangeShapeType="1"/>
            </p:cNvSpPr>
            <p:nvPr/>
          </p:nvSpPr>
          <p:spPr bwMode="auto">
            <a:xfrm flipV="1">
              <a:off x="2208" y="2544"/>
              <a:ext cx="0" cy="240"/>
            </a:xfrm>
            <a:prstGeom prst="line">
              <a:avLst/>
            </a:prstGeom>
            <a:noFill/>
            <a:ln w="114300" cmpd="dbl">
              <a:solidFill>
                <a:schemeClr val="tx2"/>
              </a:solidFill>
              <a:round/>
              <a:headEnd/>
              <a:tailEnd/>
            </a:ln>
          </p:spPr>
          <p:txBody>
            <a:bodyPr wrap="none" lIns="0" tIns="0" rIns="0" bIns="0" anchor="ctr"/>
            <a:lstStyle/>
            <a:p>
              <a:endParaRPr lang="es-MX"/>
            </a:p>
          </p:txBody>
        </p:sp>
        <p:sp>
          <p:nvSpPr>
            <p:cNvPr id="50202" name="Line 9"/>
            <p:cNvSpPr>
              <a:spLocks noChangeShapeType="1"/>
            </p:cNvSpPr>
            <p:nvPr/>
          </p:nvSpPr>
          <p:spPr bwMode="auto">
            <a:xfrm flipV="1">
              <a:off x="2208" y="1392"/>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0203" name="Rectangle 5"/>
            <p:cNvSpPr>
              <a:spLocks noChangeArrowheads="1"/>
            </p:cNvSpPr>
            <p:nvPr/>
          </p:nvSpPr>
          <p:spPr bwMode="auto">
            <a:xfrm>
              <a:off x="1814" y="1187"/>
              <a:ext cx="699" cy="205"/>
            </a:xfrm>
            <a:prstGeom prst="rect">
              <a:avLst/>
            </a:prstGeom>
            <a:noFill/>
            <a:ln w="28575">
              <a:solidFill>
                <a:schemeClr val="tx2"/>
              </a:solidFill>
              <a:miter lim="800000"/>
              <a:headEnd/>
              <a:tailEnd/>
            </a:ln>
          </p:spPr>
          <p:txBody>
            <a:bodyPr wrap="none" lIns="72000" tIns="10800" rIns="72000" bIns="10800" anchor="ctr">
              <a:spAutoFit/>
            </a:bodyPr>
            <a:lstStyle/>
            <a:p>
              <a:pPr algn="ctr" eaLnBrk="0" hangingPunct="0"/>
              <a:r>
                <a:rPr lang="es-ES_tradnl">
                  <a:solidFill>
                    <a:schemeClr val="tx2"/>
                  </a:solidFill>
                  <a:latin typeface="Arial Narrow" pitchFamily="34" charset="0"/>
                </a:rPr>
                <a:t>PACIENTE</a:t>
              </a:r>
            </a:p>
          </p:txBody>
        </p:sp>
        <p:sp>
          <p:nvSpPr>
            <p:cNvPr id="50204" name="Rectangle 6"/>
            <p:cNvSpPr>
              <a:spLocks noChangeArrowheads="1"/>
            </p:cNvSpPr>
            <p:nvPr/>
          </p:nvSpPr>
          <p:spPr bwMode="auto">
            <a:xfrm>
              <a:off x="1652" y="2256"/>
              <a:ext cx="1084" cy="305"/>
            </a:xfrm>
            <a:prstGeom prst="rect">
              <a:avLst/>
            </a:prstGeom>
            <a:solidFill>
              <a:schemeClr val="bg1"/>
            </a:solidFill>
            <a:ln w="114300" cmpd="dbl">
              <a:solidFill>
                <a:schemeClr val="tx2"/>
              </a:solidFill>
              <a:miter lim="800000"/>
              <a:headEnd/>
              <a:tailEnd/>
            </a:ln>
          </p:spPr>
          <p:txBody>
            <a:bodyPr wrap="none" lIns="0" tIns="0" rIns="0" bIns="0" anchor="ctr"/>
            <a:lstStyle/>
            <a:p>
              <a:pPr algn="ctr" eaLnBrk="0" hangingPunct="0"/>
              <a:r>
                <a:rPr lang="es-ES_tradnl">
                  <a:solidFill>
                    <a:schemeClr val="tx2"/>
                  </a:solidFill>
                  <a:latin typeface="Arial Narrow" pitchFamily="34" charset="0"/>
                </a:rPr>
                <a:t>VISITA_MEDICA</a:t>
              </a:r>
            </a:p>
          </p:txBody>
        </p:sp>
        <p:sp>
          <p:nvSpPr>
            <p:cNvPr id="50205" name="Line 8"/>
            <p:cNvSpPr>
              <a:spLocks noChangeShapeType="1"/>
            </p:cNvSpPr>
            <p:nvPr/>
          </p:nvSpPr>
          <p:spPr bwMode="auto">
            <a:xfrm>
              <a:off x="2208" y="2064"/>
              <a:ext cx="0" cy="192"/>
            </a:xfrm>
            <a:prstGeom prst="line">
              <a:avLst/>
            </a:prstGeom>
            <a:noFill/>
            <a:ln w="114300" cmpd="dbl">
              <a:solidFill>
                <a:schemeClr val="tx2"/>
              </a:solidFill>
              <a:round/>
              <a:headEnd/>
              <a:tailEnd/>
            </a:ln>
          </p:spPr>
          <p:txBody>
            <a:bodyPr wrap="none" lIns="0" tIns="0" rIns="0" bIns="0" anchor="ctr"/>
            <a:lstStyle/>
            <a:p>
              <a:endParaRPr lang="es-MX"/>
            </a:p>
          </p:txBody>
        </p:sp>
        <p:sp>
          <p:nvSpPr>
            <p:cNvPr id="50206" name="Line 13"/>
            <p:cNvSpPr>
              <a:spLocks noChangeShapeType="1"/>
            </p:cNvSpPr>
            <p:nvPr/>
          </p:nvSpPr>
          <p:spPr bwMode="auto">
            <a:xfrm>
              <a:off x="2725" y="2400"/>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0207" name="Oval 14"/>
            <p:cNvSpPr>
              <a:spLocks noChangeArrowheads="1"/>
            </p:cNvSpPr>
            <p:nvPr/>
          </p:nvSpPr>
          <p:spPr bwMode="auto">
            <a:xfrm>
              <a:off x="2902" y="2304"/>
              <a:ext cx="698" cy="257"/>
            </a:xfrm>
            <a:prstGeom prst="ellipse">
              <a:avLst/>
            </a:prstGeom>
            <a:noFill/>
            <a:ln w="28575">
              <a:solidFill>
                <a:schemeClr val="tx2"/>
              </a:solidFill>
              <a:round/>
              <a:headEnd/>
              <a:tailEnd/>
            </a:ln>
          </p:spPr>
          <p:txBody>
            <a:bodyPr lIns="0" tIns="46800" rIns="0" bIns="10800" anchor="ctr">
              <a:spAutoFit/>
            </a:bodyPr>
            <a:lstStyle/>
            <a:p>
              <a:endParaRPr lang="es-MX"/>
            </a:p>
          </p:txBody>
        </p:sp>
        <p:sp>
          <p:nvSpPr>
            <p:cNvPr id="50208" name="Text Box 15"/>
            <p:cNvSpPr txBox="1">
              <a:spLocks noChangeArrowheads="1"/>
            </p:cNvSpPr>
            <p:nvPr/>
          </p:nvSpPr>
          <p:spPr bwMode="auto">
            <a:xfrm>
              <a:off x="2971" y="2304"/>
              <a:ext cx="485" cy="187"/>
            </a:xfrm>
            <a:prstGeom prst="rect">
              <a:avLst/>
            </a:prstGeom>
            <a:noFill/>
            <a:ln w="28575">
              <a:noFill/>
              <a:miter lim="800000"/>
              <a:headEnd/>
              <a:tailEnd/>
            </a:ln>
          </p:spPr>
          <p:txBody>
            <a:bodyPr wrap="none" lIns="72000" tIns="10800" rIns="72000" bIns="10800">
              <a:spAutoFit/>
            </a:bodyPr>
            <a:lstStyle/>
            <a:p>
              <a:pPr eaLnBrk="0" hangingPunct="0">
                <a:spcBef>
                  <a:spcPct val="50000"/>
                </a:spcBef>
              </a:pPr>
              <a:r>
                <a:rPr lang="es-ES_tradnl">
                  <a:solidFill>
                    <a:schemeClr val="tx2"/>
                  </a:solidFill>
                  <a:latin typeface="Arial Narrow" pitchFamily="34" charset="0"/>
                </a:rPr>
                <a:t>diahora</a:t>
              </a:r>
            </a:p>
          </p:txBody>
        </p:sp>
        <p:sp>
          <p:nvSpPr>
            <p:cNvPr id="50209" name="Line 21"/>
            <p:cNvSpPr>
              <a:spLocks noChangeShapeType="1"/>
            </p:cNvSpPr>
            <p:nvPr/>
          </p:nvSpPr>
          <p:spPr bwMode="auto">
            <a:xfrm>
              <a:off x="3010" y="2496"/>
              <a:ext cx="398" cy="0"/>
            </a:xfrm>
            <a:prstGeom prst="line">
              <a:avLst/>
            </a:prstGeom>
            <a:noFill/>
            <a:ln w="28575">
              <a:solidFill>
                <a:schemeClr val="tx2"/>
              </a:solidFill>
              <a:prstDash val="sysDot"/>
              <a:round/>
              <a:headEnd/>
              <a:tailEnd/>
            </a:ln>
          </p:spPr>
          <p:txBody>
            <a:bodyPr lIns="0" tIns="46800" rIns="0" bIns="10800" anchor="ctr">
              <a:spAutoFit/>
            </a:bodyPr>
            <a:lstStyle/>
            <a:p>
              <a:endParaRPr lang="es-MX"/>
            </a:p>
          </p:txBody>
        </p:sp>
        <p:sp>
          <p:nvSpPr>
            <p:cNvPr id="50210" name="AutoShape 7"/>
            <p:cNvSpPr>
              <a:spLocks noChangeArrowheads="1"/>
            </p:cNvSpPr>
            <p:nvPr/>
          </p:nvSpPr>
          <p:spPr bwMode="auto">
            <a:xfrm>
              <a:off x="1733" y="1593"/>
              <a:ext cx="907" cy="476"/>
            </a:xfrm>
            <a:prstGeom prst="diamond">
              <a:avLst/>
            </a:prstGeom>
            <a:solidFill>
              <a:schemeClr val="bg1"/>
            </a:solidFill>
            <a:ln w="114300" cmpd="dbl">
              <a:solidFill>
                <a:schemeClr val="tx2"/>
              </a:solidFill>
              <a:miter lim="800000"/>
              <a:headEnd/>
              <a:tailEnd/>
            </a:ln>
          </p:spPr>
          <p:txBody>
            <a:bodyPr wrap="none" lIns="0" tIns="46800" rIns="0" bIns="10800" anchor="ctr"/>
            <a:lstStyle/>
            <a:p>
              <a:pPr algn="ctr" eaLnBrk="0" hangingPunct="0"/>
              <a:endParaRPr lang="es-ES_tradnl">
                <a:solidFill>
                  <a:schemeClr val="tx2"/>
                </a:solidFill>
                <a:latin typeface="Arial Narrow" pitchFamily="34" charset="0"/>
              </a:endParaRPr>
            </a:p>
            <a:p>
              <a:pPr algn="ctr" eaLnBrk="0" hangingPunct="0"/>
              <a:endParaRPr lang="es-ES_tradnl">
                <a:solidFill>
                  <a:schemeClr val="tx2"/>
                </a:solidFill>
                <a:latin typeface="Arial Narrow" pitchFamily="34" charset="0"/>
              </a:endParaRPr>
            </a:p>
          </p:txBody>
        </p:sp>
        <p:sp>
          <p:nvSpPr>
            <p:cNvPr id="50211" name="Text Box 16"/>
            <p:cNvSpPr txBox="1">
              <a:spLocks noChangeArrowheads="1"/>
            </p:cNvSpPr>
            <p:nvPr/>
          </p:nvSpPr>
          <p:spPr bwMode="auto">
            <a:xfrm>
              <a:off x="2274" y="1375"/>
              <a:ext cx="8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1</a:t>
              </a:r>
            </a:p>
          </p:txBody>
        </p:sp>
        <p:sp>
          <p:nvSpPr>
            <p:cNvPr id="50212" name="Line 27"/>
            <p:cNvSpPr>
              <a:spLocks noChangeShapeType="1"/>
            </p:cNvSpPr>
            <p:nvPr/>
          </p:nvSpPr>
          <p:spPr bwMode="auto">
            <a:xfrm>
              <a:off x="1647" y="1296"/>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0213" name="Oval 28"/>
            <p:cNvSpPr>
              <a:spLocks noChangeArrowheads="1"/>
            </p:cNvSpPr>
            <p:nvPr/>
          </p:nvSpPr>
          <p:spPr bwMode="auto">
            <a:xfrm>
              <a:off x="1296" y="1200"/>
              <a:ext cx="369" cy="240"/>
            </a:xfrm>
            <a:prstGeom prst="ellipse">
              <a:avLst/>
            </a:prstGeom>
            <a:noFill/>
            <a:ln w="28575">
              <a:solidFill>
                <a:schemeClr val="tx2"/>
              </a:solidFill>
              <a:round/>
              <a:headEnd/>
              <a:tailEnd/>
            </a:ln>
          </p:spPr>
          <p:txBody>
            <a:bodyPr lIns="0" tIns="46800" rIns="0" bIns="10800" anchor="ctr">
              <a:spAutoFit/>
            </a:bodyPr>
            <a:lstStyle/>
            <a:p>
              <a:endParaRPr lang="es-MX"/>
            </a:p>
          </p:txBody>
        </p:sp>
        <p:sp>
          <p:nvSpPr>
            <p:cNvPr id="50214" name="Text Box 29"/>
            <p:cNvSpPr txBox="1">
              <a:spLocks noChangeArrowheads="1"/>
            </p:cNvSpPr>
            <p:nvPr/>
          </p:nvSpPr>
          <p:spPr bwMode="auto">
            <a:xfrm>
              <a:off x="1358" y="1200"/>
              <a:ext cx="274"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nss</a:t>
              </a:r>
              <a:endParaRPr lang="es-ES_tradnl">
                <a:solidFill>
                  <a:schemeClr val="tx2"/>
                </a:solidFill>
                <a:latin typeface="Arial Narrow" pitchFamily="34" charset="0"/>
              </a:endParaRPr>
            </a:p>
          </p:txBody>
        </p:sp>
        <p:sp>
          <p:nvSpPr>
            <p:cNvPr id="50215" name="Text Box 53"/>
            <p:cNvSpPr txBox="1">
              <a:spLocks noChangeArrowheads="1"/>
            </p:cNvSpPr>
            <p:nvPr/>
          </p:nvSpPr>
          <p:spPr bwMode="auto">
            <a:xfrm>
              <a:off x="2311" y="2016"/>
              <a:ext cx="8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N</a:t>
              </a:r>
            </a:p>
          </p:txBody>
        </p:sp>
        <p:sp>
          <p:nvSpPr>
            <p:cNvPr id="50216" name="Line 56"/>
            <p:cNvSpPr>
              <a:spLocks noChangeShapeType="1"/>
            </p:cNvSpPr>
            <p:nvPr/>
          </p:nvSpPr>
          <p:spPr bwMode="auto">
            <a:xfrm flipV="1">
              <a:off x="2208" y="3216"/>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0217" name="Rectangle 57"/>
            <p:cNvSpPr>
              <a:spLocks noChangeArrowheads="1"/>
            </p:cNvSpPr>
            <p:nvPr/>
          </p:nvSpPr>
          <p:spPr bwMode="auto">
            <a:xfrm>
              <a:off x="1874" y="3448"/>
              <a:ext cx="580" cy="205"/>
            </a:xfrm>
            <a:prstGeom prst="rect">
              <a:avLst/>
            </a:prstGeom>
            <a:noFill/>
            <a:ln w="28575">
              <a:solidFill>
                <a:schemeClr val="tx2"/>
              </a:solidFill>
              <a:miter lim="800000"/>
              <a:headEnd/>
              <a:tailEnd/>
            </a:ln>
          </p:spPr>
          <p:txBody>
            <a:bodyPr wrap="none" lIns="72000" tIns="10800" rIns="72000" bIns="10800" anchor="ctr">
              <a:spAutoFit/>
            </a:bodyPr>
            <a:lstStyle/>
            <a:p>
              <a:pPr algn="ctr" eaLnBrk="0" hangingPunct="0"/>
              <a:r>
                <a:rPr lang="es-ES_tradnl">
                  <a:solidFill>
                    <a:schemeClr val="tx2"/>
                  </a:solidFill>
                  <a:latin typeface="Arial Narrow" pitchFamily="34" charset="0"/>
                </a:rPr>
                <a:t>MEDICO</a:t>
              </a:r>
            </a:p>
          </p:txBody>
        </p:sp>
        <p:sp>
          <p:nvSpPr>
            <p:cNvPr id="50218" name="Line 58"/>
            <p:cNvSpPr>
              <a:spLocks noChangeShapeType="1"/>
            </p:cNvSpPr>
            <p:nvPr/>
          </p:nvSpPr>
          <p:spPr bwMode="auto">
            <a:xfrm>
              <a:off x="2448" y="3552"/>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0219" name="Oval 59"/>
            <p:cNvSpPr>
              <a:spLocks noChangeArrowheads="1"/>
            </p:cNvSpPr>
            <p:nvPr/>
          </p:nvSpPr>
          <p:spPr bwMode="auto">
            <a:xfrm>
              <a:off x="2640" y="3408"/>
              <a:ext cx="753" cy="240"/>
            </a:xfrm>
            <a:prstGeom prst="ellipse">
              <a:avLst/>
            </a:prstGeom>
            <a:noFill/>
            <a:ln w="28575">
              <a:solidFill>
                <a:schemeClr val="tx2"/>
              </a:solidFill>
              <a:round/>
              <a:headEnd/>
              <a:tailEnd/>
            </a:ln>
          </p:spPr>
          <p:txBody>
            <a:bodyPr lIns="0" tIns="46800" rIns="0" bIns="10800" anchor="ctr">
              <a:spAutoFit/>
            </a:bodyPr>
            <a:lstStyle/>
            <a:p>
              <a:endParaRPr lang="es-MX"/>
            </a:p>
          </p:txBody>
        </p:sp>
        <p:sp>
          <p:nvSpPr>
            <p:cNvPr id="50220" name="Text Box 60"/>
            <p:cNvSpPr txBox="1">
              <a:spLocks noChangeArrowheads="1"/>
            </p:cNvSpPr>
            <p:nvPr/>
          </p:nvSpPr>
          <p:spPr bwMode="auto">
            <a:xfrm>
              <a:off x="2688" y="3408"/>
              <a:ext cx="663"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ncolegiado</a:t>
              </a:r>
              <a:endParaRPr lang="es-ES_tradnl">
                <a:solidFill>
                  <a:schemeClr val="tx2"/>
                </a:solidFill>
                <a:latin typeface="Arial Narrow" pitchFamily="34" charset="0"/>
              </a:endParaRPr>
            </a:p>
          </p:txBody>
        </p:sp>
        <p:sp>
          <p:nvSpPr>
            <p:cNvPr id="50221" name="AutoShape 62"/>
            <p:cNvSpPr>
              <a:spLocks noChangeArrowheads="1"/>
            </p:cNvSpPr>
            <p:nvPr/>
          </p:nvSpPr>
          <p:spPr bwMode="auto">
            <a:xfrm>
              <a:off x="1733" y="2784"/>
              <a:ext cx="907" cy="499"/>
            </a:xfrm>
            <a:prstGeom prst="diamond">
              <a:avLst/>
            </a:prstGeom>
            <a:solidFill>
              <a:schemeClr val="bg1"/>
            </a:solidFill>
            <a:ln w="28575">
              <a:solidFill>
                <a:schemeClr val="tx2"/>
              </a:solidFill>
              <a:miter lim="800000"/>
              <a:headEnd/>
              <a:tailEnd/>
            </a:ln>
          </p:spPr>
          <p:txBody>
            <a:bodyPr wrap="none" lIns="0" tIns="46800" rIns="0" bIns="10800" anchor="ctr"/>
            <a:lstStyle/>
            <a:p>
              <a:pPr algn="ctr" eaLnBrk="0" hangingPunct="0"/>
              <a:endParaRPr lang="es-ES_tradnl">
                <a:solidFill>
                  <a:schemeClr val="tx2"/>
                </a:solidFill>
                <a:latin typeface="Arial Narrow" pitchFamily="34" charset="0"/>
              </a:endParaRPr>
            </a:p>
            <a:p>
              <a:pPr algn="ctr" eaLnBrk="0" hangingPunct="0"/>
              <a:endParaRPr lang="es-ES_tradnl">
                <a:solidFill>
                  <a:schemeClr val="tx2"/>
                </a:solidFill>
                <a:latin typeface="Arial Narrow" pitchFamily="34" charset="0"/>
              </a:endParaRPr>
            </a:p>
          </p:txBody>
        </p:sp>
        <p:sp>
          <p:nvSpPr>
            <p:cNvPr id="50222" name="Line 65"/>
            <p:cNvSpPr>
              <a:spLocks noChangeShapeType="1"/>
            </p:cNvSpPr>
            <p:nvPr/>
          </p:nvSpPr>
          <p:spPr bwMode="auto">
            <a:xfrm>
              <a:off x="2352" y="3888"/>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0223" name="Oval 66"/>
            <p:cNvSpPr>
              <a:spLocks noChangeArrowheads="1"/>
            </p:cNvSpPr>
            <p:nvPr/>
          </p:nvSpPr>
          <p:spPr bwMode="auto">
            <a:xfrm>
              <a:off x="2529" y="3744"/>
              <a:ext cx="487" cy="240"/>
            </a:xfrm>
            <a:prstGeom prst="ellipse">
              <a:avLst/>
            </a:prstGeom>
            <a:noFill/>
            <a:ln w="28575">
              <a:solidFill>
                <a:schemeClr val="tx2"/>
              </a:solidFill>
              <a:round/>
              <a:headEnd/>
              <a:tailEnd/>
            </a:ln>
          </p:spPr>
          <p:txBody>
            <a:bodyPr wrap="none" lIns="72000" tIns="10800" rIns="72000" bIns="10800" anchor="ctr">
              <a:spAutoFit/>
            </a:bodyPr>
            <a:lstStyle/>
            <a:p>
              <a:endParaRPr lang="es-MX"/>
            </a:p>
          </p:txBody>
        </p:sp>
        <p:sp>
          <p:nvSpPr>
            <p:cNvPr id="50224" name="Text Box 67"/>
            <p:cNvSpPr txBox="1">
              <a:spLocks noChangeArrowheads="1"/>
            </p:cNvSpPr>
            <p:nvPr/>
          </p:nvSpPr>
          <p:spPr bwMode="auto">
            <a:xfrm>
              <a:off x="2448" y="3744"/>
              <a:ext cx="665" cy="209"/>
            </a:xfrm>
            <a:prstGeom prst="rect">
              <a:avLst/>
            </a:prstGeom>
            <a:noFill/>
            <a:ln w="28575">
              <a:noFill/>
              <a:miter lim="800000"/>
              <a:headEnd/>
              <a:tailEnd/>
            </a:ln>
          </p:spPr>
          <p:txBody>
            <a:bodyPr lIns="0" tIns="46800" rIns="0" bIns="10800">
              <a:spAutoFit/>
            </a:bodyPr>
            <a:lstStyle/>
            <a:p>
              <a:pPr algn="ctr" eaLnBrk="0" hangingPunct="0">
                <a:spcBef>
                  <a:spcPct val="50000"/>
                </a:spcBef>
              </a:pPr>
              <a:r>
                <a:rPr lang="es-ES_tradnl">
                  <a:solidFill>
                    <a:schemeClr val="tx2"/>
                  </a:solidFill>
                  <a:latin typeface="Arial Narrow" pitchFamily="34" charset="0"/>
                </a:rPr>
                <a:t>nombre</a:t>
              </a:r>
            </a:p>
          </p:txBody>
        </p:sp>
        <p:sp>
          <p:nvSpPr>
            <p:cNvPr id="50225" name="Line 68"/>
            <p:cNvSpPr>
              <a:spLocks noChangeShapeType="1"/>
            </p:cNvSpPr>
            <p:nvPr/>
          </p:nvSpPr>
          <p:spPr bwMode="auto">
            <a:xfrm flipV="1">
              <a:off x="2352" y="3648"/>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0226" name="Text Box 69"/>
            <p:cNvSpPr txBox="1">
              <a:spLocks noChangeArrowheads="1"/>
            </p:cNvSpPr>
            <p:nvPr/>
          </p:nvSpPr>
          <p:spPr bwMode="auto">
            <a:xfrm>
              <a:off x="2274" y="2575"/>
              <a:ext cx="8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N</a:t>
              </a:r>
            </a:p>
          </p:txBody>
        </p:sp>
        <p:sp>
          <p:nvSpPr>
            <p:cNvPr id="50227" name="Text Box 70"/>
            <p:cNvSpPr txBox="1">
              <a:spLocks noChangeArrowheads="1"/>
            </p:cNvSpPr>
            <p:nvPr/>
          </p:nvSpPr>
          <p:spPr bwMode="auto">
            <a:xfrm>
              <a:off x="2274" y="3216"/>
              <a:ext cx="8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1</a:t>
              </a:r>
            </a:p>
          </p:txBody>
        </p:sp>
        <p:sp>
          <p:nvSpPr>
            <p:cNvPr id="50228" name="Line 73"/>
            <p:cNvSpPr>
              <a:spLocks noChangeShapeType="1"/>
            </p:cNvSpPr>
            <p:nvPr/>
          </p:nvSpPr>
          <p:spPr bwMode="auto">
            <a:xfrm>
              <a:off x="1831" y="3888"/>
              <a:ext cx="89"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0229" name="Oval 74"/>
            <p:cNvSpPr>
              <a:spLocks noChangeArrowheads="1"/>
            </p:cNvSpPr>
            <p:nvPr/>
          </p:nvSpPr>
          <p:spPr bwMode="auto">
            <a:xfrm>
              <a:off x="1008" y="3744"/>
              <a:ext cx="823" cy="240"/>
            </a:xfrm>
            <a:prstGeom prst="ellipse">
              <a:avLst/>
            </a:prstGeom>
            <a:noFill/>
            <a:ln w="28575">
              <a:solidFill>
                <a:schemeClr val="tx2"/>
              </a:solidFill>
              <a:round/>
              <a:headEnd/>
              <a:tailEnd/>
            </a:ln>
          </p:spPr>
          <p:txBody>
            <a:bodyPr lIns="0" tIns="46800" rIns="0" bIns="10800" anchor="ctr">
              <a:spAutoFit/>
            </a:bodyPr>
            <a:lstStyle/>
            <a:p>
              <a:endParaRPr lang="es-MX"/>
            </a:p>
          </p:txBody>
        </p:sp>
        <p:sp>
          <p:nvSpPr>
            <p:cNvPr id="50230" name="Text Box 75"/>
            <p:cNvSpPr txBox="1">
              <a:spLocks noChangeArrowheads="1"/>
            </p:cNvSpPr>
            <p:nvPr/>
          </p:nvSpPr>
          <p:spPr bwMode="auto">
            <a:xfrm>
              <a:off x="1028" y="3749"/>
              <a:ext cx="748"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especialidad</a:t>
              </a:r>
            </a:p>
          </p:txBody>
        </p:sp>
        <p:sp>
          <p:nvSpPr>
            <p:cNvPr id="50231" name="Line 76"/>
            <p:cNvSpPr>
              <a:spLocks noChangeShapeType="1"/>
            </p:cNvSpPr>
            <p:nvPr/>
          </p:nvSpPr>
          <p:spPr bwMode="auto">
            <a:xfrm flipV="1">
              <a:off x="1920" y="3648"/>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0232" name="Text Box 82"/>
            <p:cNvSpPr txBox="1">
              <a:spLocks noChangeArrowheads="1"/>
            </p:cNvSpPr>
            <p:nvPr/>
          </p:nvSpPr>
          <p:spPr bwMode="auto">
            <a:xfrm>
              <a:off x="1920" y="1728"/>
              <a:ext cx="503" cy="187"/>
            </a:xfrm>
            <a:prstGeom prst="rect">
              <a:avLst/>
            </a:prstGeom>
            <a:noFill/>
            <a:ln w="28575">
              <a:noFill/>
              <a:miter lim="800000"/>
              <a:headEnd/>
              <a:tailEnd/>
            </a:ln>
          </p:spPr>
          <p:txBody>
            <a:bodyPr wrap="none" lIns="72000" tIns="10800" rIns="72000" bIns="10800">
              <a:spAutoFit/>
            </a:bodyPr>
            <a:lstStyle/>
            <a:p>
              <a:pPr eaLnBrk="0" hangingPunct="0">
                <a:spcBef>
                  <a:spcPct val="50000"/>
                </a:spcBef>
              </a:pPr>
              <a:r>
                <a:rPr lang="es-ES_tradnl">
                  <a:solidFill>
                    <a:schemeClr val="tx2"/>
                  </a:solidFill>
                  <a:latin typeface="Arial Narrow" pitchFamily="34" charset="0"/>
                </a:rPr>
                <a:t>ACUDE</a:t>
              </a:r>
            </a:p>
          </p:txBody>
        </p:sp>
        <p:sp>
          <p:nvSpPr>
            <p:cNvPr id="50233" name="Text Box 84"/>
            <p:cNvSpPr txBox="1">
              <a:spLocks noChangeArrowheads="1"/>
            </p:cNvSpPr>
            <p:nvPr/>
          </p:nvSpPr>
          <p:spPr bwMode="auto">
            <a:xfrm>
              <a:off x="1872" y="2933"/>
              <a:ext cx="629" cy="290"/>
            </a:xfrm>
            <a:prstGeom prst="rect">
              <a:avLst/>
            </a:prstGeom>
            <a:noFill/>
            <a:ln w="28575">
              <a:noFill/>
              <a:miter lim="800000"/>
              <a:headEnd/>
              <a:tailEnd/>
            </a:ln>
          </p:spPr>
          <p:txBody>
            <a:bodyPr wrap="none" lIns="72000" tIns="10800" rIns="72000" bIns="10800">
              <a:spAutoFit/>
            </a:bodyPr>
            <a:lstStyle/>
            <a:p>
              <a:pPr algn="ctr" eaLnBrk="0" hangingPunct="0">
                <a:lnSpc>
                  <a:spcPct val="80000"/>
                </a:lnSpc>
                <a:spcBef>
                  <a:spcPct val="50000"/>
                </a:spcBef>
              </a:pPr>
              <a:r>
                <a:rPr lang="es-ES_tradnl">
                  <a:solidFill>
                    <a:schemeClr val="tx2"/>
                  </a:solidFill>
                  <a:latin typeface="Arial Narrow" pitchFamily="34" charset="0"/>
                </a:rPr>
                <a:t>ASISTIDA</a:t>
              </a:r>
              <a:br>
                <a:rPr lang="es-ES_tradnl">
                  <a:solidFill>
                    <a:schemeClr val="tx2"/>
                  </a:solidFill>
                  <a:latin typeface="Arial Narrow" pitchFamily="34" charset="0"/>
                </a:rPr>
              </a:br>
              <a:r>
                <a:rPr lang="es-ES_tradnl">
                  <a:solidFill>
                    <a:schemeClr val="tx2"/>
                  </a:solidFill>
                  <a:latin typeface="Arial Narrow" pitchFamily="34" charset="0"/>
                </a:rPr>
                <a:t>POR</a:t>
              </a:r>
            </a:p>
          </p:txBody>
        </p:sp>
      </p:grpSp>
      <p:grpSp>
        <p:nvGrpSpPr>
          <p:cNvPr id="4" name="Group 94"/>
          <p:cNvGrpSpPr>
            <a:grpSpLocks/>
          </p:cNvGrpSpPr>
          <p:nvPr/>
        </p:nvGrpSpPr>
        <p:grpSpPr bwMode="auto">
          <a:xfrm>
            <a:off x="4114800" y="2362200"/>
            <a:ext cx="2286000" cy="823913"/>
            <a:chOff x="2400" y="1536"/>
            <a:chExt cx="1440" cy="519"/>
          </a:xfrm>
        </p:grpSpPr>
        <p:sp>
          <p:nvSpPr>
            <p:cNvPr id="50198" name="Text Box 71"/>
            <p:cNvSpPr txBox="1">
              <a:spLocks noChangeArrowheads="1"/>
            </p:cNvSpPr>
            <p:nvPr/>
          </p:nvSpPr>
          <p:spPr bwMode="auto">
            <a:xfrm>
              <a:off x="2640" y="1536"/>
              <a:ext cx="808" cy="519"/>
            </a:xfrm>
            <a:prstGeom prst="rect">
              <a:avLst/>
            </a:prstGeom>
            <a:noFill/>
            <a:ln w="19050">
              <a:noFill/>
              <a:prstDash val="dashDot"/>
              <a:miter lim="800000"/>
              <a:headEnd/>
              <a:tailEnd/>
            </a:ln>
          </p:spPr>
          <p:txBody>
            <a:bodyPr wrap="none" lIns="0" tIns="0" rIns="0" bIns="0">
              <a:spAutoFit/>
            </a:bodyPr>
            <a:lstStyle/>
            <a:p>
              <a:pPr algn="ctr" eaLnBrk="0" hangingPunct="0">
                <a:spcBef>
                  <a:spcPct val="50000"/>
                </a:spcBef>
              </a:pPr>
              <a:r>
                <a:rPr lang="es-ES_tradnl">
                  <a:solidFill>
                    <a:schemeClr val="accent2"/>
                  </a:solidFill>
                  <a:latin typeface="Times New Roman" pitchFamily="18" charset="0"/>
                </a:rPr>
                <a:t>Tipo de </a:t>
              </a:r>
              <a:br>
                <a:rPr lang="es-ES_tradnl">
                  <a:solidFill>
                    <a:schemeClr val="accent2"/>
                  </a:solidFill>
                  <a:latin typeface="Times New Roman" pitchFamily="18" charset="0"/>
                </a:rPr>
              </a:br>
              <a:r>
                <a:rPr lang="es-ES_tradnl" b="1">
                  <a:solidFill>
                    <a:schemeClr val="accent2"/>
                  </a:solidFill>
                  <a:latin typeface="Times New Roman" pitchFamily="18" charset="0"/>
                </a:rPr>
                <a:t>Relación</a:t>
              </a:r>
              <a:br>
                <a:rPr lang="es-ES_tradnl" b="1">
                  <a:solidFill>
                    <a:schemeClr val="accent2"/>
                  </a:solidFill>
                  <a:latin typeface="Times New Roman" pitchFamily="18" charset="0"/>
                </a:rPr>
              </a:br>
              <a:r>
                <a:rPr lang="es-ES_tradnl" b="1">
                  <a:solidFill>
                    <a:schemeClr val="accent2"/>
                  </a:solidFill>
                  <a:latin typeface="Times New Roman" pitchFamily="18" charset="0"/>
                </a:rPr>
                <a:t>Identificador</a:t>
              </a:r>
            </a:p>
          </p:txBody>
        </p:sp>
        <p:sp>
          <p:nvSpPr>
            <p:cNvPr id="50199" name="Line 72"/>
            <p:cNvSpPr>
              <a:spLocks noChangeShapeType="1"/>
            </p:cNvSpPr>
            <p:nvPr/>
          </p:nvSpPr>
          <p:spPr bwMode="auto">
            <a:xfrm>
              <a:off x="3360" y="1728"/>
              <a:ext cx="480" cy="96"/>
            </a:xfrm>
            <a:prstGeom prst="line">
              <a:avLst/>
            </a:prstGeom>
            <a:noFill/>
            <a:ln w="19050">
              <a:solidFill>
                <a:schemeClr val="accent2"/>
              </a:solidFill>
              <a:round/>
              <a:headEnd type="oval" w="lg" len="lg"/>
              <a:tailEnd type="oval" w="lg" len="lg"/>
            </a:ln>
          </p:spPr>
          <p:txBody>
            <a:bodyPr lIns="0" tIns="46800" rIns="0" bIns="10800" anchor="ctr">
              <a:spAutoFit/>
            </a:bodyPr>
            <a:lstStyle/>
            <a:p>
              <a:endParaRPr lang="es-MX"/>
            </a:p>
          </p:txBody>
        </p:sp>
        <p:sp>
          <p:nvSpPr>
            <p:cNvPr id="50200" name="Line 79"/>
            <p:cNvSpPr>
              <a:spLocks noChangeShapeType="1"/>
            </p:cNvSpPr>
            <p:nvPr/>
          </p:nvSpPr>
          <p:spPr bwMode="auto">
            <a:xfrm flipH="1">
              <a:off x="2400" y="1728"/>
              <a:ext cx="255" cy="96"/>
            </a:xfrm>
            <a:prstGeom prst="line">
              <a:avLst/>
            </a:prstGeom>
            <a:noFill/>
            <a:ln w="19050">
              <a:solidFill>
                <a:schemeClr val="accent2"/>
              </a:solidFill>
              <a:round/>
              <a:headEnd type="oval" w="lg" len="lg"/>
              <a:tailEnd type="oval" w="lg" len="lg"/>
            </a:ln>
          </p:spPr>
          <p:txBody>
            <a:bodyPr lIns="0" tIns="46800" rIns="0" bIns="10800" anchor="ctr">
              <a:spAutoFit/>
            </a:bodyPr>
            <a:lstStyle/>
            <a:p>
              <a:endParaRPr lang="es-MX"/>
            </a:p>
          </p:txBody>
        </p:sp>
      </p:grpSp>
      <p:grpSp>
        <p:nvGrpSpPr>
          <p:cNvPr id="5" name="Group 95"/>
          <p:cNvGrpSpPr>
            <a:grpSpLocks/>
          </p:cNvGrpSpPr>
          <p:nvPr/>
        </p:nvGrpSpPr>
        <p:grpSpPr bwMode="auto">
          <a:xfrm>
            <a:off x="5614988" y="3886200"/>
            <a:ext cx="2462212" cy="1157288"/>
            <a:chOff x="3323" y="2496"/>
            <a:chExt cx="1551" cy="1517"/>
          </a:xfrm>
        </p:grpSpPr>
        <p:sp>
          <p:nvSpPr>
            <p:cNvPr id="50195" name="Text Box 77"/>
            <p:cNvSpPr txBox="1">
              <a:spLocks noChangeArrowheads="1"/>
            </p:cNvSpPr>
            <p:nvPr/>
          </p:nvSpPr>
          <p:spPr bwMode="auto">
            <a:xfrm>
              <a:off x="3678" y="3218"/>
              <a:ext cx="1019" cy="795"/>
            </a:xfrm>
            <a:prstGeom prst="rect">
              <a:avLst/>
            </a:prstGeom>
            <a:noFill/>
            <a:ln w="19050">
              <a:noFill/>
              <a:prstDash val="dashDot"/>
              <a:miter lim="800000"/>
              <a:headEnd/>
              <a:tailEnd/>
            </a:ln>
          </p:spPr>
          <p:txBody>
            <a:bodyPr lIns="36000" tIns="46800" rIns="0" bIns="10800">
              <a:spAutoFit/>
            </a:bodyPr>
            <a:lstStyle/>
            <a:p>
              <a:pPr algn="ctr" eaLnBrk="0" hangingPunct="0">
                <a:spcBef>
                  <a:spcPct val="50000"/>
                </a:spcBef>
              </a:pPr>
              <a:r>
                <a:rPr lang="es-ES_tradnl" b="1">
                  <a:solidFill>
                    <a:schemeClr val="accent2"/>
                  </a:solidFill>
                  <a:latin typeface="Times New Roman" pitchFamily="18" charset="0"/>
                </a:rPr>
                <a:t>Clave parcial </a:t>
              </a:r>
              <a:r>
                <a:rPr lang="es-ES_tradnl">
                  <a:solidFill>
                    <a:schemeClr val="accent2"/>
                  </a:solidFill>
                  <a:latin typeface="Times New Roman" pitchFamily="18" charset="0"/>
                </a:rPr>
                <a:t>o</a:t>
              </a:r>
              <a:r>
                <a:rPr lang="es-ES_tradnl" b="1">
                  <a:solidFill>
                    <a:schemeClr val="accent2"/>
                  </a:solidFill>
                  <a:latin typeface="Times New Roman" pitchFamily="18" charset="0"/>
                </a:rPr>
                <a:t> Discriminante</a:t>
              </a:r>
            </a:p>
          </p:txBody>
        </p:sp>
        <p:sp>
          <p:nvSpPr>
            <p:cNvPr id="50196" name="Line 78"/>
            <p:cNvSpPr>
              <a:spLocks noChangeShapeType="1"/>
            </p:cNvSpPr>
            <p:nvPr/>
          </p:nvSpPr>
          <p:spPr bwMode="auto">
            <a:xfrm>
              <a:off x="3323" y="2496"/>
              <a:ext cx="443" cy="720"/>
            </a:xfrm>
            <a:prstGeom prst="line">
              <a:avLst/>
            </a:prstGeom>
            <a:noFill/>
            <a:ln w="19050">
              <a:solidFill>
                <a:schemeClr val="accent2"/>
              </a:solidFill>
              <a:round/>
              <a:headEnd type="oval" w="lg" len="lg"/>
              <a:tailEnd type="oval" w="lg" len="lg"/>
            </a:ln>
          </p:spPr>
          <p:txBody>
            <a:bodyPr lIns="0" tIns="46800" rIns="0" bIns="10800" anchor="ctr">
              <a:spAutoFit/>
            </a:bodyPr>
            <a:lstStyle/>
            <a:p>
              <a:endParaRPr lang="es-MX"/>
            </a:p>
          </p:txBody>
        </p:sp>
        <p:sp>
          <p:nvSpPr>
            <p:cNvPr id="50197" name="Line 80"/>
            <p:cNvSpPr>
              <a:spLocks noChangeShapeType="1"/>
            </p:cNvSpPr>
            <p:nvPr/>
          </p:nvSpPr>
          <p:spPr bwMode="auto">
            <a:xfrm flipV="1">
              <a:off x="4608" y="2496"/>
              <a:ext cx="266" cy="720"/>
            </a:xfrm>
            <a:prstGeom prst="line">
              <a:avLst/>
            </a:prstGeom>
            <a:noFill/>
            <a:ln w="19050">
              <a:solidFill>
                <a:schemeClr val="accent2"/>
              </a:solidFill>
              <a:round/>
              <a:headEnd type="oval" w="lg" len="lg"/>
              <a:tailEnd type="oval" w="lg" len="lg"/>
            </a:ln>
          </p:spPr>
          <p:txBody>
            <a:bodyPr lIns="0" tIns="46800" rIns="0" bIns="10800" anchor="ctr">
              <a:spAutoFit/>
            </a:bodyPr>
            <a:lstStyle/>
            <a:p>
              <a:endParaRPr lang="es-MX"/>
            </a:p>
          </p:txBody>
        </p:sp>
      </p:grpSp>
      <p:grpSp>
        <p:nvGrpSpPr>
          <p:cNvPr id="6" name="Group 109"/>
          <p:cNvGrpSpPr>
            <a:grpSpLocks/>
          </p:cNvGrpSpPr>
          <p:nvPr/>
        </p:nvGrpSpPr>
        <p:grpSpPr bwMode="auto">
          <a:xfrm>
            <a:off x="3938588" y="1525588"/>
            <a:ext cx="2690812" cy="823912"/>
            <a:chOff x="2481" y="873"/>
            <a:chExt cx="1695" cy="519"/>
          </a:xfrm>
        </p:grpSpPr>
        <p:sp>
          <p:nvSpPr>
            <p:cNvPr id="50192" name="Text Box 85"/>
            <p:cNvSpPr txBox="1">
              <a:spLocks noChangeArrowheads="1"/>
            </p:cNvSpPr>
            <p:nvPr/>
          </p:nvSpPr>
          <p:spPr bwMode="auto">
            <a:xfrm>
              <a:off x="2988" y="873"/>
              <a:ext cx="496" cy="519"/>
            </a:xfrm>
            <a:prstGeom prst="rect">
              <a:avLst/>
            </a:prstGeom>
            <a:noFill/>
            <a:ln w="19050">
              <a:noFill/>
              <a:prstDash val="dashDot"/>
              <a:miter lim="800000"/>
              <a:headEnd/>
              <a:tailEnd/>
            </a:ln>
          </p:spPr>
          <p:txBody>
            <a:bodyPr wrap="none" lIns="0" tIns="0" rIns="0" bIns="0">
              <a:spAutoFit/>
            </a:bodyPr>
            <a:lstStyle/>
            <a:p>
              <a:pPr algn="ctr" eaLnBrk="0" hangingPunct="0">
                <a:spcBef>
                  <a:spcPct val="50000"/>
                </a:spcBef>
              </a:pPr>
              <a:r>
                <a:rPr lang="es-ES_tradnl">
                  <a:solidFill>
                    <a:schemeClr val="accent2"/>
                  </a:solidFill>
                  <a:latin typeface="Times New Roman" pitchFamily="18" charset="0"/>
                </a:rPr>
                <a:t>Tipo de </a:t>
              </a:r>
              <a:br>
                <a:rPr lang="es-ES_tradnl">
                  <a:solidFill>
                    <a:schemeClr val="accent2"/>
                  </a:solidFill>
                  <a:latin typeface="Times New Roman" pitchFamily="18" charset="0"/>
                </a:rPr>
              </a:br>
              <a:r>
                <a:rPr lang="es-ES_tradnl" b="1">
                  <a:solidFill>
                    <a:schemeClr val="accent2"/>
                  </a:solidFill>
                  <a:latin typeface="Times New Roman" pitchFamily="18" charset="0"/>
                </a:rPr>
                <a:t>Entidad</a:t>
              </a:r>
              <a:br>
                <a:rPr lang="es-ES_tradnl" b="1">
                  <a:solidFill>
                    <a:schemeClr val="accent2"/>
                  </a:solidFill>
                  <a:latin typeface="Times New Roman" pitchFamily="18" charset="0"/>
                </a:rPr>
              </a:br>
              <a:r>
                <a:rPr lang="es-ES_tradnl" b="1">
                  <a:solidFill>
                    <a:schemeClr val="accent2"/>
                  </a:solidFill>
                  <a:latin typeface="Times New Roman" pitchFamily="18" charset="0"/>
                </a:rPr>
                <a:t>Regular</a:t>
              </a:r>
            </a:p>
          </p:txBody>
        </p:sp>
        <p:sp>
          <p:nvSpPr>
            <p:cNvPr id="50193" name="Line 86"/>
            <p:cNvSpPr>
              <a:spLocks noChangeShapeType="1"/>
            </p:cNvSpPr>
            <p:nvPr/>
          </p:nvSpPr>
          <p:spPr bwMode="auto">
            <a:xfrm>
              <a:off x="3552" y="1008"/>
              <a:ext cx="624" cy="96"/>
            </a:xfrm>
            <a:prstGeom prst="line">
              <a:avLst/>
            </a:prstGeom>
            <a:noFill/>
            <a:ln w="19050">
              <a:solidFill>
                <a:schemeClr val="accent2"/>
              </a:solidFill>
              <a:round/>
              <a:headEnd type="oval" w="lg" len="lg"/>
              <a:tailEnd type="oval" w="lg" len="lg"/>
            </a:ln>
          </p:spPr>
          <p:txBody>
            <a:bodyPr lIns="0" tIns="46800" rIns="0" bIns="10800" anchor="ctr">
              <a:spAutoFit/>
            </a:bodyPr>
            <a:lstStyle/>
            <a:p>
              <a:endParaRPr lang="es-MX"/>
            </a:p>
          </p:txBody>
        </p:sp>
        <p:sp>
          <p:nvSpPr>
            <p:cNvPr id="50194" name="Line 87"/>
            <p:cNvSpPr>
              <a:spLocks noChangeShapeType="1"/>
            </p:cNvSpPr>
            <p:nvPr/>
          </p:nvSpPr>
          <p:spPr bwMode="auto">
            <a:xfrm flipH="1">
              <a:off x="2481" y="1008"/>
              <a:ext cx="447" cy="183"/>
            </a:xfrm>
            <a:prstGeom prst="line">
              <a:avLst/>
            </a:prstGeom>
            <a:noFill/>
            <a:ln w="19050">
              <a:solidFill>
                <a:schemeClr val="accent2"/>
              </a:solidFill>
              <a:round/>
              <a:headEnd type="oval" w="lg" len="lg"/>
              <a:tailEnd type="oval" w="lg" len="lg"/>
            </a:ln>
          </p:spPr>
          <p:txBody>
            <a:bodyPr lIns="0" tIns="46800" rIns="0" bIns="10800" anchor="ctr">
              <a:spAutoFit/>
            </a:bodyPr>
            <a:lstStyle/>
            <a:p>
              <a:endParaRPr lang="es-MX"/>
            </a:p>
          </p:txBody>
        </p:sp>
      </p:grpSp>
      <p:sp>
        <p:nvSpPr>
          <p:cNvPr id="50185" name="Rectangle 105"/>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grpSp>
        <p:nvGrpSpPr>
          <p:cNvPr id="7" name="Group 111"/>
          <p:cNvGrpSpPr>
            <a:grpSpLocks/>
          </p:cNvGrpSpPr>
          <p:nvPr/>
        </p:nvGrpSpPr>
        <p:grpSpPr bwMode="auto">
          <a:xfrm>
            <a:off x="2743200" y="3200400"/>
            <a:ext cx="5761038" cy="3165475"/>
            <a:chOff x="1728" y="2016"/>
            <a:chExt cx="3629" cy="1994"/>
          </a:xfrm>
        </p:grpSpPr>
        <p:sp>
          <p:nvSpPr>
            <p:cNvPr id="75864" name="AutoShape 88"/>
            <p:cNvSpPr>
              <a:spLocks noChangeArrowheads="1"/>
            </p:cNvSpPr>
            <p:nvPr/>
          </p:nvSpPr>
          <p:spPr bwMode="auto">
            <a:xfrm>
              <a:off x="1728" y="2016"/>
              <a:ext cx="384" cy="192"/>
            </a:xfrm>
            <a:prstGeom prst="notchedRightArrow">
              <a:avLst>
                <a:gd name="adj1" fmla="val 50000"/>
                <a:gd name="adj2"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lIns="72000" tIns="36000" rIns="72000" bIns="36000" anchor="ctr">
              <a:spAutoFit/>
            </a:bodyPr>
            <a:lstStyle/>
            <a:p>
              <a:pPr>
                <a:defRPr/>
              </a:pPr>
              <a:endParaRPr lang="es-MX"/>
            </a:p>
          </p:txBody>
        </p:sp>
        <p:sp>
          <p:nvSpPr>
            <p:cNvPr id="75865" name="AutoShape 89"/>
            <p:cNvSpPr>
              <a:spLocks noChangeArrowheads="1"/>
            </p:cNvSpPr>
            <p:nvPr/>
          </p:nvSpPr>
          <p:spPr bwMode="auto">
            <a:xfrm>
              <a:off x="4032" y="2016"/>
              <a:ext cx="384" cy="192"/>
            </a:xfrm>
            <a:prstGeom prst="notchedRightArrow">
              <a:avLst>
                <a:gd name="adj1" fmla="val 50000"/>
                <a:gd name="adj2"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lIns="72000" tIns="36000" rIns="72000" bIns="36000" anchor="ctr">
              <a:spAutoFit/>
            </a:bodyPr>
            <a:lstStyle/>
            <a:p>
              <a:pPr>
                <a:defRPr/>
              </a:pPr>
              <a:endParaRPr lang="es-MX"/>
            </a:p>
          </p:txBody>
        </p:sp>
        <p:sp>
          <p:nvSpPr>
            <p:cNvPr id="75873" name="Text Box 97"/>
            <p:cNvSpPr txBox="1">
              <a:spLocks noChangeArrowheads="1"/>
            </p:cNvSpPr>
            <p:nvPr/>
          </p:nvSpPr>
          <p:spPr bwMode="auto">
            <a:xfrm>
              <a:off x="4275" y="3504"/>
              <a:ext cx="1082" cy="506"/>
            </a:xfrm>
            <a:prstGeom prst="rect">
              <a:avLst/>
            </a:prstGeom>
            <a:solidFill>
              <a:schemeClr val="accent1"/>
            </a:solidFill>
            <a:ln w="19050">
              <a:noFill/>
              <a:prstDash val="dashDot"/>
              <a:miter lim="800000"/>
              <a:headEnd/>
              <a:tailEnd/>
            </a:ln>
            <a:effectLst>
              <a:prstShdw prst="shdw17" dist="17961" dir="2700000">
                <a:schemeClr val="accent1">
                  <a:gamma/>
                  <a:shade val="60000"/>
                  <a:invGamma/>
                </a:schemeClr>
              </a:prstShdw>
            </a:effectLst>
          </p:spPr>
          <p:txBody>
            <a:bodyPr wrap="none" lIns="72000" tIns="36000" rIns="72000" bIns="36000">
              <a:spAutoFit/>
            </a:bodyPr>
            <a:lstStyle/>
            <a:p>
              <a:pPr algn="ctr" eaLnBrk="0" hangingPunct="0">
                <a:spcBef>
                  <a:spcPct val="50000"/>
                </a:spcBef>
                <a:defRPr/>
              </a:pPr>
              <a:r>
                <a:rPr lang="es-ES_tradnl" sz="2400" b="1">
                  <a:solidFill>
                    <a:schemeClr val="bg1"/>
                  </a:solidFill>
                  <a:latin typeface="Arial Narrow" pitchFamily="34" charset="0"/>
                </a:rPr>
                <a:t>Dependencia</a:t>
              </a:r>
              <a:br>
                <a:rPr lang="es-ES_tradnl" sz="2400" b="1">
                  <a:solidFill>
                    <a:schemeClr val="bg1"/>
                  </a:solidFill>
                  <a:latin typeface="Arial Narrow" pitchFamily="34" charset="0"/>
                </a:rPr>
              </a:br>
              <a:r>
                <a:rPr lang="es-ES_tradnl" sz="2400" b="1">
                  <a:solidFill>
                    <a:schemeClr val="bg1"/>
                  </a:solidFill>
                  <a:latin typeface="Arial Narrow" pitchFamily="34" charset="0"/>
                </a:rPr>
                <a:t>en existencia</a:t>
              </a:r>
            </a:p>
          </p:txBody>
        </p:sp>
        <p:sp>
          <p:nvSpPr>
            <p:cNvPr id="75877" name="AutoShape 101"/>
            <p:cNvSpPr>
              <a:spLocks noChangeArrowheads="1"/>
            </p:cNvSpPr>
            <p:nvPr/>
          </p:nvSpPr>
          <p:spPr bwMode="auto">
            <a:xfrm>
              <a:off x="3840" y="3504"/>
              <a:ext cx="384" cy="192"/>
            </a:xfrm>
            <a:prstGeom prst="notchedRightArrow">
              <a:avLst>
                <a:gd name="adj1" fmla="val 50000"/>
                <a:gd name="adj2"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lIns="72000" tIns="36000" rIns="72000" bIns="36000" anchor="ctr">
              <a:spAutoFit/>
            </a:bodyPr>
            <a:lstStyle/>
            <a:p>
              <a:pPr>
                <a:defRPr/>
              </a:pPr>
              <a:endParaRPr lang="es-MX"/>
            </a:p>
          </p:txBody>
        </p:sp>
        <p:sp>
          <p:nvSpPr>
            <p:cNvPr id="75886" name="AutoShape 110"/>
            <p:cNvSpPr>
              <a:spLocks noChangeArrowheads="1"/>
            </p:cNvSpPr>
            <p:nvPr/>
          </p:nvSpPr>
          <p:spPr bwMode="auto">
            <a:xfrm>
              <a:off x="1728" y="2592"/>
              <a:ext cx="384" cy="192"/>
            </a:xfrm>
            <a:prstGeom prst="notchedRightArrow">
              <a:avLst>
                <a:gd name="adj1" fmla="val 50000"/>
                <a:gd name="adj2"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lIns="72000" tIns="36000" rIns="72000" bIns="36000" anchor="ctr">
              <a:spAutoFit/>
            </a:bodyPr>
            <a:lstStyle/>
            <a:p>
              <a:pPr>
                <a:defRPr/>
              </a:pPr>
              <a:endParaRPr lang="es-MX"/>
            </a:p>
          </p:txBody>
        </p:sp>
      </p:grpSp>
    </p:spTree>
    <p:custDataLst>
      <p:tags r:id="rId1"/>
    </p:custDataLst>
  </p:cSld>
  <p:clrMapOvr>
    <a:masterClrMapping/>
  </p:clrMapOvr>
  <p:transition advTm="18348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5 Marcador de número de diapositiva"/>
          <p:cNvSpPr>
            <a:spLocks noGrp="1"/>
          </p:cNvSpPr>
          <p:nvPr>
            <p:ph type="sldNum" sz="quarter" idx="12"/>
          </p:nvPr>
        </p:nvSpPr>
        <p:spPr>
          <a:noFill/>
        </p:spPr>
        <p:txBody>
          <a:bodyPr/>
          <a:lstStyle/>
          <a:p>
            <a:fld id="{05B8EF1E-7E9A-480A-A678-5EF83968AC5A}" type="slidenum">
              <a:rPr lang="es-ES" smtClean="0"/>
              <a:pPr/>
              <a:t>46</a:t>
            </a:fld>
            <a:endParaRPr lang="es-ES"/>
          </a:p>
        </p:txBody>
      </p:sp>
      <p:sp>
        <p:nvSpPr>
          <p:cNvPr id="51203" name="Rectangle 51"/>
          <p:cNvSpPr>
            <a:spLocks noChangeArrowheads="1"/>
          </p:cNvSpPr>
          <p:nvPr/>
        </p:nvSpPr>
        <p:spPr bwMode="auto">
          <a:xfrm>
            <a:off x="3657600" y="2584450"/>
            <a:ext cx="1295400" cy="360363"/>
          </a:xfrm>
          <a:prstGeom prst="rect">
            <a:avLst/>
          </a:prstGeom>
          <a:no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EMPLEADO</a:t>
            </a:r>
          </a:p>
        </p:txBody>
      </p:sp>
      <p:sp>
        <p:nvSpPr>
          <p:cNvPr id="51204" name="Line 52"/>
          <p:cNvSpPr>
            <a:spLocks noChangeShapeType="1"/>
          </p:cNvSpPr>
          <p:nvPr/>
        </p:nvSpPr>
        <p:spPr bwMode="auto">
          <a:xfrm>
            <a:off x="4314825" y="4011613"/>
            <a:ext cx="0" cy="457200"/>
          </a:xfrm>
          <a:prstGeom prst="line">
            <a:avLst/>
          </a:prstGeom>
          <a:noFill/>
          <a:ln w="114300" cmpd="dbl">
            <a:solidFill>
              <a:schemeClr val="tx2"/>
            </a:solidFill>
            <a:round/>
            <a:headEnd/>
            <a:tailEnd/>
          </a:ln>
        </p:spPr>
        <p:txBody>
          <a:bodyPr wrap="none" lIns="0" tIns="0" rIns="0" bIns="0" anchor="ctr"/>
          <a:lstStyle/>
          <a:p>
            <a:endParaRPr lang="es-MX"/>
          </a:p>
        </p:txBody>
      </p:sp>
      <p:sp>
        <p:nvSpPr>
          <p:cNvPr id="51205" name="Line 53"/>
          <p:cNvSpPr>
            <a:spLocks noChangeShapeType="1"/>
          </p:cNvSpPr>
          <p:nvPr/>
        </p:nvSpPr>
        <p:spPr bwMode="auto">
          <a:xfrm>
            <a:off x="5029200" y="4621213"/>
            <a:ext cx="280988"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1206" name="Oval 54"/>
          <p:cNvSpPr>
            <a:spLocks noChangeArrowheads="1"/>
          </p:cNvSpPr>
          <p:nvPr/>
        </p:nvSpPr>
        <p:spPr bwMode="auto">
          <a:xfrm>
            <a:off x="5310188" y="4392613"/>
            <a:ext cx="1243012" cy="407987"/>
          </a:xfrm>
          <a:prstGeom prst="ellipse">
            <a:avLst/>
          </a:prstGeom>
          <a:noFill/>
          <a:ln w="28575">
            <a:solidFill>
              <a:schemeClr val="tx2"/>
            </a:solidFill>
            <a:round/>
            <a:headEnd/>
            <a:tailEnd/>
          </a:ln>
        </p:spPr>
        <p:txBody>
          <a:bodyPr lIns="0" tIns="46800" rIns="0" bIns="10800" anchor="ctr">
            <a:spAutoFit/>
          </a:bodyPr>
          <a:lstStyle/>
          <a:p>
            <a:endParaRPr lang="es-MX"/>
          </a:p>
        </p:txBody>
      </p:sp>
      <p:sp>
        <p:nvSpPr>
          <p:cNvPr id="51207" name="Text Box 55"/>
          <p:cNvSpPr txBox="1">
            <a:spLocks noChangeArrowheads="1"/>
          </p:cNvSpPr>
          <p:nvPr/>
        </p:nvSpPr>
        <p:spPr bwMode="auto">
          <a:xfrm>
            <a:off x="5334000" y="4392613"/>
            <a:ext cx="1133475" cy="296862"/>
          </a:xfrm>
          <a:prstGeom prst="rect">
            <a:avLst/>
          </a:prstGeom>
          <a:noFill/>
          <a:ln w="28575">
            <a:noFill/>
            <a:miter lim="800000"/>
            <a:headEnd/>
            <a:tailEnd/>
          </a:ln>
        </p:spPr>
        <p:txBody>
          <a:bodyPr wrap="none" lIns="72000" tIns="10800" rIns="72000" bIns="10800">
            <a:spAutoFit/>
          </a:bodyPr>
          <a:lstStyle/>
          <a:p>
            <a:pPr eaLnBrk="0" hangingPunct="0">
              <a:spcBef>
                <a:spcPct val="50000"/>
              </a:spcBef>
            </a:pPr>
            <a:r>
              <a:rPr lang="es-ES_tradnl" u="sng">
                <a:solidFill>
                  <a:schemeClr val="tx2"/>
                </a:solidFill>
                <a:latin typeface="Arial Narrow" pitchFamily="34" charset="0"/>
              </a:rPr>
              <a:t>numlicencia</a:t>
            </a:r>
          </a:p>
        </p:txBody>
      </p:sp>
      <p:sp>
        <p:nvSpPr>
          <p:cNvPr id="51208" name="AutoShape 57"/>
          <p:cNvSpPr>
            <a:spLocks noChangeArrowheads="1"/>
          </p:cNvSpPr>
          <p:nvPr/>
        </p:nvSpPr>
        <p:spPr bwMode="auto">
          <a:xfrm>
            <a:off x="3581400" y="3332163"/>
            <a:ext cx="1439863" cy="755650"/>
          </a:xfrm>
          <a:prstGeom prst="diamond">
            <a:avLst/>
          </a:prstGeom>
          <a:solidFill>
            <a:schemeClr val="bg1"/>
          </a:solidFill>
          <a:ln w="28575">
            <a:solidFill>
              <a:schemeClr val="tx2"/>
            </a:solidFill>
            <a:miter lim="800000"/>
            <a:headEnd/>
            <a:tailEnd/>
          </a:ln>
        </p:spPr>
        <p:txBody>
          <a:bodyPr wrap="none" lIns="0" tIns="0" rIns="0" bIns="0" anchor="ctr"/>
          <a:lstStyle/>
          <a:p>
            <a:pPr algn="ctr" eaLnBrk="0" hangingPunct="0"/>
            <a:endParaRPr lang="es-ES_tradnl">
              <a:solidFill>
                <a:schemeClr val="tx2"/>
              </a:solidFill>
              <a:latin typeface="Arial Narrow" pitchFamily="34" charset="0"/>
            </a:endParaRPr>
          </a:p>
          <a:p>
            <a:pPr algn="ctr" eaLnBrk="0" hangingPunct="0"/>
            <a:endParaRPr lang="es-ES_tradnl">
              <a:solidFill>
                <a:schemeClr val="tx2"/>
              </a:solidFill>
              <a:latin typeface="Arial Narrow" pitchFamily="34" charset="0"/>
            </a:endParaRPr>
          </a:p>
        </p:txBody>
      </p:sp>
      <p:sp>
        <p:nvSpPr>
          <p:cNvPr id="51209" name="Line 58"/>
          <p:cNvSpPr>
            <a:spLocks noChangeShapeType="1"/>
          </p:cNvSpPr>
          <p:nvPr/>
        </p:nvSpPr>
        <p:spPr bwMode="auto">
          <a:xfrm flipV="1">
            <a:off x="4314825" y="2944813"/>
            <a:ext cx="0" cy="3810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1210" name="Line 59"/>
          <p:cNvSpPr>
            <a:spLocks noChangeShapeType="1"/>
          </p:cNvSpPr>
          <p:nvPr/>
        </p:nvSpPr>
        <p:spPr bwMode="auto">
          <a:xfrm>
            <a:off x="4953000" y="2792413"/>
            <a:ext cx="280988"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1211" name="Oval 60"/>
          <p:cNvSpPr>
            <a:spLocks noChangeArrowheads="1"/>
          </p:cNvSpPr>
          <p:nvPr/>
        </p:nvSpPr>
        <p:spPr bwMode="auto">
          <a:xfrm>
            <a:off x="5233988" y="2563813"/>
            <a:ext cx="862012" cy="381000"/>
          </a:xfrm>
          <a:prstGeom prst="ellipse">
            <a:avLst/>
          </a:prstGeom>
          <a:noFill/>
          <a:ln w="28575">
            <a:solidFill>
              <a:schemeClr val="tx2"/>
            </a:solidFill>
            <a:round/>
            <a:headEnd/>
            <a:tailEnd/>
          </a:ln>
        </p:spPr>
        <p:txBody>
          <a:bodyPr lIns="0" tIns="46800" rIns="0" bIns="10800" anchor="ctr">
            <a:spAutoFit/>
          </a:bodyPr>
          <a:lstStyle/>
          <a:p>
            <a:endParaRPr lang="es-MX"/>
          </a:p>
        </p:txBody>
      </p:sp>
      <p:sp>
        <p:nvSpPr>
          <p:cNvPr id="51212" name="Text Box 61"/>
          <p:cNvSpPr txBox="1">
            <a:spLocks noChangeArrowheads="1"/>
          </p:cNvSpPr>
          <p:nvPr/>
        </p:nvSpPr>
        <p:spPr bwMode="auto">
          <a:xfrm>
            <a:off x="5476875" y="2563813"/>
            <a:ext cx="393700" cy="296862"/>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dni</a:t>
            </a:r>
            <a:endParaRPr lang="es-ES_tradnl">
              <a:solidFill>
                <a:schemeClr val="tx2"/>
              </a:solidFill>
              <a:latin typeface="Arial Narrow" pitchFamily="34" charset="0"/>
            </a:endParaRPr>
          </a:p>
        </p:txBody>
      </p:sp>
      <p:sp>
        <p:nvSpPr>
          <p:cNvPr id="51213" name="Text Box 62"/>
          <p:cNvSpPr txBox="1">
            <a:spLocks noChangeArrowheads="1"/>
          </p:cNvSpPr>
          <p:nvPr/>
        </p:nvSpPr>
        <p:spPr bwMode="auto">
          <a:xfrm>
            <a:off x="4524375" y="2944813"/>
            <a:ext cx="141288" cy="331787"/>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1</a:t>
            </a:r>
          </a:p>
        </p:txBody>
      </p:sp>
      <p:sp>
        <p:nvSpPr>
          <p:cNvPr id="51214" name="Text Box 63"/>
          <p:cNvSpPr txBox="1">
            <a:spLocks noChangeArrowheads="1"/>
          </p:cNvSpPr>
          <p:nvPr/>
        </p:nvSpPr>
        <p:spPr bwMode="auto">
          <a:xfrm>
            <a:off x="4524375" y="4087813"/>
            <a:ext cx="141288" cy="331787"/>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N</a:t>
            </a:r>
          </a:p>
        </p:txBody>
      </p:sp>
      <p:sp>
        <p:nvSpPr>
          <p:cNvPr id="51215" name="Rectangle 64"/>
          <p:cNvSpPr>
            <a:spLocks noChangeArrowheads="1"/>
          </p:cNvSpPr>
          <p:nvPr/>
        </p:nvSpPr>
        <p:spPr bwMode="auto">
          <a:xfrm>
            <a:off x="3581400" y="4468813"/>
            <a:ext cx="1447800" cy="685800"/>
          </a:xfrm>
          <a:prstGeom prst="rect">
            <a:avLst/>
          </a:prstGeom>
          <a:solidFill>
            <a:schemeClr val="bg1"/>
          </a:solidFill>
          <a:ln w="28575">
            <a:solidFill>
              <a:schemeClr val="tx2"/>
            </a:solidFill>
            <a:miter lim="800000"/>
            <a:headEnd/>
            <a:tailEnd/>
          </a:ln>
        </p:spPr>
        <p:txBody>
          <a:bodyPr wrap="none" lIns="0" tIns="0" rIns="0" bIns="0" anchor="ctr"/>
          <a:lstStyle/>
          <a:p>
            <a:pPr algn="ctr" eaLnBrk="0" hangingPunct="0"/>
            <a:r>
              <a:rPr lang="es-ES_tradnl">
                <a:solidFill>
                  <a:schemeClr val="tx2"/>
                </a:solidFill>
                <a:latin typeface="Arial Narrow" pitchFamily="34" charset="0"/>
              </a:rPr>
              <a:t>PERMISO</a:t>
            </a:r>
            <a:br>
              <a:rPr lang="es-ES_tradnl">
                <a:solidFill>
                  <a:schemeClr val="tx2"/>
                </a:solidFill>
                <a:latin typeface="Arial Narrow" pitchFamily="34" charset="0"/>
              </a:rPr>
            </a:br>
            <a:r>
              <a:rPr lang="es-ES_tradnl">
                <a:solidFill>
                  <a:schemeClr val="tx2"/>
                </a:solidFill>
                <a:latin typeface="Arial Narrow" pitchFamily="34" charset="0"/>
              </a:rPr>
              <a:t>CONDUCCION</a:t>
            </a:r>
          </a:p>
        </p:txBody>
      </p:sp>
      <p:sp>
        <p:nvSpPr>
          <p:cNvPr id="51216" name="Text Box 65"/>
          <p:cNvSpPr txBox="1">
            <a:spLocks noChangeArrowheads="1"/>
          </p:cNvSpPr>
          <p:nvPr/>
        </p:nvSpPr>
        <p:spPr bwMode="auto">
          <a:xfrm>
            <a:off x="3886200" y="3562350"/>
            <a:ext cx="790575" cy="296863"/>
          </a:xfrm>
          <a:prstGeom prst="rect">
            <a:avLst/>
          </a:prstGeom>
          <a:noFill/>
          <a:ln w="28575">
            <a:noFill/>
            <a:miter lim="800000"/>
            <a:headEnd/>
            <a:tailEnd/>
          </a:ln>
        </p:spPr>
        <p:txBody>
          <a:bodyPr wrap="none" lIns="72000" tIns="10800" rIns="72000" bIns="10800">
            <a:spAutoFit/>
          </a:bodyPr>
          <a:lstStyle/>
          <a:p>
            <a:pPr eaLnBrk="0" hangingPunct="0">
              <a:spcBef>
                <a:spcPct val="50000"/>
              </a:spcBef>
            </a:pPr>
            <a:r>
              <a:rPr lang="es-ES_tradnl">
                <a:solidFill>
                  <a:schemeClr val="tx2"/>
                </a:solidFill>
                <a:latin typeface="Arial Narrow" pitchFamily="34" charset="0"/>
              </a:rPr>
              <a:t>POSEE</a:t>
            </a:r>
          </a:p>
        </p:txBody>
      </p:sp>
      <p:sp>
        <p:nvSpPr>
          <p:cNvPr id="51217" name="Line 66"/>
          <p:cNvSpPr>
            <a:spLocks noChangeShapeType="1"/>
          </p:cNvSpPr>
          <p:nvPr/>
        </p:nvSpPr>
        <p:spPr bwMode="auto">
          <a:xfrm>
            <a:off x="5038725" y="5002213"/>
            <a:ext cx="280988"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1218" name="Oval 67"/>
          <p:cNvSpPr>
            <a:spLocks noChangeArrowheads="1"/>
          </p:cNvSpPr>
          <p:nvPr/>
        </p:nvSpPr>
        <p:spPr bwMode="auto">
          <a:xfrm>
            <a:off x="5319713" y="4849813"/>
            <a:ext cx="623887" cy="407987"/>
          </a:xfrm>
          <a:prstGeom prst="ellipse">
            <a:avLst/>
          </a:prstGeom>
          <a:noFill/>
          <a:ln w="28575">
            <a:solidFill>
              <a:schemeClr val="tx2"/>
            </a:solidFill>
            <a:round/>
            <a:headEnd/>
            <a:tailEnd/>
          </a:ln>
        </p:spPr>
        <p:txBody>
          <a:bodyPr lIns="0" tIns="46800" rIns="0" bIns="10800" anchor="ctr">
            <a:spAutoFit/>
          </a:bodyPr>
          <a:lstStyle/>
          <a:p>
            <a:endParaRPr lang="es-MX"/>
          </a:p>
        </p:txBody>
      </p:sp>
      <p:sp>
        <p:nvSpPr>
          <p:cNvPr id="51219" name="Text Box 68"/>
          <p:cNvSpPr txBox="1">
            <a:spLocks noChangeArrowheads="1"/>
          </p:cNvSpPr>
          <p:nvPr/>
        </p:nvSpPr>
        <p:spPr bwMode="auto">
          <a:xfrm>
            <a:off x="5410200" y="4857750"/>
            <a:ext cx="446088" cy="296863"/>
          </a:xfrm>
          <a:prstGeom prst="rect">
            <a:avLst/>
          </a:prstGeom>
          <a:noFill/>
          <a:ln w="28575">
            <a:noFill/>
            <a:miter lim="800000"/>
            <a:headEnd/>
            <a:tailEnd/>
          </a:ln>
        </p:spPr>
        <p:txBody>
          <a:bodyPr wrap="none" lIns="72000" tIns="10800" rIns="72000" bIns="10800">
            <a:spAutoFit/>
          </a:bodyPr>
          <a:lstStyle/>
          <a:p>
            <a:pPr eaLnBrk="0" hangingPunct="0">
              <a:spcBef>
                <a:spcPct val="50000"/>
              </a:spcBef>
            </a:pPr>
            <a:r>
              <a:rPr lang="es-ES_tradnl">
                <a:solidFill>
                  <a:schemeClr val="tx2"/>
                </a:solidFill>
                <a:latin typeface="Arial Narrow" pitchFamily="34" charset="0"/>
              </a:rPr>
              <a:t>tipo</a:t>
            </a:r>
          </a:p>
        </p:txBody>
      </p:sp>
      <p:sp>
        <p:nvSpPr>
          <p:cNvPr id="51220" name="Rectangle 69"/>
          <p:cNvSpPr>
            <a:spLocks noGrp="1" noChangeArrowheads="1"/>
          </p:cNvSpPr>
          <p:nvPr>
            <p:ph type="title"/>
          </p:nvPr>
        </p:nvSpPr>
        <p:spPr>
          <a:xfrm>
            <a:off x="1150938" y="993775"/>
            <a:ext cx="7793037" cy="682625"/>
          </a:xfrm>
        </p:spPr>
        <p:txBody>
          <a:bodyPr/>
          <a:lstStyle/>
          <a:p>
            <a:pPr eaLnBrk="1" hangingPunct="1">
              <a:tabLst>
                <a:tab pos="7589838" algn="r"/>
              </a:tabLst>
            </a:pPr>
            <a:r>
              <a:rPr lang="es-ES_tradnl" sz="3000"/>
              <a:t>Tipo de entidad débil (iii) </a:t>
            </a:r>
            <a:r>
              <a:rPr lang="es-ES" sz="3000">
                <a:solidFill>
                  <a:schemeClr val="bg2"/>
                </a:solidFill>
                <a:latin typeface="Arial" charset="0"/>
              </a:rPr>
              <a:t>[EN2002]</a:t>
            </a:r>
          </a:p>
        </p:txBody>
      </p:sp>
      <p:sp>
        <p:nvSpPr>
          <p:cNvPr id="51221" name="Rectangle 70"/>
          <p:cNvSpPr>
            <a:spLocks noGrp="1" noChangeArrowheads="1"/>
          </p:cNvSpPr>
          <p:nvPr>
            <p:ph type="body" idx="1"/>
          </p:nvPr>
        </p:nvSpPr>
        <p:spPr>
          <a:xfrm>
            <a:off x="1187450" y="1773238"/>
            <a:ext cx="7772400" cy="890587"/>
          </a:xfrm>
        </p:spPr>
        <p:txBody>
          <a:bodyPr/>
          <a:lstStyle/>
          <a:p>
            <a:pPr eaLnBrk="1" hangingPunct="1"/>
            <a:r>
              <a:rPr lang="es-ES_tradnl" sz="2200"/>
              <a:t>No</a:t>
            </a:r>
            <a:r>
              <a:rPr lang="es-ES" sz="2200"/>
              <a:t> toda </a:t>
            </a:r>
            <a:r>
              <a:rPr lang="es-ES_tradnl" sz="2200"/>
              <a:t>participación total (o </a:t>
            </a:r>
            <a:r>
              <a:rPr lang="es-ES" sz="2200"/>
              <a:t>dependencia en existencia</a:t>
            </a:r>
            <a:r>
              <a:rPr lang="es-ES_tradnl" sz="2200"/>
              <a:t>)</a:t>
            </a:r>
            <a:r>
              <a:rPr lang="es-ES" sz="2200"/>
              <a:t> </a:t>
            </a:r>
            <a:r>
              <a:rPr lang="es-ES_tradnl" sz="2200"/>
              <a:t>implica</a:t>
            </a:r>
            <a:r>
              <a:rPr lang="es-ES" sz="2200"/>
              <a:t> un tipo de entidad débil</a:t>
            </a:r>
          </a:p>
        </p:txBody>
      </p:sp>
      <p:sp>
        <p:nvSpPr>
          <p:cNvPr id="51222" name="Rectangle 71"/>
          <p:cNvSpPr>
            <a:spLocks noChangeArrowheads="1"/>
          </p:cNvSpPr>
          <p:nvPr/>
        </p:nvSpPr>
        <p:spPr bwMode="auto">
          <a:xfrm>
            <a:off x="1173163" y="5486400"/>
            <a:ext cx="7772400" cy="762000"/>
          </a:xfrm>
          <a:prstGeom prst="rect">
            <a:avLst/>
          </a:prstGeom>
          <a:noFill/>
          <a:ln w="9525">
            <a:noFill/>
            <a:miter lim="800000"/>
            <a:headEnd/>
            <a:tailEnd/>
          </a:ln>
        </p:spPr>
        <p:txBody>
          <a:bodyPr/>
          <a:lstStyle/>
          <a:p>
            <a:pPr marL="342900" indent="-342900">
              <a:spcBef>
                <a:spcPct val="20000"/>
              </a:spcBef>
              <a:buClr>
                <a:schemeClr val="accent1"/>
              </a:buClr>
              <a:buSzPct val="80000"/>
              <a:buFont typeface="Wingdings" pitchFamily="2" charset="2"/>
              <a:buNone/>
            </a:pPr>
            <a:r>
              <a:rPr lang="es-ES_tradnl" sz="2000">
                <a:solidFill>
                  <a:schemeClr val="tx2"/>
                </a:solidFill>
                <a:latin typeface="Arial Narrow" pitchFamily="34" charset="0"/>
              </a:rPr>
              <a:t>	</a:t>
            </a:r>
            <a:r>
              <a:rPr lang="es-ES" sz="2000">
                <a:solidFill>
                  <a:schemeClr val="tx2"/>
                </a:solidFill>
                <a:latin typeface="Arial Narrow" pitchFamily="34" charset="0"/>
              </a:rPr>
              <a:t>PERMISO_CONDUCCIÓN</a:t>
            </a:r>
            <a:r>
              <a:rPr lang="es-ES" sz="2000">
                <a:latin typeface="Arial" charset="0"/>
              </a:rPr>
              <a:t> </a:t>
            </a:r>
            <a:r>
              <a:rPr lang="es-ES_tradnl" sz="2000" b="1">
                <a:solidFill>
                  <a:schemeClr val="accent2"/>
                </a:solidFill>
                <a:latin typeface="Arial" charset="0"/>
              </a:rPr>
              <a:t>no es débil</a:t>
            </a:r>
            <a:r>
              <a:rPr lang="es-ES_tradnl" sz="2000" b="1">
                <a:latin typeface="Arial" charset="0"/>
              </a:rPr>
              <a:t>: depende</a:t>
            </a:r>
            <a:r>
              <a:rPr lang="es-ES" sz="2000" b="1">
                <a:latin typeface="Arial" charset="0"/>
              </a:rPr>
              <a:t> en existencia</a:t>
            </a:r>
            <a:r>
              <a:rPr lang="es-ES" sz="2000">
                <a:latin typeface="Arial" charset="0"/>
              </a:rPr>
              <a:t> de </a:t>
            </a:r>
            <a:r>
              <a:rPr lang="es-ES" sz="2000">
                <a:solidFill>
                  <a:schemeClr val="tx2"/>
                </a:solidFill>
                <a:latin typeface="Arial Narrow" pitchFamily="34" charset="0"/>
              </a:rPr>
              <a:t>EMPLEADO</a:t>
            </a:r>
            <a:r>
              <a:rPr lang="es-ES" sz="2000">
                <a:latin typeface="Arial" charset="0"/>
              </a:rPr>
              <a:t>, pero </a:t>
            </a:r>
            <a:r>
              <a:rPr lang="es-ES" sz="2000" b="1">
                <a:solidFill>
                  <a:schemeClr val="accent2"/>
                </a:solidFill>
                <a:latin typeface="Arial" charset="0"/>
              </a:rPr>
              <a:t>tiene clave primaria </a:t>
            </a:r>
            <a:r>
              <a:rPr lang="es-ES_tradnl" sz="2000" b="1">
                <a:solidFill>
                  <a:schemeClr val="accent2"/>
                </a:solidFill>
                <a:latin typeface="Arial" charset="0"/>
              </a:rPr>
              <a:t>propia</a:t>
            </a:r>
            <a:endParaRPr lang="es-ES" sz="2000" b="1">
              <a:solidFill>
                <a:schemeClr val="accent2"/>
              </a:solidFill>
              <a:latin typeface="Arial" charset="0"/>
            </a:endParaRPr>
          </a:p>
        </p:txBody>
      </p:sp>
      <p:sp>
        <p:nvSpPr>
          <p:cNvPr id="51223" name="Rectangle 72"/>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47728"/>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5 Marcador de número de diapositiva"/>
          <p:cNvSpPr>
            <a:spLocks noGrp="1"/>
          </p:cNvSpPr>
          <p:nvPr>
            <p:ph type="sldNum" sz="quarter" idx="12"/>
          </p:nvPr>
        </p:nvSpPr>
        <p:spPr>
          <a:noFill/>
        </p:spPr>
        <p:txBody>
          <a:bodyPr/>
          <a:lstStyle/>
          <a:p>
            <a:fld id="{3CEB35D0-C445-41C2-9C49-630280E10C79}" type="slidenum">
              <a:rPr lang="es-ES" smtClean="0"/>
              <a:pPr/>
              <a:t>47</a:t>
            </a:fld>
            <a:endParaRPr lang="es-ES"/>
          </a:p>
        </p:txBody>
      </p:sp>
      <p:sp>
        <p:nvSpPr>
          <p:cNvPr id="52227" name="Rectangle 26"/>
          <p:cNvSpPr>
            <a:spLocks noGrp="1" noChangeArrowheads="1"/>
          </p:cNvSpPr>
          <p:nvPr>
            <p:ph type="title"/>
          </p:nvPr>
        </p:nvSpPr>
        <p:spPr>
          <a:xfrm>
            <a:off x="1173163" y="762000"/>
            <a:ext cx="7772400" cy="763588"/>
          </a:xfrm>
          <a:noFill/>
        </p:spPr>
        <p:txBody>
          <a:bodyPr/>
          <a:lstStyle/>
          <a:p>
            <a:pPr eaLnBrk="1" hangingPunct="1">
              <a:lnSpc>
                <a:spcPct val="90000"/>
              </a:lnSpc>
              <a:tabLst>
                <a:tab pos="7589838" algn="r"/>
              </a:tabLst>
            </a:pPr>
            <a:r>
              <a:rPr lang="es-ES_tradnl"/>
              <a:t>Tipo de entidad débil</a:t>
            </a:r>
            <a:r>
              <a:rPr lang="es-ES_tradnl" sz="4000"/>
              <a:t> (iv)</a:t>
            </a:r>
            <a:br>
              <a:rPr lang="es-ES_tradnl" sz="4000"/>
            </a:br>
            <a:r>
              <a:rPr lang="es-ES" sz="3600" b="1">
                <a:solidFill>
                  <a:schemeClr val="bg2"/>
                </a:solidFill>
                <a:latin typeface="Arial" charset="0"/>
              </a:rPr>
              <a:t>Notación [</a:t>
            </a:r>
            <a:r>
              <a:rPr lang="es-ES_tradnl" sz="3600" b="1">
                <a:solidFill>
                  <a:schemeClr val="bg2"/>
                </a:solidFill>
                <a:latin typeface="Arial" charset="0"/>
              </a:rPr>
              <a:t>MPM1999</a:t>
            </a:r>
            <a:r>
              <a:rPr lang="es-ES" sz="3600" b="1">
                <a:solidFill>
                  <a:schemeClr val="bg2"/>
                </a:solidFill>
                <a:latin typeface="Arial" charset="0"/>
              </a:rPr>
              <a:t>]</a:t>
            </a:r>
          </a:p>
        </p:txBody>
      </p:sp>
      <p:sp>
        <p:nvSpPr>
          <p:cNvPr id="52228" name="Rectangle 27"/>
          <p:cNvSpPr>
            <a:spLocks noGrp="1" noChangeArrowheads="1"/>
          </p:cNvSpPr>
          <p:nvPr>
            <p:ph type="body" idx="1"/>
          </p:nvPr>
        </p:nvSpPr>
        <p:spPr>
          <a:xfrm>
            <a:off x="1173163" y="1811338"/>
            <a:ext cx="7772400" cy="4857750"/>
          </a:xfrm>
        </p:spPr>
        <p:txBody>
          <a:bodyPr/>
          <a:lstStyle/>
          <a:p>
            <a:pPr eaLnBrk="1" hangingPunct="1">
              <a:buFont typeface="Wingdings" pitchFamily="2" charset="2"/>
              <a:buNone/>
            </a:pPr>
            <a:r>
              <a:rPr lang="es-ES_tradnl" sz="2800">
                <a:sym typeface="Webdings" pitchFamily="18" charset="2"/>
              </a:rPr>
              <a:t> </a:t>
            </a:r>
            <a:r>
              <a:rPr lang="es-ES_tradnl" sz="4400">
                <a:solidFill>
                  <a:schemeClr val="bg2"/>
                </a:solidFill>
                <a:sym typeface="Webdings" pitchFamily="18" charset="2"/>
              </a:rPr>
              <a:t></a:t>
            </a:r>
            <a:r>
              <a:rPr lang="es-ES_tradnl" sz="2800"/>
              <a:t> </a:t>
            </a:r>
            <a:r>
              <a:rPr lang="es-ES_tradnl" sz="2800">
                <a:solidFill>
                  <a:srgbClr val="990099"/>
                </a:solidFill>
              </a:rPr>
              <a:t>Definición </a:t>
            </a:r>
            <a:r>
              <a:rPr lang="es-ES" sz="2800">
                <a:solidFill>
                  <a:srgbClr val="990099"/>
                </a:solidFill>
              </a:rPr>
              <a:t>distinta de tipo de entidad débil</a:t>
            </a:r>
          </a:p>
          <a:p>
            <a:pPr lvl="2" eaLnBrk="1" hangingPunct="1">
              <a:buFont typeface="Wingdings" pitchFamily="2" charset="2"/>
              <a:buNone/>
            </a:pPr>
            <a:endParaRPr lang="es-ES" sz="1200"/>
          </a:p>
          <a:p>
            <a:pPr eaLnBrk="1" hangingPunct="1"/>
            <a:r>
              <a:rPr lang="es-ES" sz="2800">
                <a:solidFill>
                  <a:schemeClr val="accent2"/>
                </a:solidFill>
              </a:rPr>
              <a:t>La </a:t>
            </a:r>
            <a:r>
              <a:rPr lang="es-ES" sz="2800" b="1">
                <a:solidFill>
                  <a:schemeClr val="accent2"/>
                </a:solidFill>
              </a:rPr>
              <a:t>existencia</a:t>
            </a:r>
            <a:r>
              <a:rPr lang="es-ES" sz="2800">
                <a:solidFill>
                  <a:schemeClr val="accent2"/>
                </a:solidFill>
              </a:rPr>
              <a:t> </a:t>
            </a:r>
            <a:r>
              <a:rPr lang="es-ES" sz="2800"/>
              <a:t>de una instancia de</a:t>
            </a:r>
            <a:r>
              <a:rPr lang="es-ES_tradnl" sz="2800"/>
              <a:t>l</a:t>
            </a:r>
            <a:r>
              <a:rPr lang="es-ES" sz="2800"/>
              <a:t> tipo</a:t>
            </a:r>
            <a:r>
              <a:rPr lang="es-ES" sz="2800">
                <a:solidFill>
                  <a:schemeClr val="accent2"/>
                </a:solidFill>
              </a:rPr>
              <a:t> de entidad débil </a:t>
            </a:r>
            <a:r>
              <a:rPr lang="es-ES" sz="2800" b="1">
                <a:solidFill>
                  <a:schemeClr val="accent2"/>
                </a:solidFill>
              </a:rPr>
              <a:t>depende</a:t>
            </a:r>
            <a:r>
              <a:rPr lang="es-ES" sz="2800">
                <a:solidFill>
                  <a:schemeClr val="accent2"/>
                </a:solidFill>
              </a:rPr>
              <a:t> de la existencia de </a:t>
            </a:r>
            <a:r>
              <a:rPr lang="es-ES_tradnl" sz="2800"/>
              <a:t>un</a:t>
            </a:r>
            <a:r>
              <a:rPr lang="es-ES" sz="2800"/>
              <a:t>a instancia del tipo de</a:t>
            </a:r>
            <a:r>
              <a:rPr lang="es-ES" sz="2800">
                <a:solidFill>
                  <a:schemeClr val="accent2"/>
                </a:solidFill>
              </a:rPr>
              <a:t> entidad regular</a:t>
            </a:r>
          </a:p>
          <a:p>
            <a:pPr lvl="1" eaLnBrk="1" hangingPunct="1"/>
            <a:r>
              <a:rPr lang="es-ES_tradnl" sz="2400" b="1">
                <a:solidFill>
                  <a:schemeClr val="accent2"/>
                </a:solidFill>
              </a:rPr>
              <a:t>Tipo de relación débil</a:t>
            </a:r>
            <a:r>
              <a:rPr lang="es-ES_tradnl" sz="2400"/>
              <a:t> (o dependencia)</a:t>
            </a:r>
          </a:p>
          <a:p>
            <a:pPr lvl="2" eaLnBrk="1" hangingPunct="1"/>
            <a:r>
              <a:rPr lang="es-ES_tradnl" sz="2000" b="1"/>
              <a:t>Relaciona</a:t>
            </a:r>
            <a:r>
              <a:rPr lang="es-ES_tradnl" sz="2000"/>
              <a:t> un </a:t>
            </a:r>
            <a:r>
              <a:rPr lang="es-ES_tradnl" sz="2000" b="1"/>
              <a:t>tipo de entidad débil y</a:t>
            </a:r>
            <a:r>
              <a:rPr lang="es-ES_tradnl" sz="2000"/>
              <a:t> otro </a:t>
            </a:r>
            <a:r>
              <a:rPr lang="es-ES" sz="2000" b="1"/>
              <a:t>regular</a:t>
            </a:r>
            <a:endParaRPr lang="es-ES_tradnl" sz="2000"/>
          </a:p>
          <a:p>
            <a:pPr lvl="2" eaLnBrk="1" hangingPunct="1"/>
            <a:endParaRPr lang="es-ES_tradnl" sz="2000"/>
          </a:p>
          <a:p>
            <a:pPr lvl="1" eaLnBrk="1" hangingPunct="1"/>
            <a:r>
              <a:rPr lang="es-ES_tradnl" sz="2400"/>
              <a:t>Clases de dependencia:</a:t>
            </a:r>
          </a:p>
          <a:p>
            <a:pPr lvl="2" eaLnBrk="1" hangingPunct="1"/>
            <a:r>
              <a:rPr lang="es-ES_tradnl" sz="2000" b="1">
                <a:solidFill>
                  <a:schemeClr val="accent2"/>
                </a:solidFill>
              </a:rPr>
              <a:t>En existencia</a:t>
            </a:r>
          </a:p>
          <a:p>
            <a:pPr lvl="2" eaLnBrk="1" hangingPunct="1"/>
            <a:r>
              <a:rPr lang="es-ES_tradnl" sz="2000" b="1">
                <a:solidFill>
                  <a:schemeClr val="accent2"/>
                </a:solidFill>
              </a:rPr>
              <a:t>En identificación</a:t>
            </a:r>
          </a:p>
        </p:txBody>
      </p:sp>
    </p:spTree>
  </p:cSld>
  <p:clrMapOvr>
    <a:masterClrMapping/>
  </p:clrMapOvr>
  <p:transition advTm="50144"/>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5 Marcador de número de diapositiva"/>
          <p:cNvSpPr>
            <a:spLocks noGrp="1"/>
          </p:cNvSpPr>
          <p:nvPr>
            <p:ph type="sldNum" sz="quarter" idx="12"/>
          </p:nvPr>
        </p:nvSpPr>
        <p:spPr>
          <a:noFill/>
        </p:spPr>
        <p:txBody>
          <a:bodyPr/>
          <a:lstStyle/>
          <a:p>
            <a:fld id="{DD11EF68-E0E9-4D38-811B-63575DEA9D5A}" type="slidenum">
              <a:rPr lang="es-ES" smtClean="0"/>
              <a:pPr/>
              <a:t>48</a:t>
            </a:fld>
            <a:endParaRPr lang="es-ES"/>
          </a:p>
        </p:txBody>
      </p:sp>
      <p:sp>
        <p:nvSpPr>
          <p:cNvPr id="53251" name="Rectangle 2"/>
          <p:cNvSpPr>
            <a:spLocks noGrp="1" noChangeArrowheads="1"/>
          </p:cNvSpPr>
          <p:nvPr>
            <p:ph type="title"/>
          </p:nvPr>
        </p:nvSpPr>
        <p:spPr>
          <a:xfrm>
            <a:off x="1150938" y="993775"/>
            <a:ext cx="7793037" cy="682625"/>
          </a:xfrm>
        </p:spPr>
        <p:txBody>
          <a:bodyPr/>
          <a:lstStyle/>
          <a:p>
            <a:pPr eaLnBrk="1" hangingPunct="1">
              <a:tabLst>
                <a:tab pos="7589838" algn="r"/>
              </a:tabLst>
            </a:pPr>
            <a:r>
              <a:rPr lang="es-ES_tradnl" sz="3000"/>
              <a:t>Tipo de entidad débil (v)	</a:t>
            </a:r>
            <a:r>
              <a:rPr lang="es-ES" sz="3000">
                <a:solidFill>
                  <a:schemeClr val="bg2"/>
                </a:solidFill>
                <a:latin typeface="Arial" charset="0"/>
              </a:rPr>
              <a:t>[</a:t>
            </a:r>
            <a:r>
              <a:rPr lang="es-ES_tradnl" sz="3000">
                <a:solidFill>
                  <a:schemeClr val="bg2"/>
                </a:solidFill>
                <a:latin typeface="Arial" charset="0"/>
              </a:rPr>
              <a:t>MPM1999</a:t>
            </a:r>
            <a:r>
              <a:rPr lang="es-ES" sz="3000">
                <a:solidFill>
                  <a:schemeClr val="bg2"/>
                </a:solidFill>
                <a:latin typeface="Arial" charset="0"/>
              </a:rPr>
              <a:t>]</a:t>
            </a:r>
          </a:p>
        </p:txBody>
      </p:sp>
      <p:sp>
        <p:nvSpPr>
          <p:cNvPr id="53252" name="Rectangle 3"/>
          <p:cNvSpPr>
            <a:spLocks noGrp="1" noChangeArrowheads="1"/>
          </p:cNvSpPr>
          <p:nvPr>
            <p:ph type="body" idx="1"/>
          </p:nvPr>
        </p:nvSpPr>
        <p:spPr>
          <a:xfrm>
            <a:off x="1143000" y="1916113"/>
            <a:ext cx="8001000" cy="4800600"/>
          </a:xfrm>
        </p:spPr>
        <p:txBody>
          <a:bodyPr/>
          <a:lstStyle/>
          <a:p>
            <a:pPr eaLnBrk="1" hangingPunct="1">
              <a:lnSpc>
                <a:spcPct val="80000"/>
              </a:lnSpc>
            </a:pPr>
            <a:r>
              <a:rPr lang="es-ES_tradnl" sz="2800" b="1">
                <a:solidFill>
                  <a:schemeClr val="accent2"/>
                </a:solidFill>
              </a:rPr>
              <a:t>Dependencia en</a:t>
            </a:r>
            <a:r>
              <a:rPr lang="es-ES" sz="2800" b="1">
                <a:solidFill>
                  <a:schemeClr val="accent2"/>
                </a:solidFill>
              </a:rPr>
              <a:t> existencia</a:t>
            </a:r>
            <a:r>
              <a:rPr lang="es-ES" sz="2800"/>
              <a:t> </a:t>
            </a:r>
            <a:r>
              <a:rPr lang="es-ES_tradnl" sz="2000"/>
              <a:t>(</a:t>
            </a:r>
            <a:r>
              <a:rPr lang="es-ES_tradnl" sz="2000">
                <a:solidFill>
                  <a:schemeClr val="bg2"/>
                </a:solidFill>
                <a:sym typeface="Webdings" pitchFamily="18" charset="2"/>
              </a:rPr>
              <a:t></a:t>
            </a:r>
            <a:r>
              <a:rPr lang="es-ES_tradnl" sz="2400"/>
              <a:t> </a:t>
            </a:r>
            <a:r>
              <a:rPr lang="es-ES_tradnl" sz="2400" b="1"/>
              <a:t>entre entidades</a:t>
            </a:r>
            <a:r>
              <a:rPr lang="es-ES_tradnl" sz="2400"/>
              <a:t>)</a:t>
            </a:r>
          </a:p>
          <a:p>
            <a:pPr lvl="1" eaLnBrk="1" hangingPunct="1">
              <a:lnSpc>
                <a:spcPct val="80000"/>
              </a:lnSpc>
            </a:pPr>
            <a:r>
              <a:rPr lang="es-ES_tradnl" sz="2400"/>
              <a:t>Si desaparece una </a:t>
            </a:r>
            <a:r>
              <a:rPr lang="es-ES" sz="2400"/>
              <a:t>instancia del tipo de entidad regular</a:t>
            </a:r>
            <a:r>
              <a:rPr lang="es-ES" sz="2400" b="1"/>
              <a:t> deben desaparecer</a:t>
            </a:r>
            <a:r>
              <a:rPr lang="es-ES" sz="2400"/>
              <a:t> las instancias de la </a:t>
            </a:r>
            <a:r>
              <a:rPr lang="es-ES" sz="2400" b="1"/>
              <a:t>entidad débil</a:t>
            </a:r>
            <a:r>
              <a:rPr lang="es-ES" sz="2400"/>
              <a:t> que dependen de ella </a:t>
            </a:r>
            <a:endParaRPr lang="es-ES_tradnl" sz="2400"/>
          </a:p>
          <a:p>
            <a:pPr lvl="1" eaLnBrk="1" hangingPunct="1">
              <a:lnSpc>
                <a:spcPct val="80000"/>
              </a:lnSpc>
            </a:pPr>
            <a:r>
              <a:rPr lang="es-ES_tradnl" sz="2400"/>
              <a:t>Etiqueta</a:t>
            </a:r>
            <a:r>
              <a:rPr lang="es-ES" sz="2400"/>
              <a:t> “</a:t>
            </a:r>
            <a:r>
              <a:rPr lang="es-ES_tradnl" sz="2400" b="1">
                <a:solidFill>
                  <a:schemeClr val="tx2"/>
                </a:solidFill>
                <a:latin typeface="Arial Narrow" pitchFamily="34" charset="0"/>
              </a:rPr>
              <a:t>E</a:t>
            </a:r>
            <a:r>
              <a:rPr lang="es-ES" sz="2400"/>
              <a:t>” en el tipo de relación débil</a:t>
            </a:r>
          </a:p>
          <a:p>
            <a:pPr lvl="1" eaLnBrk="1" hangingPunct="1">
              <a:lnSpc>
                <a:spcPct val="80000"/>
              </a:lnSpc>
            </a:pPr>
            <a:endParaRPr lang="es-ES" sz="2400"/>
          </a:p>
          <a:p>
            <a:pPr eaLnBrk="1" hangingPunct="1">
              <a:lnSpc>
                <a:spcPct val="80000"/>
              </a:lnSpc>
            </a:pPr>
            <a:r>
              <a:rPr lang="es-ES_tradnl" sz="2800" b="1">
                <a:solidFill>
                  <a:schemeClr val="accent2"/>
                </a:solidFill>
              </a:rPr>
              <a:t>Dependencia en</a:t>
            </a:r>
            <a:r>
              <a:rPr lang="es-ES" sz="2800" b="1">
                <a:solidFill>
                  <a:schemeClr val="accent2"/>
                </a:solidFill>
              </a:rPr>
              <a:t> identificación</a:t>
            </a:r>
            <a:r>
              <a:rPr lang="es-ES" sz="2800"/>
              <a:t> </a:t>
            </a:r>
            <a:endParaRPr lang="es-ES_tradnl" sz="2800"/>
          </a:p>
          <a:p>
            <a:pPr lvl="1" eaLnBrk="1" hangingPunct="1">
              <a:lnSpc>
                <a:spcPct val="80000"/>
              </a:lnSpc>
            </a:pPr>
            <a:r>
              <a:rPr lang="es-ES" sz="2400" u="sng"/>
              <a:t>Además</a:t>
            </a:r>
            <a:r>
              <a:rPr lang="es-ES" sz="2400"/>
              <a:t> de la dependencia en existencia</a:t>
            </a:r>
            <a:r>
              <a:rPr lang="es-ES_tradnl" sz="2400"/>
              <a:t>...</a:t>
            </a:r>
            <a:r>
              <a:rPr lang="es-ES" sz="2400"/>
              <a:t> </a:t>
            </a:r>
          </a:p>
          <a:p>
            <a:pPr lvl="1" eaLnBrk="1" hangingPunct="1">
              <a:lnSpc>
                <a:spcPct val="80000"/>
              </a:lnSpc>
            </a:pPr>
            <a:r>
              <a:rPr lang="es-ES_tradnl" sz="2400"/>
              <a:t>Una</a:t>
            </a:r>
            <a:r>
              <a:rPr lang="es-ES" sz="2400"/>
              <a:t> instancia del tipo de entidad débil</a:t>
            </a:r>
            <a:r>
              <a:rPr lang="es-ES" sz="2400" b="1"/>
              <a:t> </a:t>
            </a:r>
            <a:r>
              <a:rPr lang="es-ES_tradnl" sz="2400" b="1"/>
              <a:t>no </a:t>
            </a:r>
            <a:r>
              <a:rPr lang="es-ES" sz="2400" b="1"/>
              <a:t>se puede identificar </a:t>
            </a:r>
            <a:r>
              <a:rPr lang="es-ES_tradnl" sz="2400" b="1"/>
              <a:t>por sí misma</a:t>
            </a:r>
          </a:p>
          <a:p>
            <a:pPr lvl="1" eaLnBrk="1" hangingPunct="1">
              <a:lnSpc>
                <a:spcPct val="80000"/>
              </a:lnSpc>
            </a:pPr>
            <a:r>
              <a:rPr lang="es-ES_tradnl" sz="2400"/>
              <a:t>Su clave es </a:t>
            </a:r>
            <a:r>
              <a:rPr lang="es-ES_tradnl" sz="2400" b="1">
                <a:solidFill>
                  <a:schemeClr val="tx2"/>
                </a:solidFill>
                <a:latin typeface="Arial Narrow" pitchFamily="34" charset="0"/>
              </a:rPr>
              <a:t>(</a:t>
            </a:r>
            <a:r>
              <a:rPr lang="es-ES" sz="2400" b="1">
                <a:solidFill>
                  <a:schemeClr val="tx2"/>
                </a:solidFill>
                <a:latin typeface="Arial Narrow" pitchFamily="34" charset="0"/>
              </a:rPr>
              <a:t>clave</a:t>
            </a:r>
            <a:r>
              <a:rPr lang="es-ES_tradnl" sz="2400" b="1">
                <a:solidFill>
                  <a:schemeClr val="tx2"/>
                </a:solidFill>
                <a:latin typeface="Arial Narrow" pitchFamily="34" charset="0"/>
              </a:rPr>
              <a:t>_entidad_</a:t>
            </a:r>
            <a:r>
              <a:rPr lang="es-ES" sz="2400" b="1">
                <a:solidFill>
                  <a:schemeClr val="tx2"/>
                </a:solidFill>
                <a:latin typeface="Arial Narrow" pitchFamily="34" charset="0"/>
              </a:rPr>
              <a:t>regular</a:t>
            </a:r>
            <a:r>
              <a:rPr lang="es-ES_tradnl" sz="2400" b="1">
                <a:solidFill>
                  <a:schemeClr val="tx2"/>
                </a:solidFill>
                <a:latin typeface="Arial Narrow" pitchFamily="34" charset="0"/>
              </a:rPr>
              <a:t>, </a:t>
            </a:r>
            <a:r>
              <a:rPr lang="es-ES" sz="2400" b="1">
                <a:solidFill>
                  <a:schemeClr val="tx2"/>
                </a:solidFill>
                <a:latin typeface="Arial Narrow" pitchFamily="34" charset="0"/>
              </a:rPr>
              <a:t>clave</a:t>
            </a:r>
            <a:r>
              <a:rPr lang="es-ES_tradnl" sz="2400" b="1">
                <a:solidFill>
                  <a:schemeClr val="tx2"/>
                </a:solidFill>
                <a:latin typeface="Arial Narrow" pitchFamily="34" charset="0"/>
              </a:rPr>
              <a:t>_</a:t>
            </a:r>
            <a:r>
              <a:rPr lang="es-ES" sz="2400" b="1">
                <a:solidFill>
                  <a:schemeClr val="tx2"/>
                </a:solidFill>
                <a:latin typeface="Arial Narrow" pitchFamily="34" charset="0"/>
              </a:rPr>
              <a:t>parcial</a:t>
            </a:r>
            <a:r>
              <a:rPr lang="es-ES_tradnl" sz="2400" b="1">
                <a:solidFill>
                  <a:schemeClr val="tx2"/>
                </a:solidFill>
                <a:latin typeface="Arial Narrow" pitchFamily="34" charset="0"/>
              </a:rPr>
              <a:t>)</a:t>
            </a:r>
          </a:p>
          <a:p>
            <a:pPr lvl="1" eaLnBrk="1" hangingPunct="1">
              <a:lnSpc>
                <a:spcPct val="80000"/>
              </a:lnSpc>
            </a:pPr>
            <a:r>
              <a:rPr lang="es-ES_tradnl" sz="2400"/>
              <a:t>Etiqueta</a:t>
            </a:r>
            <a:r>
              <a:rPr lang="es-ES" sz="2400"/>
              <a:t> “</a:t>
            </a:r>
            <a:r>
              <a:rPr lang="es-ES_tradnl" sz="2400" b="1">
                <a:solidFill>
                  <a:schemeClr val="tx2"/>
                </a:solidFill>
                <a:latin typeface="Arial Narrow" pitchFamily="34" charset="0"/>
              </a:rPr>
              <a:t>ID</a:t>
            </a:r>
            <a:r>
              <a:rPr lang="es-ES" sz="2400"/>
              <a:t>” en </a:t>
            </a:r>
            <a:r>
              <a:rPr lang="es-ES_tradnl" sz="2400"/>
              <a:t>el tipo de </a:t>
            </a:r>
            <a:r>
              <a:rPr lang="es-ES" sz="2400"/>
              <a:t>relación débil</a:t>
            </a:r>
          </a:p>
        </p:txBody>
      </p:sp>
      <p:sp>
        <p:nvSpPr>
          <p:cNvPr id="53253" name="Rectangle 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43584"/>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4 Marcador de número de diapositiva"/>
          <p:cNvSpPr>
            <a:spLocks noGrp="1"/>
          </p:cNvSpPr>
          <p:nvPr>
            <p:ph type="sldNum" sz="quarter" idx="12"/>
          </p:nvPr>
        </p:nvSpPr>
        <p:spPr>
          <a:noFill/>
        </p:spPr>
        <p:txBody>
          <a:bodyPr/>
          <a:lstStyle/>
          <a:p>
            <a:fld id="{7B73E7C0-E5FB-429F-A21E-6C94BEF8819B}" type="slidenum">
              <a:rPr lang="es-ES" smtClean="0"/>
              <a:pPr/>
              <a:t>49</a:t>
            </a:fld>
            <a:endParaRPr lang="es-ES"/>
          </a:p>
        </p:txBody>
      </p:sp>
      <p:sp>
        <p:nvSpPr>
          <p:cNvPr id="54275" name="Rectangle 42"/>
          <p:cNvSpPr>
            <a:spLocks noChangeArrowheads="1"/>
          </p:cNvSpPr>
          <p:nvPr/>
        </p:nvSpPr>
        <p:spPr bwMode="auto">
          <a:xfrm>
            <a:off x="1138238" y="5108575"/>
            <a:ext cx="3586162" cy="1276350"/>
          </a:xfrm>
          <a:prstGeom prst="rect">
            <a:avLst/>
          </a:prstGeom>
          <a:noFill/>
          <a:ln w="9525">
            <a:noFill/>
            <a:miter lim="800000"/>
            <a:headEnd/>
            <a:tailEnd/>
          </a:ln>
        </p:spPr>
        <p:txBody>
          <a:bodyPr lIns="0" tIns="46800" rIns="0" bIns="10800">
            <a:spAutoFit/>
          </a:bodyPr>
          <a:lstStyle/>
          <a:p>
            <a:pPr eaLnBrk="0" hangingPunct="0"/>
            <a:r>
              <a:rPr lang="es-ES_tradnl" sz="2000" b="1">
                <a:solidFill>
                  <a:schemeClr val="tx2"/>
                </a:solidFill>
                <a:latin typeface="Arial Narrow" pitchFamily="34" charset="0"/>
              </a:rPr>
              <a:t>PERMISO_CONDUCCION</a:t>
            </a:r>
            <a:r>
              <a:rPr lang="es-ES_tradnl" sz="2000" b="1">
                <a:latin typeface="Arial" charset="0"/>
              </a:rPr>
              <a:t> es débil</a:t>
            </a:r>
            <a:r>
              <a:rPr lang="es-ES_tradnl" sz="2000">
                <a:latin typeface="Arial" charset="0"/>
              </a:rPr>
              <a:t>, pues </a:t>
            </a:r>
            <a:r>
              <a:rPr lang="es-ES_tradnl" sz="2000" b="1">
                <a:latin typeface="Arial" charset="0"/>
              </a:rPr>
              <a:t>depende en existencia de </a:t>
            </a:r>
            <a:r>
              <a:rPr lang="es-ES_tradnl" sz="2000" b="1">
                <a:solidFill>
                  <a:schemeClr val="tx2"/>
                </a:solidFill>
                <a:latin typeface="Arial Narrow" pitchFamily="34" charset="0"/>
              </a:rPr>
              <a:t>EMPLEADO</a:t>
            </a:r>
            <a:r>
              <a:rPr lang="es-ES_tradnl" sz="2000">
                <a:latin typeface="Arial" charset="0"/>
              </a:rPr>
              <a:t>, pero </a:t>
            </a:r>
            <a:r>
              <a:rPr lang="es-ES_tradnl" sz="2000" b="1">
                <a:latin typeface="Arial" charset="0"/>
              </a:rPr>
              <a:t>no depende en identificación</a:t>
            </a:r>
            <a:r>
              <a:rPr lang="es-ES_tradnl" sz="2000">
                <a:latin typeface="Arial" charset="0"/>
              </a:rPr>
              <a:t> </a:t>
            </a:r>
          </a:p>
        </p:txBody>
      </p:sp>
      <p:sp>
        <p:nvSpPr>
          <p:cNvPr id="54276" name="Rectangle 43"/>
          <p:cNvSpPr>
            <a:spLocks noChangeArrowheads="1"/>
          </p:cNvSpPr>
          <p:nvPr/>
        </p:nvSpPr>
        <p:spPr bwMode="auto">
          <a:xfrm>
            <a:off x="5427663" y="5105400"/>
            <a:ext cx="3587750" cy="1276350"/>
          </a:xfrm>
          <a:prstGeom prst="rect">
            <a:avLst/>
          </a:prstGeom>
          <a:noFill/>
          <a:ln w="9525">
            <a:noFill/>
            <a:miter lim="800000"/>
            <a:headEnd/>
            <a:tailEnd/>
          </a:ln>
        </p:spPr>
        <p:txBody>
          <a:bodyPr lIns="0" tIns="46800" rIns="0" bIns="10800">
            <a:spAutoFit/>
          </a:bodyPr>
          <a:lstStyle/>
          <a:p>
            <a:pPr eaLnBrk="0" hangingPunct="0"/>
            <a:r>
              <a:rPr lang="es-ES_tradnl" sz="2000" b="1">
                <a:solidFill>
                  <a:schemeClr val="tx2"/>
                </a:solidFill>
                <a:latin typeface="Arial Narrow" pitchFamily="34" charset="0"/>
              </a:rPr>
              <a:t>COPIA</a:t>
            </a:r>
            <a:r>
              <a:rPr lang="es-ES_tradnl" sz="2000">
                <a:latin typeface="Arial" charset="0"/>
              </a:rPr>
              <a:t> </a:t>
            </a:r>
            <a:r>
              <a:rPr lang="es-ES_tradnl" sz="2000" b="1">
                <a:latin typeface="Arial" charset="0"/>
              </a:rPr>
              <a:t>es débil</a:t>
            </a:r>
            <a:r>
              <a:rPr lang="es-ES_tradnl" sz="2000">
                <a:latin typeface="Arial" charset="0"/>
              </a:rPr>
              <a:t>, pues </a:t>
            </a:r>
            <a:r>
              <a:rPr lang="es-ES_tradnl" sz="2000" b="1">
                <a:latin typeface="Arial" charset="0"/>
              </a:rPr>
              <a:t>depende en existencia de</a:t>
            </a:r>
            <a:r>
              <a:rPr lang="es-ES_tradnl" sz="2000">
                <a:latin typeface="Arial" charset="0"/>
              </a:rPr>
              <a:t> </a:t>
            </a:r>
            <a:r>
              <a:rPr lang="es-ES_tradnl" sz="2000" b="1">
                <a:solidFill>
                  <a:schemeClr val="tx2"/>
                </a:solidFill>
                <a:latin typeface="Arial Narrow" pitchFamily="34" charset="0"/>
              </a:rPr>
              <a:t>PELICULA</a:t>
            </a:r>
            <a:r>
              <a:rPr lang="es-ES_tradnl" sz="2000">
                <a:latin typeface="Arial Narrow" pitchFamily="34" charset="0"/>
              </a:rPr>
              <a:t>, </a:t>
            </a:r>
            <a:r>
              <a:rPr lang="es-ES_tradnl" sz="2000">
                <a:latin typeface="Arial" charset="0"/>
              </a:rPr>
              <a:t>y también </a:t>
            </a:r>
            <a:r>
              <a:rPr lang="es-ES_tradnl" sz="2000" b="1">
                <a:latin typeface="Arial" charset="0"/>
              </a:rPr>
              <a:t>depende en identificación</a:t>
            </a:r>
            <a:r>
              <a:rPr lang="es-ES_tradnl" sz="2000">
                <a:latin typeface="Arial" charset="0"/>
              </a:rPr>
              <a:t> </a:t>
            </a:r>
          </a:p>
        </p:txBody>
      </p:sp>
      <p:sp>
        <p:nvSpPr>
          <p:cNvPr id="54277" name="Rectangle 47"/>
          <p:cNvSpPr>
            <a:spLocks noGrp="1" noChangeArrowheads="1"/>
          </p:cNvSpPr>
          <p:nvPr>
            <p:ph type="title"/>
          </p:nvPr>
        </p:nvSpPr>
        <p:spPr>
          <a:xfrm>
            <a:off x="1150938" y="993775"/>
            <a:ext cx="7793037" cy="682625"/>
          </a:xfrm>
        </p:spPr>
        <p:txBody>
          <a:bodyPr/>
          <a:lstStyle/>
          <a:p>
            <a:pPr eaLnBrk="1" hangingPunct="1">
              <a:tabLst>
                <a:tab pos="7589838" algn="r"/>
              </a:tabLst>
            </a:pPr>
            <a:r>
              <a:rPr lang="es-ES_tradnl" sz="3000"/>
              <a:t>Tipo de entidad débil (vi)	</a:t>
            </a:r>
            <a:r>
              <a:rPr lang="es-ES" sz="3000">
                <a:solidFill>
                  <a:schemeClr val="bg2"/>
                </a:solidFill>
                <a:latin typeface="Arial" charset="0"/>
              </a:rPr>
              <a:t>[</a:t>
            </a:r>
            <a:r>
              <a:rPr lang="es-ES_tradnl" sz="3000">
                <a:solidFill>
                  <a:schemeClr val="bg2"/>
                </a:solidFill>
                <a:latin typeface="Arial" charset="0"/>
              </a:rPr>
              <a:t>MPM1999</a:t>
            </a:r>
            <a:r>
              <a:rPr lang="es-ES" sz="3000">
                <a:solidFill>
                  <a:schemeClr val="bg2"/>
                </a:solidFill>
                <a:latin typeface="Arial" charset="0"/>
              </a:rPr>
              <a:t>]</a:t>
            </a:r>
          </a:p>
        </p:txBody>
      </p:sp>
      <p:grpSp>
        <p:nvGrpSpPr>
          <p:cNvPr id="54278" name="Group 69"/>
          <p:cNvGrpSpPr>
            <a:grpSpLocks/>
          </p:cNvGrpSpPr>
          <p:nvPr/>
        </p:nvGrpSpPr>
        <p:grpSpPr bwMode="auto">
          <a:xfrm>
            <a:off x="6019800" y="2066925"/>
            <a:ext cx="3014663" cy="2514600"/>
            <a:chOff x="3792" y="1296"/>
            <a:chExt cx="1899" cy="1584"/>
          </a:xfrm>
        </p:grpSpPr>
        <p:sp>
          <p:nvSpPr>
            <p:cNvPr id="54308" name="Line 26"/>
            <p:cNvSpPr>
              <a:spLocks noChangeShapeType="1"/>
            </p:cNvSpPr>
            <p:nvPr/>
          </p:nvSpPr>
          <p:spPr bwMode="auto">
            <a:xfrm>
              <a:off x="4307" y="2304"/>
              <a:ext cx="0" cy="288"/>
            </a:xfrm>
            <a:prstGeom prst="line">
              <a:avLst/>
            </a:prstGeom>
            <a:noFill/>
            <a:ln w="28575">
              <a:solidFill>
                <a:schemeClr val="tx2"/>
              </a:solidFill>
              <a:round/>
              <a:headEnd/>
              <a:tailEnd type="triangle" w="med" len="med"/>
            </a:ln>
          </p:spPr>
          <p:txBody>
            <a:bodyPr lIns="0" tIns="46800" rIns="0" bIns="10800" anchor="ctr">
              <a:spAutoFit/>
            </a:bodyPr>
            <a:lstStyle/>
            <a:p>
              <a:endParaRPr lang="es-MX"/>
            </a:p>
          </p:txBody>
        </p:sp>
        <p:sp>
          <p:nvSpPr>
            <p:cNvPr id="54309" name="Line 27"/>
            <p:cNvSpPr>
              <a:spLocks noChangeShapeType="1"/>
            </p:cNvSpPr>
            <p:nvPr/>
          </p:nvSpPr>
          <p:spPr bwMode="auto">
            <a:xfrm>
              <a:off x="4635" y="2736"/>
              <a:ext cx="480"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4310" name="Text Box 29"/>
            <p:cNvSpPr txBox="1">
              <a:spLocks noChangeArrowheads="1"/>
            </p:cNvSpPr>
            <p:nvPr/>
          </p:nvSpPr>
          <p:spPr bwMode="auto">
            <a:xfrm>
              <a:off x="5115" y="2400"/>
              <a:ext cx="576"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numcopia</a:t>
              </a:r>
            </a:p>
          </p:txBody>
        </p:sp>
        <p:sp>
          <p:nvSpPr>
            <p:cNvPr id="54311" name="Line 32"/>
            <p:cNvSpPr>
              <a:spLocks noChangeShapeType="1"/>
            </p:cNvSpPr>
            <p:nvPr/>
          </p:nvSpPr>
          <p:spPr bwMode="auto">
            <a:xfrm flipV="1">
              <a:off x="4307" y="1505"/>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4312" name="Line 33"/>
            <p:cNvSpPr>
              <a:spLocks noChangeShapeType="1"/>
            </p:cNvSpPr>
            <p:nvPr/>
          </p:nvSpPr>
          <p:spPr bwMode="auto">
            <a:xfrm>
              <a:off x="4635" y="1409"/>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4313" name="Oval 34"/>
            <p:cNvSpPr>
              <a:spLocks noChangeArrowheads="1"/>
            </p:cNvSpPr>
            <p:nvPr/>
          </p:nvSpPr>
          <p:spPr bwMode="auto">
            <a:xfrm>
              <a:off x="4800" y="1313"/>
              <a:ext cx="136" cy="136"/>
            </a:xfrm>
            <a:prstGeom prst="ellipse">
              <a:avLst/>
            </a:prstGeom>
            <a:solidFill>
              <a:srgbClr val="B2B2B2"/>
            </a:solidFill>
            <a:ln w="28575">
              <a:solidFill>
                <a:schemeClr val="tx2"/>
              </a:solidFill>
              <a:round/>
              <a:headEnd/>
              <a:tailEnd/>
            </a:ln>
          </p:spPr>
          <p:txBody>
            <a:bodyPr lIns="0" tIns="46800" rIns="0" bIns="10800" anchor="ctr">
              <a:spAutoFit/>
            </a:bodyPr>
            <a:lstStyle/>
            <a:p>
              <a:endParaRPr lang="es-MX"/>
            </a:p>
          </p:txBody>
        </p:sp>
        <p:sp>
          <p:nvSpPr>
            <p:cNvPr id="54314" name="Text Box 35"/>
            <p:cNvSpPr txBox="1">
              <a:spLocks noChangeArrowheads="1"/>
            </p:cNvSpPr>
            <p:nvPr/>
          </p:nvSpPr>
          <p:spPr bwMode="auto">
            <a:xfrm>
              <a:off x="4923" y="1296"/>
              <a:ext cx="488" cy="209"/>
            </a:xfrm>
            <a:prstGeom prst="rect">
              <a:avLst/>
            </a:prstGeom>
            <a:noFill/>
            <a:ln w="28575">
              <a:noFill/>
              <a:miter lim="800000"/>
              <a:headEnd/>
              <a:tailEnd/>
            </a:ln>
          </p:spPr>
          <p:txBody>
            <a:bodyPr lIns="0" tIns="46800" rIns="0" bIns="10800">
              <a:spAutoFit/>
            </a:bodyPr>
            <a:lstStyle/>
            <a:p>
              <a:pPr algn="ctr" eaLnBrk="0" hangingPunct="0">
                <a:spcBef>
                  <a:spcPct val="50000"/>
                </a:spcBef>
              </a:pPr>
              <a:r>
                <a:rPr lang="es-ES_tradnl">
                  <a:solidFill>
                    <a:schemeClr val="tx2"/>
                  </a:solidFill>
                  <a:latin typeface="Arial Narrow" pitchFamily="34" charset="0"/>
                </a:rPr>
                <a:t>titulo</a:t>
              </a:r>
            </a:p>
          </p:txBody>
        </p:sp>
        <p:sp>
          <p:nvSpPr>
            <p:cNvPr id="54315" name="Rectangle 38"/>
            <p:cNvSpPr>
              <a:spLocks noChangeArrowheads="1"/>
            </p:cNvSpPr>
            <p:nvPr/>
          </p:nvSpPr>
          <p:spPr bwMode="auto">
            <a:xfrm>
              <a:off x="3992" y="2599"/>
              <a:ext cx="643" cy="281"/>
            </a:xfrm>
            <a:prstGeom prst="rect">
              <a:avLst/>
            </a:prstGeom>
            <a:noFill/>
            <a:ln w="114300" cmpd="dbl">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COPIA</a:t>
              </a:r>
            </a:p>
          </p:txBody>
        </p:sp>
        <p:sp>
          <p:nvSpPr>
            <p:cNvPr id="54316" name="Text Box 39"/>
            <p:cNvSpPr txBox="1">
              <a:spLocks noChangeArrowheads="1"/>
            </p:cNvSpPr>
            <p:nvPr/>
          </p:nvSpPr>
          <p:spPr bwMode="auto">
            <a:xfrm>
              <a:off x="3792" y="2047"/>
              <a:ext cx="310"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1:N</a:t>
              </a:r>
            </a:p>
          </p:txBody>
        </p:sp>
        <p:sp>
          <p:nvSpPr>
            <p:cNvPr id="54317" name="AutoShape 49"/>
            <p:cNvSpPr>
              <a:spLocks noChangeArrowheads="1"/>
            </p:cNvSpPr>
            <p:nvPr/>
          </p:nvSpPr>
          <p:spPr bwMode="auto">
            <a:xfrm>
              <a:off x="3867" y="1728"/>
              <a:ext cx="907" cy="576"/>
            </a:xfrm>
            <a:prstGeom prst="diamond">
              <a:avLst/>
            </a:prstGeom>
            <a:noFill/>
            <a:ln w="28575">
              <a:solidFill>
                <a:schemeClr val="tx2"/>
              </a:solidFill>
              <a:miter lim="800000"/>
              <a:headEnd/>
              <a:tailEnd/>
            </a:ln>
          </p:spPr>
          <p:txBody>
            <a:bodyPr lIns="0" tIns="0" rIns="0" bIns="0" anchor="ctr"/>
            <a:lstStyle/>
            <a:p>
              <a:pPr algn="ctr" eaLnBrk="0" hangingPunct="0"/>
              <a:r>
                <a:rPr lang="es-ES_tradnl">
                  <a:solidFill>
                    <a:schemeClr val="tx2"/>
                  </a:solidFill>
                  <a:latin typeface="Arial Narrow" pitchFamily="34" charset="0"/>
                </a:rPr>
                <a:t>TIENE</a:t>
              </a:r>
            </a:p>
          </p:txBody>
        </p:sp>
        <p:sp>
          <p:nvSpPr>
            <p:cNvPr id="54318" name="Text Box 50"/>
            <p:cNvSpPr txBox="1">
              <a:spLocks noChangeArrowheads="1"/>
            </p:cNvSpPr>
            <p:nvPr/>
          </p:nvSpPr>
          <p:spPr bwMode="auto">
            <a:xfrm>
              <a:off x="4203" y="1728"/>
              <a:ext cx="222" cy="209"/>
            </a:xfrm>
            <a:prstGeom prst="rect">
              <a:avLst/>
            </a:prstGeom>
            <a:noFill/>
            <a:ln w="28575">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ID</a:t>
              </a:r>
              <a:endParaRPr lang="es-ES_tradnl">
                <a:solidFill>
                  <a:schemeClr val="tx2"/>
                </a:solidFill>
                <a:latin typeface="Arial Narrow" pitchFamily="34" charset="0"/>
              </a:endParaRPr>
            </a:p>
          </p:txBody>
        </p:sp>
        <p:sp>
          <p:nvSpPr>
            <p:cNvPr id="54319" name="Line 51"/>
            <p:cNvSpPr>
              <a:spLocks noChangeShapeType="1"/>
            </p:cNvSpPr>
            <p:nvPr/>
          </p:nvSpPr>
          <p:spPr bwMode="auto">
            <a:xfrm>
              <a:off x="4011" y="1920"/>
              <a:ext cx="576" cy="0"/>
            </a:xfrm>
            <a:prstGeom prst="line">
              <a:avLst/>
            </a:prstGeom>
            <a:noFill/>
            <a:ln w="28575">
              <a:solidFill>
                <a:schemeClr val="tx2"/>
              </a:solidFill>
              <a:round/>
              <a:headEnd/>
              <a:tailEnd/>
            </a:ln>
          </p:spPr>
          <p:txBody>
            <a:bodyPr anchor="ctr"/>
            <a:lstStyle/>
            <a:p>
              <a:endParaRPr lang="es-MX"/>
            </a:p>
          </p:txBody>
        </p:sp>
        <p:sp>
          <p:nvSpPr>
            <p:cNvPr id="54320" name="Rectangle 25"/>
            <p:cNvSpPr>
              <a:spLocks noChangeArrowheads="1"/>
            </p:cNvSpPr>
            <p:nvPr/>
          </p:nvSpPr>
          <p:spPr bwMode="auto">
            <a:xfrm>
              <a:off x="3915" y="1309"/>
              <a:ext cx="720"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PELICULA</a:t>
              </a:r>
            </a:p>
          </p:txBody>
        </p:sp>
        <p:sp>
          <p:nvSpPr>
            <p:cNvPr id="54321" name="Oval 52"/>
            <p:cNvSpPr>
              <a:spLocks noChangeArrowheads="1"/>
            </p:cNvSpPr>
            <p:nvPr/>
          </p:nvSpPr>
          <p:spPr bwMode="auto">
            <a:xfrm>
              <a:off x="5096" y="2640"/>
              <a:ext cx="136" cy="136"/>
            </a:xfrm>
            <a:prstGeom prst="ellipse">
              <a:avLst/>
            </a:prstGeom>
            <a:noFill/>
            <a:ln w="28575">
              <a:solidFill>
                <a:schemeClr val="tx2"/>
              </a:solidFill>
              <a:round/>
              <a:headEnd/>
              <a:tailEnd/>
            </a:ln>
          </p:spPr>
          <p:txBody>
            <a:bodyPr lIns="0" tIns="46800" rIns="0" bIns="10800" anchor="ctr">
              <a:spAutoFit/>
            </a:bodyPr>
            <a:lstStyle/>
            <a:p>
              <a:endParaRPr lang="es-MX"/>
            </a:p>
          </p:txBody>
        </p:sp>
      </p:grpSp>
      <p:grpSp>
        <p:nvGrpSpPr>
          <p:cNvPr id="3" name="Group 67"/>
          <p:cNvGrpSpPr>
            <a:grpSpLocks/>
          </p:cNvGrpSpPr>
          <p:nvPr/>
        </p:nvGrpSpPr>
        <p:grpSpPr bwMode="auto">
          <a:xfrm>
            <a:off x="6824663" y="2332038"/>
            <a:ext cx="1481137" cy="2465387"/>
            <a:chOff x="4299" y="1632"/>
            <a:chExt cx="933" cy="1553"/>
          </a:xfrm>
        </p:grpSpPr>
        <p:sp>
          <p:nvSpPr>
            <p:cNvPr id="54304" name="Oval 28"/>
            <p:cNvSpPr>
              <a:spLocks noChangeArrowheads="1"/>
            </p:cNvSpPr>
            <p:nvPr/>
          </p:nvSpPr>
          <p:spPr bwMode="auto">
            <a:xfrm>
              <a:off x="4841" y="2880"/>
              <a:ext cx="136" cy="136"/>
            </a:xfrm>
            <a:prstGeom prst="ellipse">
              <a:avLst/>
            </a:prstGeom>
            <a:solidFill>
              <a:srgbClr val="B2B2B2"/>
            </a:solidFill>
            <a:ln w="28575">
              <a:solidFill>
                <a:schemeClr val="tx2"/>
              </a:solidFill>
              <a:round/>
              <a:headEnd/>
              <a:tailEnd/>
            </a:ln>
          </p:spPr>
          <p:txBody>
            <a:bodyPr lIns="0" tIns="46800" rIns="0" bIns="10800" anchor="ctr">
              <a:spAutoFit/>
            </a:bodyPr>
            <a:lstStyle/>
            <a:p>
              <a:endParaRPr lang="es-MX"/>
            </a:p>
          </p:txBody>
        </p:sp>
        <p:sp>
          <p:nvSpPr>
            <p:cNvPr id="54305" name="Line 53"/>
            <p:cNvSpPr>
              <a:spLocks noChangeShapeType="1"/>
            </p:cNvSpPr>
            <p:nvPr/>
          </p:nvSpPr>
          <p:spPr bwMode="auto">
            <a:xfrm>
              <a:off x="4299" y="1632"/>
              <a:ext cx="624"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4306" name="Line 54"/>
            <p:cNvSpPr>
              <a:spLocks noChangeShapeType="1"/>
            </p:cNvSpPr>
            <p:nvPr/>
          </p:nvSpPr>
          <p:spPr bwMode="auto">
            <a:xfrm flipV="1">
              <a:off x="4923" y="1632"/>
              <a:ext cx="0" cy="1248"/>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4307" name="Text Box 55"/>
            <p:cNvSpPr txBox="1">
              <a:spLocks noChangeArrowheads="1"/>
            </p:cNvSpPr>
            <p:nvPr/>
          </p:nvSpPr>
          <p:spPr bwMode="auto">
            <a:xfrm>
              <a:off x="4752" y="2976"/>
              <a:ext cx="480"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idcopia</a:t>
              </a:r>
            </a:p>
          </p:txBody>
        </p:sp>
      </p:grpSp>
      <p:grpSp>
        <p:nvGrpSpPr>
          <p:cNvPr id="54280" name="Group 71"/>
          <p:cNvGrpSpPr>
            <a:grpSpLocks/>
          </p:cNvGrpSpPr>
          <p:nvPr/>
        </p:nvGrpSpPr>
        <p:grpSpPr bwMode="auto">
          <a:xfrm>
            <a:off x="1219200" y="2000250"/>
            <a:ext cx="2938463" cy="2868613"/>
            <a:chOff x="768" y="1056"/>
            <a:chExt cx="1851" cy="1807"/>
          </a:xfrm>
        </p:grpSpPr>
        <p:sp>
          <p:nvSpPr>
            <p:cNvPr id="54286" name="Text Box 11"/>
            <p:cNvSpPr txBox="1">
              <a:spLocks noChangeArrowheads="1"/>
            </p:cNvSpPr>
            <p:nvPr/>
          </p:nvSpPr>
          <p:spPr bwMode="auto">
            <a:xfrm>
              <a:off x="768" y="2160"/>
              <a:ext cx="665"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numlicencia</a:t>
              </a:r>
            </a:p>
          </p:txBody>
        </p:sp>
        <p:sp>
          <p:nvSpPr>
            <p:cNvPr id="54287" name="Rectangle 6"/>
            <p:cNvSpPr>
              <a:spLocks noChangeArrowheads="1"/>
            </p:cNvSpPr>
            <p:nvPr/>
          </p:nvSpPr>
          <p:spPr bwMode="auto">
            <a:xfrm>
              <a:off x="1773" y="1087"/>
              <a:ext cx="723" cy="227"/>
            </a:xfrm>
            <a:prstGeom prst="rect">
              <a:avLst/>
            </a:prstGeom>
            <a:no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EMPLEADO</a:t>
              </a:r>
            </a:p>
          </p:txBody>
        </p:sp>
        <p:sp>
          <p:nvSpPr>
            <p:cNvPr id="54288" name="Rectangle 7"/>
            <p:cNvSpPr>
              <a:spLocks noChangeArrowheads="1"/>
            </p:cNvSpPr>
            <p:nvPr/>
          </p:nvSpPr>
          <p:spPr bwMode="auto">
            <a:xfrm>
              <a:off x="1611" y="2383"/>
              <a:ext cx="1008" cy="454"/>
            </a:xfrm>
            <a:prstGeom prst="rect">
              <a:avLst/>
            </a:prstGeom>
            <a:noFill/>
            <a:ln w="114300" cmpd="dbl">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PERMISO</a:t>
              </a:r>
              <a:br>
                <a:rPr lang="es-ES_tradnl">
                  <a:solidFill>
                    <a:schemeClr val="tx2"/>
                  </a:solidFill>
                  <a:latin typeface="Arial Narrow" pitchFamily="34" charset="0"/>
                </a:rPr>
              </a:br>
              <a:r>
                <a:rPr lang="es-ES_tradnl">
                  <a:solidFill>
                    <a:schemeClr val="tx2"/>
                  </a:solidFill>
                  <a:latin typeface="Arial Narrow" pitchFamily="34" charset="0"/>
                </a:rPr>
                <a:t>CONDUCCION</a:t>
              </a:r>
            </a:p>
          </p:txBody>
        </p:sp>
        <p:sp>
          <p:nvSpPr>
            <p:cNvPr id="54289" name="Line 8"/>
            <p:cNvSpPr>
              <a:spLocks noChangeShapeType="1"/>
            </p:cNvSpPr>
            <p:nvPr/>
          </p:nvSpPr>
          <p:spPr bwMode="auto">
            <a:xfrm>
              <a:off x="2132" y="2143"/>
              <a:ext cx="0" cy="240"/>
            </a:xfrm>
            <a:prstGeom prst="line">
              <a:avLst/>
            </a:prstGeom>
            <a:noFill/>
            <a:ln w="28575">
              <a:solidFill>
                <a:schemeClr val="tx2"/>
              </a:solidFill>
              <a:round/>
              <a:headEnd/>
              <a:tailEnd type="triangle" w="med" len="med"/>
            </a:ln>
          </p:spPr>
          <p:txBody>
            <a:bodyPr lIns="0" tIns="46800" rIns="0" bIns="10800" anchor="ctr">
              <a:spAutoFit/>
            </a:bodyPr>
            <a:lstStyle/>
            <a:p>
              <a:endParaRPr lang="es-MX"/>
            </a:p>
          </p:txBody>
        </p:sp>
        <p:sp>
          <p:nvSpPr>
            <p:cNvPr id="54290" name="Oval 10"/>
            <p:cNvSpPr>
              <a:spLocks noChangeArrowheads="1"/>
            </p:cNvSpPr>
            <p:nvPr/>
          </p:nvSpPr>
          <p:spPr bwMode="auto">
            <a:xfrm>
              <a:off x="1244" y="2400"/>
              <a:ext cx="136" cy="136"/>
            </a:xfrm>
            <a:prstGeom prst="ellipse">
              <a:avLst/>
            </a:prstGeom>
            <a:solidFill>
              <a:srgbClr val="B2B2B2"/>
            </a:solidFill>
            <a:ln w="28575">
              <a:solidFill>
                <a:schemeClr val="tx2"/>
              </a:solidFill>
              <a:round/>
              <a:headEnd/>
              <a:tailEnd/>
            </a:ln>
          </p:spPr>
          <p:txBody>
            <a:bodyPr lIns="0" tIns="46800" rIns="0" bIns="10800" anchor="ctr">
              <a:spAutoFit/>
            </a:bodyPr>
            <a:lstStyle/>
            <a:p>
              <a:endParaRPr lang="es-MX"/>
            </a:p>
          </p:txBody>
        </p:sp>
        <p:sp>
          <p:nvSpPr>
            <p:cNvPr id="54291" name="AutoShape 12"/>
            <p:cNvSpPr>
              <a:spLocks noChangeArrowheads="1"/>
            </p:cNvSpPr>
            <p:nvPr/>
          </p:nvSpPr>
          <p:spPr bwMode="auto">
            <a:xfrm>
              <a:off x="1664" y="1567"/>
              <a:ext cx="907" cy="576"/>
            </a:xfrm>
            <a:prstGeom prst="diamond">
              <a:avLst/>
            </a:prstGeom>
            <a:noFill/>
            <a:ln w="28575">
              <a:solidFill>
                <a:schemeClr val="tx2"/>
              </a:solidFill>
              <a:miter lim="800000"/>
              <a:headEnd/>
              <a:tailEnd/>
            </a:ln>
          </p:spPr>
          <p:txBody>
            <a:bodyPr lIns="0" tIns="0" rIns="0" bIns="0" anchor="ctr"/>
            <a:lstStyle/>
            <a:p>
              <a:pPr algn="ctr" eaLnBrk="0" hangingPunct="0"/>
              <a:r>
                <a:rPr lang="es-ES_tradnl">
                  <a:solidFill>
                    <a:schemeClr val="tx2"/>
                  </a:solidFill>
                  <a:latin typeface="Arial Narrow" pitchFamily="34" charset="0"/>
                </a:rPr>
                <a:t>POSEE</a:t>
              </a:r>
            </a:p>
          </p:txBody>
        </p:sp>
        <p:sp>
          <p:nvSpPr>
            <p:cNvPr id="54292" name="Line 13"/>
            <p:cNvSpPr>
              <a:spLocks noChangeShapeType="1"/>
            </p:cNvSpPr>
            <p:nvPr/>
          </p:nvSpPr>
          <p:spPr bwMode="auto">
            <a:xfrm flipV="1">
              <a:off x="2132" y="1327"/>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4293" name="Text Box 14"/>
            <p:cNvSpPr txBox="1">
              <a:spLocks noChangeArrowheads="1"/>
            </p:cNvSpPr>
            <p:nvPr/>
          </p:nvSpPr>
          <p:spPr bwMode="auto">
            <a:xfrm>
              <a:off x="1418" y="1728"/>
              <a:ext cx="310"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1:N</a:t>
              </a:r>
            </a:p>
          </p:txBody>
        </p:sp>
        <p:sp>
          <p:nvSpPr>
            <p:cNvPr id="54294" name="Text Box 16"/>
            <p:cNvSpPr txBox="1">
              <a:spLocks noChangeArrowheads="1"/>
            </p:cNvSpPr>
            <p:nvPr/>
          </p:nvSpPr>
          <p:spPr bwMode="auto">
            <a:xfrm>
              <a:off x="2043" y="1567"/>
              <a:ext cx="222" cy="209"/>
            </a:xfrm>
            <a:prstGeom prst="rect">
              <a:avLst/>
            </a:prstGeom>
            <a:noFill/>
            <a:ln w="28575">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E</a:t>
              </a:r>
              <a:endParaRPr lang="es-ES_tradnl">
                <a:solidFill>
                  <a:schemeClr val="tx2"/>
                </a:solidFill>
                <a:latin typeface="Arial Narrow" pitchFamily="34" charset="0"/>
              </a:endParaRPr>
            </a:p>
          </p:txBody>
        </p:sp>
        <p:sp>
          <p:nvSpPr>
            <p:cNvPr id="54295" name="Line 17"/>
            <p:cNvSpPr>
              <a:spLocks noChangeShapeType="1"/>
            </p:cNvSpPr>
            <p:nvPr/>
          </p:nvSpPr>
          <p:spPr bwMode="auto">
            <a:xfrm>
              <a:off x="1599" y="1200"/>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4296" name="Oval 18"/>
            <p:cNvSpPr>
              <a:spLocks noChangeArrowheads="1"/>
            </p:cNvSpPr>
            <p:nvPr/>
          </p:nvSpPr>
          <p:spPr bwMode="auto">
            <a:xfrm>
              <a:off x="1469" y="1104"/>
              <a:ext cx="136" cy="136"/>
            </a:xfrm>
            <a:prstGeom prst="ellipse">
              <a:avLst/>
            </a:prstGeom>
            <a:solidFill>
              <a:srgbClr val="B2B2B2"/>
            </a:solidFill>
            <a:ln w="28575">
              <a:solidFill>
                <a:schemeClr val="tx2"/>
              </a:solidFill>
              <a:round/>
              <a:headEnd/>
              <a:tailEnd/>
            </a:ln>
          </p:spPr>
          <p:txBody>
            <a:bodyPr lIns="0" tIns="46800" rIns="0" bIns="10800" anchor="ctr">
              <a:spAutoFit/>
            </a:bodyPr>
            <a:lstStyle/>
            <a:p>
              <a:endParaRPr lang="es-MX"/>
            </a:p>
          </p:txBody>
        </p:sp>
        <p:sp>
          <p:nvSpPr>
            <p:cNvPr id="54297" name="Text Box 19"/>
            <p:cNvSpPr txBox="1">
              <a:spLocks noChangeArrowheads="1"/>
            </p:cNvSpPr>
            <p:nvPr/>
          </p:nvSpPr>
          <p:spPr bwMode="auto">
            <a:xfrm>
              <a:off x="1200" y="1056"/>
              <a:ext cx="214"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dni</a:t>
              </a:r>
            </a:p>
          </p:txBody>
        </p:sp>
        <p:sp>
          <p:nvSpPr>
            <p:cNvPr id="54298" name="Oval 21"/>
            <p:cNvSpPr>
              <a:spLocks noChangeArrowheads="1"/>
            </p:cNvSpPr>
            <p:nvPr/>
          </p:nvSpPr>
          <p:spPr bwMode="auto">
            <a:xfrm>
              <a:off x="1244" y="2640"/>
              <a:ext cx="136" cy="136"/>
            </a:xfrm>
            <a:prstGeom prst="ellipse">
              <a:avLst/>
            </a:prstGeom>
            <a:noFill/>
            <a:ln w="28575">
              <a:solidFill>
                <a:schemeClr val="tx2"/>
              </a:solidFill>
              <a:round/>
              <a:headEnd/>
              <a:tailEnd/>
            </a:ln>
          </p:spPr>
          <p:txBody>
            <a:bodyPr lIns="0" tIns="46800" rIns="0" bIns="10800" anchor="ctr">
              <a:spAutoFit/>
            </a:bodyPr>
            <a:lstStyle/>
            <a:p>
              <a:endParaRPr lang="es-MX"/>
            </a:p>
          </p:txBody>
        </p:sp>
        <p:sp>
          <p:nvSpPr>
            <p:cNvPr id="54299" name="Line 22"/>
            <p:cNvSpPr>
              <a:spLocks noChangeShapeType="1"/>
            </p:cNvSpPr>
            <p:nvPr/>
          </p:nvSpPr>
          <p:spPr bwMode="auto">
            <a:xfrm flipV="1">
              <a:off x="2619" y="2575"/>
              <a:ext cx="0" cy="288"/>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4300" name="Text Box 23"/>
            <p:cNvSpPr txBox="1">
              <a:spLocks noChangeArrowheads="1"/>
            </p:cNvSpPr>
            <p:nvPr/>
          </p:nvSpPr>
          <p:spPr bwMode="auto">
            <a:xfrm>
              <a:off x="978" y="2592"/>
              <a:ext cx="222"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tipo</a:t>
              </a:r>
            </a:p>
          </p:txBody>
        </p:sp>
        <p:sp>
          <p:nvSpPr>
            <p:cNvPr id="54301" name="Line 48"/>
            <p:cNvSpPr>
              <a:spLocks noChangeShapeType="1"/>
            </p:cNvSpPr>
            <p:nvPr/>
          </p:nvSpPr>
          <p:spPr bwMode="auto">
            <a:xfrm>
              <a:off x="1851" y="1759"/>
              <a:ext cx="576" cy="0"/>
            </a:xfrm>
            <a:prstGeom prst="line">
              <a:avLst/>
            </a:prstGeom>
            <a:noFill/>
            <a:ln w="28575">
              <a:solidFill>
                <a:schemeClr val="tx2"/>
              </a:solidFill>
              <a:round/>
              <a:headEnd/>
              <a:tailEnd/>
            </a:ln>
          </p:spPr>
          <p:txBody>
            <a:bodyPr anchor="ctr"/>
            <a:lstStyle/>
            <a:p>
              <a:endParaRPr lang="es-MX"/>
            </a:p>
          </p:txBody>
        </p:sp>
        <p:sp>
          <p:nvSpPr>
            <p:cNvPr id="54302" name="Line 64"/>
            <p:cNvSpPr>
              <a:spLocks noChangeShapeType="1"/>
            </p:cNvSpPr>
            <p:nvPr/>
          </p:nvSpPr>
          <p:spPr bwMode="auto">
            <a:xfrm>
              <a:off x="1392" y="2496"/>
              <a:ext cx="219"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4303" name="Line 65"/>
            <p:cNvSpPr>
              <a:spLocks noChangeShapeType="1"/>
            </p:cNvSpPr>
            <p:nvPr/>
          </p:nvSpPr>
          <p:spPr bwMode="auto">
            <a:xfrm>
              <a:off x="1392" y="2736"/>
              <a:ext cx="219" cy="0"/>
            </a:xfrm>
            <a:prstGeom prst="line">
              <a:avLst/>
            </a:prstGeom>
            <a:noFill/>
            <a:ln w="28575">
              <a:solidFill>
                <a:schemeClr val="tx2"/>
              </a:solidFill>
              <a:round/>
              <a:headEnd/>
              <a:tailEnd/>
            </a:ln>
          </p:spPr>
          <p:txBody>
            <a:bodyPr lIns="0" tIns="46800" rIns="0" bIns="10800" anchor="ctr">
              <a:spAutoFit/>
            </a:bodyPr>
            <a:lstStyle/>
            <a:p>
              <a:endParaRPr lang="es-MX"/>
            </a:p>
          </p:txBody>
        </p:sp>
      </p:grpSp>
      <p:grpSp>
        <p:nvGrpSpPr>
          <p:cNvPr id="54281" name="Group 73"/>
          <p:cNvGrpSpPr>
            <a:grpSpLocks/>
          </p:cNvGrpSpPr>
          <p:nvPr/>
        </p:nvGrpSpPr>
        <p:grpSpPr bwMode="auto">
          <a:xfrm>
            <a:off x="3995738" y="2236788"/>
            <a:ext cx="2209800" cy="1047750"/>
            <a:chOff x="2496" y="1248"/>
            <a:chExt cx="1392" cy="660"/>
          </a:xfrm>
        </p:grpSpPr>
        <p:sp>
          <p:nvSpPr>
            <p:cNvPr id="54283" name="Text Box 44"/>
            <p:cNvSpPr txBox="1">
              <a:spLocks noChangeArrowheads="1"/>
            </p:cNvSpPr>
            <p:nvPr/>
          </p:nvSpPr>
          <p:spPr bwMode="auto">
            <a:xfrm>
              <a:off x="2715" y="1248"/>
              <a:ext cx="886" cy="660"/>
            </a:xfrm>
            <a:prstGeom prst="rect">
              <a:avLst/>
            </a:prstGeom>
            <a:noFill/>
            <a:ln w="28575">
              <a:noFill/>
              <a:prstDash val="dashDot"/>
              <a:miter lim="800000"/>
              <a:headEnd/>
              <a:tailEnd/>
            </a:ln>
          </p:spPr>
          <p:txBody>
            <a:bodyPr lIns="36000" tIns="46800" rIns="0" bIns="10800">
              <a:spAutoFit/>
            </a:bodyPr>
            <a:lstStyle/>
            <a:p>
              <a:pPr algn="ctr" eaLnBrk="0" hangingPunct="0">
                <a:lnSpc>
                  <a:spcPct val="120000"/>
                </a:lnSpc>
                <a:spcBef>
                  <a:spcPct val="50000"/>
                </a:spcBef>
              </a:pPr>
              <a:r>
                <a:rPr lang="es-ES_tradnl" b="1" i="1">
                  <a:solidFill>
                    <a:schemeClr val="accent2"/>
                  </a:solidFill>
                  <a:latin typeface="Times New Roman" pitchFamily="18" charset="0"/>
                </a:rPr>
                <a:t>Tipo de Relación Débil</a:t>
              </a:r>
              <a:endParaRPr lang="es-ES_tradnl" b="1">
                <a:solidFill>
                  <a:schemeClr val="accent2"/>
                </a:solidFill>
                <a:latin typeface="Times New Roman" pitchFamily="18" charset="0"/>
              </a:endParaRPr>
            </a:p>
          </p:txBody>
        </p:sp>
        <p:sp>
          <p:nvSpPr>
            <p:cNvPr id="54284" name="Line 46"/>
            <p:cNvSpPr>
              <a:spLocks noChangeShapeType="1"/>
            </p:cNvSpPr>
            <p:nvPr/>
          </p:nvSpPr>
          <p:spPr bwMode="auto">
            <a:xfrm flipV="1">
              <a:off x="2496" y="1488"/>
              <a:ext cx="336" cy="336"/>
            </a:xfrm>
            <a:prstGeom prst="line">
              <a:avLst/>
            </a:prstGeom>
            <a:noFill/>
            <a:ln w="19050">
              <a:solidFill>
                <a:schemeClr val="accent2"/>
              </a:solidFill>
              <a:round/>
              <a:headEnd type="oval" w="lg" len="lg"/>
              <a:tailEnd type="oval" w="lg" len="lg"/>
            </a:ln>
          </p:spPr>
          <p:txBody>
            <a:bodyPr lIns="0" tIns="46800" rIns="0" bIns="10800" anchor="ctr">
              <a:spAutoFit/>
            </a:bodyPr>
            <a:lstStyle/>
            <a:p>
              <a:endParaRPr lang="es-MX"/>
            </a:p>
          </p:txBody>
        </p:sp>
        <p:sp>
          <p:nvSpPr>
            <p:cNvPr id="54285" name="Line 45"/>
            <p:cNvSpPr>
              <a:spLocks noChangeShapeType="1"/>
            </p:cNvSpPr>
            <p:nvPr/>
          </p:nvSpPr>
          <p:spPr bwMode="auto">
            <a:xfrm>
              <a:off x="3504" y="1488"/>
              <a:ext cx="384" cy="288"/>
            </a:xfrm>
            <a:prstGeom prst="line">
              <a:avLst/>
            </a:prstGeom>
            <a:noFill/>
            <a:ln w="19050">
              <a:solidFill>
                <a:schemeClr val="accent2"/>
              </a:solidFill>
              <a:round/>
              <a:headEnd type="oval" w="lg" len="lg"/>
              <a:tailEnd type="oval" w="lg" len="lg"/>
            </a:ln>
          </p:spPr>
          <p:txBody>
            <a:bodyPr lIns="0" tIns="46800" rIns="0" bIns="10800" anchor="ctr">
              <a:spAutoFit/>
            </a:bodyPr>
            <a:lstStyle/>
            <a:p>
              <a:endParaRPr lang="es-MX"/>
            </a:p>
          </p:txBody>
        </p:sp>
      </p:grpSp>
      <p:sp>
        <p:nvSpPr>
          <p:cNvPr id="54282" name="Rectangle 72"/>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ustDataLst>
      <p:tags r:id="rId1"/>
    </p:custDataLst>
  </p:cSld>
  <p:clrMapOvr>
    <a:masterClrMapping/>
  </p:clrMapOvr>
  <p:transition advTm="3377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5 Marcador de número de diapositiva"/>
          <p:cNvSpPr>
            <a:spLocks noGrp="1"/>
          </p:cNvSpPr>
          <p:nvPr>
            <p:ph type="sldNum" sz="quarter" idx="12"/>
          </p:nvPr>
        </p:nvSpPr>
        <p:spPr>
          <a:noFill/>
        </p:spPr>
        <p:txBody>
          <a:bodyPr/>
          <a:lstStyle/>
          <a:p>
            <a:fld id="{1F43ACEB-C582-438A-B22D-FCCF2B96FDC6}" type="slidenum">
              <a:rPr lang="es-ES" smtClean="0"/>
              <a:pPr/>
              <a:t>5</a:t>
            </a:fld>
            <a:endParaRPr lang="es-ES"/>
          </a:p>
        </p:txBody>
      </p:sp>
      <p:sp>
        <p:nvSpPr>
          <p:cNvPr id="9219" name="Rectangle 2"/>
          <p:cNvSpPr>
            <a:spLocks noGrp="1" noChangeArrowheads="1"/>
          </p:cNvSpPr>
          <p:nvPr>
            <p:ph type="body" idx="1"/>
          </p:nvPr>
        </p:nvSpPr>
        <p:spPr>
          <a:xfrm>
            <a:off x="990600" y="2060575"/>
            <a:ext cx="7848600" cy="4264025"/>
          </a:xfrm>
        </p:spPr>
        <p:txBody>
          <a:bodyPr/>
          <a:lstStyle/>
          <a:p>
            <a:pPr eaLnBrk="1" hangingPunct="1"/>
            <a:r>
              <a:rPr lang="es-ES_tradnl" sz="2800" b="1">
                <a:solidFill>
                  <a:schemeClr val="accent2"/>
                </a:solidFill>
              </a:rPr>
              <a:t>Descripción concisa de los requisitos de información</a:t>
            </a:r>
            <a:r>
              <a:rPr lang="es-ES_tradnl" sz="2800"/>
              <a:t> de los usuarios</a:t>
            </a:r>
          </a:p>
          <a:p>
            <a:pPr lvl="1" eaLnBrk="1" hangingPunct="1"/>
            <a:r>
              <a:rPr lang="es-ES_tradnl" sz="2400"/>
              <a:t>Descripciones detalladas de</a:t>
            </a:r>
          </a:p>
          <a:p>
            <a:pPr lvl="2" eaLnBrk="1" hangingPunct="1"/>
            <a:r>
              <a:rPr lang="es-ES_tradnl" sz="2000"/>
              <a:t>TIPOS DE DATOS</a:t>
            </a:r>
          </a:p>
          <a:p>
            <a:pPr lvl="2" eaLnBrk="1" hangingPunct="1"/>
            <a:r>
              <a:rPr lang="es-ES_tradnl" sz="2000"/>
              <a:t>RELACIONES ENTRE DATOS</a:t>
            </a:r>
          </a:p>
          <a:p>
            <a:pPr lvl="2" eaLnBrk="1" hangingPunct="1"/>
            <a:r>
              <a:rPr lang="es-ES_tradnl" sz="2000"/>
              <a:t>RESTRICCIONES que los DATOS deben cumplir</a:t>
            </a:r>
          </a:p>
          <a:p>
            <a:pPr eaLnBrk="1" hangingPunct="1"/>
            <a:endParaRPr lang="es-ES_tradnl" sz="1200"/>
          </a:p>
          <a:p>
            <a:pPr eaLnBrk="1" hangingPunct="1"/>
            <a:r>
              <a:rPr lang="es-ES_tradnl" sz="2800" b="1">
                <a:solidFill>
                  <a:schemeClr val="accent2"/>
                </a:solidFill>
              </a:rPr>
              <a:t>Sin detalles de implementación</a:t>
            </a:r>
            <a:endParaRPr lang="es-ES_tradnl" sz="2800"/>
          </a:p>
          <a:p>
            <a:pPr lvl="1" eaLnBrk="1" hangingPunct="1"/>
            <a:r>
              <a:rPr lang="es-ES_tradnl" sz="2400"/>
              <a:t>Más fácil de entender</a:t>
            </a:r>
          </a:p>
          <a:p>
            <a:pPr lvl="1" eaLnBrk="1" hangingPunct="1"/>
            <a:r>
              <a:rPr lang="es-ES_tradnl" sz="2400"/>
              <a:t>Comunicación con el usuario no técnico</a:t>
            </a:r>
          </a:p>
        </p:txBody>
      </p:sp>
      <p:sp>
        <p:nvSpPr>
          <p:cNvPr id="9220" name="Rectangle 3"/>
          <p:cNvSpPr>
            <a:spLocks noGrp="1" noChangeArrowheads="1"/>
          </p:cNvSpPr>
          <p:nvPr>
            <p:ph type="title"/>
          </p:nvPr>
        </p:nvSpPr>
        <p:spPr>
          <a:xfrm>
            <a:off x="1173163" y="1066800"/>
            <a:ext cx="7772400" cy="533400"/>
          </a:xfrm>
        </p:spPr>
        <p:txBody>
          <a:bodyPr/>
          <a:lstStyle/>
          <a:p>
            <a:pPr eaLnBrk="1" hangingPunct="1"/>
            <a:r>
              <a:rPr lang="es-ES_tradnl" b="1"/>
              <a:t>Esquema conceptual</a:t>
            </a:r>
            <a:endParaRPr lang="es-ES" b="1"/>
          </a:p>
        </p:txBody>
      </p:sp>
      <p:sp>
        <p:nvSpPr>
          <p:cNvPr id="9221" name="Rectangle 4"/>
          <p:cNvSpPr>
            <a:spLocks noChangeArrowheads="1"/>
          </p:cNvSpPr>
          <p:nvPr/>
        </p:nvSpPr>
        <p:spPr bwMode="auto">
          <a:xfrm>
            <a:off x="971550" y="152400"/>
            <a:ext cx="7974013" cy="8382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2.1. Introducción e historia del modelo Entidad-Relación</a:t>
            </a:r>
            <a:endParaRPr lang="es-ES" sz="3200" b="1">
              <a:solidFill>
                <a:schemeClr val="tx2"/>
              </a:solidFill>
              <a:latin typeface="Times New Roman" pitchFamily="18" charset="0"/>
            </a:endParaRPr>
          </a:p>
        </p:txBody>
      </p:sp>
    </p:spTree>
  </p:cSld>
  <p:clrMapOvr>
    <a:masterClrMapping/>
  </p:clrMapOvr>
  <p:transition advTm="68512"/>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5 Marcador de número de diapositiva"/>
          <p:cNvSpPr>
            <a:spLocks noGrp="1"/>
          </p:cNvSpPr>
          <p:nvPr>
            <p:ph type="sldNum" sz="quarter" idx="12"/>
          </p:nvPr>
        </p:nvSpPr>
        <p:spPr>
          <a:noFill/>
        </p:spPr>
        <p:txBody>
          <a:bodyPr/>
          <a:lstStyle/>
          <a:p>
            <a:fld id="{219ED515-E2E6-45D4-99C5-8B1B10BB99B5}" type="slidenum">
              <a:rPr lang="es-ES" smtClean="0"/>
              <a:pPr/>
              <a:t>50</a:t>
            </a:fld>
            <a:endParaRPr lang="es-ES"/>
          </a:p>
        </p:txBody>
      </p:sp>
      <p:sp>
        <p:nvSpPr>
          <p:cNvPr id="55299" name="AutoShape 101"/>
          <p:cNvSpPr>
            <a:spLocks noChangeArrowheads="1"/>
          </p:cNvSpPr>
          <p:nvPr/>
        </p:nvSpPr>
        <p:spPr bwMode="auto">
          <a:xfrm>
            <a:off x="5076825" y="2133600"/>
            <a:ext cx="3657600" cy="3816350"/>
          </a:xfrm>
          <a:prstGeom prst="roundRect">
            <a:avLst>
              <a:gd name="adj" fmla="val 16667"/>
            </a:avLst>
          </a:prstGeom>
          <a:solidFill>
            <a:srgbClr val="BFD6D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55300" name="AutoShape 102"/>
          <p:cNvSpPr>
            <a:spLocks noChangeArrowheads="1"/>
          </p:cNvSpPr>
          <p:nvPr/>
        </p:nvSpPr>
        <p:spPr bwMode="auto">
          <a:xfrm>
            <a:off x="1295400" y="2133600"/>
            <a:ext cx="3657600" cy="3816350"/>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55301" name="Rectangle 61"/>
          <p:cNvSpPr>
            <a:spLocks noGrp="1" noChangeArrowheads="1"/>
          </p:cNvSpPr>
          <p:nvPr>
            <p:ph type="title"/>
          </p:nvPr>
        </p:nvSpPr>
        <p:spPr>
          <a:xfrm>
            <a:off x="1187450" y="188913"/>
            <a:ext cx="7793038" cy="682625"/>
          </a:xfrm>
        </p:spPr>
        <p:txBody>
          <a:bodyPr/>
          <a:lstStyle/>
          <a:p>
            <a:pPr eaLnBrk="1" hangingPunct="1"/>
            <a:r>
              <a:rPr lang="es-ES_tradnl" sz="4000"/>
              <a:t>Tipo de entidad débil (vii)</a:t>
            </a:r>
            <a:endParaRPr lang="es-ES" sz="4000"/>
          </a:p>
        </p:txBody>
      </p:sp>
      <p:sp>
        <p:nvSpPr>
          <p:cNvPr id="55302" name="Rectangle 62"/>
          <p:cNvSpPr>
            <a:spLocks noGrp="1" noChangeArrowheads="1"/>
          </p:cNvSpPr>
          <p:nvPr>
            <p:ph type="body" idx="1"/>
          </p:nvPr>
        </p:nvSpPr>
        <p:spPr>
          <a:xfrm>
            <a:off x="1258888" y="981075"/>
            <a:ext cx="7772400" cy="465138"/>
          </a:xfrm>
        </p:spPr>
        <p:txBody>
          <a:bodyPr/>
          <a:lstStyle/>
          <a:p>
            <a:pPr eaLnBrk="1" hangingPunct="1">
              <a:buFont typeface="Wingdings" pitchFamily="2" charset="2"/>
              <a:buNone/>
            </a:pPr>
            <a:r>
              <a:rPr lang="es-ES_tradnl" sz="2800"/>
              <a:t>Comparación de conceptos y notación</a:t>
            </a:r>
            <a:endParaRPr lang="es-ES" sz="2800"/>
          </a:p>
        </p:txBody>
      </p:sp>
      <p:grpSp>
        <p:nvGrpSpPr>
          <p:cNvPr id="55303" name="Group 106"/>
          <p:cNvGrpSpPr>
            <a:grpSpLocks/>
          </p:cNvGrpSpPr>
          <p:nvPr/>
        </p:nvGrpSpPr>
        <p:grpSpPr bwMode="auto">
          <a:xfrm>
            <a:off x="1619250" y="3124200"/>
            <a:ext cx="3179763" cy="2320925"/>
            <a:chOff x="1020" y="1968"/>
            <a:chExt cx="2003" cy="1462"/>
          </a:xfrm>
        </p:grpSpPr>
        <p:sp>
          <p:nvSpPr>
            <p:cNvPr id="55324" name="Rectangle 63"/>
            <p:cNvSpPr>
              <a:spLocks noChangeArrowheads="1"/>
            </p:cNvSpPr>
            <p:nvPr/>
          </p:nvSpPr>
          <p:spPr bwMode="auto">
            <a:xfrm>
              <a:off x="1068" y="1981"/>
              <a:ext cx="816"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CLIENTE</a:t>
              </a:r>
            </a:p>
          </p:txBody>
        </p:sp>
        <p:sp>
          <p:nvSpPr>
            <p:cNvPr id="55325" name="Line 64"/>
            <p:cNvSpPr>
              <a:spLocks noChangeShapeType="1"/>
            </p:cNvSpPr>
            <p:nvPr/>
          </p:nvSpPr>
          <p:spPr bwMode="auto">
            <a:xfrm>
              <a:off x="1482" y="2880"/>
              <a:ext cx="0" cy="288"/>
            </a:xfrm>
            <a:prstGeom prst="line">
              <a:avLst/>
            </a:prstGeom>
            <a:noFill/>
            <a:ln w="114300" cmpd="dbl">
              <a:solidFill>
                <a:schemeClr val="tx2"/>
              </a:solidFill>
              <a:round/>
              <a:headEnd/>
              <a:tailEnd/>
            </a:ln>
          </p:spPr>
          <p:txBody>
            <a:bodyPr wrap="none" lIns="0" tIns="0" rIns="0" bIns="0" anchor="ctr"/>
            <a:lstStyle/>
            <a:p>
              <a:endParaRPr lang="es-MX"/>
            </a:p>
          </p:txBody>
        </p:sp>
        <p:sp>
          <p:nvSpPr>
            <p:cNvPr id="55326" name="Line 65"/>
            <p:cNvSpPr>
              <a:spLocks noChangeShapeType="1"/>
            </p:cNvSpPr>
            <p:nvPr/>
          </p:nvSpPr>
          <p:spPr bwMode="auto">
            <a:xfrm>
              <a:off x="1932" y="3264"/>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5327" name="Oval 66"/>
            <p:cNvSpPr>
              <a:spLocks noChangeArrowheads="1"/>
            </p:cNvSpPr>
            <p:nvPr/>
          </p:nvSpPr>
          <p:spPr bwMode="auto">
            <a:xfrm>
              <a:off x="2109" y="3120"/>
              <a:ext cx="914" cy="257"/>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55328" name="Text Box 67"/>
            <p:cNvSpPr txBox="1">
              <a:spLocks noChangeArrowheads="1"/>
            </p:cNvSpPr>
            <p:nvPr/>
          </p:nvSpPr>
          <p:spPr bwMode="auto">
            <a:xfrm>
              <a:off x="2164" y="3120"/>
              <a:ext cx="813" cy="187"/>
            </a:xfrm>
            <a:prstGeom prst="rect">
              <a:avLst/>
            </a:prstGeom>
            <a:noFill/>
            <a:ln w="28575">
              <a:noFill/>
              <a:miter lim="800000"/>
              <a:headEnd/>
              <a:tailEnd/>
            </a:ln>
          </p:spPr>
          <p:txBody>
            <a:bodyPr wrap="none" lIns="72000" tIns="10800" rIns="72000" bIns="10800">
              <a:spAutoFit/>
            </a:bodyPr>
            <a:lstStyle/>
            <a:p>
              <a:pPr eaLnBrk="0" hangingPunct="0">
                <a:spcBef>
                  <a:spcPct val="50000"/>
                </a:spcBef>
              </a:pPr>
              <a:r>
                <a:rPr lang="es-ES_tradnl" u="sng">
                  <a:solidFill>
                    <a:schemeClr val="tx2"/>
                  </a:solidFill>
                  <a:latin typeface="Arial Narrow" pitchFamily="34" charset="0"/>
                </a:rPr>
                <a:t>numprestamo</a:t>
              </a:r>
            </a:p>
          </p:txBody>
        </p:sp>
        <p:sp>
          <p:nvSpPr>
            <p:cNvPr id="55329" name="AutoShape 68"/>
            <p:cNvSpPr>
              <a:spLocks noChangeArrowheads="1"/>
            </p:cNvSpPr>
            <p:nvPr/>
          </p:nvSpPr>
          <p:spPr bwMode="auto">
            <a:xfrm>
              <a:off x="1020" y="2452"/>
              <a:ext cx="907" cy="476"/>
            </a:xfrm>
            <a:prstGeom prst="diamond">
              <a:avLst/>
            </a:prstGeom>
            <a:solidFill>
              <a:schemeClr val="bg1"/>
            </a:solidFill>
            <a:ln w="28575">
              <a:solidFill>
                <a:schemeClr val="tx2"/>
              </a:solidFill>
              <a:miter lim="800000"/>
              <a:headEnd/>
              <a:tailEnd/>
            </a:ln>
          </p:spPr>
          <p:txBody>
            <a:bodyPr wrap="none" lIns="0" tIns="0" rIns="0" bIns="0" anchor="ctr"/>
            <a:lstStyle/>
            <a:p>
              <a:pPr algn="ctr" eaLnBrk="0" hangingPunct="0"/>
              <a:endParaRPr lang="es-ES_tradnl">
                <a:solidFill>
                  <a:schemeClr val="tx2"/>
                </a:solidFill>
                <a:latin typeface="Arial Narrow" pitchFamily="34" charset="0"/>
              </a:endParaRPr>
            </a:p>
            <a:p>
              <a:pPr algn="ctr" eaLnBrk="0" hangingPunct="0"/>
              <a:endParaRPr lang="es-ES_tradnl">
                <a:solidFill>
                  <a:schemeClr val="tx2"/>
                </a:solidFill>
                <a:latin typeface="Arial Narrow" pitchFamily="34" charset="0"/>
              </a:endParaRPr>
            </a:p>
          </p:txBody>
        </p:sp>
        <p:sp>
          <p:nvSpPr>
            <p:cNvPr id="55330" name="Line 69"/>
            <p:cNvSpPr>
              <a:spLocks noChangeShapeType="1"/>
            </p:cNvSpPr>
            <p:nvPr/>
          </p:nvSpPr>
          <p:spPr bwMode="auto">
            <a:xfrm flipV="1">
              <a:off x="1482" y="2208"/>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5331" name="Line 70"/>
            <p:cNvSpPr>
              <a:spLocks noChangeShapeType="1"/>
            </p:cNvSpPr>
            <p:nvPr/>
          </p:nvSpPr>
          <p:spPr bwMode="auto">
            <a:xfrm>
              <a:off x="1884" y="2112"/>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5332" name="Oval 71"/>
            <p:cNvSpPr>
              <a:spLocks noChangeArrowheads="1"/>
            </p:cNvSpPr>
            <p:nvPr/>
          </p:nvSpPr>
          <p:spPr bwMode="auto">
            <a:xfrm>
              <a:off x="2061" y="1968"/>
              <a:ext cx="543"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55333" name="Text Box 72"/>
            <p:cNvSpPr txBox="1">
              <a:spLocks noChangeArrowheads="1"/>
            </p:cNvSpPr>
            <p:nvPr/>
          </p:nvSpPr>
          <p:spPr bwMode="auto">
            <a:xfrm>
              <a:off x="2213" y="1968"/>
              <a:ext cx="248"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dni</a:t>
              </a:r>
              <a:endParaRPr lang="es-ES_tradnl">
                <a:solidFill>
                  <a:schemeClr val="tx2"/>
                </a:solidFill>
                <a:latin typeface="Arial Narrow" pitchFamily="34" charset="0"/>
              </a:endParaRPr>
            </a:p>
          </p:txBody>
        </p:sp>
        <p:sp>
          <p:nvSpPr>
            <p:cNvPr id="55334" name="Text Box 73"/>
            <p:cNvSpPr txBox="1">
              <a:spLocks noChangeArrowheads="1"/>
            </p:cNvSpPr>
            <p:nvPr/>
          </p:nvSpPr>
          <p:spPr bwMode="auto">
            <a:xfrm>
              <a:off x="1614" y="2208"/>
              <a:ext cx="8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1</a:t>
              </a:r>
            </a:p>
          </p:txBody>
        </p:sp>
        <p:sp>
          <p:nvSpPr>
            <p:cNvPr id="55335" name="Text Box 74"/>
            <p:cNvSpPr txBox="1">
              <a:spLocks noChangeArrowheads="1"/>
            </p:cNvSpPr>
            <p:nvPr/>
          </p:nvSpPr>
          <p:spPr bwMode="auto">
            <a:xfrm>
              <a:off x="1614" y="2928"/>
              <a:ext cx="8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N</a:t>
              </a:r>
            </a:p>
          </p:txBody>
        </p:sp>
        <p:sp>
          <p:nvSpPr>
            <p:cNvPr id="55336" name="Rectangle 75"/>
            <p:cNvSpPr>
              <a:spLocks noChangeArrowheads="1"/>
            </p:cNvSpPr>
            <p:nvPr/>
          </p:nvSpPr>
          <p:spPr bwMode="auto">
            <a:xfrm>
              <a:off x="1020" y="3168"/>
              <a:ext cx="912" cy="262"/>
            </a:xfrm>
            <a:prstGeom prst="rect">
              <a:avLst/>
            </a:prstGeom>
            <a:solidFill>
              <a:schemeClr val="bg1"/>
            </a:solidFill>
            <a:ln w="28575">
              <a:solidFill>
                <a:schemeClr val="tx2"/>
              </a:solidFill>
              <a:miter lim="800000"/>
              <a:headEnd/>
              <a:tailEnd/>
            </a:ln>
          </p:spPr>
          <p:txBody>
            <a:bodyPr wrap="none" lIns="0" tIns="0" rIns="0" bIns="0" anchor="ctr"/>
            <a:lstStyle/>
            <a:p>
              <a:pPr algn="ctr" eaLnBrk="0" hangingPunct="0"/>
              <a:r>
                <a:rPr lang="es-ES_tradnl">
                  <a:solidFill>
                    <a:schemeClr val="tx2"/>
                  </a:solidFill>
                  <a:latin typeface="Arial Narrow" pitchFamily="34" charset="0"/>
                </a:rPr>
                <a:t>PRESTAMO</a:t>
              </a:r>
            </a:p>
          </p:txBody>
        </p:sp>
        <p:sp>
          <p:nvSpPr>
            <p:cNvPr id="55337" name="Text Box 76"/>
            <p:cNvSpPr txBox="1">
              <a:spLocks noChangeArrowheads="1"/>
            </p:cNvSpPr>
            <p:nvPr/>
          </p:nvSpPr>
          <p:spPr bwMode="auto">
            <a:xfrm>
              <a:off x="1212" y="2597"/>
              <a:ext cx="498" cy="187"/>
            </a:xfrm>
            <a:prstGeom prst="rect">
              <a:avLst/>
            </a:prstGeom>
            <a:noFill/>
            <a:ln w="28575">
              <a:noFill/>
              <a:miter lim="800000"/>
              <a:headEnd/>
              <a:tailEnd/>
            </a:ln>
          </p:spPr>
          <p:txBody>
            <a:bodyPr wrap="none" lIns="72000" tIns="10800" rIns="72000" bIns="10800">
              <a:spAutoFit/>
            </a:bodyPr>
            <a:lstStyle/>
            <a:p>
              <a:pPr eaLnBrk="0" hangingPunct="0">
                <a:spcBef>
                  <a:spcPct val="50000"/>
                </a:spcBef>
              </a:pPr>
              <a:r>
                <a:rPr lang="es-ES_tradnl">
                  <a:solidFill>
                    <a:schemeClr val="tx2"/>
                  </a:solidFill>
                  <a:latin typeface="Arial Narrow" pitchFamily="34" charset="0"/>
                </a:rPr>
                <a:t>POSEE</a:t>
              </a:r>
            </a:p>
          </p:txBody>
        </p:sp>
      </p:grpSp>
      <p:grpSp>
        <p:nvGrpSpPr>
          <p:cNvPr id="55304" name="Group 107"/>
          <p:cNvGrpSpPr>
            <a:grpSpLocks/>
          </p:cNvGrpSpPr>
          <p:nvPr/>
        </p:nvGrpSpPr>
        <p:grpSpPr bwMode="auto">
          <a:xfrm>
            <a:off x="5715000" y="3048000"/>
            <a:ext cx="2884488" cy="2686050"/>
            <a:chOff x="3600" y="1920"/>
            <a:chExt cx="1817" cy="1692"/>
          </a:xfrm>
        </p:grpSpPr>
        <p:sp>
          <p:nvSpPr>
            <p:cNvPr id="55308" name="Text Box 81"/>
            <p:cNvSpPr txBox="1">
              <a:spLocks noChangeArrowheads="1"/>
            </p:cNvSpPr>
            <p:nvPr/>
          </p:nvSpPr>
          <p:spPr bwMode="auto">
            <a:xfrm>
              <a:off x="4694" y="3312"/>
              <a:ext cx="723" cy="209"/>
            </a:xfrm>
            <a:prstGeom prst="rect">
              <a:avLst/>
            </a:prstGeom>
            <a:noFill/>
            <a:ln w="28575">
              <a:noFill/>
              <a:miter lim="800000"/>
              <a:headEnd/>
              <a:tailEnd/>
            </a:ln>
          </p:spPr>
          <p:txBody>
            <a:bodyPr wrap="none" lIns="0" tIns="46800" rIns="0" bIns="10800">
              <a:spAutoFit/>
            </a:bodyPr>
            <a:lstStyle/>
            <a:p>
              <a:pPr eaLnBrk="0" hangingPunct="0">
                <a:spcBef>
                  <a:spcPct val="50000"/>
                </a:spcBef>
              </a:pPr>
              <a:r>
                <a:rPr lang="es-ES_tradnl">
                  <a:solidFill>
                    <a:schemeClr val="tx2"/>
                  </a:solidFill>
                  <a:latin typeface="Arial Narrow" pitchFamily="34" charset="0"/>
                </a:rPr>
                <a:t>numprestamo</a:t>
              </a:r>
            </a:p>
          </p:txBody>
        </p:sp>
        <p:sp>
          <p:nvSpPr>
            <p:cNvPr id="55309" name="Rectangle 82"/>
            <p:cNvSpPr>
              <a:spLocks noChangeArrowheads="1"/>
            </p:cNvSpPr>
            <p:nvPr/>
          </p:nvSpPr>
          <p:spPr bwMode="auto">
            <a:xfrm>
              <a:off x="3613" y="1968"/>
              <a:ext cx="878"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CLIENTE</a:t>
              </a:r>
            </a:p>
          </p:txBody>
        </p:sp>
        <p:sp>
          <p:nvSpPr>
            <p:cNvPr id="55310" name="Rectangle 83"/>
            <p:cNvSpPr>
              <a:spLocks noChangeArrowheads="1"/>
            </p:cNvSpPr>
            <p:nvPr/>
          </p:nvSpPr>
          <p:spPr bwMode="auto">
            <a:xfrm>
              <a:off x="3600" y="3275"/>
              <a:ext cx="961" cy="337"/>
            </a:xfrm>
            <a:prstGeom prst="rect">
              <a:avLst/>
            </a:prstGeom>
            <a:solidFill>
              <a:schemeClr val="bg1"/>
            </a:solidFill>
            <a:ln w="114300" cmpd="dbl">
              <a:solidFill>
                <a:schemeClr val="tx2"/>
              </a:solidFill>
              <a:miter lim="800000"/>
              <a:headEnd/>
              <a:tailEnd/>
            </a:ln>
          </p:spPr>
          <p:txBody>
            <a:bodyPr lIns="0" tIns="10800" rIns="0" bIns="10800" anchor="ctr"/>
            <a:lstStyle/>
            <a:p>
              <a:pPr algn="ctr" eaLnBrk="0" hangingPunct="0"/>
              <a:r>
                <a:rPr lang="es-ES_tradnl">
                  <a:solidFill>
                    <a:schemeClr val="tx2"/>
                  </a:solidFill>
                  <a:latin typeface="Arial Narrow" pitchFamily="34" charset="0"/>
                </a:rPr>
                <a:t>PRESTAMO</a:t>
              </a:r>
            </a:p>
          </p:txBody>
        </p:sp>
        <p:sp>
          <p:nvSpPr>
            <p:cNvPr id="55311" name="Line 84"/>
            <p:cNvSpPr>
              <a:spLocks noChangeShapeType="1"/>
            </p:cNvSpPr>
            <p:nvPr/>
          </p:nvSpPr>
          <p:spPr bwMode="auto">
            <a:xfrm>
              <a:off x="4074" y="3024"/>
              <a:ext cx="0" cy="240"/>
            </a:xfrm>
            <a:prstGeom prst="line">
              <a:avLst/>
            </a:prstGeom>
            <a:noFill/>
            <a:ln w="28575">
              <a:solidFill>
                <a:schemeClr val="tx2"/>
              </a:solidFill>
              <a:round/>
              <a:headEnd/>
              <a:tailEnd type="triangle" w="lg" len="lg"/>
            </a:ln>
          </p:spPr>
          <p:txBody>
            <a:bodyPr lIns="0" tIns="46800" rIns="0" bIns="10800" anchor="ctr">
              <a:spAutoFit/>
            </a:bodyPr>
            <a:lstStyle/>
            <a:p>
              <a:endParaRPr lang="es-MX"/>
            </a:p>
          </p:txBody>
        </p:sp>
        <p:sp>
          <p:nvSpPr>
            <p:cNvPr id="55312" name="Oval 85"/>
            <p:cNvSpPr>
              <a:spLocks noChangeArrowheads="1"/>
            </p:cNvSpPr>
            <p:nvPr/>
          </p:nvSpPr>
          <p:spPr bwMode="auto">
            <a:xfrm>
              <a:off x="4785" y="3241"/>
              <a:ext cx="136" cy="136"/>
            </a:xfrm>
            <a:prstGeom prst="ellipse">
              <a:avLst/>
            </a:prstGeom>
            <a:solidFill>
              <a:srgbClr val="B2B2B2"/>
            </a:solidFill>
            <a:ln w="28575">
              <a:solidFill>
                <a:schemeClr val="tx2"/>
              </a:solidFill>
              <a:round/>
              <a:headEnd/>
              <a:tailEnd/>
            </a:ln>
          </p:spPr>
          <p:txBody>
            <a:bodyPr lIns="0" tIns="46800" rIns="0" bIns="10800" anchor="ctr">
              <a:spAutoFit/>
            </a:bodyPr>
            <a:lstStyle/>
            <a:p>
              <a:endParaRPr lang="es-MX"/>
            </a:p>
          </p:txBody>
        </p:sp>
        <p:sp>
          <p:nvSpPr>
            <p:cNvPr id="55313" name="AutoShape 86"/>
            <p:cNvSpPr>
              <a:spLocks noChangeArrowheads="1"/>
            </p:cNvSpPr>
            <p:nvPr/>
          </p:nvSpPr>
          <p:spPr bwMode="auto">
            <a:xfrm>
              <a:off x="3606" y="2448"/>
              <a:ext cx="907" cy="576"/>
            </a:xfrm>
            <a:prstGeom prst="diamond">
              <a:avLst/>
            </a:prstGeom>
            <a:solidFill>
              <a:schemeClr val="bg1"/>
            </a:solidFill>
            <a:ln w="28575">
              <a:solidFill>
                <a:schemeClr val="tx2"/>
              </a:solidFill>
              <a:miter lim="800000"/>
              <a:headEnd/>
              <a:tailEnd/>
            </a:ln>
          </p:spPr>
          <p:txBody>
            <a:bodyPr lIns="0" tIns="0" rIns="0" bIns="0" anchor="ctr"/>
            <a:lstStyle/>
            <a:p>
              <a:pPr algn="ctr" eaLnBrk="0" hangingPunct="0"/>
              <a:r>
                <a:rPr lang="es-ES_tradnl">
                  <a:solidFill>
                    <a:schemeClr val="tx2"/>
                  </a:solidFill>
                  <a:latin typeface="Arial Narrow" pitchFamily="34" charset="0"/>
                </a:rPr>
                <a:t>POSEE</a:t>
              </a:r>
            </a:p>
          </p:txBody>
        </p:sp>
        <p:sp>
          <p:nvSpPr>
            <p:cNvPr id="55314" name="Line 87"/>
            <p:cNvSpPr>
              <a:spLocks noChangeShapeType="1"/>
            </p:cNvSpPr>
            <p:nvPr/>
          </p:nvSpPr>
          <p:spPr bwMode="auto">
            <a:xfrm flipV="1">
              <a:off x="4074" y="2208"/>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5315" name="Text Box 88"/>
            <p:cNvSpPr txBox="1">
              <a:spLocks noChangeArrowheads="1"/>
            </p:cNvSpPr>
            <p:nvPr/>
          </p:nvSpPr>
          <p:spPr bwMode="auto">
            <a:xfrm>
              <a:off x="4586" y="2609"/>
              <a:ext cx="310"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1:N</a:t>
              </a:r>
            </a:p>
          </p:txBody>
        </p:sp>
        <p:sp>
          <p:nvSpPr>
            <p:cNvPr id="55316" name="Text Box 89"/>
            <p:cNvSpPr txBox="1">
              <a:spLocks noChangeArrowheads="1"/>
            </p:cNvSpPr>
            <p:nvPr/>
          </p:nvSpPr>
          <p:spPr bwMode="auto">
            <a:xfrm>
              <a:off x="3985" y="2448"/>
              <a:ext cx="222" cy="209"/>
            </a:xfrm>
            <a:prstGeom prst="rect">
              <a:avLst/>
            </a:prstGeom>
            <a:noFill/>
            <a:ln w="28575">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E</a:t>
              </a:r>
              <a:endParaRPr lang="es-ES_tradnl">
                <a:solidFill>
                  <a:schemeClr val="tx2"/>
                </a:solidFill>
                <a:latin typeface="Arial Narrow" pitchFamily="34" charset="0"/>
              </a:endParaRPr>
            </a:p>
          </p:txBody>
        </p:sp>
        <p:sp>
          <p:nvSpPr>
            <p:cNvPr id="55317" name="Line 90"/>
            <p:cNvSpPr>
              <a:spLocks noChangeShapeType="1"/>
            </p:cNvSpPr>
            <p:nvPr/>
          </p:nvSpPr>
          <p:spPr bwMode="auto">
            <a:xfrm>
              <a:off x="4485" y="2081"/>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5318" name="Oval 91"/>
            <p:cNvSpPr>
              <a:spLocks noChangeArrowheads="1"/>
            </p:cNvSpPr>
            <p:nvPr/>
          </p:nvSpPr>
          <p:spPr bwMode="auto">
            <a:xfrm>
              <a:off x="4670" y="1993"/>
              <a:ext cx="136" cy="136"/>
            </a:xfrm>
            <a:prstGeom prst="ellipse">
              <a:avLst/>
            </a:prstGeom>
            <a:solidFill>
              <a:srgbClr val="B2B2B2"/>
            </a:solidFill>
            <a:ln w="28575">
              <a:solidFill>
                <a:schemeClr val="tx2"/>
              </a:solidFill>
              <a:round/>
              <a:headEnd/>
              <a:tailEnd/>
            </a:ln>
          </p:spPr>
          <p:txBody>
            <a:bodyPr lIns="0" tIns="46800" rIns="0" bIns="10800" anchor="ctr">
              <a:spAutoFit/>
            </a:bodyPr>
            <a:lstStyle/>
            <a:p>
              <a:endParaRPr lang="es-MX"/>
            </a:p>
          </p:txBody>
        </p:sp>
        <p:sp>
          <p:nvSpPr>
            <p:cNvPr id="55319" name="Text Box 92"/>
            <p:cNvSpPr txBox="1">
              <a:spLocks noChangeArrowheads="1"/>
            </p:cNvSpPr>
            <p:nvPr/>
          </p:nvSpPr>
          <p:spPr bwMode="auto">
            <a:xfrm>
              <a:off x="4854" y="1920"/>
              <a:ext cx="158" cy="209"/>
            </a:xfrm>
            <a:prstGeom prst="rect">
              <a:avLst/>
            </a:prstGeom>
            <a:noFill/>
            <a:ln w="28575">
              <a:noFill/>
              <a:miter lim="800000"/>
              <a:headEnd/>
              <a:tailEnd/>
            </a:ln>
          </p:spPr>
          <p:txBody>
            <a:bodyPr wrap="none" lIns="0" tIns="46800" rIns="0" bIns="10800">
              <a:spAutoFit/>
            </a:bodyPr>
            <a:lstStyle/>
            <a:p>
              <a:pPr eaLnBrk="0" hangingPunct="0">
                <a:spcBef>
                  <a:spcPct val="50000"/>
                </a:spcBef>
              </a:pPr>
              <a:r>
                <a:rPr lang="es-ES_tradnl">
                  <a:solidFill>
                    <a:schemeClr val="tx2"/>
                  </a:solidFill>
                  <a:latin typeface="Arial Narrow" pitchFamily="34" charset="0"/>
                </a:rPr>
                <a:t>dni</a:t>
              </a:r>
            </a:p>
          </p:txBody>
        </p:sp>
        <p:sp>
          <p:nvSpPr>
            <p:cNvPr id="55320" name="Line 96"/>
            <p:cNvSpPr>
              <a:spLocks noChangeShapeType="1"/>
            </p:cNvSpPr>
            <p:nvPr/>
          </p:nvSpPr>
          <p:spPr bwMode="auto">
            <a:xfrm>
              <a:off x="3793" y="2640"/>
              <a:ext cx="576" cy="0"/>
            </a:xfrm>
            <a:prstGeom prst="line">
              <a:avLst/>
            </a:prstGeom>
            <a:noFill/>
            <a:ln w="28575">
              <a:solidFill>
                <a:schemeClr val="tx2"/>
              </a:solidFill>
              <a:round/>
              <a:headEnd/>
              <a:tailEnd/>
            </a:ln>
          </p:spPr>
          <p:txBody>
            <a:bodyPr anchor="ctr"/>
            <a:lstStyle/>
            <a:p>
              <a:endParaRPr lang="es-MX"/>
            </a:p>
          </p:txBody>
        </p:sp>
        <p:sp>
          <p:nvSpPr>
            <p:cNvPr id="55321" name="Line 97"/>
            <p:cNvSpPr>
              <a:spLocks noChangeShapeType="1"/>
            </p:cNvSpPr>
            <p:nvPr/>
          </p:nvSpPr>
          <p:spPr bwMode="auto">
            <a:xfrm>
              <a:off x="4585" y="3329"/>
              <a:ext cx="219"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5322" name="Text Box 99"/>
            <p:cNvSpPr txBox="1">
              <a:spLocks noChangeArrowheads="1"/>
            </p:cNvSpPr>
            <p:nvPr/>
          </p:nvSpPr>
          <p:spPr bwMode="auto">
            <a:xfrm>
              <a:off x="4184" y="2225"/>
              <a:ext cx="32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a:t>
              </a:r>
              <a:r>
                <a:rPr lang="es-ES_tradnl" b="1">
                  <a:solidFill>
                    <a:schemeClr val="tx2"/>
                  </a:solidFill>
                  <a:latin typeface="Arial Narrow" pitchFamily="34" charset="0"/>
                </a:rPr>
                <a:t>1</a:t>
              </a:r>
              <a:r>
                <a:rPr lang="es-ES_tradnl">
                  <a:solidFill>
                    <a:schemeClr val="tx2"/>
                  </a:solidFill>
                  <a:latin typeface="Arial Narrow" pitchFamily="34" charset="0"/>
                </a:rPr>
                <a:t>,1)</a:t>
              </a:r>
            </a:p>
          </p:txBody>
        </p:sp>
        <p:sp>
          <p:nvSpPr>
            <p:cNvPr id="55323" name="Text Box 100"/>
            <p:cNvSpPr txBox="1">
              <a:spLocks noChangeArrowheads="1"/>
            </p:cNvSpPr>
            <p:nvPr/>
          </p:nvSpPr>
          <p:spPr bwMode="auto">
            <a:xfrm>
              <a:off x="4184" y="2945"/>
              <a:ext cx="32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(0,n)</a:t>
              </a:r>
            </a:p>
          </p:txBody>
        </p:sp>
      </p:grpSp>
      <p:sp>
        <p:nvSpPr>
          <p:cNvPr id="55305" name="Rectangle 103"/>
          <p:cNvSpPr>
            <a:spLocks noChangeArrowheads="1"/>
          </p:cNvSpPr>
          <p:nvPr/>
        </p:nvSpPr>
        <p:spPr bwMode="auto">
          <a:xfrm>
            <a:off x="1608138" y="2259013"/>
            <a:ext cx="148431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55306" name="Rectangle 104"/>
          <p:cNvSpPr>
            <a:spLocks noChangeArrowheads="1"/>
          </p:cNvSpPr>
          <p:nvPr/>
        </p:nvSpPr>
        <p:spPr bwMode="auto">
          <a:xfrm>
            <a:off x="5410200" y="2259013"/>
            <a:ext cx="1820863"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55307" name="Rectangle 105"/>
          <p:cNvSpPr>
            <a:spLocks noChangeArrowheads="1"/>
          </p:cNvSpPr>
          <p:nvPr/>
        </p:nvSpPr>
        <p:spPr bwMode="auto">
          <a:xfrm>
            <a:off x="1173163" y="6021388"/>
            <a:ext cx="7772400" cy="465137"/>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s-ES_tradnl" sz="2800"/>
              <a:t>Dependencia en existencia</a:t>
            </a:r>
            <a:endParaRPr lang="es-ES" sz="2800"/>
          </a:p>
        </p:txBody>
      </p:sp>
    </p:spTree>
  </p:cSld>
  <p:clrMapOvr>
    <a:masterClrMapping/>
  </p:clrMapOvr>
  <p:transition advTm="48736"/>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5 Marcador de número de diapositiva"/>
          <p:cNvSpPr>
            <a:spLocks noGrp="1"/>
          </p:cNvSpPr>
          <p:nvPr>
            <p:ph type="sldNum" sz="quarter" idx="12"/>
          </p:nvPr>
        </p:nvSpPr>
        <p:spPr>
          <a:noFill/>
        </p:spPr>
        <p:txBody>
          <a:bodyPr/>
          <a:lstStyle/>
          <a:p>
            <a:fld id="{6ABF5927-A9DA-43B3-89C0-D46B87153C97}" type="slidenum">
              <a:rPr lang="es-ES" smtClean="0"/>
              <a:pPr/>
              <a:t>51</a:t>
            </a:fld>
            <a:endParaRPr lang="es-ES"/>
          </a:p>
        </p:txBody>
      </p:sp>
      <p:sp>
        <p:nvSpPr>
          <p:cNvPr id="56323" name="AutoShape 3"/>
          <p:cNvSpPr>
            <a:spLocks noChangeArrowheads="1"/>
          </p:cNvSpPr>
          <p:nvPr/>
        </p:nvSpPr>
        <p:spPr bwMode="auto">
          <a:xfrm>
            <a:off x="1295400" y="1989138"/>
            <a:ext cx="3657600" cy="3960812"/>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56324" name="AutoShape 2"/>
          <p:cNvSpPr>
            <a:spLocks noChangeArrowheads="1"/>
          </p:cNvSpPr>
          <p:nvPr/>
        </p:nvSpPr>
        <p:spPr bwMode="auto">
          <a:xfrm>
            <a:off x="5076825" y="1989138"/>
            <a:ext cx="3733800" cy="3960812"/>
          </a:xfrm>
          <a:prstGeom prst="roundRect">
            <a:avLst>
              <a:gd name="adj" fmla="val 16667"/>
            </a:avLst>
          </a:prstGeom>
          <a:solidFill>
            <a:srgbClr val="BFD6D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56325" name="Rectangle 4"/>
          <p:cNvSpPr>
            <a:spLocks noGrp="1" noChangeArrowheads="1"/>
          </p:cNvSpPr>
          <p:nvPr>
            <p:ph type="title"/>
          </p:nvPr>
        </p:nvSpPr>
        <p:spPr>
          <a:xfrm>
            <a:off x="1116013" y="188913"/>
            <a:ext cx="7793037" cy="682625"/>
          </a:xfrm>
        </p:spPr>
        <p:txBody>
          <a:bodyPr/>
          <a:lstStyle/>
          <a:p>
            <a:pPr eaLnBrk="1" hangingPunct="1"/>
            <a:r>
              <a:rPr lang="es-ES_tradnl" sz="4000"/>
              <a:t>Tipo de entidad débil </a:t>
            </a:r>
            <a:r>
              <a:rPr lang="es-ES_tradnl"/>
              <a:t>(viii)</a:t>
            </a:r>
            <a:endParaRPr lang="es-ES"/>
          </a:p>
        </p:txBody>
      </p:sp>
      <p:sp>
        <p:nvSpPr>
          <p:cNvPr id="56326" name="Rectangle 5"/>
          <p:cNvSpPr>
            <a:spLocks noGrp="1" noChangeArrowheads="1"/>
          </p:cNvSpPr>
          <p:nvPr>
            <p:ph type="body" idx="1"/>
          </p:nvPr>
        </p:nvSpPr>
        <p:spPr>
          <a:xfrm>
            <a:off x="1187450" y="1125538"/>
            <a:ext cx="7772400" cy="609600"/>
          </a:xfrm>
        </p:spPr>
        <p:txBody>
          <a:bodyPr/>
          <a:lstStyle/>
          <a:p>
            <a:pPr eaLnBrk="1" hangingPunct="1">
              <a:buFont typeface="Wingdings" pitchFamily="2" charset="2"/>
              <a:buNone/>
            </a:pPr>
            <a:r>
              <a:rPr lang="es-ES_tradnl"/>
              <a:t>Comparación de conceptos y notación (ii)</a:t>
            </a:r>
            <a:endParaRPr lang="es-ES"/>
          </a:p>
        </p:txBody>
      </p:sp>
      <p:sp>
        <p:nvSpPr>
          <p:cNvPr id="56327" name="Rectangle 37"/>
          <p:cNvSpPr>
            <a:spLocks noChangeArrowheads="1"/>
          </p:cNvSpPr>
          <p:nvPr/>
        </p:nvSpPr>
        <p:spPr bwMode="auto">
          <a:xfrm>
            <a:off x="1608138" y="2114550"/>
            <a:ext cx="148431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56328" name="Rectangle 38"/>
          <p:cNvSpPr>
            <a:spLocks noChangeArrowheads="1"/>
          </p:cNvSpPr>
          <p:nvPr/>
        </p:nvSpPr>
        <p:spPr bwMode="auto">
          <a:xfrm>
            <a:off x="5410200" y="2114550"/>
            <a:ext cx="1820863"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grpSp>
        <p:nvGrpSpPr>
          <p:cNvPr id="56329" name="Group 48"/>
          <p:cNvGrpSpPr>
            <a:grpSpLocks/>
          </p:cNvGrpSpPr>
          <p:nvPr/>
        </p:nvGrpSpPr>
        <p:grpSpPr bwMode="auto">
          <a:xfrm>
            <a:off x="5257800" y="2852738"/>
            <a:ext cx="3490913" cy="2924175"/>
            <a:chOff x="3312" y="1797"/>
            <a:chExt cx="2199" cy="1842"/>
          </a:xfrm>
        </p:grpSpPr>
        <p:sp>
          <p:nvSpPr>
            <p:cNvPr id="56350" name="Text Box 20"/>
            <p:cNvSpPr txBox="1">
              <a:spLocks noChangeArrowheads="1"/>
            </p:cNvSpPr>
            <p:nvPr/>
          </p:nvSpPr>
          <p:spPr bwMode="auto">
            <a:xfrm>
              <a:off x="4876" y="3067"/>
              <a:ext cx="530"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numpago</a:t>
              </a:r>
            </a:p>
          </p:txBody>
        </p:sp>
        <p:sp>
          <p:nvSpPr>
            <p:cNvPr id="56351" name="Rectangle 21"/>
            <p:cNvSpPr>
              <a:spLocks noChangeArrowheads="1"/>
            </p:cNvSpPr>
            <p:nvPr/>
          </p:nvSpPr>
          <p:spPr bwMode="auto">
            <a:xfrm>
              <a:off x="3550" y="1797"/>
              <a:ext cx="827" cy="307"/>
            </a:xfrm>
            <a:prstGeom prst="rect">
              <a:avLst/>
            </a:prstGeom>
            <a:solidFill>
              <a:schemeClr val="bg1"/>
            </a:solidFill>
            <a:ln w="114300" cmpd="dbl" algn="ctr">
              <a:solidFill>
                <a:schemeClr val="tx2"/>
              </a:solidFill>
              <a:miter lim="800000"/>
              <a:headEnd/>
              <a:tailEnd/>
            </a:ln>
          </p:spPr>
          <p:txBody>
            <a:bodyPr lIns="0" tIns="10800" rIns="0" bIns="10800" anchor="ctr"/>
            <a:lstStyle/>
            <a:p>
              <a:pPr algn="ctr" eaLnBrk="0" hangingPunct="0"/>
              <a:r>
                <a:rPr lang="es-ES_tradnl">
                  <a:solidFill>
                    <a:schemeClr val="tx2"/>
                  </a:solidFill>
                  <a:latin typeface="Arial Narrow" pitchFamily="34" charset="0"/>
                </a:rPr>
                <a:t>PRESTAMO</a:t>
              </a:r>
            </a:p>
          </p:txBody>
        </p:sp>
        <p:sp>
          <p:nvSpPr>
            <p:cNvPr id="56352" name="Rectangle 22"/>
            <p:cNvSpPr>
              <a:spLocks noChangeArrowheads="1"/>
            </p:cNvSpPr>
            <p:nvPr/>
          </p:nvSpPr>
          <p:spPr bwMode="auto">
            <a:xfrm>
              <a:off x="3560" y="3173"/>
              <a:ext cx="814" cy="336"/>
            </a:xfrm>
            <a:prstGeom prst="rect">
              <a:avLst/>
            </a:prstGeom>
            <a:solidFill>
              <a:schemeClr val="bg1"/>
            </a:solidFill>
            <a:ln w="114300" cmpd="dbl">
              <a:solidFill>
                <a:schemeClr val="tx2"/>
              </a:solidFill>
              <a:miter lim="800000"/>
              <a:headEnd/>
              <a:tailEnd/>
            </a:ln>
          </p:spPr>
          <p:txBody>
            <a:bodyPr lIns="0" tIns="10800" rIns="0" bIns="10800" anchor="ctr"/>
            <a:lstStyle/>
            <a:p>
              <a:pPr algn="ctr" eaLnBrk="0" hangingPunct="0"/>
              <a:r>
                <a:rPr lang="es-ES_tradnl">
                  <a:solidFill>
                    <a:schemeClr val="tx2"/>
                  </a:solidFill>
                  <a:latin typeface="Arial Narrow" pitchFamily="34" charset="0"/>
                </a:rPr>
                <a:t>PAGO</a:t>
              </a:r>
            </a:p>
          </p:txBody>
        </p:sp>
        <p:sp>
          <p:nvSpPr>
            <p:cNvPr id="56353" name="Line 23"/>
            <p:cNvSpPr>
              <a:spLocks noChangeShapeType="1"/>
            </p:cNvSpPr>
            <p:nvPr/>
          </p:nvSpPr>
          <p:spPr bwMode="auto">
            <a:xfrm>
              <a:off x="3978" y="2933"/>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6354" name="Oval 24"/>
            <p:cNvSpPr>
              <a:spLocks noChangeArrowheads="1"/>
            </p:cNvSpPr>
            <p:nvPr/>
          </p:nvSpPr>
          <p:spPr bwMode="auto">
            <a:xfrm>
              <a:off x="4665" y="3150"/>
              <a:ext cx="136" cy="136"/>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56355" name="AutoShape 25"/>
            <p:cNvSpPr>
              <a:spLocks noChangeArrowheads="1"/>
            </p:cNvSpPr>
            <p:nvPr/>
          </p:nvSpPr>
          <p:spPr bwMode="auto">
            <a:xfrm>
              <a:off x="3510" y="2357"/>
              <a:ext cx="907" cy="576"/>
            </a:xfrm>
            <a:prstGeom prst="diamond">
              <a:avLst/>
            </a:prstGeom>
            <a:solidFill>
              <a:schemeClr val="bg1"/>
            </a:solidFill>
            <a:ln w="28575">
              <a:solidFill>
                <a:schemeClr val="tx2"/>
              </a:solidFill>
              <a:miter lim="800000"/>
              <a:headEnd/>
              <a:tailEnd/>
            </a:ln>
          </p:spPr>
          <p:txBody>
            <a:bodyPr lIns="0" tIns="0" rIns="0" bIns="0" anchor="ctr"/>
            <a:lstStyle/>
            <a:p>
              <a:pPr algn="ctr" eaLnBrk="0" hangingPunct="0"/>
              <a:r>
                <a:rPr lang="es-ES_tradnl">
                  <a:solidFill>
                    <a:schemeClr val="tx2"/>
                  </a:solidFill>
                  <a:latin typeface="Arial Narrow" pitchFamily="34" charset="0"/>
                </a:rPr>
                <a:t>TIENE</a:t>
              </a:r>
            </a:p>
          </p:txBody>
        </p:sp>
        <p:sp>
          <p:nvSpPr>
            <p:cNvPr id="56356" name="Line 26"/>
            <p:cNvSpPr>
              <a:spLocks noChangeShapeType="1"/>
            </p:cNvSpPr>
            <p:nvPr/>
          </p:nvSpPr>
          <p:spPr bwMode="auto">
            <a:xfrm flipV="1">
              <a:off x="3978" y="2117"/>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6357" name="Text Box 27"/>
            <p:cNvSpPr txBox="1">
              <a:spLocks noChangeArrowheads="1"/>
            </p:cNvSpPr>
            <p:nvPr/>
          </p:nvSpPr>
          <p:spPr bwMode="auto">
            <a:xfrm>
              <a:off x="3312" y="2518"/>
              <a:ext cx="310"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1:1</a:t>
              </a:r>
            </a:p>
          </p:txBody>
        </p:sp>
        <p:sp>
          <p:nvSpPr>
            <p:cNvPr id="56358" name="Text Box 28"/>
            <p:cNvSpPr txBox="1">
              <a:spLocks noChangeArrowheads="1"/>
            </p:cNvSpPr>
            <p:nvPr/>
          </p:nvSpPr>
          <p:spPr bwMode="auto">
            <a:xfrm>
              <a:off x="3889" y="2357"/>
              <a:ext cx="222" cy="209"/>
            </a:xfrm>
            <a:prstGeom prst="rect">
              <a:avLst/>
            </a:prstGeom>
            <a:noFill/>
            <a:ln w="28575">
              <a:noFill/>
              <a:miter lim="800000"/>
              <a:headEnd/>
              <a:tailEnd/>
            </a:ln>
          </p:spPr>
          <p:txBody>
            <a:bodyPr lIns="0" tIns="46800" rIns="0" bIns="10800">
              <a:spAutoFit/>
            </a:bodyPr>
            <a:lstStyle/>
            <a:p>
              <a:pPr algn="ctr" eaLnBrk="0" hangingPunct="0">
                <a:spcBef>
                  <a:spcPct val="50000"/>
                </a:spcBef>
              </a:pPr>
              <a:r>
                <a:rPr lang="es-ES_tradnl" b="1">
                  <a:solidFill>
                    <a:schemeClr val="tx2"/>
                  </a:solidFill>
                  <a:latin typeface="Arial Narrow" pitchFamily="34" charset="0"/>
                </a:rPr>
                <a:t>ID</a:t>
              </a:r>
              <a:endParaRPr lang="es-ES_tradnl">
                <a:solidFill>
                  <a:schemeClr val="tx2"/>
                </a:solidFill>
                <a:latin typeface="Arial Narrow" pitchFamily="34" charset="0"/>
              </a:endParaRPr>
            </a:p>
          </p:txBody>
        </p:sp>
        <p:sp>
          <p:nvSpPr>
            <p:cNvPr id="56359" name="Line 29"/>
            <p:cNvSpPr>
              <a:spLocks noChangeShapeType="1"/>
            </p:cNvSpPr>
            <p:nvPr/>
          </p:nvSpPr>
          <p:spPr bwMode="auto">
            <a:xfrm>
              <a:off x="4385" y="1990"/>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6360" name="Oval 30"/>
            <p:cNvSpPr>
              <a:spLocks noChangeArrowheads="1"/>
            </p:cNvSpPr>
            <p:nvPr/>
          </p:nvSpPr>
          <p:spPr bwMode="auto">
            <a:xfrm>
              <a:off x="4570" y="1902"/>
              <a:ext cx="136" cy="136"/>
            </a:xfrm>
            <a:prstGeom prst="ellipse">
              <a:avLst/>
            </a:prstGeom>
            <a:solidFill>
              <a:srgbClr val="B2B2B2"/>
            </a:solidFill>
            <a:ln w="28575">
              <a:solidFill>
                <a:schemeClr val="tx2"/>
              </a:solidFill>
              <a:round/>
              <a:headEnd/>
              <a:tailEnd/>
            </a:ln>
          </p:spPr>
          <p:txBody>
            <a:bodyPr lIns="0" tIns="46800" rIns="0" bIns="10800" anchor="ctr">
              <a:spAutoFit/>
            </a:bodyPr>
            <a:lstStyle/>
            <a:p>
              <a:endParaRPr lang="es-MX"/>
            </a:p>
          </p:txBody>
        </p:sp>
        <p:sp>
          <p:nvSpPr>
            <p:cNvPr id="56361" name="Text Box 31"/>
            <p:cNvSpPr txBox="1">
              <a:spLocks noChangeArrowheads="1"/>
            </p:cNvSpPr>
            <p:nvPr/>
          </p:nvSpPr>
          <p:spPr bwMode="auto">
            <a:xfrm>
              <a:off x="4754" y="1829"/>
              <a:ext cx="757"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numprestamo</a:t>
              </a:r>
            </a:p>
          </p:txBody>
        </p:sp>
        <p:sp>
          <p:nvSpPr>
            <p:cNvPr id="56362" name="Line 33"/>
            <p:cNvSpPr>
              <a:spLocks noChangeShapeType="1"/>
            </p:cNvSpPr>
            <p:nvPr/>
          </p:nvSpPr>
          <p:spPr bwMode="auto">
            <a:xfrm>
              <a:off x="3697" y="2549"/>
              <a:ext cx="576" cy="0"/>
            </a:xfrm>
            <a:prstGeom prst="line">
              <a:avLst/>
            </a:prstGeom>
            <a:noFill/>
            <a:ln w="28575">
              <a:solidFill>
                <a:schemeClr val="tx2"/>
              </a:solidFill>
              <a:round/>
              <a:headEnd/>
              <a:tailEnd/>
            </a:ln>
          </p:spPr>
          <p:txBody>
            <a:bodyPr anchor="ctr"/>
            <a:lstStyle/>
            <a:p>
              <a:endParaRPr lang="es-MX"/>
            </a:p>
          </p:txBody>
        </p:sp>
        <p:sp>
          <p:nvSpPr>
            <p:cNvPr id="56363" name="Line 34"/>
            <p:cNvSpPr>
              <a:spLocks noChangeShapeType="1"/>
            </p:cNvSpPr>
            <p:nvPr/>
          </p:nvSpPr>
          <p:spPr bwMode="auto">
            <a:xfrm flipV="1">
              <a:off x="4377" y="3238"/>
              <a:ext cx="307" cy="1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6364" name="Text Box 35"/>
            <p:cNvSpPr txBox="1">
              <a:spLocks noChangeArrowheads="1"/>
            </p:cNvSpPr>
            <p:nvPr/>
          </p:nvSpPr>
          <p:spPr bwMode="auto">
            <a:xfrm>
              <a:off x="3696" y="2134"/>
              <a:ext cx="32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(1,1)</a:t>
              </a:r>
            </a:p>
          </p:txBody>
        </p:sp>
        <p:sp>
          <p:nvSpPr>
            <p:cNvPr id="56365" name="Text Box 36"/>
            <p:cNvSpPr txBox="1">
              <a:spLocks noChangeArrowheads="1"/>
            </p:cNvSpPr>
            <p:nvPr/>
          </p:nvSpPr>
          <p:spPr bwMode="auto">
            <a:xfrm>
              <a:off x="3696" y="2916"/>
              <a:ext cx="32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(0,n)</a:t>
              </a:r>
            </a:p>
          </p:txBody>
        </p:sp>
        <p:sp>
          <p:nvSpPr>
            <p:cNvPr id="56366" name="Oval 40"/>
            <p:cNvSpPr>
              <a:spLocks noChangeArrowheads="1"/>
            </p:cNvSpPr>
            <p:nvPr/>
          </p:nvSpPr>
          <p:spPr bwMode="auto">
            <a:xfrm>
              <a:off x="4526" y="3492"/>
              <a:ext cx="136" cy="136"/>
            </a:xfrm>
            <a:prstGeom prst="ellipse">
              <a:avLst/>
            </a:prstGeom>
            <a:solidFill>
              <a:srgbClr val="B2B2B2"/>
            </a:solidFill>
            <a:ln w="28575">
              <a:solidFill>
                <a:schemeClr val="tx2"/>
              </a:solidFill>
              <a:round/>
              <a:headEnd/>
              <a:tailEnd/>
            </a:ln>
          </p:spPr>
          <p:txBody>
            <a:bodyPr lIns="0" tIns="46800" rIns="0" bIns="10800" anchor="ctr">
              <a:spAutoFit/>
            </a:bodyPr>
            <a:lstStyle/>
            <a:p>
              <a:endParaRPr lang="es-MX"/>
            </a:p>
          </p:txBody>
        </p:sp>
        <p:sp>
          <p:nvSpPr>
            <p:cNvPr id="56367" name="Line 41"/>
            <p:cNvSpPr>
              <a:spLocks noChangeShapeType="1"/>
            </p:cNvSpPr>
            <p:nvPr/>
          </p:nvSpPr>
          <p:spPr bwMode="auto">
            <a:xfrm>
              <a:off x="3984" y="2244"/>
              <a:ext cx="624"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6368" name="Line 42"/>
            <p:cNvSpPr>
              <a:spLocks noChangeShapeType="1"/>
            </p:cNvSpPr>
            <p:nvPr/>
          </p:nvSpPr>
          <p:spPr bwMode="auto">
            <a:xfrm flipV="1">
              <a:off x="4608" y="2244"/>
              <a:ext cx="0" cy="1248"/>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6369" name="Text Box 43"/>
            <p:cNvSpPr txBox="1">
              <a:spLocks noChangeArrowheads="1"/>
            </p:cNvSpPr>
            <p:nvPr/>
          </p:nvSpPr>
          <p:spPr bwMode="auto">
            <a:xfrm>
              <a:off x="4724" y="3430"/>
              <a:ext cx="424"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idpago</a:t>
              </a:r>
            </a:p>
          </p:txBody>
        </p:sp>
      </p:grpSp>
      <p:grpSp>
        <p:nvGrpSpPr>
          <p:cNvPr id="56330" name="Group 49"/>
          <p:cNvGrpSpPr>
            <a:grpSpLocks/>
          </p:cNvGrpSpPr>
          <p:nvPr/>
        </p:nvGrpSpPr>
        <p:grpSpPr bwMode="auto">
          <a:xfrm>
            <a:off x="1600200" y="2979738"/>
            <a:ext cx="3048000" cy="2438400"/>
            <a:chOff x="1008" y="1877"/>
            <a:chExt cx="1920" cy="1536"/>
          </a:xfrm>
        </p:grpSpPr>
        <p:sp>
          <p:nvSpPr>
            <p:cNvPr id="56335" name="AutoShape 11"/>
            <p:cNvSpPr>
              <a:spLocks noChangeArrowheads="1"/>
            </p:cNvSpPr>
            <p:nvPr/>
          </p:nvSpPr>
          <p:spPr bwMode="auto">
            <a:xfrm>
              <a:off x="1008" y="2361"/>
              <a:ext cx="907" cy="476"/>
            </a:xfrm>
            <a:prstGeom prst="diamond">
              <a:avLst/>
            </a:prstGeom>
            <a:solidFill>
              <a:schemeClr val="bg1"/>
            </a:solidFill>
            <a:ln w="114300" cmpd="dbl">
              <a:solidFill>
                <a:schemeClr val="tx2"/>
              </a:solidFill>
              <a:miter lim="800000"/>
              <a:headEnd/>
              <a:tailEnd/>
            </a:ln>
          </p:spPr>
          <p:txBody>
            <a:bodyPr wrap="none" lIns="0" tIns="0" rIns="0" bIns="0" anchor="ctr"/>
            <a:lstStyle/>
            <a:p>
              <a:pPr algn="ctr" eaLnBrk="0" hangingPunct="0"/>
              <a:endParaRPr lang="es-ES_tradnl">
                <a:solidFill>
                  <a:schemeClr val="tx2"/>
                </a:solidFill>
                <a:latin typeface="Arial Narrow" pitchFamily="34" charset="0"/>
              </a:endParaRPr>
            </a:p>
            <a:p>
              <a:pPr algn="ctr" eaLnBrk="0" hangingPunct="0"/>
              <a:endParaRPr lang="es-ES_tradnl">
                <a:solidFill>
                  <a:schemeClr val="tx2"/>
                </a:solidFill>
                <a:latin typeface="Arial Narrow" pitchFamily="34" charset="0"/>
              </a:endParaRPr>
            </a:p>
          </p:txBody>
        </p:sp>
        <p:sp>
          <p:nvSpPr>
            <p:cNvPr id="56336" name="Rectangle 6"/>
            <p:cNvSpPr>
              <a:spLocks noChangeArrowheads="1"/>
            </p:cNvSpPr>
            <p:nvPr/>
          </p:nvSpPr>
          <p:spPr bwMode="auto">
            <a:xfrm>
              <a:off x="1020" y="1890"/>
              <a:ext cx="897"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PRESTAMO</a:t>
              </a:r>
            </a:p>
          </p:txBody>
        </p:sp>
        <p:sp>
          <p:nvSpPr>
            <p:cNvPr id="56337" name="Line 7"/>
            <p:cNvSpPr>
              <a:spLocks noChangeShapeType="1"/>
            </p:cNvSpPr>
            <p:nvPr/>
          </p:nvSpPr>
          <p:spPr bwMode="auto">
            <a:xfrm>
              <a:off x="1470" y="2847"/>
              <a:ext cx="4" cy="220"/>
            </a:xfrm>
            <a:prstGeom prst="line">
              <a:avLst/>
            </a:prstGeom>
            <a:noFill/>
            <a:ln w="114300" cmpd="dbl">
              <a:solidFill>
                <a:schemeClr val="tx2"/>
              </a:solidFill>
              <a:round/>
              <a:headEnd/>
              <a:tailEnd/>
            </a:ln>
          </p:spPr>
          <p:txBody>
            <a:bodyPr wrap="none" lIns="0" tIns="0" rIns="0" bIns="0" anchor="ctr"/>
            <a:lstStyle/>
            <a:p>
              <a:endParaRPr lang="es-MX"/>
            </a:p>
          </p:txBody>
        </p:sp>
        <p:sp>
          <p:nvSpPr>
            <p:cNvPr id="56338" name="Line 8"/>
            <p:cNvSpPr>
              <a:spLocks noChangeShapeType="1"/>
            </p:cNvSpPr>
            <p:nvPr/>
          </p:nvSpPr>
          <p:spPr bwMode="auto">
            <a:xfrm>
              <a:off x="1920" y="3173"/>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6339" name="Oval 9"/>
            <p:cNvSpPr>
              <a:spLocks noChangeArrowheads="1"/>
            </p:cNvSpPr>
            <p:nvPr/>
          </p:nvSpPr>
          <p:spPr bwMode="auto">
            <a:xfrm>
              <a:off x="2097" y="3029"/>
              <a:ext cx="831" cy="257"/>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56340" name="Text Box 10"/>
            <p:cNvSpPr txBox="1">
              <a:spLocks noChangeArrowheads="1"/>
            </p:cNvSpPr>
            <p:nvPr/>
          </p:nvSpPr>
          <p:spPr bwMode="auto">
            <a:xfrm>
              <a:off x="2205" y="3029"/>
              <a:ext cx="584" cy="187"/>
            </a:xfrm>
            <a:prstGeom prst="rect">
              <a:avLst/>
            </a:prstGeom>
            <a:noFill/>
            <a:ln w="28575">
              <a:noFill/>
              <a:miter lim="800000"/>
              <a:headEnd/>
              <a:tailEnd/>
            </a:ln>
          </p:spPr>
          <p:txBody>
            <a:bodyPr wrap="none" lIns="72000" tIns="10800" rIns="72000" bIns="10800">
              <a:spAutoFit/>
            </a:bodyPr>
            <a:lstStyle/>
            <a:p>
              <a:pPr eaLnBrk="0" hangingPunct="0">
                <a:spcBef>
                  <a:spcPct val="50000"/>
                </a:spcBef>
              </a:pPr>
              <a:r>
                <a:rPr lang="es-ES_tradnl">
                  <a:solidFill>
                    <a:schemeClr val="tx2"/>
                  </a:solidFill>
                  <a:latin typeface="Arial Narrow" pitchFamily="34" charset="0"/>
                </a:rPr>
                <a:t>numpago</a:t>
              </a:r>
            </a:p>
          </p:txBody>
        </p:sp>
        <p:sp>
          <p:nvSpPr>
            <p:cNvPr id="56341" name="Line 12"/>
            <p:cNvSpPr>
              <a:spLocks noChangeShapeType="1"/>
            </p:cNvSpPr>
            <p:nvPr/>
          </p:nvSpPr>
          <p:spPr bwMode="auto">
            <a:xfrm flipV="1">
              <a:off x="1470" y="2117"/>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6342" name="Line 13"/>
            <p:cNvSpPr>
              <a:spLocks noChangeShapeType="1"/>
            </p:cNvSpPr>
            <p:nvPr/>
          </p:nvSpPr>
          <p:spPr bwMode="auto">
            <a:xfrm flipV="1">
              <a:off x="1927" y="2021"/>
              <a:ext cx="122" cy="3"/>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6343" name="Oval 14"/>
            <p:cNvSpPr>
              <a:spLocks noChangeArrowheads="1"/>
            </p:cNvSpPr>
            <p:nvPr/>
          </p:nvSpPr>
          <p:spPr bwMode="auto">
            <a:xfrm>
              <a:off x="2049" y="1877"/>
              <a:ext cx="876"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56344" name="Text Box 15"/>
            <p:cNvSpPr txBox="1">
              <a:spLocks noChangeArrowheads="1"/>
            </p:cNvSpPr>
            <p:nvPr/>
          </p:nvSpPr>
          <p:spPr bwMode="auto">
            <a:xfrm>
              <a:off x="2112" y="1877"/>
              <a:ext cx="813"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numprestamo</a:t>
              </a:r>
              <a:endParaRPr lang="es-ES_tradnl">
                <a:solidFill>
                  <a:schemeClr val="tx2"/>
                </a:solidFill>
                <a:latin typeface="Arial Narrow" pitchFamily="34" charset="0"/>
              </a:endParaRPr>
            </a:p>
          </p:txBody>
        </p:sp>
        <p:sp>
          <p:nvSpPr>
            <p:cNvPr id="56345" name="Text Box 16"/>
            <p:cNvSpPr txBox="1">
              <a:spLocks noChangeArrowheads="1"/>
            </p:cNvSpPr>
            <p:nvPr/>
          </p:nvSpPr>
          <p:spPr bwMode="auto">
            <a:xfrm>
              <a:off x="1602" y="2117"/>
              <a:ext cx="8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1</a:t>
              </a:r>
            </a:p>
          </p:txBody>
        </p:sp>
        <p:sp>
          <p:nvSpPr>
            <p:cNvPr id="56346" name="Text Box 17"/>
            <p:cNvSpPr txBox="1">
              <a:spLocks noChangeArrowheads="1"/>
            </p:cNvSpPr>
            <p:nvPr/>
          </p:nvSpPr>
          <p:spPr bwMode="auto">
            <a:xfrm>
              <a:off x="1602" y="2837"/>
              <a:ext cx="8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N</a:t>
              </a:r>
            </a:p>
          </p:txBody>
        </p:sp>
        <p:sp>
          <p:nvSpPr>
            <p:cNvPr id="56347" name="Rectangle 18"/>
            <p:cNvSpPr>
              <a:spLocks noChangeArrowheads="1"/>
            </p:cNvSpPr>
            <p:nvPr/>
          </p:nvSpPr>
          <p:spPr bwMode="auto">
            <a:xfrm>
              <a:off x="1073" y="3077"/>
              <a:ext cx="809" cy="336"/>
            </a:xfrm>
            <a:prstGeom prst="rect">
              <a:avLst/>
            </a:prstGeom>
            <a:solidFill>
              <a:schemeClr val="bg1"/>
            </a:solidFill>
            <a:ln w="114300" cmpd="dbl">
              <a:solidFill>
                <a:schemeClr val="tx2"/>
              </a:solidFill>
              <a:miter lim="800000"/>
              <a:headEnd/>
              <a:tailEnd/>
            </a:ln>
          </p:spPr>
          <p:txBody>
            <a:bodyPr wrap="none" lIns="0" tIns="0" rIns="0" bIns="0" anchor="ctr"/>
            <a:lstStyle/>
            <a:p>
              <a:pPr algn="ctr" eaLnBrk="0" hangingPunct="0"/>
              <a:r>
                <a:rPr lang="es-ES_tradnl">
                  <a:solidFill>
                    <a:schemeClr val="tx2"/>
                  </a:solidFill>
                  <a:latin typeface="Arial Narrow" pitchFamily="34" charset="0"/>
                </a:rPr>
                <a:t>PAGO</a:t>
              </a:r>
            </a:p>
          </p:txBody>
        </p:sp>
        <p:sp>
          <p:nvSpPr>
            <p:cNvPr id="56348" name="Text Box 19"/>
            <p:cNvSpPr txBox="1">
              <a:spLocks noChangeArrowheads="1"/>
            </p:cNvSpPr>
            <p:nvPr/>
          </p:nvSpPr>
          <p:spPr bwMode="auto">
            <a:xfrm>
              <a:off x="1217" y="2506"/>
              <a:ext cx="438" cy="187"/>
            </a:xfrm>
            <a:prstGeom prst="rect">
              <a:avLst/>
            </a:prstGeom>
            <a:noFill/>
            <a:ln w="28575">
              <a:noFill/>
              <a:miter lim="800000"/>
              <a:headEnd/>
              <a:tailEnd/>
            </a:ln>
          </p:spPr>
          <p:txBody>
            <a:bodyPr wrap="none" lIns="72000" tIns="10800" rIns="72000" bIns="10800">
              <a:spAutoFit/>
            </a:bodyPr>
            <a:lstStyle/>
            <a:p>
              <a:pPr eaLnBrk="0" hangingPunct="0">
                <a:spcBef>
                  <a:spcPct val="50000"/>
                </a:spcBef>
              </a:pPr>
              <a:r>
                <a:rPr lang="es-ES_tradnl">
                  <a:solidFill>
                    <a:schemeClr val="tx2"/>
                  </a:solidFill>
                  <a:latin typeface="Arial Narrow" pitchFamily="34" charset="0"/>
                </a:rPr>
                <a:t>TIENE</a:t>
              </a:r>
            </a:p>
          </p:txBody>
        </p:sp>
        <p:sp>
          <p:nvSpPr>
            <p:cNvPr id="56349" name="Line 44"/>
            <p:cNvSpPr>
              <a:spLocks noChangeShapeType="1"/>
            </p:cNvSpPr>
            <p:nvPr/>
          </p:nvSpPr>
          <p:spPr bwMode="auto">
            <a:xfrm>
              <a:off x="2208" y="3216"/>
              <a:ext cx="576" cy="0"/>
            </a:xfrm>
            <a:prstGeom prst="line">
              <a:avLst/>
            </a:prstGeom>
            <a:noFill/>
            <a:ln w="19050">
              <a:solidFill>
                <a:schemeClr val="tx2"/>
              </a:solidFill>
              <a:prstDash val="dash"/>
              <a:round/>
              <a:headEnd/>
              <a:tailEnd/>
            </a:ln>
          </p:spPr>
          <p:txBody>
            <a:bodyPr anchor="ctr"/>
            <a:lstStyle/>
            <a:p>
              <a:endParaRPr lang="es-MX"/>
            </a:p>
          </p:txBody>
        </p:sp>
      </p:grpSp>
      <p:sp>
        <p:nvSpPr>
          <p:cNvPr id="56331" name="Rectangle 46"/>
          <p:cNvSpPr>
            <a:spLocks noChangeArrowheads="1"/>
          </p:cNvSpPr>
          <p:nvPr/>
        </p:nvSpPr>
        <p:spPr bwMode="auto">
          <a:xfrm>
            <a:off x="1173163" y="6021388"/>
            <a:ext cx="7772400" cy="465137"/>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s-ES_tradnl" sz="2800"/>
              <a:t>Dependencia en identificación</a:t>
            </a:r>
            <a:endParaRPr lang="es-ES" sz="2800"/>
          </a:p>
        </p:txBody>
      </p:sp>
      <p:grpSp>
        <p:nvGrpSpPr>
          <p:cNvPr id="4" name="Group 54"/>
          <p:cNvGrpSpPr>
            <a:grpSpLocks/>
          </p:cNvGrpSpPr>
          <p:nvPr/>
        </p:nvGrpSpPr>
        <p:grpSpPr bwMode="auto">
          <a:xfrm>
            <a:off x="6781800" y="5486400"/>
            <a:ext cx="2133600" cy="987425"/>
            <a:chOff x="4272" y="3456"/>
            <a:chExt cx="1344" cy="622"/>
          </a:xfrm>
        </p:grpSpPr>
        <p:sp>
          <p:nvSpPr>
            <p:cNvPr id="56333" name="Text Box 52"/>
            <p:cNvSpPr txBox="1">
              <a:spLocks noChangeArrowheads="1"/>
            </p:cNvSpPr>
            <p:nvPr/>
          </p:nvSpPr>
          <p:spPr bwMode="auto">
            <a:xfrm>
              <a:off x="4394" y="3696"/>
              <a:ext cx="1222" cy="382"/>
            </a:xfrm>
            <a:prstGeom prst="rect">
              <a:avLst/>
            </a:prstGeom>
            <a:noFill/>
            <a:ln w="28575">
              <a:noFill/>
              <a:prstDash val="dashDot"/>
              <a:miter lim="800000"/>
              <a:headEnd/>
              <a:tailEnd/>
            </a:ln>
          </p:spPr>
          <p:txBody>
            <a:bodyPr lIns="36000" tIns="46800" rIns="0" bIns="10800">
              <a:spAutoFit/>
            </a:bodyPr>
            <a:lstStyle/>
            <a:p>
              <a:pPr algn="ctr" eaLnBrk="0" hangingPunct="0">
                <a:spcBef>
                  <a:spcPct val="50000"/>
                </a:spcBef>
              </a:pPr>
              <a:r>
                <a:rPr lang="es-ES_tradnl" b="1" i="1">
                  <a:solidFill>
                    <a:schemeClr val="accent2"/>
                  </a:solidFill>
                  <a:latin typeface="Times New Roman" pitchFamily="18" charset="0"/>
                </a:rPr>
                <a:t>Entidad Débil de otra entidad débil</a:t>
              </a:r>
              <a:endParaRPr lang="es-ES_tradnl" b="1">
                <a:solidFill>
                  <a:schemeClr val="accent2"/>
                </a:solidFill>
                <a:latin typeface="Times New Roman" pitchFamily="18" charset="0"/>
              </a:endParaRPr>
            </a:p>
          </p:txBody>
        </p:sp>
        <p:sp>
          <p:nvSpPr>
            <p:cNvPr id="56334" name="Line 53"/>
            <p:cNvSpPr>
              <a:spLocks noChangeShapeType="1"/>
            </p:cNvSpPr>
            <p:nvPr/>
          </p:nvSpPr>
          <p:spPr bwMode="auto">
            <a:xfrm flipH="1" flipV="1">
              <a:off x="4272" y="3456"/>
              <a:ext cx="144" cy="432"/>
            </a:xfrm>
            <a:prstGeom prst="line">
              <a:avLst/>
            </a:prstGeom>
            <a:noFill/>
            <a:ln w="19050">
              <a:solidFill>
                <a:schemeClr val="accent2"/>
              </a:solidFill>
              <a:round/>
              <a:headEnd type="oval" w="lg" len="lg"/>
              <a:tailEnd type="oval" w="lg" len="lg"/>
            </a:ln>
          </p:spPr>
          <p:txBody>
            <a:bodyPr lIns="0" tIns="46800" rIns="0" bIns="10800" anchor="ctr">
              <a:spAutoFit/>
            </a:bodyPr>
            <a:lstStyle/>
            <a:p>
              <a:endParaRPr lang="es-MX"/>
            </a:p>
          </p:txBody>
        </p:sp>
      </p:grpSp>
    </p:spTree>
  </p:cSld>
  <p:clrMapOvr>
    <a:masterClrMapping/>
  </p:clrMapOvr>
  <p:transition advTm="4268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5 Marcador de número de diapositiva"/>
          <p:cNvSpPr>
            <a:spLocks noGrp="1"/>
          </p:cNvSpPr>
          <p:nvPr>
            <p:ph type="sldNum" sz="quarter" idx="12"/>
          </p:nvPr>
        </p:nvSpPr>
        <p:spPr>
          <a:noFill/>
        </p:spPr>
        <p:txBody>
          <a:bodyPr/>
          <a:lstStyle/>
          <a:p>
            <a:fld id="{1FCA12FB-3AC1-4053-89EB-50EAE536EC22}" type="slidenum">
              <a:rPr lang="es-ES" smtClean="0"/>
              <a:pPr/>
              <a:t>52</a:t>
            </a:fld>
            <a:endParaRPr lang="es-ES"/>
          </a:p>
        </p:txBody>
      </p:sp>
      <p:sp>
        <p:nvSpPr>
          <p:cNvPr id="57347" name="AutoShape 3"/>
          <p:cNvSpPr>
            <a:spLocks noChangeArrowheads="1"/>
          </p:cNvSpPr>
          <p:nvPr/>
        </p:nvSpPr>
        <p:spPr bwMode="auto">
          <a:xfrm>
            <a:off x="1295400" y="2133600"/>
            <a:ext cx="3657600" cy="3671888"/>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57348" name="AutoShape 2"/>
          <p:cNvSpPr>
            <a:spLocks noChangeArrowheads="1"/>
          </p:cNvSpPr>
          <p:nvPr/>
        </p:nvSpPr>
        <p:spPr bwMode="auto">
          <a:xfrm>
            <a:off x="5105400" y="2133600"/>
            <a:ext cx="3657600" cy="3638550"/>
          </a:xfrm>
          <a:prstGeom prst="roundRect">
            <a:avLst>
              <a:gd name="adj" fmla="val 16667"/>
            </a:avLst>
          </a:prstGeom>
          <a:solidFill>
            <a:srgbClr val="BFD6D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57349" name="Rectangle 4"/>
          <p:cNvSpPr>
            <a:spLocks noGrp="1" noChangeArrowheads="1"/>
          </p:cNvSpPr>
          <p:nvPr>
            <p:ph type="title"/>
          </p:nvPr>
        </p:nvSpPr>
        <p:spPr>
          <a:xfrm>
            <a:off x="1116013" y="188913"/>
            <a:ext cx="7793037" cy="682625"/>
          </a:xfrm>
        </p:spPr>
        <p:txBody>
          <a:bodyPr/>
          <a:lstStyle/>
          <a:p>
            <a:pPr eaLnBrk="1" hangingPunct="1"/>
            <a:r>
              <a:rPr lang="es-ES_tradnl" sz="4000"/>
              <a:t>Tipo de entidad débil </a:t>
            </a:r>
            <a:r>
              <a:rPr lang="es-ES_tradnl"/>
              <a:t>(ix)</a:t>
            </a:r>
            <a:endParaRPr lang="es-ES"/>
          </a:p>
        </p:txBody>
      </p:sp>
      <p:sp>
        <p:nvSpPr>
          <p:cNvPr id="57350" name="Rectangle 5"/>
          <p:cNvSpPr>
            <a:spLocks noGrp="1" noChangeArrowheads="1"/>
          </p:cNvSpPr>
          <p:nvPr>
            <p:ph type="body" idx="1"/>
          </p:nvPr>
        </p:nvSpPr>
        <p:spPr>
          <a:xfrm>
            <a:off x="1187450" y="1052513"/>
            <a:ext cx="7772400" cy="609600"/>
          </a:xfrm>
        </p:spPr>
        <p:txBody>
          <a:bodyPr/>
          <a:lstStyle/>
          <a:p>
            <a:pPr eaLnBrk="1" hangingPunct="1">
              <a:buFont typeface="Wingdings" pitchFamily="2" charset="2"/>
              <a:buNone/>
            </a:pPr>
            <a:r>
              <a:rPr lang="es-ES_tradnl"/>
              <a:t>Comparación de conceptos y notación (iii)</a:t>
            </a:r>
            <a:endParaRPr lang="es-ES"/>
          </a:p>
        </p:txBody>
      </p:sp>
      <p:sp>
        <p:nvSpPr>
          <p:cNvPr id="57351" name="Line 12"/>
          <p:cNvSpPr>
            <a:spLocks noChangeShapeType="1"/>
          </p:cNvSpPr>
          <p:nvPr/>
        </p:nvSpPr>
        <p:spPr bwMode="auto">
          <a:xfrm flipH="1" flipV="1">
            <a:off x="2484438" y="3500438"/>
            <a:ext cx="1587" cy="468312"/>
          </a:xfrm>
          <a:prstGeom prst="line">
            <a:avLst/>
          </a:prstGeom>
          <a:noFill/>
          <a:ln w="114300" cmpd="dbl">
            <a:solidFill>
              <a:schemeClr val="tx2"/>
            </a:solidFill>
            <a:round/>
            <a:headEnd/>
            <a:tailEnd/>
          </a:ln>
        </p:spPr>
        <p:txBody>
          <a:bodyPr wrap="none" lIns="0" tIns="0" rIns="0" bIns="0" anchor="ctr"/>
          <a:lstStyle/>
          <a:p>
            <a:endParaRPr lang="es-MX"/>
          </a:p>
        </p:txBody>
      </p:sp>
      <p:sp>
        <p:nvSpPr>
          <p:cNvPr id="57352" name="Rectangle 6"/>
          <p:cNvSpPr>
            <a:spLocks noChangeArrowheads="1"/>
          </p:cNvSpPr>
          <p:nvPr/>
        </p:nvSpPr>
        <p:spPr bwMode="auto">
          <a:xfrm>
            <a:off x="1828800" y="3144838"/>
            <a:ext cx="1295400" cy="360362"/>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ACTOR</a:t>
            </a:r>
          </a:p>
        </p:txBody>
      </p:sp>
      <p:sp>
        <p:nvSpPr>
          <p:cNvPr id="57353" name="Line 7"/>
          <p:cNvSpPr>
            <a:spLocks noChangeShapeType="1"/>
          </p:cNvSpPr>
          <p:nvPr/>
        </p:nvSpPr>
        <p:spPr bwMode="auto">
          <a:xfrm>
            <a:off x="2486025" y="4572000"/>
            <a:ext cx="0" cy="457200"/>
          </a:xfrm>
          <a:prstGeom prst="line">
            <a:avLst/>
          </a:prstGeom>
          <a:noFill/>
          <a:ln w="28575">
            <a:solidFill>
              <a:schemeClr val="tx2"/>
            </a:solidFill>
            <a:round/>
            <a:headEnd/>
            <a:tailEnd/>
          </a:ln>
        </p:spPr>
        <p:txBody>
          <a:bodyPr wrap="none" lIns="0" tIns="0" rIns="0" bIns="0" anchor="ctr"/>
          <a:lstStyle/>
          <a:p>
            <a:endParaRPr lang="es-MX"/>
          </a:p>
        </p:txBody>
      </p:sp>
      <p:sp>
        <p:nvSpPr>
          <p:cNvPr id="57354" name="Line 8"/>
          <p:cNvSpPr>
            <a:spLocks noChangeShapeType="1"/>
          </p:cNvSpPr>
          <p:nvPr/>
        </p:nvSpPr>
        <p:spPr bwMode="auto">
          <a:xfrm>
            <a:off x="3200400" y="5181600"/>
            <a:ext cx="280988"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7355" name="Oval 9"/>
          <p:cNvSpPr>
            <a:spLocks noChangeArrowheads="1"/>
          </p:cNvSpPr>
          <p:nvPr/>
        </p:nvSpPr>
        <p:spPr bwMode="auto">
          <a:xfrm>
            <a:off x="3481388" y="4953000"/>
            <a:ext cx="730250" cy="407988"/>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57356" name="Text Box 10"/>
          <p:cNvSpPr txBox="1">
            <a:spLocks noChangeArrowheads="1"/>
          </p:cNvSpPr>
          <p:nvPr/>
        </p:nvSpPr>
        <p:spPr bwMode="auto">
          <a:xfrm>
            <a:off x="3600450" y="4953000"/>
            <a:ext cx="539750" cy="296863"/>
          </a:xfrm>
          <a:prstGeom prst="rect">
            <a:avLst/>
          </a:prstGeom>
          <a:noFill/>
          <a:ln w="28575">
            <a:noFill/>
            <a:miter lim="800000"/>
            <a:headEnd/>
            <a:tailEnd/>
          </a:ln>
        </p:spPr>
        <p:txBody>
          <a:bodyPr wrap="none" lIns="72000" tIns="10800" rIns="72000" bIns="10800">
            <a:spAutoFit/>
          </a:bodyPr>
          <a:lstStyle/>
          <a:p>
            <a:pPr eaLnBrk="0" hangingPunct="0">
              <a:spcBef>
                <a:spcPct val="50000"/>
              </a:spcBef>
            </a:pPr>
            <a:r>
              <a:rPr lang="es-ES_tradnl" u="sng">
                <a:solidFill>
                  <a:schemeClr val="tx2"/>
                </a:solidFill>
                <a:latin typeface="Arial Narrow" pitchFamily="34" charset="0"/>
              </a:rPr>
              <a:t>titulo</a:t>
            </a:r>
          </a:p>
        </p:txBody>
      </p:sp>
      <p:sp>
        <p:nvSpPr>
          <p:cNvPr id="57357" name="AutoShape 11"/>
          <p:cNvSpPr>
            <a:spLocks noChangeArrowheads="1"/>
          </p:cNvSpPr>
          <p:nvPr/>
        </p:nvSpPr>
        <p:spPr bwMode="auto">
          <a:xfrm>
            <a:off x="1752600" y="3892550"/>
            <a:ext cx="1439863" cy="755650"/>
          </a:xfrm>
          <a:prstGeom prst="diamond">
            <a:avLst/>
          </a:prstGeom>
          <a:solidFill>
            <a:schemeClr val="bg1"/>
          </a:solidFill>
          <a:ln w="28575">
            <a:solidFill>
              <a:schemeClr val="tx2"/>
            </a:solidFill>
            <a:miter lim="800000"/>
            <a:headEnd/>
            <a:tailEnd/>
          </a:ln>
        </p:spPr>
        <p:txBody>
          <a:bodyPr wrap="none" lIns="0" tIns="0" rIns="0" bIns="0" anchor="ctr"/>
          <a:lstStyle/>
          <a:p>
            <a:pPr algn="ctr" eaLnBrk="0" hangingPunct="0"/>
            <a:endParaRPr lang="es-ES_tradnl">
              <a:solidFill>
                <a:schemeClr val="tx2"/>
              </a:solidFill>
              <a:latin typeface="Arial Narrow" pitchFamily="34" charset="0"/>
            </a:endParaRPr>
          </a:p>
          <a:p>
            <a:pPr algn="ctr" eaLnBrk="0" hangingPunct="0"/>
            <a:endParaRPr lang="es-ES_tradnl">
              <a:solidFill>
                <a:schemeClr val="tx2"/>
              </a:solidFill>
              <a:latin typeface="Arial Narrow" pitchFamily="34" charset="0"/>
            </a:endParaRPr>
          </a:p>
        </p:txBody>
      </p:sp>
      <p:sp>
        <p:nvSpPr>
          <p:cNvPr id="57358" name="Line 13"/>
          <p:cNvSpPr>
            <a:spLocks noChangeShapeType="1"/>
          </p:cNvSpPr>
          <p:nvPr/>
        </p:nvSpPr>
        <p:spPr bwMode="auto">
          <a:xfrm>
            <a:off x="3124200" y="3352800"/>
            <a:ext cx="280988"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7359" name="Oval 14"/>
          <p:cNvSpPr>
            <a:spLocks noChangeArrowheads="1"/>
          </p:cNvSpPr>
          <p:nvPr/>
        </p:nvSpPr>
        <p:spPr bwMode="auto">
          <a:xfrm>
            <a:off x="3405188" y="3124200"/>
            <a:ext cx="862012" cy="38100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57360" name="Text Box 15"/>
          <p:cNvSpPr txBox="1">
            <a:spLocks noChangeArrowheads="1"/>
          </p:cNvSpPr>
          <p:nvPr/>
        </p:nvSpPr>
        <p:spPr bwMode="auto">
          <a:xfrm>
            <a:off x="3454400" y="3124200"/>
            <a:ext cx="779463" cy="296863"/>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nombre</a:t>
            </a:r>
            <a:endParaRPr lang="es-ES_tradnl">
              <a:solidFill>
                <a:schemeClr val="tx2"/>
              </a:solidFill>
              <a:latin typeface="Arial Narrow" pitchFamily="34" charset="0"/>
            </a:endParaRPr>
          </a:p>
        </p:txBody>
      </p:sp>
      <p:sp>
        <p:nvSpPr>
          <p:cNvPr id="57361" name="Text Box 16"/>
          <p:cNvSpPr txBox="1">
            <a:spLocks noChangeArrowheads="1"/>
          </p:cNvSpPr>
          <p:nvPr/>
        </p:nvSpPr>
        <p:spPr bwMode="auto">
          <a:xfrm>
            <a:off x="2695575" y="3505200"/>
            <a:ext cx="155575" cy="331788"/>
          </a:xfrm>
          <a:prstGeom prst="rect">
            <a:avLst/>
          </a:prstGeom>
          <a:noFill/>
          <a:ln w="28575">
            <a:noFill/>
            <a:miter lim="800000"/>
            <a:headEnd/>
            <a:tailEnd/>
          </a:ln>
        </p:spPr>
        <p:txBody>
          <a:bodyPr wrap="none" lIns="0" tIns="46800" rIns="0" bIns="10800">
            <a:spAutoFit/>
          </a:bodyPr>
          <a:lstStyle/>
          <a:p>
            <a:pPr eaLnBrk="0" hangingPunct="0">
              <a:spcBef>
                <a:spcPct val="50000"/>
              </a:spcBef>
            </a:pPr>
            <a:r>
              <a:rPr lang="es-ES_tradnl">
                <a:solidFill>
                  <a:schemeClr val="tx2"/>
                </a:solidFill>
                <a:latin typeface="Arial Narrow" pitchFamily="34" charset="0"/>
              </a:rPr>
              <a:t>M</a:t>
            </a:r>
          </a:p>
        </p:txBody>
      </p:sp>
      <p:sp>
        <p:nvSpPr>
          <p:cNvPr id="57362" name="Text Box 17"/>
          <p:cNvSpPr txBox="1">
            <a:spLocks noChangeArrowheads="1"/>
          </p:cNvSpPr>
          <p:nvPr/>
        </p:nvSpPr>
        <p:spPr bwMode="auto">
          <a:xfrm>
            <a:off x="2695575" y="4648200"/>
            <a:ext cx="141288" cy="33178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N</a:t>
            </a:r>
          </a:p>
        </p:txBody>
      </p:sp>
      <p:sp>
        <p:nvSpPr>
          <p:cNvPr id="57363" name="Rectangle 18"/>
          <p:cNvSpPr>
            <a:spLocks noChangeArrowheads="1"/>
          </p:cNvSpPr>
          <p:nvPr/>
        </p:nvSpPr>
        <p:spPr bwMode="auto">
          <a:xfrm>
            <a:off x="1752600" y="5029200"/>
            <a:ext cx="1447800" cy="415925"/>
          </a:xfrm>
          <a:prstGeom prst="rect">
            <a:avLst/>
          </a:prstGeom>
          <a:solidFill>
            <a:schemeClr val="bg1"/>
          </a:solidFill>
          <a:ln w="28575">
            <a:solidFill>
              <a:schemeClr val="tx2"/>
            </a:solidFill>
            <a:miter lim="800000"/>
            <a:headEnd/>
            <a:tailEnd/>
          </a:ln>
        </p:spPr>
        <p:txBody>
          <a:bodyPr wrap="none" lIns="0" tIns="0" rIns="0" bIns="0" anchor="ctr"/>
          <a:lstStyle/>
          <a:p>
            <a:pPr algn="ctr" eaLnBrk="0" hangingPunct="0"/>
            <a:r>
              <a:rPr lang="es-ES_tradnl">
                <a:solidFill>
                  <a:schemeClr val="tx2"/>
                </a:solidFill>
                <a:latin typeface="Arial Narrow" pitchFamily="34" charset="0"/>
              </a:rPr>
              <a:t>PELICULA</a:t>
            </a:r>
          </a:p>
        </p:txBody>
      </p:sp>
      <p:sp>
        <p:nvSpPr>
          <p:cNvPr id="57364" name="Text Box 19"/>
          <p:cNvSpPr txBox="1">
            <a:spLocks noChangeArrowheads="1"/>
          </p:cNvSpPr>
          <p:nvPr/>
        </p:nvSpPr>
        <p:spPr bwMode="auto">
          <a:xfrm>
            <a:off x="1916113" y="4122738"/>
            <a:ext cx="1143000" cy="296862"/>
          </a:xfrm>
          <a:prstGeom prst="rect">
            <a:avLst/>
          </a:prstGeom>
          <a:noFill/>
          <a:ln w="28575">
            <a:noFill/>
            <a:miter lim="800000"/>
            <a:headEnd/>
            <a:tailEnd/>
          </a:ln>
        </p:spPr>
        <p:txBody>
          <a:bodyPr wrap="none" lIns="72000" tIns="10800" rIns="72000" bIns="10800">
            <a:spAutoFit/>
          </a:bodyPr>
          <a:lstStyle/>
          <a:p>
            <a:pPr eaLnBrk="0" hangingPunct="0">
              <a:spcBef>
                <a:spcPct val="50000"/>
              </a:spcBef>
            </a:pPr>
            <a:r>
              <a:rPr lang="es-ES_tradnl">
                <a:solidFill>
                  <a:schemeClr val="tx2"/>
                </a:solidFill>
                <a:latin typeface="Arial Narrow" pitchFamily="34" charset="0"/>
              </a:rPr>
              <a:t>ACTUA_EN</a:t>
            </a:r>
          </a:p>
        </p:txBody>
      </p:sp>
      <p:sp>
        <p:nvSpPr>
          <p:cNvPr id="57365" name="Rectangle 36"/>
          <p:cNvSpPr>
            <a:spLocks noChangeArrowheads="1"/>
          </p:cNvSpPr>
          <p:nvPr/>
        </p:nvSpPr>
        <p:spPr bwMode="auto">
          <a:xfrm>
            <a:off x="1608138" y="2259013"/>
            <a:ext cx="148431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57366" name="Rectangle 37"/>
          <p:cNvSpPr>
            <a:spLocks noChangeArrowheads="1"/>
          </p:cNvSpPr>
          <p:nvPr/>
        </p:nvSpPr>
        <p:spPr bwMode="auto">
          <a:xfrm>
            <a:off x="5410200" y="2259013"/>
            <a:ext cx="1820863"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grpSp>
        <p:nvGrpSpPr>
          <p:cNvPr id="57367" name="Group 40"/>
          <p:cNvGrpSpPr>
            <a:grpSpLocks/>
          </p:cNvGrpSpPr>
          <p:nvPr/>
        </p:nvGrpSpPr>
        <p:grpSpPr bwMode="auto">
          <a:xfrm>
            <a:off x="5715000" y="3048000"/>
            <a:ext cx="2566988" cy="2374900"/>
            <a:chOff x="3600" y="1920"/>
            <a:chExt cx="1617" cy="1496"/>
          </a:xfrm>
        </p:grpSpPr>
        <p:sp>
          <p:nvSpPr>
            <p:cNvPr id="57369" name="Text Box 20"/>
            <p:cNvSpPr txBox="1">
              <a:spLocks noChangeArrowheads="1"/>
            </p:cNvSpPr>
            <p:nvPr/>
          </p:nvSpPr>
          <p:spPr bwMode="auto">
            <a:xfrm>
              <a:off x="4967" y="3085"/>
              <a:ext cx="250" cy="209"/>
            </a:xfrm>
            <a:prstGeom prst="rect">
              <a:avLst/>
            </a:prstGeom>
            <a:noFill/>
            <a:ln w="28575">
              <a:noFill/>
              <a:miter lim="800000"/>
              <a:headEnd/>
              <a:tailEnd/>
            </a:ln>
          </p:spPr>
          <p:txBody>
            <a:bodyPr wrap="none" lIns="0" tIns="46800" rIns="0" bIns="10800">
              <a:spAutoFit/>
            </a:bodyPr>
            <a:lstStyle/>
            <a:p>
              <a:pPr eaLnBrk="0" hangingPunct="0">
                <a:spcBef>
                  <a:spcPct val="50000"/>
                </a:spcBef>
              </a:pPr>
              <a:r>
                <a:rPr lang="es-ES_tradnl">
                  <a:solidFill>
                    <a:schemeClr val="tx2"/>
                  </a:solidFill>
                  <a:latin typeface="Arial Narrow" pitchFamily="34" charset="0"/>
                </a:rPr>
                <a:t>titulo</a:t>
              </a:r>
            </a:p>
          </p:txBody>
        </p:sp>
        <p:sp>
          <p:nvSpPr>
            <p:cNvPr id="57370" name="Rectangle 21"/>
            <p:cNvSpPr>
              <a:spLocks noChangeArrowheads="1"/>
            </p:cNvSpPr>
            <p:nvPr/>
          </p:nvSpPr>
          <p:spPr bwMode="auto">
            <a:xfrm>
              <a:off x="3715" y="1968"/>
              <a:ext cx="723"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ACTOR</a:t>
              </a:r>
            </a:p>
          </p:txBody>
        </p:sp>
        <p:sp>
          <p:nvSpPr>
            <p:cNvPr id="57371" name="Rectangle 22"/>
            <p:cNvSpPr>
              <a:spLocks noChangeArrowheads="1"/>
            </p:cNvSpPr>
            <p:nvPr/>
          </p:nvSpPr>
          <p:spPr bwMode="auto">
            <a:xfrm>
              <a:off x="3600" y="3170"/>
              <a:ext cx="961" cy="246"/>
            </a:xfrm>
            <a:prstGeom prst="rect">
              <a:avLst/>
            </a:prstGeom>
            <a:solidFill>
              <a:schemeClr val="bg1"/>
            </a:solidFill>
            <a:ln w="28575">
              <a:solidFill>
                <a:schemeClr val="tx2"/>
              </a:solidFill>
              <a:miter lim="800000"/>
              <a:headEnd/>
              <a:tailEnd/>
            </a:ln>
          </p:spPr>
          <p:txBody>
            <a:bodyPr lIns="0" tIns="10800" rIns="0" bIns="10800" anchor="ctr"/>
            <a:lstStyle/>
            <a:p>
              <a:pPr algn="ctr" eaLnBrk="0" hangingPunct="0"/>
              <a:r>
                <a:rPr lang="es-ES_tradnl">
                  <a:solidFill>
                    <a:schemeClr val="tx2"/>
                  </a:solidFill>
                  <a:latin typeface="Arial Narrow" pitchFamily="34" charset="0"/>
                </a:rPr>
                <a:t>PELICULA</a:t>
              </a:r>
            </a:p>
          </p:txBody>
        </p:sp>
        <p:sp>
          <p:nvSpPr>
            <p:cNvPr id="57372" name="Line 23"/>
            <p:cNvSpPr>
              <a:spLocks noChangeShapeType="1"/>
            </p:cNvSpPr>
            <p:nvPr/>
          </p:nvSpPr>
          <p:spPr bwMode="auto">
            <a:xfrm>
              <a:off x="4074" y="2919"/>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7373" name="Oval 24"/>
            <p:cNvSpPr>
              <a:spLocks noChangeArrowheads="1"/>
            </p:cNvSpPr>
            <p:nvPr/>
          </p:nvSpPr>
          <p:spPr bwMode="auto">
            <a:xfrm>
              <a:off x="4761" y="3136"/>
              <a:ext cx="136" cy="136"/>
            </a:xfrm>
            <a:prstGeom prst="ellipse">
              <a:avLst/>
            </a:prstGeom>
            <a:solidFill>
              <a:srgbClr val="B2B2B2"/>
            </a:solidFill>
            <a:ln w="28575">
              <a:solidFill>
                <a:schemeClr val="tx2"/>
              </a:solidFill>
              <a:round/>
              <a:headEnd/>
              <a:tailEnd/>
            </a:ln>
          </p:spPr>
          <p:txBody>
            <a:bodyPr lIns="0" tIns="46800" rIns="0" bIns="10800" anchor="ctr">
              <a:spAutoFit/>
            </a:bodyPr>
            <a:lstStyle/>
            <a:p>
              <a:endParaRPr lang="es-MX"/>
            </a:p>
          </p:txBody>
        </p:sp>
        <p:sp>
          <p:nvSpPr>
            <p:cNvPr id="57374" name="AutoShape 25"/>
            <p:cNvSpPr>
              <a:spLocks noChangeArrowheads="1"/>
            </p:cNvSpPr>
            <p:nvPr/>
          </p:nvSpPr>
          <p:spPr bwMode="auto">
            <a:xfrm>
              <a:off x="3606" y="2448"/>
              <a:ext cx="907" cy="483"/>
            </a:xfrm>
            <a:prstGeom prst="diamond">
              <a:avLst/>
            </a:prstGeom>
            <a:solidFill>
              <a:schemeClr val="bg1"/>
            </a:solidFill>
            <a:ln w="28575">
              <a:solidFill>
                <a:schemeClr val="tx2"/>
              </a:solidFill>
              <a:miter lim="800000"/>
              <a:headEnd/>
              <a:tailEnd/>
            </a:ln>
          </p:spPr>
          <p:txBody>
            <a:bodyPr lIns="0" tIns="0" rIns="0" bIns="0" anchor="ctr"/>
            <a:lstStyle/>
            <a:p>
              <a:pPr algn="ctr" eaLnBrk="0" hangingPunct="0"/>
              <a:endParaRPr lang="es-ES">
                <a:solidFill>
                  <a:schemeClr val="tx2"/>
                </a:solidFill>
                <a:latin typeface="Arial Narrow" pitchFamily="34" charset="0"/>
              </a:endParaRPr>
            </a:p>
          </p:txBody>
        </p:sp>
        <p:sp>
          <p:nvSpPr>
            <p:cNvPr id="57375" name="Line 26"/>
            <p:cNvSpPr>
              <a:spLocks noChangeShapeType="1"/>
            </p:cNvSpPr>
            <p:nvPr/>
          </p:nvSpPr>
          <p:spPr bwMode="auto">
            <a:xfrm flipV="1">
              <a:off x="4074" y="2208"/>
              <a:ext cx="0" cy="24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7376" name="Text Box 27"/>
            <p:cNvSpPr txBox="1">
              <a:spLocks noChangeArrowheads="1"/>
            </p:cNvSpPr>
            <p:nvPr/>
          </p:nvSpPr>
          <p:spPr bwMode="auto">
            <a:xfrm>
              <a:off x="4586" y="2609"/>
              <a:ext cx="310"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M:N</a:t>
              </a:r>
            </a:p>
          </p:txBody>
        </p:sp>
        <p:sp>
          <p:nvSpPr>
            <p:cNvPr id="57377" name="Line 29"/>
            <p:cNvSpPr>
              <a:spLocks noChangeShapeType="1"/>
            </p:cNvSpPr>
            <p:nvPr/>
          </p:nvSpPr>
          <p:spPr bwMode="auto">
            <a:xfrm>
              <a:off x="4432" y="2081"/>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7378" name="Oval 30"/>
            <p:cNvSpPr>
              <a:spLocks noChangeArrowheads="1"/>
            </p:cNvSpPr>
            <p:nvPr/>
          </p:nvSpPr>
          <p:spPr bwMode="auto">
            <a:xfrm>
              <a:off x="4617" y="1993"/>
              <a:ext cx="136" cy="136"/>
            </a:xfrm>
            <a:prstGeom prst="ellipse">
              <a:avLst/>
            </a:prstGeom>
            <a:solidFill>
              <a:srgbClr val="B2B2B2"/>
            </a:solidFill>
            <a:ln w="28575">
              <a:solidFill>
                <a:schemeClr val="tx2"/>
              </a:solidFill>
              <a:round/>
              <a:headEnd/>
              <a:tailEnd/>
            </a:ln>
          </p:spPr>
          <p:txBody>
            <a:bodyPr lIns="0" tIns="46800" rIns="0" bIns="10800" anchor="ctr">
              <a:spAutoFit/>
            </a:bodyPr>
            <a:lstStyle/>
            <a:p>
              <a:endParaRPr lang="es-MX"/>
            </a:p>
          </p:txBody>
        </p:sp>
        <p:sp>
          <p:nvSpPr>
            <p:cNvPr id="57379" name="Text Box 31"/>
            <p:cNvSpPr txBox="1">
              <a:spLocks noChangeArrowheads="1"/>
            </p:cNvSpPr>
            <p:nvPr/>
          </p:nvSpPr>
          <p:spPr bwMode="auto">
            <a:xfrm>
              <a:off x="4801" y="1920"/>
              <a:ext cx="401" cy="209"/>
            </a:xfrm>
            <a:prstGeom prst="rect">
              <a:avLst/>
            </a:prstGeom>
            <a:noFill/>
            <a:ln w="28575">
              <a:noFill/>
              <a:miter lim="800000"/>
              <a:headEnd/>
              <a:tailEnd/>
            </a:ln>
          </p:spPr>
          <p:txBody>
            <a:bodyPr wrap="none" lIns="0" tIns="46800" rIns="0" bIns="10800">
              <a:spAutoFit/>
            </a:bodyPr>
            <a:lstStyle/>
            <a:p>
              <a:pPr eaLnBrk="0" hangingPunct="0">
                <a:spcBef>
                  <a:spcPct val="50000"/>
                </a:spcBef>
              </a:pPr>
              <a:r>
                <a:rPr lang="es-ES_tradnl">
                  <a:solidFill>
                    <a:schemeClr val="tx2"/>
                  </a:solidFill>
                  <a:latin typeface="Arial Narrow" pitchFamily="34" charset="0"/>
                </a:rPr>
                <a:t>nombre</a:t>
              </a:r>
            </a:p>
          </p:txBody>
        </p:sp>
        <p:sp>
          <p:nvSpPr>
            <p:cNvPr id="57380" name="Line 33"/>
            <p:cNvSpPr>
              <a:spLocks noChangeShapeType="1"/>
            </p:cNvSpPr>
            <p:nvPr/>
          </p:nvSpPr>
          <p:spPr bwMode="auto">
            <a:xfrm>
              <a:off x="4561" y="3224"/>
              <a:ext cx="219"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7381" name="Text Box 34"/>
            <p:cNvSpPr txBox="1">
              <a:spLocks noChangeArrowheads="1"/>
            </p:cNvSpPr>
            <p:nvPr/>
          </p:nvSpPr>
          <p:spPr bwMode="auto">
            <a:xfrm>
              <a:off x="4184" y="2225"/>
              <a:ext cx="329" cy="209"/>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(0,m)</a:t>
              </a:r>
            </a:p>
          </p:txBody>
        </p:sp>
        <p:sp>
          <p:nvSpPr>
            <p:cNvPr id="57382" name="Text Box 35"/>
            <p:cNvSpPr txBox="1">
              <a:spLocks noChangeArrowheads="1"/>
            </p:cNvSpPr>
            <p:nvPr/>
          </p:nvSpPr>
          <p:spPr bwMode="auto">
            <a:xfrm>
              <a:off x="4184" y="2904"/>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a:solidFill>
                    <a:schemeClr val="tx2"/>
                  </a:solidFill>
                  <a:latin typeface="Arial Narrow" pitchFamily="34" charset="0"/>
                </a:rPr>
                <a:t>(</a:t>
              </a:r>
              <a:r>
                <a:rPr lang="es-ES_tradnl" sz="2000" b="1">
                  <a:solidFill>
                    <a:schemeClr val="tx2"/>
                  </a:solidFill>
                  <a:latin typeface="Arial Narrow" pitchFamily="34" charset="0"/>
                </a:rPr>
                <a:t>1</a:t>
              </a:r>
              <a:r>
                <a:rPr lang="es-ES_tradnl">
                  <a:solidFill>
                    <a:schemeClr val="tx2"/>
                  </a:solidFill>
                  <a:latin typeface="Arial Narrow" pitchFamily="34" charset="0"/>
                </a:rPr>
                <a:t>,n)</a:t>
              </a:r>
            </a:p>
          </p:txBody>
        </p:sp>
        <p:sp>
          <p:nvSpPr>
            <p:cNvPr id="57383" name="Rectangle 38"/>
            <p:cNvSpPr>
              <a:spLocks noChangeArrowheads="1"/>
            </p:cNvSpPr>
            <p:nvPr/>
          </p:nvSpPr>
          <p:spPr bwMode="auto">
            <a:xfrm>
              <a:off x="3696" y="2568"/>
              <a:ext cx="746" cy="231"/>
            </a:xfrm>
            <a:prstGeom prst="rect">
              <a:avLst/>
            </a:prstGeom>
            <a:noFill/>
            <a:ln w="9525">
              <a:noFill/>
              <a:miter lim="800000"/>
              <a:headEnd/>
              <a:tailEnd/>
            </a:ln>
          </p:spPr>
          <p:txBody>
            <a:bodyPr wrap="none">
              <a:spAutoFit/>
            </a:bodyPr>
            <a:lstStyle/>
            <a:p>
              <a:pPr algn="ctr" eaLnBrk="0" hangingPunct="0"/>
              <a:r>
                <a:rPr lang="es-ES_tradnl">
                  <a:solidFill>
                    <a:schemeClr val="tx2"/>
                  </a:solidFill>
                  <a:latin typeface="Arial Narrow" pitchFamily="34" charset="0"/>
                </a:rPr>
                <a:t>ACTUA_EN</a:t>
              </a:r>
            </a:p>
          </p:txBody>
        </p:sp>
      </p:grpSp>
      <p:sp>
        <p:nvSpPr>
          <p:cNvPr id="57368" name="Rectangle 39"/>
          <p:cNvSpPr>
            <a:spLocks noChangeArrowheads="1"/>
          </p:cNvSpPr>
          <p:nvPr/>
        </p:nvSpPr>
        <p:spPr bwMode="auto">
          <a:xfrm>
            <a:off x="1173163" y="5876925"/>
            <a:ext cx="7772400" cy="465138"/>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s-ES_tradnl" sz="2800"/>
              <a:t>Participación total</a:t>
            </a:r>
            <a:endParaRPr lang="es-ES" sz="2800"/>
          </a:p>
        </p:txBody>
      </p:sp>
    </p:spTree>
  </p:cSld>
  <p:clrMapOvr>
    <a:masterClrMapping/>
  </p:clrMapOvr>
  <p:transition advTm="672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5 Marcador de número de diapositiva"/>
          <p:cNvSpPr>
            <a:spLocks noGrp="1"/>
          </p:cNvSpPr>
          <p:nvPr>
            <p:ph type="sldNum" sz="quarter" idx="12"/>
          </p:nvPr>
        </p:nvSpPr>
        <p:spPr>
          <a:noFill/>
        </p:spPr>
        <p:txBody>
          <a:bodyPr/>
          <a:lstStyle/>
          <a:p>
            <a:fld id="{5F48534C-B196-4829-8B3C-3279B474B953}" type="slidenum">
              <a:rPr lang="es-ES" smtClean="0"/>
              <a:pPr/>
              <a:t>53</a:t>
            </a:fld>
            <a:endParaRPr lang="es-ES"/>
          </a:p>
        </p:txBody>
      </p:sp>
      <p:sp>
        <p:nvSpPr>
          <p:cNvPr id="58371" name="AutoShape 19"/>
          <p:cNvSpPr>
            <a:spLocks noChangeArrowheads="1"/>
          </p:cNvSpPr>
          <p:nvPr/>
        </p:nvSpPr>
        <p:spPr bwMode="auto">
          <a:xfrm>
            <a:off x="1042988" y="2133600"/>
            <a:ext cx="3910012" cy="3671888"/>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58372" name="AutoShape 20"/>
          <p:cNvSpPr>
            <a:spLocks noChangeArrowheads="1"/>
          </p:cNvSpPr>
          <p:nvPr/>
        </p:nvSpPr>
        <p:spPr bwMode="auto">
          <a:xfrm>
            <a:off x="5148263" y="2133600"/>
            <a:ext cx="3744912" cy="3638550"/>
          </a:xfrm>
          <a:prstGeom prst="roundRect">
            <a:avLst>
              <a:gd name="adj" fmla="val 16667"/>
            </a:avLst>
          </a:prstGeom>
          <a:solidFill>
            <a:srgbClr val="BFD6D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58373" name="Rectangle 2"/>
          <p:cNvSpPr>
            <a:spLocks noGrp="1" noChangeArrowheads="1"/>
          </p:cNvSpPr>
          <p:nvPr>
            <p:ph type="title"/>
          </p:nvPr>
        </p:nvSpPr>
        <p:spPr>
          <a:xfrm>
            <a:off x="827088" y="620713"/>
            <a:ext cx="8316912" cy="682625"/>
          </a:xfrm>
        </p:spPr>
        <p:txBody>
          <a:bodyPr/>
          <a:lstStyle/>
          <a:p>
            <a:pPr eaLnBrk="1" hangingPunct="1"/>
            <a:r>
              <a:rPr lang="es-ES_tradnl" sz="3000" b="1"/>
              <a:t>Tipos de relación con grado superior a dos</a:t>
            </a:r>
          </a:p>
        </p:txBody>
      </p:sp>
      <p:sp>
        <p:nvSpPr>
          <p:cNvPr id="58374" name="Rectangle 21"/>
          <p:cNvSpPr>
            <a:spLocks noChangeArrowheads="1"/>
          </p:cNvSpPr>
          <p:nvPr/>
        </p:nvSpPr>
        <p:spPr bwMode="auto">
          <a:xfrm>
            <a:off x="1608138" y="2259013"/>
            <a:ext cx="148431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58375" name="Rectangle 22"/>
          <p:cNvSpPr>
            <a:spLocks noChangeArrowheads="1"/>
          </p:cNvSpPr>
          <p:nvPr/>
        </p:nvSpPr>
        <p:spPr bwMode="auto">
          <a:xfrm>
            <a:off x="5683250" y="2259013"/>
            <a:ext cx="1820863"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grpSp>
        <p:nvGrpSpPr>
          <p:cNvPr id="58376" name="Group 32"/>
          <p:cNvGrpSpPr>
            <a:grpSpLocks/>
          </p:cNvGrpSpPr>
          <p:nvPr/>
        </p:nvGrpSpPr>
        <p:grpSpPr bwMode="auto">
          <a:xfrm>
            <a:off x="5657850" y="2997200"/>
            <a:ext cx="3074988" cy="2327275"/>
            <a:chOff x="3392" y="1888"/>
            <a:chExt cx="1937" cy="1466"/>
          </a:xfrm>
        </p:grpSpPr>
        <p:sp>
          <p:nvSpPr>
            <p:cNvPr id="58395" name="Rectangle 12"/>
            <p:cNvSpPr>
              <a:spLocks noChangeArrowheads="1"/>
            </p:cNvSpPr>
            <p:nvPr/>
          </p:nvSpPr>
          <p:spPr bwMode="auto">
            <a:xfrm>
              <a:off x="3562" y="1888"/>
              <a:ext cx="698"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CLIENTE</a:t>
              </a:r>
            </a:p>
          </p:txBody>
        </p:sp>
        <p:sp>
          <p:nvSpPr>
            <p:cNvPr id="58396" name="Rectangle 13"/>
            <p:cNvSpPr>
              <a:spLocks noChangeArrowheads="1"/>
            </p:cNvSpPr>
            <p:nvPr/>
          </p:nvSpPr>
          <p:spPr bwMode="auto">
            <a:xfrm>
              <a:off x="4630" y="2385"/>
              <a:ext cx="699" cy="400"/>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CINTA</a:t>
              </a:r>
              <a:br>
                <a:rPr lang="es-ES_tradnl">
                  <a:solidFill>
                    <a:schemeClr val="tx2"/>
                  </a:solidFill>
                  <a:latin typeface="Arial Narrow" pitchFamily="34" charset="0"/>
                </a:rPr>
              </a:br>
              <a:r>
                <a:rPr lang="es-ES_tradnl">
                  <a:solidFill>
                    <a:schemeClr val="tx2"/>
                  </a:solidFill>
                  <a:latin typeface="Arial Narrow" pitchFamily="34" charset="0"/>
                </a:rPr>
                <a:t>VIDEO</a:t>
              </a:r>
            </a:p>
          </p:txBody>
        </p:sp>
        <p:sp>
          <p:nvSpPr>
            <p:cNvPr id="58397" name="Line 14"/>
            <p:cNvSpPr>
              <a:spLocks noChangeShapeType="1"/>
            </p:cNvSpPr>
            <p:nvPr/>
          </p:nvSpPr>
          <p:spPr bwMode="auto">
            <a:xfrm flipH="1">
              <a:off x="3925" y="2114"/>
              <a:ext cx="0" cy="273"/>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8398" name="Line 15"/>
            <p:cNvSpPr>
              <a:spLocks noChangeShapeType="1"/>
            </p:cNvSpPr>
            <p:nvPr/>
          </p:nvSpPr>
          <p:spPr bwMode="auto">
            <a:xfrm>
              <a:off x="4453" y="2582"/>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8399" name="Rectangle 16"/>
            <p:cNvSpPr>
              <a:spLocks noChangeArrowheads="1"/>
            </p:cNvSpPr>
            <p:nvPr/>
          </p:nvSpPr>
          <p:spPr bwMode="auto">
            <a:xfrm>
              <a:off x="3541" y="2976"/>
              <a:ext cx="747" cy="378"/>
            </a:xfrm>
            <a:prstGeom prst="rect">
              <a:avLst/>
            </a:prstGeom>
            <a:solidFill>
              <a:schemeClr val="bg1"/>
            </a:solidFill>
            <a:ln w="28575">
              <a:solidFill>
                <a:schemeClr val="tx2"/>
              </a:solidFill>
              <a:miter lim="800000"/>
              <a:headEnd/>
              <a:tailEnd/>
            </a:ln>
          </p:spPr>
          <p:txBody>
            <a:bodyPr wrap="none" lIns="36000" tIns="10800" rIns="36000" bIns="10800" anchor="ctr">
              <a:spAutoFit/>
            </a:bodyPr>
            <a:lstStyle/>
            <a:p>
              <a:pPr algn="ctr" eaLnBrk="0" hangingPunct="0"/>
              <a:r>
                <a:rPr lang="es-ES_tradnl">
                  <a:solidFill>
                    <a:schemeClr val="tx2"/>
                  </a:solidFill>
                  <a:latin typeface="Arial Narrow" pitchFamily="34" charset="0"/>
                </a:rPr>
                <a:t>LOCAL</a:t>
              </a:r>
              <a:br>
                <a:rPr lang="es-ES_tradnl">
                  <a:solidFill>
                    <a:schemeClr val="tx2"/>
                  </a:solidFill>
                  <a:latin typeface="Arial Narrow" pitchFamily="34" charset="0"/>
                </a:rPr>
              </a:br>
              <a:r>
                <a:rPr lang="es-ES_tradnl">
                  <a:solidFill>
                    <a:schemeClr val="tx2"/>
                  </a:solidFill>
                  <a:latin typeface="Arial Narrow" pitchFamily="34" charset="0"/>
                </a:rPr>
                <a:t>VIDEOCLUB</a:t>
              </a:r>
            </a:p>
          </p:txBody>
        </p:sp>
        <p:sp>
          <p:nvSpPr>
            <p:cNvPr id="58400" name="Line 17"/>
            <p:cNvSpPr>
              <a:spLocks noChangeShapeType="1"/>
            </p:cNvSpPr>
            <p:nvPr/>
          </p:nvSpPr>
          <p:spPr bwMode="auto">
            <a:xfrm>
              <a:off x="3922" y="2726"/>
              <a:ext cx="0" cy="24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58401" name="AutoShape 18"/>
            <p:cNvSpPr>
              <a:spLocks noChangeArrowheads="1"/>
            </p:cNvSpPr>
            <p:nvPr/>
          </p:nvSpPr>
          <p:spPr bwMode="auto">
            <a:xfrm>
              <a:off x="3392" y="2387"/>
              <a:ext cx="1061" cy="379"/>
            </a:xfrm>
            <a:prstGeom prst="diamond">
              <a:avLst/>
            </a:prstGeom>
            <a:solidFill>
              <a:schemeClr val="bg1"/>
            </a:solidFill>
            <a:ln w="28575">
              <a:solidFill>
                <a:schemeClr val="tx2"/>
              </a:solidFill>
              <a:miter lim="800000"/>
              <a:headEnd/>
              <a:tailEnd/>
            </a:ln>
          </p:spPr>
          <p:txBody>
            <a:bodyPr lIns="0" tIns="10800" rIns="0" bIns="10800" anchor="ctr">
              <a:spAutoFit/>
            </a:bodyPr>
            <a:lstStyle/>
            <a:p>
              <a:pPr algn="ctr" eaLnBrk="0" hangingPunct="0"/>
              <a:r>
                <a:rPr lang="es-ES_tradnl">
                  <a:solidFill>
                    <a:schemeClr val="tx2"/>
                  </a:solidFill>
                  <a:latin typeface="Arial Narrow" pitchFamily="34" charset="0"/>
                </a:rPr>
                <a:t>ALQUILA</a:t>
              </a:r>
            </a:p>
          </p:txBody>
        </p:sp>
        <p:sp>
          <p:nvSpPr>
            <p:cNvPr id="58402" name="Text Box 24"/>
            <p:cNvSpPr txBox="1">
              <a:spLocks noChangeArrowheads="1"/>
            </p:cNvSpPr>
            <p:nvPr/>
          </p:nvSpPr>
          <p:spPr bwMode="auto">
            <a:xfrm>
              <a:off x="3593" y="2134"/>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
          <p:nvSpPr>
            <p:cNvPr id="58403" name="Text Box 25"/>
            <p:cNvSpPr txBox="1">
              <a:spLocks noChangeArrowheads="1"/>
            </p:cNvSpPr>
            <p:nvPr/>
          </p:nvSpPr>
          <p:spPr bwMode="auto">
            <a:xfrm>
              <a:off x="4319" y="2314"/>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(1,n)</a:t>
              </a:r>
            </a:p>
          </p:txBody>
        </p:sp>
        <p:sp>
          <p:nvSpPr>
            <p:cNvPr id="58404" name="Text Box 27"/>
            <p:cNvSpPr txBox="1">
              <a:spLocks noChangeArrowheads="1"/>
            </p:cNvSpPr>
            <p:nvPr/>
          </p:nvSpPr>
          <p:spPr bwMode="auto">
            <a:xfrm>
              <a:off x="3593" y="2722"/>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grpSp>
      <p:grpSp>
        <p:nvGrpSpPr>
          <p:cNvPr id="58377" name="Group 31"/>
          <p:cNvGrpSpPr>
            <a:grpSpLocks/>
          </p:cNvGrpSpPr>
          <p:nvPr/>
        </p:nvGrpSpPr>
        <p:grpSpPr bwMode="auto">
          <a:xfrm>
            <a:off x="1712913" y="2997200"/>
            <a:ext cx="3074987" cy="2327275"/>
            <a:chOff x="975" y="1888"/>
            <a:chExt cx="1937" cy="1466"/>
          </a:xfrm>
        </p:grpSpPr>
        <p:sp>
          <p:nvSpPr>
            <p:cNvPr id="58385" name="Rectangle 5"/>
            <p:cNvSpPr>
              <a:spLocks noChangeArrowheads="1"/>
            </p:cNvSpPr>
            <p:nvPr/>
          </p:nvSpPr>
          <p:spPr bwMode="auto">
            <a:xfrm>
              <a:off x="1145" y="1888"/>
              <a:ext cx="698"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CLIENTE</a:t>
              </a:r>
            </a:p>
          </p:txBody>
        </p:sp>
        <p:sp>
          <p:nvSpPr>
            <p:cNvPr id="58386" name="Rectangle 6"/>
            <p:cNvSpPr>
              <a:spLocks noChangeArrowheads="1"/>
            </p:cNvSpPr>
            <p:nvPr/>
          </p:nvSpPr>
          <p:spPr bwMode="auto">
            <a:xfrm>
              <a:off x="2213" y="2385"/>
              <a:ext cx="699" cy="400"/>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CINTA</a:t>
              </a:r>
              <a:br>
                <a:rPr lang="es-ES_tradnl">
                  <a:solidFill>
                    <a:schemeClr val="tx2"/>
                  </a:solidFill>
                  <a:latin typeface="Arial Narrow" pitchFamily="34" charset="0"/>
                </a:rPr>
              </a:br>
              <a:r>
                <a:rPr lang="es-ES_tradnl">
                  <a:solidFill>
                    <a:schemeClr val="tx2"/>
                  </a:solidFill>
                  <a:latin typeface="Arial Narrow" pitchFamily="34" charset="0"/>
                </a:rPr>
                <a:t>VIDEO</a:t>
              </a:r>
            </a:p>
          </p:txBody>
        </p:sp>
        <p:sp>
          <p:nvSpPr>
            <p:cNvPr id="58387" name="Line 7"/>
            <p:cNvSpPr>
              <a:spLocks noChangeShapeType="1"/>
            </p:cNvSpPr>
            <p:nvPr/>
          </p:nvSpPr>
          <p:spPr bwMode="auto">
            <a:xfrm flipH="1">
              <a:off x="1508" y="2114"/>
              <a:ext cx="0" cy="273"/>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8388" name="Line 8"/>
            <p:cNvSpPr>
              <a:spLocks noChangeShapeType="1"/>
            </p:cNvSpPr>
            <p:nvPr/>
          </p:nvSpPr>
          <p:spPr bwMode="auto">
            <a:xfrm>
              <a:off x="2036" y="2582"/>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8389" name="Rectangle 9"/>
            <p:cNvSpPr>
              <a:spLocks noChangeArrowheads="1"/>
            </p:cNvSpPr>
            <p:nvPr/>
          </p:nvSpPr>
          <p:spPr bwMode="auto">
            <a:xfrm>
              <a:off x="1124" y="2976"/>
              <a:ext cx="747" cy="378"/>
            </a:xfrm>
            <a:prstGeom prst="rect">
              <a:avLst/>
            </a:prstGeom>
            <a:solidFill>
              <a:schemeClr val="bg1"/>
            </a:solidFill>
            <a:ln w="28575">
              <a:solidFill>
                <a:schemeClr val="tx2"/>
              </a:solidFill>
              <a:miter lim="800000"/>
              <a:headEnd/>
              <a:tailEnd/>
            </a:ln>
          </p:spPr>
          <p:txBody>
            <a:bodyPr wrap="none" lIns="36000" tIns="10800" rIns="36000" bIns="10800" anchor="ctr">
              <a:spAutoFit/>
            </a:bodyPr>
            <a:lstStyle/>
            <a:p>
              <a:pPr algn="ctr" eaLnBrk="0" hangingPunct="0"/>
              <a:r>
                <a:rPr lang="es-ES_tradnl">
                  <a:solidFill>
                    <a:schemeClr val="tx2"/>
                  </a:solidFill>
                  <a:latin typeface="Arial Narrow" pitchFamily="34" charset="0"/>
                </a:rPr>
                <a:t>LOCAL</a:t>
              </a:r>
              <a:br>
                <a:rPr lang="es-ES_tradnl">
                  <a:solidFill>
                    <a:schemeClr val="tx2"/>
                  </a:solidFill>
                  <a:latin typeface="Arial Narrow" pitchFamily="34" charset="0"/>
                </a:rPr>
              </a:br>
              <a:r>
                <a:rPr lang="es-ES_tradnl">
                  <a:solidFill>
                    <a:schemeClr val="tx2"/>
                  </a:solidFill>
                  <a:latin typeface="Arial Narrow" pitchFamily="34" charset="0"/>
                </a:rPr>
                <a:t>VIDEOCLUB</a:t>
              </a:r>
            </a:p>
          </p:txBody>
        </p:sp>
        <p:sp>
          <p:nvSpPr>
            <p:cNvPr id="58390" name="Line 10"/>
            <p:cNvSpPr>
              <a:spLocks noChangeShapeType="1"/>
            </p:cNvSpPr>
            <p:nvPr/>
          </p:nvSpPr>
          <p:spPr bwMode="auto">
            <a:xfrm>
              <a:off x="1505" y="2726"/>
              <a:ext cx="0" cy="24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58391" name="AutoShape 11"/>
            <p:cNvSpPr>
              <a:spLocks noChangeArrowheads="1"/>
            </p:cNvSpPr>
            <p:nvPr/>
          </p:nvSpPr>
          <p:spPr bwMode="auto">
            <a:xfrm>
              <a:off x="975" y="2387"/>
              <a:ext cx="1061" cy="379"/>
            </a:xfrm>
            <a:prstGeom prst="diamond">
              <a:avLst/>
            </a:prstGeom>
            <a:solidFill>
              <a:schemeClr val="bg1"/>
            </a:solidFill>
            <a:ln w="28575">
              <a:solidFill>
                <a:schemeClr val="tx2"/>
              </a:solidFill>
              <a:miter lim="800000"/>
              <a:headEnd/>
              <a:tailEnd/>
            </a:ln>
          </p:spPr>
          <p:txBody>
            <a:bodyPr lIns="0" tIns="10800" rIns="0" bIns="10800" anchor="ctr">
              <a:spAutoFit/>
            </a:bodyPr>
            <a:lstStyle/>
            <a:p>
              <a:pPr algn="ctr" eaLnBrk="0" hangingPunct="0"/>
              <a:r>
                <a:rPr lang="es-ES_tradnl">
                  <a:solidFill>
                    <a:schemeClr val="tx2"/>
                  </a:solidFill>
                  <a:latin typeface="Arial Narrow" pitchFamily="34" charset="0"/>
                </a:rPr>
                <a:t>ALQUILA</a:t>
              </a:r>
            </a:p>
          </p:txBody>
        </p:sp>
        <p:sp>
          <p:nvSpPr>
            <p:cNvPr id="58392" name="Text Box 26"/>
            <p:cNvSpPr txBox="1">
              <a:spLocks noChangeArrowheads="1"/>
            </p:cNvSpPr>
            <p:nvPr/>
          </p:nvSpPr>
          <p:spPr bwMode="auto">
            <a:xfrm>
              <a:off x="1916" y="2296"/>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(0,1)</a:t>
              </a:r>
            </a:p>
          </p:txBody>
        </p:sp>
        <p:sp>
          <p:nvSpPr>
            <p:cNvPr id="58393" name="Text Box 28"/>
            <p:cNvSpPr txBox="1">
              <a:spLocks noChangeArrowheads="1"/>
            </p:cNvSpPr>
            <p:nvPr/>
          </p:nvSpPr>
          <p:spPr bwMode="auto">
            <a:xfrm>
              <a:off x="1190" y="2115"/>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(0,n)</a:t>
              </a:r>
            </a:p>
          </p:txBody>
        </p:sp>
        <p:sp>
          <p:nvSpPr>
            <p:cNvPr id="58394" name="Text Box 29"/>
            <p:cNvSpPr txBox="1">
              <a:spLocks noChangeArrowheads="1"/>
            </p:cNvSpPr>
            <p:nvPr/>
          </p:nvSpPr>
          <p:spPr bwMode="auto">
            <a:xfrm>
              <a:off x="1156" y="2704"/>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(0,m)</a:t>
              </a:r>
            </a:p>
          </p:txBody>
        </p:sp>
      </p:grpSp>
      <p:sp>
        <p:nvSpPr>
          <p:cNvPr id="58378" name="Rectangle 30"/>
          <p:cNvSpPr>
            <a:spLocks noChangeArrowheads="1"/>
          </p:cNvSpPr>
          <p:nvPr/>
        </p:nvSpPr>
        <p:spPr bwMode="auto">
          <a:xfrm>
            <a:off x="1173163" y="5867400"/>
            <a:ext cx="7772400" cy="465138"/>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s-ES_tradnl" sz="2800"/>
              <a:t>Cardinalidad de los tipos de entidad</a:t>
            </a:r>
            <a:endParaRPr lang="es-ES" sz="2800"/>
          </a:p>
        </p:txBody>
      </p:sp>
      <p:sp>
        <p:nvSpPr>
          <p:cNvPr id="58379" name="Line 33"/>
          <p:cNvSpPr>
            <a:spLocks noChangeShapeType="1"/>
          </p:cNvSpPr>
          <p:nvPr/>
        </p:nvSpPr>
        <p:spPr bwMode="auto">
          <a:xfrm flipV="1">
            <a:off x="1712913" y="4200525"/>
            <a:ext cx="287337" cy="2159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8380" name="Oval 34"/>
          <p:cNvSpPr>
            <a:spLocks noChangeArrowheads="1"/>
          </p:cNvSpPr>
          <p:nvPr/>
        </p:nvSpPr>
        <p:spPr bwMode="auto">
          <a:xfrm>
            <a:off x="1187450" y="4343400"/>
            <a:ext cx="666750" cy="38100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58381" name="Text Box 35"/>
          <p:cNvSpPr txBox="1">
            <a:spLocks noChangeArrowheads="1"/>
          </p:cNvSpPr>
          <p:nvPr/>
        </p:nvSpPr>
        <p:spPr bwMode="auto">
          <a:xfrm>
            <a:off x="1258888" y="4343400"/>
            <a:ext cx="603250" cy="296863"/>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fecha</a:t>
            </a:r>
          </a:p>
        </p:txBody>
      </p:sp>
      <p:sp>
        <p:nvSpPr>
          <p:cNvPr id="58382" name="Line 36"/>
          <p:cNvSpPr>
            <a:spLocks noChangeShapeType="1"/>
          </p:cNvSpPr>
          <p:nvPr/>
        </p:nvSpPr>
        <p:spPr bwMode="auto">
          <a:xfrm flipV="1">
            <a:off x="5710238" y="4221163"/>
            <a:ext cx="287337" cy="2159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8383" name="Oval 37"/>
          <p:cNvSpPr>
            <a:spLocks noChangeArrowheads="1"/>
          </p:cNvSpPr>
          <p:nvPr/>
        </p:nvSpPr>
        <p:spPr bwMode="auto">
          <a:xfrm>
            <a:off x="5602288" y="4364038"/>
            <a:ext cx="179387" cy="179387"/>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58384" name="Text Box 38"/>
          <p:cNvSpPr txBox="1">
            <a:spLocks noChangeArrowheads="1"/>
          </p:cNvSpPr>
          <p:nvPr/>
        </p:nvSpPr>
        <p:spPr bwMode="auto">
          <a:xfrm>
            <a:off x="5192713" y="4500563"/>
            <a:ext cx="603250" cy="296862"/>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fecha</a:t>
            </a:r>
          </a:p>
        </p:txBody>
      </p:sp>
    </p:spTree>
  </p:cSld>
  <p:clrMapOvr>
    <a:masterClrMapping/>
  </p:clrMapOvr>
  <p:transition advTm="153568"/>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5 Marcador de número de diapositiva"/>
          <p:cNvSpPr>
            <a:spLocks noGrp="1"/>
          </p:cNvSpPr>
          <p:nvPr>
            <p:ph type="sldNum" sz="quarter" idx="12"/>
          </p:nvPr>
        </p:nvSpPr>
        <p:spPr>
          <a:noFill/>
        </p:spPr>
        <p:txBody>
          <a:bodyPr/>
          <a:lstStyle/>
          <a:p>
            <a:fld id="{20E336D4-F1A5-452F-B173-07838A0FD6FB}" type="slidenum">
              <a:rPr lang="es-ES" smtClean="0"/>
              <a:pPr/>
              <a:t>54</a:t>
            </a:fld>
            <a:endParaRPr lang="es-ES"/>
          </a:p>
        </p:txBody>
      </p:sp>
      <p:sp>
        <p:nvSpPr>
          <p:cNvPr id="59395" name="AutoShape 2"/>
          <p:cNvSpPr>
            <a:spLocks noChangeArrowheads="1"/>
          </p:cNvSpPr>
          <p:nvPr/>
        </p:nvSpPr>
        <p:spPr bwMode="auto">
          <a:xfrm>
            <a:off x="1116013" y="2349500"/>
            <a:ext cx="3959225" cy="3816350"/>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59396" name="AutoShape 3"/>
          <p:cNvSpPr>
            <a:spLocks noChangeArrowheads="1"/>
          </p:cNvSpPr>
          <p:nvPr/>
        </p:nvSpPr>
        <p:spPr bwMode="auto">
          <a:xfrm>
            <a:off x="5307013" y="2349500"/>
            <a:ext cx="3657600" cy="3816350"/>
          </a:xfrm>
          <a:prstGeom prst="roundRect">
            <a:avLst>
              <a:gd name="adj" fmla="val 16667"/>
            </a:avLst>
          </a:prstGeom>
          <a:solidFill>
            <a:srgbClr val="CCECFF">
              <a:alpha val="50195"/>
            </a:srgbClr>
          </a:solidFill>
          <a:ln w="38100" algn="ctr">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59397" name="Rectangle 4"/>
          <p:cNvSpPr>
            <a:spLocks noGrp="1" noChangeArrowheads="1"/>
          </p:cNvSpPr>
          <p:nvPr>
            <p:ph type="title"/>
          </p:nvPr>
        </p:nvSpPr>
        <p:spPr>
          <a:xfrm>
            <a:off x="1150938" y="993775"/>
            <a:ext cx="7793037" cy="682625"/>
          </a:xfrm>
        </p:spPr>
        <p:txBody>
          <a:bodyPr/>
          <a:lstStyle/>
          <a:p>
            <a:pPr eaLnBrk="1" hangingPunct="1"/>
            <a:r>
              <a:rPr lang="es-ES_tradnl" sz="4000"/>
              <a:t>Tipos de relación con grado superior a dos (ii)</a:t>
            </a:r>
          </a:p>
        </p:txBody>
      </p:sp>
      <p:sp>
        <p:nvSpPr>
          <p:cNvPr id="59398" name="Rectangle 5"/>
          <p:cNvSpPr>
            <a:spLocks noGrp="1" noChangeArrowheads="1"/>
          </p:cNvSpPr>
          <p:nvPr>
            <p:ph type="body" idx="1"/>
          </p:nvPr>
        </p:nvSpPr>
        <p:spPr>
          <a:xfrm>
            <a:off x="1187450" y="1844675"/>
            <a:ext cx="7772400" cy="677863"/>
          </a:xfrm>
        </p:spPr>
        <p:txBody>
          <a:bodyPr/>
          <a:lstStyle/>
          <a:p>
            <a:pPr eaLnBrk="1" hangingPunct="1">
              <a:buFont typeface="Wingdings" pitchFamily="2" charset="2"/>
              <a:buNone/>
            </a:pPr>
            <a:r>
              <a:rPr lang="es-ES_tradnl" sz="2800"/>
              <a:t>Equivalencia ternaria – varias binarias</a:t>
            </a:r>
            <a:endParaRPr lang="es-ES" sz="2800"/>
          </a:p>
        </p:txBody>
      </p:sp>
      <p:sp>
        <p:nvSpPr>
          <p:cNvPr id="59399" name="Rectangle 20"/>
          <p:cNvSpPr>
            <a:spLocks noChangeArrowheads="1"/>
          </p:cNvSpPr>
          <p:nvPr/>
        </p:nvSpPr>
        <p:spPr bwMode="auto">
          <a:xfrm>
            <a:off x="1536700" y="2474913"/>
            <a:ext cx="1484313"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242726" name="AutoShape 38"/>
          <p:cNvSpPr>
            <a:spLocks noChangeArrowheads="1"/>
          </p:cNvSpPr>
          <p:nvPr/>
        </p:nvSpPr>
        <p:spPr bwMode="auto">
          <a:xfrm>
            <a:off x="4500563" y="2708275"/>
            <a:ext cx="1439862" cy="720725"/>
          </a:xfrm>
          <a:prstGeom prst="leftRightArrow">
            <a:avLst>
              <a:gd name="adj1" fmla="val 50000"/>
              <a:gd name="adj2" fmla="val 39956"/>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es-MX"/>
          </a:p>
        </p:txBody>
      </p:sp>
      <p:grpSp>
        <p:nvGrpSpPr>
          <p:cNvPr id="59401" name="Group 49"/>
          <p:cNvGrpSpPr>
            <a:grpSpLocks/>
          </p:cNvGrpSpPr>
          <p:nvPr/>
        </p:nvGrpSpPr>
        <p:grpSpPr bwMode="auto">
          <a:xfrm>
            <a:off x="1260475" y="3602038"/>
            <a:ext cx="3671888" cy="2274887"/>
            <a:chOff x="794" y="2269"/>
            <a:chExt cx="2313" cy="1433"/>
          </a:xfrm>
        </p:grpSpPr>
        <p:sp>
          <p:nvSpPr>
            <p:cNvPr id="59429" name="Rectangle 6"/>
            <p:cNvSpPr>
              <a:spLocks noChangeArrowheads="1"/>
            </p:cNvSpPr>
            <p:nvPr/>
          </p:nvSpPr>
          <p:spPr bwMode="auto">
            <a:xfrm>
              <a:off x="1340" y="2269"/>
              <a:ext cx="698"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CLIENTE</a:t>
              </a:r>
            </a:p>
          </p:txBody>
        </p:sp>
        <p:sp>
          <p:nvSpPr>
            <p:cNvPr id="59430" name="Rectangle 7"/>
            <p:cNvSpPr>
              <a:spLocks noChangeArrowheads="1"/>
            </p:cNvSpPr>
            <p:nvPr/>
          </p:nvSpPr>
          <p:spPr bwMode="auto">
            <a:xfrm>
              <a:off x="2408" y="2733"/>
              <a:ext cx="699" cy="400"/>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CINTA</a:t>
              </a:r>
              <a:br>
                <a:rPr lang="es-ES_tradnl">
                  <a:solidFill>
                    <a:schemeClr val="tx2"/>
                  </a:solidFill>
                  <a:latin typeface="Arial Narrow" pitchFamily="34" charset="0"/>
                </a:rPr>
              </a:br>
              <a:r>
                <a:rPr lang="es-ES_tradnl">
                  <a:solidFill>
                    <a:schemeClr val="tx2"/>
                  </a:solidFill>
                  <a:latin typeface="Arial Narrow" pitchFamily="34" charset="0"/>
                </a:rPr>
                <a:t>VIDEO</a:t>
              </a:r>
            </a:p>
          </p:txBody>
        </p:sp>
        <p:sp>
          <p:nvSpPr>
            <p:cNvPr id="59431" name="Line 8"/>
            <p:cNvSpPr>
              <a:spLocks noChangeShapeType="1"/>
            </p:cNvSpPr>
            <p:nvPr/>
          </p:nvSpPr>
          <p:spPr bwMode="auto">
            <a:xfrm flipH="1">
              <a:off x="1703" y="2496"/>
              <a:ext cx="0" cy="273"/>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9432" name="Line 9"/>
            <p:cNvSpPr>
              <a:spLocks noChangeShapeType="1"/>
            </p:cNvSpPr>
            <p:nvPr/>
          </p:nvSpPr>
          <p:spPr bwMode="auto">
            <a:xfrm>
              <a:off x="2231" y="2930"/>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9433" name="Rectangle 10"/>
            <p:cNvSpPr>
              <a:spLocks noChangeArrowheads="1"/>
            </p:cNvSpPr>
            <p:nvPr/>
          </p:nvSpPr>
          <p:spPr bwMode="auto">
            <a:xfrm>
              <a:off x="1319" y="3324"/>
              <a:ext cx="747" cy="378"/>
            </a:xfrm>
            <a:prstGeom prst="rect">
              <a:avLst/>
            </a:prstGeom>
            <a:solidFill>
              <a:schemeClr val="bg1"/>
            </a:solidFill>
            <a:ln w="28575">
              <a:solidFill>
                <a:schemeClr val="tx2"/>
              </a:solidFill>
              <a:miter lim="800000"/>
              <a:headEnd/>
              <a:tailEnd/>
            </a:ln>
          </p:spPr>
          <p:txBody>
            <a:bodyPr wrap="none" lIns="36000" tIns="10800" rIns="36000" bIns="10800" anchor="ctr">
              <a:spAutoFit/>
            </a:bodyPr>
            <a:lstStyle/>
            <a:p>
              <a:pPr algn="ctr" eaLnBrk="0" hangingPunct="0"/>
              <a:r>
                <a:rPr lang="es-ES_tradnl">
                  <a:solidFill>
                    <a:schemeClr val="tx2"/>
                  </a:solidFill>
                  <a:latin typeface="Arial Narrow" pitchFamily="34" charset="0"/>
                </a:rPr>
                <a:t>LOCAL</a:t>
              </a:r>
              <a:br>
                <a:rPr lang="es-ES_tradnl">
                  <a:solidFill>
                    <a:schemeClr val="tx2"/>
                  </a:solidFill>
                  <a:latin typeface="Arial Narrow" pitchFamily="34" charset="0"/>
                </a:rPr>
              </a:br>
              <a:r>
                <a:rPr lang="es-ES_tradnl">
                  <a:solidFill>
                    <a:schemeClr val="tx2"/>
                  </a:solidFill>
                  <a:latin typeface="Arial Narrow" pitchFamily="34" charset="0"/>
                </a:rPr>
                <a:t>VIDEOCLUB</a:t>
              </a:r>
            </a:p>
          </p:txBody>
        </p:sp>
        <p:sp>
          <p:nvSpPr>
            <p:cNvPr id="59434" name="Line 11"/>
            <p:cNvSpPr>
              <a:spLocks noChangeShapeType="1"/>
            </p:cNvSpPr>
            <p:nvPr/>
          </p:nvSpPr>
          <p:spPr bwMode="auto">
            <a:xfrm>
              <a:off x="1700" y="3074"/>
              <a:ext cx="0" cy="24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59435" name="AutoShape 12"/>
            <p:cNvSpPr>
              <a:spLocks noChangeArrowheads="1"/>
            </p:cNvSpPr>
            <p:nvPr/>
          </p:nvSpPr>
          <p:spPr bwMode="auto">
            <a:xfrm>
              <a:off x="1170" y="2755"/>
              <a:ext cx="1061" cy="340"/>
            </a:xfrm>
            <a:prstGeom prst="diamond">
              <a:avLst/>
            </a:prstGeom>
            <a:solidFill>
              <a:schemeClr val="bg1"/>
            </a:solidFill>
            <a:ln w="28575">
              <a:solidFill>
                <a:schemeClr val="tx2"/>
              </a:solidFill>
              <a:miter lim="800000"/>
              <a:headEnd/>
              <a:tailEnd/>
            </a:ln>
          </p:spPr>
          <p:txBody>
            <a:bodyPr lIns="0" tIns="10800" rIns="0" bIns="10800" anchor="ctr">
              <a:spAutoFit/>
            </a:bodyPr>
            <a:lstStyle/>
            <a:p>
              <a:pPr algn="ctr" eaLnBrk="0" hangingPunct="0"/>
              <a:r>
                <a:rPr lang="es-ES_tradnl" sz="1600" b="1">
                  <a:solidFill>
                    <a:schemeClr val="tx2"/>
                  </a:solidFill>
                  <a:latin typeface="Arial Narrow" pitchFamily="34" charset="0"/>
                </a:rPr>
                <a:t>ALQUILA</a:t>
              </a:r>
            </a:p>
          </p:txBody>
        </p:sp>
        <p:sp>
          <p:nvSpPr>
            <p:cNvPr id="59436" name="Text Box 24"/>
            <p:cNvSpPr txBox="1">
              <a:spLocks noChangeArrowheads="1"/>
            </p:cNvSpPr>
            <p:nvPr/>
          </p:nvSpPr>
          <p:spPr bwMode="auto">
            <a:xfrm>
              <a:off x="2111" y="2644"/>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(0,1)</a:t>
              </a:r>
            </a:p>
          </p:txBody>
        </p:sp>
        <p:sp>
          <p:nvSpPr>
            <p:cNvPr id="59437" name="Text Box 26"/>
            <p:cNvSpPr txBox="1">
              <a:spLocks noChangeArrowheads="1"/>
            </p:cNvSpPr>
            <p:nvPr/>
          </p:nvSpPr>
          <p:spPr bwMode="auto">
            <a:xfrm>
              <a:off x="1385" y="2463"/>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(0,n)</a:t>
              </a:r>
            </a:p>
          </p:txBody>
        </p:sp>
        <p:sp>
          <p:nvSpPr>
            <p:cNvPr id="59438" name="Text Box 27"/>
            <p:cNvSpPr txBox="1">
              <a:spLocks noChangeArrowheads="1"/>
            </p:cNvSpPr>
            <p:nvPr/>
          </p:nvSpPr>
          <p:spPr bwMode="auto">
            <a:xfrm>
              <a:off x="1351" y="3052"/>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(0,m)</a:t>
              </a:r>
            </a:p>
          </p:txBody>
        </p:sp>
        <p:sp>
          <p:nvSpPr>
            <p:cNvPr id="59439" name="Line 42"/>
            <p:cNvSpPr>
              <a:spLocks noChangeShapeType="1"/>
            </p:cNvSpPr>
            <p:nvPr/>
          </p:nvSpPr>
          <p:spPr bwMode="auto">
            <a:xfrm flipV="1">
              <a:off x="1125" y="2964"/>
              <a:ext cx="181" cy="136"/>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9440" name="Oval 43"/>
            <p:cNvSpPr>
              <a:spLocks noChangeArrowheads="1"/>
            </p:cNvSpPr>
            <p:nvPr/>
          </p:nvSpPr>
          <p:spPr bwMode="auto">
            <a:xfrm>
              <a:off x="794" y="3054"/>
              <a:ext cx="420"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59441" name="Text Box 44"/>
            <p:cNvSpPr txBox="1">
              <a:spLocks noChangeArrowheads="1"/>
            </p:cNvSpPr>
            <p:nvPr/>
          </p:nvSpPr>
          <p:spPr bwMode="auto">
            <a:xfrm>
              <a:off x="839" y="3054"/>
              <a:ext cx="380"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fecha</a:t>
              </a:r>
            </a:p>
          </p:txBody>
        </p:sp>
      </p:grpSp>
      <p:grpSp>
        <p:nvGrpSpPr>
          <p:cNvPr id="59402" name="Group 51"/>
          <p:cNvGrpSpPr>
            <a:grpSpLocks/>
          </p:cNvGrpSpPr>
          <p:nvPr/>
        </p:nvGrpSpPr>
        <p:grpSpPr bwMode="auto">
          <a:xfrm>
            <a:off x="5437188" y="2836863"/>
            <a:ext cx="3384550" cy="3184525"/>
            <a:chOff x="3425" y="1787"/>
            <a:chExt cx="2132" cy="2006"/>
          </a:xfrm>
        </p:grpSpPr>
        <p:sp>
          <p:nvSpPr>
            <p:cNvPr id="59406" name="Line 15"/>
            <p:cNvSpPr>
              <a:spLocks noChangeShapeType="1"/>
            </p:cNvSpPr>
            <p:nvPr/>
          </p:nvSpPr>
          <p:spPr bwMode="auto">
            <a:xfrm flipH="1">
              <a:off x="3971" y="2496"/>
              <a:ext cx="0" cy="273"/>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9407" name="Line 16"/>
            <p:cNvSpPr>
              <a:spLocks noChangeShapeType="1"/>
            </p:cNvSpPr>
            <p:nvPr/>
          </p:nvSpPr>
          <p:spPr bwMode="auto">
            <a:xfrm>
              <a:off x="4287" y="2352"/>
              <a:ext cx="22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9408" name="Rectangle 17"/>
            <p:cNvSpPr>
              <a:spLocks noChangeArrowheads="1"/>
            </p:cNvSpPr>
            <p:nvPr/>
          </p:nvSpPr>
          <p:spPr bwMode="auto">
            <a:xfrm>
              <a:off x="3587" y="3339"/>
              <a:ext cx="747" cy="378"/>
            </a:xfrm>
            <a:prstGeom prst="rect">
              <a:avLst/>
            </a:prstGeom>
            <a:solidFill>
              <a:schemeClr val="bg1"/>
            </a:solidFill>
            <a:ln w="28575">
              <a:solidFill>
                <a:schemeClr val="tx2"/>
              </a:solidFill>
              <a:miter lim="800000"/>
              <a:headEnd/>
              <a:tailEnd/>
            </a:ln>
          </p:spPr>
          <p:txBody>
            <a:bodyPr wrap="none" lIns="36000" tIns="10800" rIns="36000" bIns="10800" anchor="ctr">
              <a:spAutoFit/>
            </a:bodyPr>
            <a:lstStyle/>
            <a:p>
              <a:pPr algn="ctr" eaLnBrk="0" hangingPunct="0"/>
              <a:r>
                <a:rPr lang="es-ES_tradnl">
                  <a:solidFill>
                    <a:schemeClr val="tx2"/>
                  </a:solidFill>
                  <a:latin typeface="Arial Narrow" pitchFamily="34" charset="0"/>
                </a:rPr>
                <a:t>LOCAL</a:t>
              </a:r>
              <a:br>
                <a:rPr lang="es-ES_tradnl">
                  <a:solidFill>
                    <a:schemeClr val="tx2"/>
                  </a:solidFill>
                  <a:latin typeface="Arial Narrow" pitchFamily="34" charset="0"/>
                </a:rPr>
              </a:br>
              <a:r>
                <a:rPr lang="es-ES_tradnl">
                  <a:solidFill>
                    <a:schemeClr val="tx2"/>
                  </a:solidFill>
                  <a:latin typeface="Arial Narrow" pitchFamily="34" charset="0"/>
                </a:rPr>
                <a:t>VIDEOCLUB</a:t>
              </a:r>
            </a:p>
          </p:txBody>
        </p:sp>
        <p:sp>
          <p:nvSpPr>
            <p:cNvPr id="59409" name="Line 18"/>
            <p:cNvSpPr>
              <a:spLocks noChangeShapeType="1"/>
            </p:cNvSpPr>
            <p:nvPr/>
          </p:nvSpPr>
          <p:spPr bwMode="auto">
            <a:xfrm>
              <a:off x="3968" y="3089"/>
              <a:ext cx="0" cy="24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59410" name="AutoShape 19"/>
            <p:cNvSpPr>
              <a:spLocks noChangeArrowheads="1"/>
            </p:cNvSpPr>
            <p:nvPr/>
          </p:nvSpPr>
          <p:spPr bwMode="auto">
            <a:xfrm>
              <a:off x="4496" y="2179"/>
              <a:ext cx="1061" cy="340"/>
            </a:xfrm>
            <a:prstGeom prst="diamond">
              <a:avLst/>
            </a:prstGeom>
            <a:solidFill>
              <a:schemeClr val="bg1"/>
            </a:solidFill>
            <a:ln w="28575">
              <a:solidFill>
                <a:schemeClr val="tx2"/>
              </a:solidFill>
              <a:miter lim="800000"/>
              <a:headEnd/>
              <a:tailEnd/>
            </a:ln>
          </p:spPr>
          <p:txBody>
            <a:bodyPr lIns="0" tIns="10800" rIns="0" bIns="10800" anchor="ctr">
              <a:spAutoFit/>
            </a:bodyPr>
            <a:lstStyle/>
            <a:p>
              <a:pPr algn="ctr" eaLnBrk="0" hangingPunct="0"/>
              <a:r>
                <a:rPr lang="es-ES_tradnl" sz="1600" b="1">
                  <a:solidFill>
                    <a:schemeClr val="tx2"/>
                  </a:solidFill>
                  <a:latin typeface="Arial Narrow" pitchFamily="34" charset="0"/>
                </a:rPr>
                <a:t>ALQUILA</a:t>
              </a:r>
            </a:p>
          </p:txBody>
        </p:sp>
        <p:sp>
          <p:nvSpPr>
            <p:cNvPr id="59411" name="Text Box 22"/>
            <p:cNvSpPr txBox="1">
              <a:spLocks noChangeArrowheads="1"/>
            </p:cNvSpPr>
            <p:nvPr/>
          </p:nvSpPr>
          <p:spPr bwMode="auto">
            <a:xfrm>
              <a:off x="3606" y="2497"/>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(1,m)</a:t>
              </a:r>
            </a:p>
          </p:txBody>
        </p:sp>
        <p:sp>
          <p:nvSpPr>
            <p:cNvPr id="59412" name="Text Box 23"/>
            <p:cNvSpPr txBox="1">
              <a:spLocks noChangeArrowheads="1"/>
            </p:cNvSpPr>
            <p:nvPr/>
          </p:nvSpPr>
          <p:spPr bwMode="auto">
            <a:xfrm>
              <a:off x="5092" y="2478"/>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(0,1)</a:t>
              </a:r>
            </a:p>
          </p:txBody>
        </p:sp>
        <p:sp>
          <p:nvSpPr>
            <p:cNvPr id="59413" name="Text Box 25"/>
            <p:cNvSpPr txBox="1">
              <a:spLocks noChangeArrowheads="1"/>
            </p:cNvSpPr>
            <p:nvPr/>
          </p:nvSpPr>
          <p:spPr bwMode="auto">
            <a:xfrm>
              <a:off x="3639" y="3085"/>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(1,n)</a:t>
              </a:r>
            </a:p>
          </p:txBody>
        </p:sp>
        <p:sp>
          <p:nvSpPr>
            <p:cNvPr id="59414" name="AutoShape 29"/>
            <p:cNvSpPr>
              <a:spLocks noChangeArrowheads="1"/>
            </p:cNvSpPr>
            <p:nvPr/>
          </p:nvSpPr>
          <p:spPr bwMode="auto">
            <a:xfrm>
              <a:off x="3425" y="2769"/>
              <a:ext cx="1061" cy="340"/>
            </a:xfrm>
            <a:prstGeom prst="diamond">
              <a:avLst/>
            </a:prstGeom>
            <a:solidFill>
              <a:schemeClr val="bg1"/>
            </a:solidFill>
            <a:ln w="28575">
              <a:solidFill>
                <a:schemeClr val="tx2"/>
              </a:solidFill>
              <a:miter lim="800000"/>
              <a:headEnd/>
              <a:tailEnd/>
            </a:ln>
          </p:spPr>
          <p:txBody>
            <a:bodyPr lIns="0" tIns="10800" rIns="0" bIns="10800" anchor="ctr">
              <a:spAutoFit/>
            </a:bodyPr>
            <a:lstStyle/>
            <a:p>
              <a:pPr algn="ctr" eaLnBrk="0" hangingPunct="0"/>
              <a:endParaRPr lang="es-ES" sz="1600">
                <a:solidFill>
                  <a:schemeClr val="tx2"/>
                </a:solidFill>
                <a:latin typeface="Arial Narrow" pitchFamily="34" charset="0"/>
              </a:endParaRPr>
            </a:p>
          </p:txBody>
        </p:sp>
        <p:sp>
          <p:nvSpPr>
            <p:cNvPr id="59415" name="AutoShape 30"/>
            <p:cNvSpPr>
              <a:spLocks noChangeArrowheads="1"/>
            </p:cNvSpPr>
            <p:nvPr/>
          </p:nvSpPr>
          <p:spPr bwMode="auto">
            <a:xfrm>
              <a:off x="4496" y="3369"/>
              <a:ext cx="1061" cy="379"/>
            </a:xfrm>
            <a:prstGeom prst="diamond">
              <a:avLst/>
            </a:prstGeom>
            <a:solidFill>
              <a:schemeClr val="bg1"/>
            </a:solidFill>
            <a:ln w="28575">
              <a:solidFill>
                <a:schemeClr val="tx2"/>
              </a:solidFill>
              <a:miter lim="800000"/>
              <a:headEnd/>
              <a:tailEnd/>
            </a:ln>
          </p:spPr>
          <p:txBody>
            <a:bodyPr lIns="0" tIns="10800" rIns="0" bIns="10800" anchor="ctr">
              <a:spAutoFit/>
            </a:bodyPr>
            <a:lstStyle/>
            <a:p>
              <a:pPr algn="ctr" eaLnBrk="0" hangingPunct="0"/>
              <a:endParaRPr lang="es-ES">
                <a:solidFill>
                  <a:schemeClr val="tx2"/>
                </a:solidFill>
                <a:latin typeface="Arial Narrow" pitchFamily="34" charset="0"/>
              </a:endParaRPr>
            </a:p>
          </p:txBody>
        </p:sp>
        <p:sp>
          <p:nvSpPr>
            <p:cNvPr id="59416" name="Line 31"/>
            <p:cNvSpPr>
              <a:spLocks noChangeShapeType="1"/>
            </p:cNvSpPr>
            <p:nvPr/>
          </p:nvSpPr>
          <p:spPr bwMode="auto">
            <a:xfrm>
              <a:off x="5013" y="3145"/>
              <a:ext cx="0" cy="24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59417" name="Line 32"/>
            <p:cNvSpPr>
              <a:spLocks noChangeShapeType="1"/>
            </p:cNvSpPr>
            <p:nvPr/>
          </p:nvSpPr>
          <p:spPr bwMode="auto">
            <a:xfrm>
              <a:off x="5013" y="2523"/>
              <a:ext cx="0" cy="24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59418" name="Line 33"/>
            <p:cNvSpPr>
              <a:spLocks noChangeShapeType="1"/>
            </p:cNvSpPr>
            <p:nvPr/>
          </p:nvSpPr>
          <p:spPr bwMode="auto">
            <a:xfrm>
              <a:off x="4332" y="3566"/>
              <a:ext cx="22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9419" name="Text Box 34"/>
            <p:cNvSpPr txBox="1">
              <a:spLocks noChangeArrowheads="1"/>
            </p:cNvSpPr>
            <p:nvPr/>
          </p:nvSpPr>
          <p:spPr bwMode="auto">
            <a:xfrm>
              <a:off x="4332" y="2069"/>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(0,n)</a:t>
              </a:r>
            </a:p>
          </p:txBody>
        </p:sp>
        <p:sp>
          <p:nvSpPr>
            <p:cNvPr id="59420" name="Text Box 35"/>
            <p:cNvSpPr txBox="1">
              <a:spLocks noChangeArrowheads="1"/>
            </p:cNvSpPr>
            <p:nvPr/>
          </p:nvSpPr>
          <p:spPr bwMode="auto">
            <a:xfrm>
              <a:off x="5092" y="3158"/>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
          <p:nvSpPr>
            <p:cNvPr id="59421" name="Text Box 36"/>
            <p:cNvSpPr txBox="1">
              <a:spLocks noChangeArrowheads="1"/>
            </p:cNvSpPr>
            <p:nvPr/>
          </p:nvSpPr>
          <p:spPr bwMode="auto">
            <a:xfrm>
              <a:off x="4378" y="3565"/>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(1,n)</a:t>
              </a:r>
            </a:p>
          </p:txBody>
        </p:sp>
        <p:sp>
          <p:nvSpPr>
            <p:cNvPr id="59422" name="Rectangle 37"/>
            <p:cNvSpPr>
              <a:spLocks noChangeArrowheads="1"/>
            </p:cNvSpPr>
            <p:nvPr/>
          </p:nvSpPr>
          <p:spPr bwMode="auto">
            <a:xfrm>
              <a:off x="4683" y="3446"/>
              <a:ext cx="659" cy="212"/>
            </a:xfrm>
            <a:prstGeom prst="rect">
              <a:avLst/>
            </a:prstGeom>
            <a:noFill/>
            <a:ln w="9525">
              <a:noFill/>
              <a:miter lim="800000"/>
              <a:headEnd/>
              <a:tailEnd/>
            </a:ln>
          </p:spPr>
          <p:txBody>
            <a:bodyPr wrap="none">
              <a:spAutoFit/>
            </a:bodyPr>
            <a:lstStyle/>
            <a:p>
              <a:pPr algn="ctr" eaLnBrk="0" hangingPunct="0"/>
              <a:r>
                <a:rPr lang="es-ES_tradnl" sz="1600" b="1">
                  <a:solidFill>
                    <a:schemeClr val="tx2"/>
                  </a:solidFill>
                  <a:latin typeface="Arial Narrow" pitchFamily="34" charset="0"/>
                </a:rPr>
                <a:t>CONTIENE</a:t>
              </a:r>
            </a:p>
          </p:txBody>
        </p:sp>
        <p:sp>
          <p:nvSpPr>
            <p:cNvPr id="59423" name="Line 45"/>
            <p:cNvSpPr>
              <a:spLocks noChangeShapeType="1"/>
            </p:cNvSpPr>
            <p:nvPr/>
          </p:nvSpPr>
          <p:spPr bwMode="auto">
            <a:xfrm flipV="1">
              <a:off x="5012" y="2016"/>
              <a:ext cx="0" cy="181"/>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59424" name="Oval 46"/>
            <p:cNvSpPr>
              <a:spLocks noChangeArrowheads="1"/>
            </p:cNvSpPr>
            <p:nvPr/>
          </p:nvSpPr>
          <p:spPr bwMode="auto">
            <a:xfrm>
              <a:off x="4785" y="1787"/>
              <a:ext cx="409"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59425" name="Text Box 47"/>
            <p:cNvSpPr txBox="1">
              <a:spLocks noChangeArrowheads="1"/>
            </p:cNvSpPr>
            <p:nvPr/>
          </p:nvSpPr>
          <p:spPr bwMode="auto">
            <a:xfrm>
              <a:off x="4814" y="1794"/>
              <a:ext cx="380"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fecha</a:t>
              </a:r>
            </a:p>
          </p:txBody>
        </p:sp>
        <p:sp>
          <p:nvSpPr>
            <p:cNvPr id="59426" name="Rectangle 48"/>
            <p:cNvSpPr>
              <a:spLocks noChangeArrowheads="1"/>
            </p:cNvSpPr>
            <p:nvPr/>
          </p:nvSpPr>
          <p:spPr bwMode="auto">
            <a:xfrm>
              <a:off x="3560" y="2839"/>
              <a:ext cx="787" cy="212"/>
            </a:xfrm>
            <a:prstGeom prst="rect">
              <a:avLst/>
            </a:prstGeom>
            <a:noFill/>
            <a:ln w="9525">
              <a:noFill/>
              <a:miter lim="800000"/>
              <a:headEnd/>
              <a:tailEnd/>
            </a:ln>
          </p:spPr>
          <p:txBody>
            <a:bodyPr wrap="none">
              <a:spAutoFit/>
            </a:bodyPr>
            <a:lstStyle/>
            <a:p>
              <a:pPr algn="ctr" eaLnBrk="0" hangingPunct="0"/>
              <a:r>
                <a:rPr lang="es-ES_tradnl" sz="1600" b="1">
                  <a:solidFill>
                    <a:schemeClr val="tx2"/>
                  </a:solidFill>
                  <a:latin typeface="Arial Narrow" pitchFamily="34" charset="0"/>
                </a:rPr>
                <a:t>ALQUILA_EN</a:t>
              </a:r>
            </a:p>
          </p:txBody>
        </p:sp>
        <p:sp>
          <p:nvSpPr>
            <p:cNvPr id="59427" name="Rectangle 14"/>
            <p:cNvSpPr>
              <a:spLocks noChangeArrowheads="1"/>
            </p:cNvSpPr>
            <p:nvPr/>
          </p:nvSpPr>
          <p:spPr bwMode="auto">
            <a:xfrm>
              <a:off x="4676" y="2748"/>
              <a:ext cx="699" cy="400"/>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CINTA</a:t>
              </a:r>
              <a:br>
                <a:rPr lang="es-ES_tradnl">
                  <a:solidFill>
                    <a:schemeClr val="tx2"/>
                  </a:solidFill>
                  <a:latin typeface="Arial Narrow" pitchFamily="34" charset="0"/>
                </a:rPr>
              </a:br>
              <a:r>
                <a:rPr lang="es-ES_tradnl">
                  <a:solidFill>
                    <a:schemeClr val="tx2"/>
                  </a:solidFill>
                  <a:latin typeface="Arial Narrow" pitchFamily="34" charset="0"/>
                </a:rPr>
                <a:t>VIDEO</a:t>
              </a:r>
            </a:p>
          </p:txBody>
        </p:sp>
        <p:sp>
          <p:nvSpPr>
            <p:cNvPr id="59428" name="Rectangle 13"/>
            <p:cNvSpPr>
              <a:spLocks noChangeArrowheads="1"/>
            </p:cNvSpPr>
            <p:nvPr/>
          </p:nvSpPr>
          <p:spPr bwMode="auto">
            <a:xfrm>
              <a:off x="3608" y="2269"/>
              <a:ext cx="698" cy="227"/>
            </a:xfrm>
            <a:prstGeom prst="rect">
              <a:avLst/>
            </a:prstGeom>
            <a:solidFill>
              <a:schemeClr val="bg1"/>
            </a:solidFill>
            <a:ln w="28575">
              <a:solidFill>
                <a:schemeClr val="tx2"/>
              </a:solidFill>
              <a:miter lim="800000"/>
              <a:headEnd/>
              <a:tailEnd/>
            </a:ln>
          </p:spPr>
          <p:txBody>
            <a:bodyPr lIns="0" tIns="46800" rIns="0" bIns="10800" anchor="ctr">
              <a:spAutoFit/>
            </a:bodyPr>
            <a:lstStyle/>
            <a:p>
              <a:pPr algn="ctr" eaLnBrk="0" hangingPunct="0"/>
              <a:r>
                <a:rPr lang="es-ES_tradnl">
                  <a:solidFill>
                    <a:schemeClr val="tx2"/>
                  </a:solidFill>
                  <a:latin typeface="Arial Narrow" pitchFamily="34" charset="0"/>
                </a:rPr>
                <a:t>CLIENTE</a:t>
              </a:r>
            </a:p>
          </p:txBody>
        </p:sp>
      </p:grpSp>
      <p:grpSp>
        <p:nvGrpSpPr>
          <p:cNvPr id="4" name="Group 41"/>
          <p:cNvGrpSpPr>
            <a:grpSpLocks/>
          </p:cNvGrpSpPr>
          <p:nvPr/>
        </p:nvGrpSpPr>
        <p:grpSpPr bwMode="auto">
          <a:xfrm>
            <a:off x="5940425" y="4313238"/>
            <a:ext cx="719138" cy="719137"/>
            <a:chOff x="2608" y="3294"/>
            <a:chExt cx="590" cy="499"/>
          </a:xfrm>
        </p:grpSpPr>
        <p:sp>
          <p:nvSpPr>
            <p:cNvPr id="59404" name="Line 39"/>
            <p:cNvSpPr>
              <a:spLocks noChangeShapeType="1"/>
            </p:cNvSpPr>
            <p:nvPr/>
          </p:nvSpPr>
          <p:spPr bwMode="auto">
            <a:xfrm>
              <a:off x="2608" y="3294"/>
              <a:ext cx="590" cy="499"/>
            </a:xfrm>
            <a:prstGeom prst="line">
              <a:avLst/>
            </a:prstGeom>
            <a:noFill/>
            <a:ln w="63500">
              <a:solidFill>
                <a:srgbClr val="990000"/>
              </a:solidFill>
              <a:round/>
              <a:headEnd/>
              <a:tailEnd/>
            </a:ln>
          </p:spPr>
          <p:txBody>
            <a:bodyPr anchor="ctr"/>
            <a:lstStyle/>
            <a:p>
              <a:endParaRPr lang="es-MX"/>
            </a:p>
          </p:txBody>
        </p:sp>
        <p:sp>
          <p:nvSpPr>
            <p:cNvPr id="59405" name="Line 40"/>
            <p:cNvSpPr>
              <a:spLocks noChangeShapeType="1"/>
            </p:cNvSpPr>
            <p:nvPr/>
          </p:nvSpPr>
          <p:spPr bwMode="auto">
            <a:xfrm flipH="1">
              <a:off x="2608" y="3294"/>
              <a:ext cx="590" cy="499"/>
            </a:xfrm>
            <a:prstGeom prst="line">
              <a:avLst/>
            </a:prstGeom>
            <a:noFill/>
            <a:ln w="76200">
              <a:solidFill>
                <a:srgbClr val="990000"/>
              </a:solidFill>
              <a:round/>
              <a:headEnd/>
              <a:tailEnd/>
            </a:ln>
          </p:spPr>
          <p:txBody>
            <a:bodyPr anchor="ctr"/>
            <a:lstStyle/>
            <a:p>
              <a:endParaRPr lang="es-MX"/>
            </a:p>
          </p:txBody>
        </p:sp>
      </p:grpSp>
    </p:spTree>
    <p:custDataLst>
      <p:tags r:id="rId1"/>
    </p:custDataLst>
  </p:cSld>
  <p:clrMapOvr>
    <a:masterClrMapping/>
  </p:clrMapOvr>
  <p:transition advTm="9180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5 Marcador de número de diapositiva"/>
          <p:cNvSpPr>
            <a:spLocks noGrp="1"/>
          </p:cNvSpPr>
          <p:nvPr>
            <p:ph type="sldNum" sz="quarter" idx="12"/>
          </p:nvPr>
        </p:nvSpPr>
        <p:spPr>
          <a:noFill/>
        </p:spPr>
        <p:txBody>
          <a:bodyPr/>
          <a:lstStyle/>
          <a:p>
            <a:fld id="{1E5CC891-2FDD-4E7B-9D42-DF25F6B31E57}" type="slidenum">
              <a:rPr lang="es-ES" smtClean="0"/>
              <a:pPr/>
              <a:t>55</a:t>
            </a:fld>
            <a:endParaRPr lang="es-ES"/>
          </a:p>
        </p:txBody>
      </p:sp>
      <p:sp>
        <p:nvSpPr>
          <p:cNvPr id="60419" name="AutoShape 55"/>
          <p:cNvSpPr>
            <a:spLocks noChangeArrowheads="1"/>
          </p:cNvSpPr>
          <p:nvPr/>
        </p:nvSpPr>
        <p:spPr bwMode="auto">
          <a:xfrm>
            <a:off x="5305425" y="2060575"/>
            <a:ext cx="3730625" cy="3959225"/>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60420" name="AutoShape 2"/>
          <p:cNvSpPr>
            <a:spLocks noChangeArrowheads="1"/>
          </p:cNvSpPr>
          <p:nvPr/>
        </p:nvSpPr>
        <p:spPr bwMode="auto">
          <a:xfrm>
            <a:off x="900113" y="2060575"/>
            <a:ext cx="4262437" cy="3959225"/>
          </a:xfrm>
          <a:prstGeom prst="roundRect">
            <a:avLst>
              <a:gd name="adj" fmla="val 16667"/>
            </a:avLst>
          </a:prstGeom>
          <a:solidFill>
            <a:srgbClr val="CCECFF">
              <a:alpha val="50195"/>
            </a:srgbClr>
          </a:solidFill>
          <a:ln w="38100" algn="ctr">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60421" name="Rectangle 4"/>
          <p:cNvSpPr>
            <a:spLocks noGrp="1" noChangeArrowheads="1"/>
          </p:cNvSpPr>
          <p:nvPr>
            <p:ph type="title"/>
          </p:nvPr>
        </p:nvSpPr>
        <p:spPr>
          <a:xfrm>
            <a:off x="1150938" y="993775"/>
            <a:ext cx="7793037" cy="682625"/>
          </a:xfrm>
        </p:spPr>
        <p:txBody>
          <a:bodyPr/>
          <a:lstStyle/>
          <a:p>
            <a:pPr eaLnBrk="1" hangingPunct="1"/>
            <a:r>
              <a:rPr lang="es-ES_tradnl" sz="4000"/>
              <a:t>Tipos de relación con grado superior a dos (iii)</a:t>
            </a:r>
          </a:p>
        </p:txBody>
      </p:sp>
      <p:sp>
        <p:nvSpPr>
          <p:cNvPr id="60422" name="Rectangle 6"/>
          <p:cNvSpPr>
            <a:spLocks noChangeArrowheads="1"/>
          </p:cNvSpPr>
          <p:nvPr/>
        </p:nvSpPr>
        <p:spPr bwMode="auto">
          <a:xfrm>
            <a:off x="1287463" y="2185988"/>
            <a:ext cx="148431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grpSp>
        <p:nvGrpSpPr>
          <p:cNvPr id="60423" name="Group 83"/>
          <p:cNvGrpSpPr>
            <a:grpSpLocks/>
          </p:cNvGrpSpPr>
          <p:nvPr/>
        </p:nvGrpSpPr>
        <p:grpSpPr bwMode="auto">
          <a:xfrm>
            <a:off x="5486400" y="2706688"/>
            <a:ext cx="3419475" cy="2809875"/>
            <a:chOff x="3456" y="1751"/>
            <a:chExt cx="2154" cy="1770"/>
          </a:xfrm>
        </p:grpSpPr>
        <p:sp>
          <p:nvSpPr>
            <p:cNvPr id="60458" name="Line 38"/>
            <p:cNvSpPr>
              <a:spLocks noChangeShapeType="1"/>
            </p:cNvSpPr>
            <p:nvPr/>
          </p:nvSpPr>
          <p:spPr bwMode="auto">
            <a:xfrm flipH="1">
              <a:off x="3887" y="2205"/>
              <a:ext cx="0" cy="318"/>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0459" name="Line 39"/>
            <p:cNvSpPr>
              <a:spLocks noChangeShapeType="1"/>
            </p:cNvSpPr>
            <p:nvPr/>
          </p:nvSpPr>
          <p:spPr bwMode="auto">
            <a:xfrm>
              <a:off x="4241" y="2024"/>
              <a:ext cx="22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0460" name="Rectangle 40"/>
            <p:cNvSpPr>
              <a:spLocks noChangeArrowheads="1"/>
            </p:cNvSpPr>
            <p:nvPr/>
          </p:nvSpPr>
          <p:spPr bwMode="auto">
            <a:xfrm>
              <a:off x="3502" y="3068"/>
              <a:ext cx="793" cy="340"/>
            </a:xfrm>
            <a:prstGeom prst="rect">
              <a:avLst/>
            </a:prstGeom>
            <a:solidFill>
              <a:schemeClr val="bg1"/>
            </a:solidFill>
            <a:ln w="28575">
              <a:solidFill>
                <a:schemeClr val="tx2"/>
              </a:solidFill>
              <a:miter lim="800000"/>
              <a:headEnd/>
              <a:tailEnd/>
            </a:ln>
          </p:spPr>
          <p:txBody>
            <a:bodyPr wrap="none" lIns="36000" tIns="10800" rIns="36000" bIns="10800" anchor="ctr"/>
            <a:lstStyle/>
            <a:p>
              <a:pPr algn="ctr" eaLnBrk="0" hangingPunct="0"/>
              <a:r>
                <a:rPr lang="es-ES_tradnl">
                  <a:solidFill>
                    <a:schemeClr val="tx2"/>
                  </a:solidFill>
                  <a:latin typeface="Arial Narrow" pitchFamily="34" charset="0"/>
                </a:rPr>
                <a:t>TIENDA</a:t>
              </a:r>
            </a:p>
          </p:txBody>
        </p:sp>
        <p:sp>
          <p:nvSpPr>
            <p:cNvPr id="60461" name="Line 41"/>
            <p:cNvSpPr>
              <a:spLocks noChangeShapeType="1"/>
            </p:cNvSpPr>
            <p:nvPr/>
          </p:nvSpPr>
          <p:spPr bwMode="auto">
            <a:xfrm>
              <a:off x="3887" y="2828"/>
              <a:ext cx="0" cy="24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60462" name="AutoShape 42"/>
            <p:cNvSpPr>
              <a:spLocks noChangeArrowheads="1"/>
            </p:cNvSpPr>
            <p:nvPr/>
          </p:nvSpPr>
          <p:spPr bwMode="auto">
            <a:xfrm>
              <a:off x="4450" y="1796"/>
              <a:ext cx="1160" cy="455"/>
            </a:xfrm>
            <a:prstGeom prst="diamond">
              <a:avLst/>
            </a:prstGeom>
            <a:solidFill>
              <a:schemeClr val="bg1"/>
            </a:solidFill>
            <a:ln w="28575">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60463" name="Text Box 43"/>
            <p:cNvSpPr txBox="1">
              <a:spLocks noChangeArrowheads="1"/>
            </p:cNvSpPr>
            <p:nvPr/>
          </p:nvSpPr>
          <p:spPr bwMode="auto">
            <a:xfrm>
              <a:off x="3524" y="2250"/>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(1,m)</a:t>
              </a:r>
            </a:p>
          </p:txBody>
        </p:sp>
        <p:sp>
          <p:nvSpPr>
            <p:cNvPr id="60464" name="Text Box 44"/>
            <p:cNvSpPr txBox="1">
              <a:spLocks noChangeArrowheads="1"/>
            </p:cNvSpPr>
            <p:nvPr/>
          </p:nvSpPr>
          <p:spPr bwMode="auto">
            <a:xfrm>
              <a:off x="5100" y="2204"/>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(1,m)</a:t>
              </a:r>
            </a:p>
          </p:txBody>
        </p:sp>
        <p:sp>
          <p:nvSpPr>
            <p:cNvPr id="60465" name="Text Box 45"/>
            <p:cNvSpPr txBox="1">
              <a:spLocks noChangeArrowheads="1"/>
            </p:cNvSpPr>
            <p:nvPr/>
          </p:nvSpPr>
          <p:spPr bwMode="auto">
            <a:xfrm>
              <a:off x="3569" y="2795"/>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(1,n)</a:t>
              </a:r>
            </a:p>
          </p:txBody>
        </p:sp>
        <p:sp>
          <p:nvSpPr>
            <p:cNvPr id="60466" name="AutoShape 46"/>
            <p:cNvSpPr>
              <a:spLocks noChangeArrowheads="1"/>
            </p:cNvSpPr>
            <p:nvPr/>
          </p:nvSpPr>
          <p:spPr bwMode="auto">
            <a:xfrm>
              <a:off x="3478" y="2523"/>
              <a:ext cx="825" cy="302"/>
            </a:xfrm>
            <a:prstGeom prst="diamond">
              <a:avLst/>
            </a:prstGeom>
            <a:solidFill>
              <a:schemeClr val="bg1"/>
            </a:solidFill>
            <a:ln w="28575">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60467" name="AutoShape 47"/>
            <p:cNvSpPr>
              <a:spLocks noChangeArrowheads="1"/>
            </p:cNvSpPr>
            <p:nvPr/>
          </p:nvSpPr>
          <p:spPr bwMode="auto">
            <a:xfrm>
              <a:off x="4522" y="3051"/>
              <a:ext cx="953" cy="379"/>
            </a:xfrm>
            <a:prstGeom prst="diamond">
              <a:avLst/>
            </a:prstGeom>
            <a:solidFill>
              <a:schemeClr val="bg1"/>
            </a:solidFill>
            <a:ln w="28575">
              <a:solidFill>
                <a:schemeClr val="tx2"/>
              </a:solidFill>
              <a:miter lim="800000"/>
              <a:headEnd/>
              <a:tailEnd/>
            </a:ln>
          </p:spPr>
          <p:txBody>
            <a:bodyPr lIns="0" tIns="10800" rIns="0" bIns="10800" anchor="ctr">
              <a:spAutoFit/>
            </a:bodyPr>
            <a:lstStyle/>
            <a:p>
              <a:pPr algn="ctr" eaLnBrk="0" hangingPunct="0"/>
              <a:endParaRPr lang="es-ES">
                <a:solidFill>
                  <a:schemeClr val="tx2"/>
                </a:solidFill>
                <a:latin typeface="Arial Narrow" pitchFamily="34" charset="0"/>
              </a:endParaRPr>
            </a:p>
          </p:txBody>
        </p:sp>
        <p:sp>
          <p:nvSpPr>
            <p:cNvPr id="60468" name="Line 48"/>
            <p:cNvSpPr>
              <a:spLocks noChangeShapeType="1"/>
            </p:cNvSpPr>
            <p:nvPr/>
          </p:nvSpPr>
          <p:spPr bwMode="auto">
            <a:xfrm>
              <a:off x="5021" y="2795"/>
              <a:ext cx="0" cy="272"/>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0469" name="Line 49"/>
            <p:cNvSpPr>
              <a:spLocks noChangeShapeType="1"/>
            </p:cNvSpPr>
            <p:nvPr/>
          </p:nvSpPr>
          <p:spPr bwMode="auto">
            <a:xfrm>
              <a:off x="5021" y="2237"/>
              <a:ext cx="0" cy="24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60470" name="Line 50"/>
            <p:cNvSpPr>
              <a:spLocks noChangeShapeType="1"/>
            </p:cNvSpPr>
            <p:nvPr/>
          </p:nvSpPr>
          <p:spPr bwMode="auto">
            <a:xfrm>
              <a:off x="4295" y="3249"/>
              <a:ext cx="22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0471" name="Text Box 51"/>
            <p:cNvSpPr txBox="1">
              <a:spLocks noChangeArrowheads="1"/>
            </p:cNvSpPr>
            <p:nvPr/>
          </p:nvSpPr>
          <p:spPr bwMode="auto">
            <a:xfrm>
              <a:off x="4286" y="1751"/>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(1,n)</a:t>
              </a:r>
            </a:p>
          </p:txBody>
        </p:sp>
        <p:sp>
          <p:nvSpPr>
            <p:cNvPr id="60472" name="Text Box 52"/>
            <p:cNvSpPr txBox="1">
              <a:spLocks noChangeArrowheads="1"/>
            </p:cNvSpPr>
            <p:nvPr/>
          </p:nvSpPr>
          <p:spPr bwMode="auto">
            <a:xfrm>
              <a:off x="5100" y="2839"/>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(0,n)</a:t>
              </a:r>
            </a:p>
          </p:txBody>
        </p:sp>
        <p:sp>
          <p:nvSpPr>
            <p:cNvPr id="60473" name="Text Box 53"/>
            <p:cNvSpPr txBox="1">
              <a:spLocks noChangeArrowheads="1"/>
            </p:cNvSpPr>
            <p:nvPr/>
          </p:nvSpPr>
          <p:spPr bwMode="auto">
            <a:xfrm>
              <a:off x="4374" y="3293"/>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(1,m)</a:t>
              </a:r>
            </a:p>
          </p:txBody>
        </p:sp>
        <p:sp>
          <p:nvSpPr>
            <p:cNvPr id="60474" name="Rectangle 54"/>
            <p:cNvSpPr>
              <a:spLocks noChangeArrowheads="1"/>
            </p:cNvSpPr>
            <p:nvPr/>
          </p:nvSpPr>
          <p:spPr bwMode="auto">
            <a:xfrm>
              <a:off x="4748" y="3127"/>
              <a:ext cx="478" cy="212"/>
            </a:xfrm>
            <a:prstGeom prst="rect">
              <a:avLst/>
            </a:prstGeom>
            <a:noFill/>
            <a:ln w="9525">
              <a:noFill/>
              <a:miter lim="800000"/>
              <a:headEnd/>
              <a:tailEnd/>
            </a:ln>
          </p:spPr>
          <p:txBody>
            <a:bodyPr wrap="none">
              <a:spAutoFit/>
            </a:bodyPr>
            <a:lstStyle/>
            <a:p>
              <a:pPr algn="ctr" eaLnBrk="0" hangingPunct="0"/>
              <a:r>
                <a:rPr lang="es-ES_tradnl" sz="1600" b="1">
                  <a:solidFill>
                    <a:schemeClr val="tx2"/>
                  </a:solidFill>
                  <a:latin typeface="Arial Narrow" pitchFamily="34" charset="0"/>
                </a:rPr>
                <a:t>VENDE</a:t>
              </a:r>
            </a:p>
          </p:txBody>
        </p:sp>
        <p:sp>
          <p:nvSpPr>
            <p:cNvPr id="60475" name="Rectangle 56"/>
            <p:cNvSpPr>
              <a:spLocks noChangeArrowheads="1"/>
            </p:cNvSpPr>
            <p:nvPr/>
          </p:nvSpPr>
          <p:spPr bwMode="auto">
            <a:xfrm>
              <a:off x="3622" y="2580"/>
              <a:ext cx="554" cy="181"/>
            </a:xfrm>
            <a:prstGeom prst="rect">
              <a:avLst/>
            </a:prstGeom>
            <a:noFill/>
            <a:ln w="9525">
              <a:noFill/>
              <a:miter lim="800000"/>
              <a:headEnd/>
              <a:tailEnd/>
            </a:ln>
          </p:spPr>
          <p:txBody>
            <a:bodyPr wrap="none">
              <a:spAutoFit/>
            </a:bodyPr>
            <a:lstStyle/>
            <a:p>
              <a:pPr algn="ctr" eaLnBrk="0" hangingPunct="0">
                <a:lnSpc>
                  <a:spcPct val="80000"/>
                </a:lnSpc>
              </a:pPr>
              <a:r>
                <a:rPr lang="es-ES_tradnl" sz="1600" b="1">
                  <a:solidFill>
                    <a:schemeClr val="tx2"/>
                  </a:solidFill>
                  <a:latin typeface="Arial Narrow" pitchFamily="34" charset="0"/>
                </a:rPr>
                <a:t>PROVEE</a:t>
              </a:r>
            </a:p>
          </p:txBody>
        </p:sp>
        <p:sp>
          <p:nvSpPr>
            <p:cNvPr id="60476" name="Rectangle 57"/>
            <p:cNvSpPr>
              <a:spLocks noChangeArrowheads="1"/>
            </p:cNvSpPr>
            <p:nvPr/>
          </p:nvSpPr>
          <p:spPr bwMode="auto">
            <a:xfrm>
              <a:off x="4609" y="1841"/>
              <a:ext cx="845" cy="304"/>
            </a:xfrm>
            <a:prstGeom prst="rect">
              <a:avLst/>
            </a:prstGeom>
            <a:noFill/>
            <a:ln w="9525">
              <a:noFill/>
              <a:miter lim="800000"/>
              <a:headEnd/>
              <a:tailEnd/>
            </a:ln>
          </p:spPr>
          <p:txBody>
            <a:bodyPr wrap="none">
              <a:spAutoFit/>
            </a:bodyPr>
            <a:lstStyle/>
            <a:p>
              <a:pPr algn="ctr" eaLnBrk="0" hangingPunct="0">
                <a:lnSpc>
                  <a:spcPct val="80000"/>
                </a:lnSpc>
              </a:pPr>
              <a:r>
                <a:rPr lang="es-ES_tradnl" sz="1600" b="1">
                  <a:solidFill>
                    <a:schemeClr val="tx2"/>
                  </a:solidFill>
                  <a:latin typeface="Arial Narrow" pitchFamily="34" charset="0"/>
                </a:rPr>
                <a:t>PUEDE</a:t>
              </a:r>
              <a:br>
                <a:rPr lang="es-ES_tradnl" sz="1600" b="1">
                  <a:solidFill>
                    <a:schemeClr val="tx2"/>
                  </a:solidFill>
                  <a:latin typeface="Arial Narrow" pitchFamily="34" charset="0"/>
                </a:rPr>
              </a:br>
              <a:r>
                <a:rPr lang="es-ES_tradnl" sz="1600" b="1">
                  <a:solidFill>
                    <a:schemeClr val="tx2"/>
                  </a:solidFill>
                  <a:latin typeface="Arial Narrow" pitchFamily="34" charset="0"/>
                </a:rPr>
                <a:t>SUMINISTRAR</a:t>
              </a:r>
            </a:p>
          </p:txBody>
        </p:sp>
        <p:sp>
          <p:nvSpPr>
            <p:cNvPr id="60477" name="Rectangle 37"/>
            <p:cNvSpPr>
              <a:spLocks noChangeArrowheads="1"/>
            </p:cNvSpPr>
            <p:nvPr/>
          </p:nvSpPr>
          <p:spPr bwMode="auto">
            <a:xfrm>
              <a:off x="4608" y="2477"/>
              <a:ext cx="793" cy="340"/>
            </a:xfrm>
            <a:prstGeom prst="rect">
              <a:avLst/>
            </a:prstGeom>
            <a:solidFill>
              <a:schemeClr val="bg1"/>
            </a:solidFill>
            <a:ln w="28575">
              <a:solidFill>
                <a:schemeClr val="tx2"/>
              </a:solidFill>
              <a:miter lim="800000"/>
              <a:headEnd/>
              <a:tailEnd/>
            </a:ln>
          </p:spPr>
          <p:txBody>
            <a:bodyPr lIns="0" tIns="46800" rIns="0" bIns="10800" anchor="ctr"/>
            <a:lstStyle/>
            <a:p>
              <a:pPr algn="ctr" eaLnBrk="0" hangingPunct="0"/>
              <a:r>
                <a:rPr lang="es-ES_tradnl">
                  <a:solidFill>
                    <a:schemeClr val="tx2"/>
                  </a:solidFill>
                  <a:latin typeface="Arial Narrow" pitchFamily="34" charset="0"/>
                </a:rPr>
                <a:t>PRODUCTO</a:t>
              </a:r>
            </a:p>
          </p:txBody>
        </p:sp>
        <p:sp>
          <p:nvSpPr>
            <p:cNvPr id="60478" name="Rectangle 36"/>
            <p:cNvSpPr>
              <a:spLocks noChangeArrowheads="1"/>
            </p:cNvSpPr>
            <p:nvPr/>
          </p:nvSpPr>
          <p:spPr bwMode="auto">
            <a:xfrm>
              <a:off x="3456" y="1888"/>
              <a:ext cx="793" cy="340"/>
            </a:xfrm>
            <a:prstGeom prst="rect">
              <a:avLst/>
            </a:prstGeom>
            <a:solidFill>
              <a:schemeClr val="bg1"/>
            </a:solidFill>
            <a:ln w="28575">
              <a:solidFill>
                <a:schemeClr val="tx2"/>
              </a:solidFill>
              <a:miter lim="800000"/>
              <a:headEnd/>
              <a:tailEnd/>
            </a:ln>
          </p:spPr>
          <p:txBody>
            <a:bodyPr lIns="0" tIns="46800" rIns="0" bIns="10800" anchor="ctr"/>
            <a:lstStyle/>
            <a:p>
              <a:pPr algn="ctr" eaLnBrk="0" hangingPunct="0"/>
              <a:r>
                <a:rPr lang="es-ES_tradnl">
                  <a:solidFill>
                    <a:schemeClr val="tx2"/>
                  </a:solidFill>
                  <a:latin typeface="Arial Narrow" pitchFamily="34" charset="0"/>
                </a:rPr>
                <a:t>PROVEEDOR</a:t>
              </a:r>
            </a:p>
          </p:txBody>
        </p:sp>
      </p:grpSp>
      <p:grpSp>
        <p:nvGrpSpPr>
          <p:cNvPr id="3" name="Group 66"/>
          <p:cNvGrpSpPr>
            <a:grpSpLocks/>
          </p:cNvGrpSpPr>
          <p:nvPr/>
        </p:nvGrpSpPr>
        <p:grpSpPr bwMode="auto">
          <a:xfrm>
            <a:off x="4500563" y="2060575"/>
            <a:ext cx="1439862" cy="793750"/>
            <a:chOff x="2699" y="1479"/>
            <a:chExt cx="907" cy="500"/>
          </a:xfrm>
        </p:grpSpPr>
        <p:sp>
          <p:nvSpPr>
            <p:cNvPr id="244800" name="AutoShape 64"/>
            <p:cNvSpPr>
              <a:spLocks noChangeArrowheads="1"/>
            </p:cNvSpPr>
            <p:nvPr/>
          </p:nvSpPr>
          <p:spPr bwMode="auto">
            <a:xfrm>
              <a:off x="2699" y="1479"/>
              <a:ext cx="907" cy="454"/>
            </a:xfrm>
            <a:prstGeom prst="leftRightArrow">
              <a:avLst>
                <a:gd name="adj1" fmla="val 50000"/>
                <a:gd name="adj2" fmla="val 39956"/>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es-MX"/>
            </a:p>
          </p:txBody>
        </p:sp>
        <p:grpSp>
          <p:nvGrpSpPr>
            <p:cNvPr id="60455" name="Group 61"/>
            <p:cNvGrpSpPr>
              <a:grpSpLocks/>
            </p:cNvGrpSpPr>
            <p:nvPr/>
          </p:nvGrpSpPr>
          <p:grpSpPr bwMode="auto">
            <a:xfrm>
              <a:off x="2880" y="1480"/>
              <a:ext cx="590" cy="499"/>
              <a:chOff x="2608" y="3294"/>
              <a:chExt cx="590" cy="499"/>
            </a:xfrm>
          </p:grpSpPr>
          <p:sp>
            <p:nvSpPr>
              <p:cNvPr id="60456" name="Line 62"/>
              <p:cNvSpPr>
                <a:spLocks noChangeShapeType="1"/>
              </p:cNvSpPr>
              <p:nvPr/>
            </p:nvSpPr>
            <p:spPr bwMode="auto">
              <a:xfrm>
                <a:off x="2608" y="3294"/>
                <a:ext cx="590" cy="499"/>
              </a:xfrm>
              <a:prstGeom prst="line">
                <a:avLst/>
              </a:prstGeom>
              <a:noFill/>
              <a:ln w="63500">
                <a:solidFill>
                  <a:srgbClr val="990000"/>
                </a:solidFill>
                <a:round/>
                <a:headEnd/>
                <a:tailEnd/>
              </a:ln>
            </p:spPr>
            <p:txBody>
              <a:bodyPr anchor="ctr"/>
              <a:lstStyle/>
              <a:p>
                <a:endParaRPr lang="es-MX"/>
              </a:p>
            </p:txBody>
          </p:sp>
          <p:sp>
            <p:nvSpPr>
              <p:cNvPr id="60457" name="Line 63"/>
              <p:cNvSpPr>
                <a:spLocks noChangeShapeType="1"/>
              </p:cNvSpPr>
              <p:nvPr/>
            </p:nvSpPr>
            <p:spPr bwMode="auto">
              <a:xfrm flipH="1">
                <a:off x="2608" y="3294"/>
                <a:ext cx="590" cy="499"/>
              </a:xfrm>
              <a:prstGeom prst="line">
                <a:avLst/>
              </a:prstGeom>
              <a:noFill/>
              <a:ln w="76200">
                <a:solidFill>
                  <a:srgbClr val="990000"/>
                </a:solidFill>
                <a:round/>
                <a:headEnd/>
                <a:tailEnd/>
              </a:ln>
            </p:spPr>
            <p:txBody>
              <a:bodyPr anchor="ctr"/>
              <a:lstStyle/>
              <a:p>
                <a:endParaRPr lang="es-MX"/>
              </a:p>
            </p:txBody>
          </p:sp>
        </p:grpSp>
      </p:grpSp>
      <p:grpSp>
        <p:nvGrpSpPr>
          <p:cNvPr id="60425" name="Group 84"/>
          <p:cNvGrpSpPr>
            <a:grpSpLocks/>
          </p:cNvGrpSpPr>
          <p:nvPr/>
        </p:nvGrpSpPr>
        <p:grpSpPr bwMode="auto">
          <a:xfrm>
            <a:off x="971550" y="2708275"/>
            <a:ext cx="4095750" cy="3168650"/>
            <a:chOff x="612" y="1752"/>
            <a:chExt cx="2580" cy="1996"/>
          </a:xfrm>
        </p:grpSpPr>
        <p:sp>
          <p:nvSpPr>
            <p:cNvPr id="60427" name="Rectangle 21"/>
            <p:cNvSpPr>
              <a:spLocks noChangeArrowheads="1"/>
            </p:cNvSpPr>
            <p:nvPr/>
          </p:nvSpPr>
          <p:spPr bwMode="auto">
            <a:xfrm>
              <a:off x="2381" y="2471"/>
              <a:ext cx="793" cy="340"/>
            </a:xfrm>
            <a:prstGeom prst="rect">
              <a:avLst/>
            </a:prstGeom>
            <a:solidFill>
              <a:schemeClr val="bg1"/>
            </a:solidFill>
            <a:ln w="28575">
              <a:solidFill>
                <a:schemeClr val="tx2"/>
              </a:solidFill>
              <a:miter lim="800000"/>
              <a:headEnd/>
              <a:tailEnd/>
            </a:ln>
          </p:spPr>
          <p:txBody>
            <a:bodyPr lIns="0" tIns="46800" rIns="0" bIns="10800" anchor="ctr"/>
            <a:lstStyle/>
            <a:p>
              <a:pPr algn="ctr" eaLnBrk="0" hangingPunct="0"/>
              <a:r>
                <a:rPr lang="es-ES_tradnl">
                  <a:solidFill>
                    <a:schemeClr val="tx2"/>
                  </a:solidFill>
                  <a:latin typeface="Arial Narrow" pitchFamily="34" charset="0"/>
                </a:rPr>
                <a:t>PRODUCTO</a:t>
              </a:r>
            </a:p>
          </p:txBody>
        </p:sp>
        <p:sp>
          <p:nvSpPr>
            <p:cNvPr id="60428" name="Line 22"/>
            <p:cNvSpPr>
              <a:spLocks noChangeShapeType="1"/>
            </p:cNvSpPr>
            <p:nvPr/>
          </p:nvSpPr>
          <p:spPr bwMode="auto">
            <a:xfrm flipH="1">
              <a:off x="1644" y="2159"/>
              <a:ext cx="0" cy="273"/>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0429" name="Line 23"/>
            <p:cNvSpPr>
              <a:spLocks noChangeShapeType="1"/>
            </p:cNvSpPr>
            <p:nvPr/>
          </p:nvSpPr>
          <p:spPr bwMode="auto">
            <a:xfrm>
              <a:off x="2200" y="2614"/>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0430" name="Rectangle 24"/>
            <p:cNvSpPr>
              <a:spLocks noChangeArrowheads="1"/>
            </p:cNvSpPr>
            <p:nvPr/>
          </p:nvSpPr>
          <p:spPr bwMode="auto">
            <a:xfrm>
              <a:off x="1247" y="3022"/>
              <a:ext cx="793" cy="340"/>
            </a:xfrm>
            <a:prstGeom prst="rect">
              <a:avLst/>
            </a:prstGeom>
            <a:solidFill>
              <a:schemeClr val="bg1"/>
            </a:solidFill>
            <a:ln w="28575">
              <a:solidFill>
                <a:schemeClr val="tx2"/>
              </a:solidFill>
              <a:miter lim="800000"/>
              <a:headEnd/>
              <a:tailEnd/>
            </a:ln>
          </p:spPr>
          <p:txBody>
            <a:bodyPr lIns="36000" tIns="10800" rIns="36000" bIns="10800" anchor="ctr"/>
            <a:lstStyle/>
            <a:p>
              <a:pPr algn="ctr" eaLnBrk="0" hangingPunct="0"/>
              <a:r>
                <a:rPr lang="es-ES_tradnl">
                  <a:solidFill>
                    <a:schemeClr val="tx2"/>
                  </a:solidFill>
                  <a:latin typeface="Arial Narrow" pitchFamily="34" charset="0"/>
                </a:rPr>
                <a:t>TIENDA</a:t>
              </a:r>
            </a:p>
          </p:txBody>
        </p:sp>
        <p:sp>
          <p:nvSpPr>
            <p:cNvPr id="60431" name="Line 25"/>
            <p:cNvSpPr>
              <a:spLocks noChangeShapeType="1"/>
            </p:cNvSpPr>
            <p:nvPr/>
          </p:nvSpPr>
          <p:spPr bwMode="auto">
            <a:xfrm>
              <a:off x="1641" y="2772"/>
              <a:ext cx="0" cy="25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0432" name="Text Box 27"/>
            <p:cNvSpPr txBox="1">
              <a:spLocks noChangeArrowheads="1"/>
            </p:cNvSpPr>
            <p:nvPr/>
          </p:nvSpPr>
          <p:spPr bwMode="auto">
            <a:xfrm>
              <a:off x="2018" y="2296"/>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(0,m)</a:t>
              </a:r>
            </a:p>
          </p:txBody>
        </p:sp>
        <p:sp>
          <p:nvSpPr>
            <p:cNvPr id="60433" name="Text Box 28"/>
            <p:cNvSpPr txBox="1">
              <a:spLocks noChangeArrowheads="1"/>
            </p:cNvSpPr>
            <p:nvPr/>
          </p:nvSpPr>
          <p:spPr bwMode="auto">
            <a:xfrm>
              <a:off x="1326" y="2159"/>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(1,n)</a:t>
              </a:r>
            </a:p>
          </p:txBody>
        </p:sp>
        <p:sp>
          <p:nvSpPr>
            <p:cNvPr id="60434" name="Text Box 29"/>
            <p:cNvSpPr txBox="1">
              <a:spLocks noChangeArrowheads="1"/>
            </p:cNvSpPr>
            <p:nvPr/>
          </p:nvSpPr>
          <p:spPr bwMode="auto">
            <a:xfrm>
              <a:off x="1292" y="2748"/>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(1,p)</a:t>
              </a:r>
            </a:p>
          </p:txBody>
        </p:sp>
        <p:grpSp>
          <p:nvGrpSpPr>
            <p:cNvPr id="60435" name="Group 34"/>
            <p:cNvGrpSpPr>
              <a:grpSpLocks/>
            </p:cNvGrpSpPr>
            <p:nvPr/>
          </p:nvGrpSpPr>
          <p:grpSpPr bwMode="auto">
            <a:xfrm>
              <a:off x="1066" y="2416"/>
              <a:ext cx="1150" cy="379"/>
              <a:chOff x="868" y="2416"/>
              <a:chExt cx="1150" cy="379"/>
            </a:xfrm>
          </p:grpSpPr>
          <p:sp>
            <p:nvSpPr>
              <p:cNvPr id="60452" name="AutoShape 26"/>
              <p:cNvSpPr>
                <a:spLocks noChangeArrowheads="1"/>
              </p:cNvSpPr>
              <p:nvPr/>
            </p:nvSpPr>
            <p:spPr bwMode="auto">
              <a:xfrm>
                <a:off x="868" y="2416"/>
                <a:ext cx="1150" cy="379"/>
              </a:xfrm>
              <a:prstGeom prst="diamond">
                <a:avLst/>
              </a:prstGeom>
              <a:solidFill>
                <a:schemeClr val="bg1"/>
              </a:solidFill>
              <a:ln w="28575">
                <a:solidFill>
                  <a:schemeClr val="tx2"/>
                </a:solidFill>
                <a:miter lim="800000"/>
                <a:headEnd/>
                <a:tailEnd/>
              </a:ln>
            </p:spPr>
            <p:txBody>
              <a:bodyPr lIns="0" tIns="10800" rIns="0" bIns="10800" anchor="ctr">
                <a:spAutoFit/>
              </a:bodyPr>
              <a:lstStyle/>
              <a:p>
                <a:pPr algn="ctr" eaLnBrk="0" hangingPunct="0"/>
                <a:endParaRPr lang="es-ES">
                  <a:solidFill>
                    <a:schemeClr val="tx2"/>
                  </a:solidFill>
                  <a:latin typeface="Arial Narrow" pitchFamily="34" charset="0"/>
                </a:endParaRPr>
              </a:p>
            </p:txBody>
          </p:sp>
          <p:sp>
            <p:nvSpPr>
              <p:cNvPr id="60453" name="Rectangle 31"/>
              <p:cNvSpPr>
                <a:spLocks noChangeArrowheads="1"/>
              </p:cNvSpPr>
              <p:nvPr/>
            </p:nvSpPr>
            <p:spPr bwMode="auto">
              <a:xfrm>
                <a:off x="1020" y="2489"/>
                <a:ext cx="844" cy="212"/>
              </a:xfrm>
              <a:prstGeom prst="rect">
                <a:avLst/>
              </a:prstGeom>
              <a:noFill/>
              <a:ln w="9525">
                <a:noFill/>
                <a:miter lim="800000"/>
                <a:headEnd/>
                <a:tailEnd/>
              </a:ln>
            </p:spPr>
            <p:txBody>
              <a:bodyPr>
                <a:spAutoFit/>
              </a:bodyPr>
              <a:lstStyle/>
              <a:p>
                <a:pPr algn="ctr" eaLnBrk="0" hangingPunct="0"/>
                <a:r>
                  <a:rPr lang="es-ES_tradnl" sz="1600" b="1">
                    <a:solidFill>
                      <a:schemeClr val="tx2"/>
                    </a:solidFill>
                    <a:latin typeface="Arial Narrow" pitchFamily="34" charset="0"/>
                  </a:rPr>
                  <a:t>SUMINISTRA</a:t>
                </a:r>
              </a:p>
            </p:txBody>
          </p:sp>
        </p:grpSp>
        <p:sp>
          <p:nvSpPr>
            <p:cNvPr id="60436" name="Line 67"/>
            <p:cNvSpPr>
              <a:spLocks noChangeShapeType="1"/>
            </p:cNvSpPr>
            <p:nvPr/>
          </p:nvSpPr>
          <p:spPr bwMode="auto">
            <a:xfrm>
              <a:off x="2018" y="1888"/>
              <a:ext cx="17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0437" name="Oval 68"/>
            <p:cNvSpPr>
              <a:spLocks noChangeArrowheads="1"/>
            </p:cNvSpPr>
            <p:nvPr/>
          </p:nvSpPr>
          <p:spPr bwMode="auto">
            <a:xfrm>
              <a:off x="2201" y="1752"/>
              <a:ext cx="543"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0438" name="Text Box 69"/>
            <p:cNvSpPr txBox="1">
              <a:spLocks noChangeArrowheads="1"/>
            </p:cNvSpPr>
            <p:nvPr/>
          </p:nvSpPr>
          <p:spPr bwMode="auto">
            <a:xfrm>
              <a:off x="2272" y="1752"/>
              <a:ext cx="412"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idprov</a:t>
              </a:r>
              <a:endParaRPr lang="es-ES_tradnl">
                <a:solidFill>
                  <a:schemeClr val="tx2"/>
                </a:solidFill>
                <a:latin typeface="Arial Narrow" pitchFamily="34" charset="0"/>
              </a:endParaRPr>
            </a:p>
          </p:txBody>
        </p:sp>
        <p:sp>
          <p:nvSpPr>
            <p:cNvPr id="60439" name="Line 70"/>
            <p:cNvSpPr>
              <a:spLocks noChangeShapeType="1"/>
            </p:cNvSpPr>
            <p:nvPr/>
          </p:nvSpPr>
          <p:spPr bwMode="auto">
            <a:xfrm flipH="1" flipV="1">
              <a:off x="1383" y="3372"/>
              <a:ext cx="0" cy="136"/>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0440" name="Oval 71"/>
            <p:cNvSpPr>
              <a:spLocks noChangeArrowheads="1"/>
            </p:cNvSpPr>
            <p:nvPr/>
          </p:nvSpPr>
          <p:spPr bwMode="auto">
            <a:xfrm>
              <a:off x="2649" y="2115"/>
              <a:ext cx="543"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0441" name="Text Box 72"/>
            <p:cNvSpPr txBox="1">
              <a:spLocks noChangeArrowheads="1"/>
            </p:cNvSpPr>
            <p:nvPr/>
          </p:nvSpPr>
          <p:spPr bwMode="auto">
            <a:xfrm>
              <a:off x="2733" y="2115"/>
              <a:ext cx="386"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codpr</a:t>
              </a:r>
              <a:endParaRPr lang="es-ES_tradnl">
                <a:solidFill>
                  <a:schemeClr val="tx2"/>
                </a:solidFill>
                <a:latin typeface="Arial Narrow" pitchFamily="34" charset="0"/>
              </a:endParaRPr>
            </a:p>
          </p:txBody>
        </p:sp>
        <p:sp>
          <p:nvSpPr>
            <p:cNvPr id="60442" name="Oval 74"/>
            <p:cNvSpPr>
              <a:spLocks noChangeArrowheads="1"/>
            </p:cNvSpPr>
            <p:nvPr/>
          </p:nvSpPr>
          <p:spPr bwMode="auto">
            <a:xfrm>
              <a:off x="1113" y="3508"/>
              <a:ext cx="543"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0443" name="Text Box 75"/>
            <p:cNvSpPr txBox="1">
              <a:spLocks noChangeArrowheads="1"/>
            </p:cNvSpPr>
            <p:nvPr/>
          </p:nvSpPr>
          <p:spPr bwMode="auto">
            <a:xfrm>
              <a:off x="1144" y="3508"/>
              <a:ext cx="491"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nombre</a:t>
              </a:r>
              <a:endParaRPr lang="es-ES_tradnl">
                <a:solidFill>
                  <a:schemeClr val="tx2"/>
                </a:solidFill>
                <a:latin typeface="Arial Narrow" pitchFamily="34" charset="0"/>
              </a:endParaRPr>
            </a:p>
          </p:txBody>
        </p:sp>
        <p:sp>
          <p:nvSpPr>
            <p:cNvPr id="60444" name="Line 76"/>
            <p:cNvSpPr>
              <a:spLocks noChangeShapeType="1"/>
            </p:cNvSpPr>
            <p:nvPr/>
          </p:nvSpPr>
          <p:spPr bwMode="auto">
            <a:xfrm flipH="1" flipV="1">
              <a:off x="2926" y="2341"/>
              <a:ext cx="0" cy="136"/>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0445" name="Line 77"/>
            <p:cNvSpPr>
              <a:spLocks noChangeShapeType="1"/>
            </p:cNvSpPr>
            <p:nvPr/>
          </p:nvSpPr>
          <p:spPr bwMode="auto">
            <a:xfrm>
              <a:off x="1066" y="2432"/>
              <a:ext cx="226" cy="91"/>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0446" name="Oval 78"/>
            <p:cNvSpPr>
              <a:spLocks noChangeArrowheads="1"/>
            </p:cNvSpPr>
            <p:nvPr/>
          </p:nvSpPr>
          <p:spPr bwMode="auto">
            <a:xfrm>
              <a:off x="650" y="2205"/>
              <a:ext cx="543"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0447" name="Text Box 79"/>
            <p:cNvSpPr txBox="1">
              <a:spLocks noChangeArrowheads="1"/>
            </p:cNvSpPr>
            <p:nvPr/>
          </p:nvSpPr>
          <p:spPr bwMode="auto">
            <a:xfrm>
              <a:off x="658" y="2205"/>
              <a:ext cx="538"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cantidad</a:t>
              </a:r>
            </a:p>
          </p:txBody>
        </p:sp>
        <p:sp>
          <p:nvSpPr>
            <p:cNvPr id="60448" name="Line 80"/>
            <p:cNvSpPr>
              <a:spLocks noChangeShapeType="1"/>
            </p:cNvSpPr>
            <p:nvPr/>
          </p:nvSpPr>
          <p:spPr bwMode="auto">
            <a:xfrm flipV="1">
              <a:off x="1066" y="2659"/>
              <a:ext cx="181" cy="136"/>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0449" name="Oval 81"/>
            <p:cNvSpPr>
              <a:spLocks noChangeArrowheads="1"/>
            </p:cNvSpPr>
            <p:nvPr/>
          </p:nvSpPr>
          <p:spPr bwMode="auto">
            <a:xfrm>
              <a:off x="612" y="2749"/>
              <a:ext cx="543"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0450" name="Text Box 82"/>
            <p:cNvSpPr txBox="1">
              <a:spLocks noChangeArrowheads="1"/>
            </p:cNvSpPr>
            <p:nvPr/>
          </p:nvSpPr>
          <p:spPr bwMode="auto">
            <a:xfrm>
              <a:off x="699" y="2749"/>
              <a:ext cx="380"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fecha</a:t>
              </a:r>
            </a:p>
          </p:txBody>
        </p:sp>
        <p:sp>
          <p:nvSpPr>
            <p:cNvPr id="60451" name="Rectangle 20"/>
            <p:cNvSpPr>
              <a:spLocks noChangeArrowheads="1"/>
            </p:cNvSpPr>
            <p:nvPr/>
          </p:nvSpPr>
          <p:spPr bwMode="auto">
            <a:xfrm>
              <a:off x="1247" y="1820"/>
              <a:ext cx="793" cy="340"/>
            </a:xfrm>
            <a:prstGeom prst="rect">
              <a:avLst/>
            </a:prstGeom>
            <a:solidFill>
              <a:schemeClr val="bg1"/>
            </a:solidFill>
            <a:ln w="28575">
              <a:solidFill>
                <a:schemeClr val="tx2"/>
              </a:solidFill>
              <a:miter lim="800000"/>
              <a:headEnd/>
              <a:tailEnd/>
            </a:ln>
          </p:spPr>
          <p:txBody>
            <a:bodyPr lIns="0" tIns="46800" rIns="0" bIns="10800" anchor="ctr"/>
            <a:lstStyle/>
            <a:p>
              <a:pPr algn="ctr" eaLnBrk="0" hangingPunct="0"/>
              <a:r>
                <a:rPr lang="es-ES_tradnl">
                  <a:solidFill>
                    <a:schemeClr val="tx2"/>
                  </a:solidFill>
                  <a:latin typeface="Arial Narrow" pitchFamily="34" charset="0"/>
                </a:rPr>
                <a:t>PROVEEDOR</a:t>
              </a:r>
            </a:p>
          </p:txBody>
        </p:sp>
      </p:grpSp>
      <p:sp>
        <p:nvSpPr>
          <p:cNvPr id="60426" name="Rectangle 85"/>
          <p:cNvSpPr>
            <a:spLocks noChangeArrowheads="1"/>
          </p:cNvSpPr>
          <p:nvPr/>
        </p:nvSpPr>
        <p:spPr bwMode="auto">
          <a:xfrm>
            <a:off x="1173163" y="6021388"/>
            <a:ext cx="7772400" cy="465137"/>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s-ES_tradnl" sz="2800"/>
              <a:t>Pérdida de semántica...</a:t>
            </a:r>
            <a:endParaRPr lang="es-ES" sz="2800"/>
          </a:p>
        </p:txBody>
      </p:sp>
    </p:spTree>
    <p:custDataLst>
      <p:tags r:id="rId1"/>
    </p:custDataLst>
  </p:cSld>
  <p:clrMapOvr>
    <a:masterClrMapping/>
  </p:clrMapOvr>
  <p:transition advTm="7955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5 Marcador de número de diapositiva"/>
          <p:cNvSpPr>
            <a:spLocks noGrp="1"/>
          </p:cNvSpPr>
          <p:nvPr>
            <p:ph type="sldNum" sz="quarter" idx="12"/>
          </p:nvPr>
        </p:nvSpPr>
        <p:spPr>
          <a:noFill/>
        </p:spPr>
        <p:txBody>
          <a:bodyPr/>
          <a:lstStyle/>
          <a:p>
            <a:fld id="{0385FC82-B073-487F-919C-98A52E737761}" type="slidenum">
              <a:rPr lang="es-ES" smtClean="0"/>
              <a:pPr/>
              <a:t>56</a:t>
            </a:fld>
            <a:endParaRPr lang="es-ES"/>
          </a:p>
        </p:txBody>
      </p:sp>
      <p:sp>
        <p:nvSpPr>
          <p:cNvPr id="61443" name="AutoShape 3"/>
          <p:cNvSpPr>
            <a:spLocks noChangeArrowheads="1"/>
          </p:cNvSpPr>
          <p:nvPr/>
        </p:nvSpPr>
        <p:spPr bwMode="auto">
          <a:xfrm>
            <a:off x="1331913" y="2133600"/>
            <a:ext cx="7561262" cy="4464050"/>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61444" name="Rectangle 4"/>
          <p:cNvSpPr>
            <a:spLocks noGrp="1" noChangeArrowheads="1"/>
          </p:cNvSpPr>
          <p:nvPr>
            <p:ph type="title"/>
          </p:nvPr>
        </p:nvSpPr>
        <p:spPr>
          <a:xfrm>
            <a:off x="1150938" y="993775"/>
            <a:ext cx="7793037" cy="682625"/>
          </a:xfrm>
        </p:spPr>
        <p:txBody>
          <a:bodyPr/>
          <a:lstStyle/>
          <a:p>
            <a:pPr eaLnBrk="1" hangingPunct="1"/>
            <a:r>
              <a:rPr lang="es-ES_tradnl" sz="4000"/>
              <a:t>Tipos de relación con grado superior a dos (iv)</a:t>
            </a:r>
          </a:p>
        </p:txBody>
      </p:sp>
      <p:sp>
        <p:nvSpPr>
          <p:cNvPr id="61445" name="Rectangle 5"/>
          <p:cNvSpPr>
            <a:spLocks noGrp="1" noChangeArrowheads="1"/>
          </p:cNvSpPr>
          <p:nvPr>
            <p:ph type="body" idx="1"/>
          </p:nvPr>
        </p:nvSpPr>
        <p:spPr>
          <a:xfrm>
            <a:off x="1187450" y="1844675"/>
            <a:ext cx="7772400" cy="547688"/>
          </a:xfrm>
        </p:spPr>
        <p:txBody>
          <a:bodyPr/>
          <a:lstStyle/>
          <a:p>
            <a:pPr eaLnBrk="1" hangingPunct="1"/>
            <a:r>
              <a:rPr lang="es-ES_tradnl" sz="2800"/>
              <a:t>Solución típica: </a:t>
            </a:r>
            <a:r>
              <a:rPr lang="es-ES_tradnl" sz="2800">
                <a:solidFill>
                  <a:schemeClr val="accent2"/>
                </a:solidFill>
              </a:rPr>
              <a:t>coexistencia</a:t>
            </a:r>
            <a:r>
              <a:rPr lang="es-ES_tradnl" sz="2800"/>
              <a:t> ternaria/binarias</a:t>
            </a:r>
            <a:endParaRPr lang="es-ES" sz="2800"/>
          </a:p>
        </p:txBody>
      </p:sp>
      <p:sp>
        <p:nvSpPr>
          <p:cNvPr id="61446" name="Rectangle 6"/>
          <p:cNvSpPr>
            <a:spLocks noChangeArrowheads="1"/>
          </p:cNvSpPr>
          <p:nvPr/>
        </p:nvSpPr>
        <p:spPr bwMode="auto">
          <a:xfrm>
            <a:off x="1897063" y="2259013"/>
            <a:ext cx="148431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61447" name="Rectangle 7"/>
          <p:cNvSpPr>
            <a:spLocks noChangeArrowheads="1"/>
          </p:cNvSpPr>
          <p:nvPr/>
        </p:nvSpPr>
        <p:spPr bwMode="auto">
          <a:xfrm>
            <a:off x="1946275" y="3105150"/>
            <a:ext cx="1258888" cy="539750"/>
          </a:xfrm>
          <a:prstGeom prst="rect">
            <a:avLst/>
          </a:prstGeom>
          <a:solidFill>
            <a:schemeClr val="bg1"/>
          </a:solidFill>
          <a:ln w="28575">
            <a:solidFill>
              <a:schemeClr val="tx2"/>
            </a:solidFill>
            <a:miter lim="800000"/>
            <a:headEnd/>
            <a:tailEnd/>
          </a:ln>
        </p:spPr>
        <p:txBody>
          <a:bodyPr lIns="0" tIns="46800" rIns="0" bIns="10800" anchor="ctr"/>
          <a:lstStyle/>
          <a:p>
            <a:pPr algn="ctr" eaLnBrk="0" hangingPunct="0"/>
            <a:r>
              <a:rPr lang="es-ES_tradnl">
                <a:solidFill>
                  <a:schemeClr val="tx2"/>
                </a:solidFill>
                <a:latin typeface="Arial Narrow" pitchFamily="34" charset="0"/>
              </a:rPr>
              <a:t>PROVEEDOR</a:t>
            </a:r>
          </a:p>
        </p:txBody>
      </p:sp>
      <p:sp>
        <p:nvSpPr>
          <p:cNvPr id="61448" name="Rectangle 8"/>
          <p:cNvSpPr>
            <a:spLocks noChangeArrowheads="1"/>
          </p:cNvSpPr>
          <p:nvPr/>
        </p:nvSpPr>
        <p:spPr bwMode="auto">
          <a:xfrm>
            <a:off x="6445250" y="4113213"/>
            <a:ext cx="1258888" cy="539750"/>
          </a:xfrm>
          <a:prstGeom prst="rect">
            <a:avLst/>
          </a:prstGeom>
          <a:solidFill>
            <a:schemeClr val="bg1"/>
          </a:solidFill>
          <a:ln w="28575">
            <a:solidFill>
              <a:schemeClr val="tx2"/>
            </a:solidFill>
            <a:miter lim="800000"/>
            <a:headEnd/>
            <a:tailEnd/>
          </a:ln>
        </p:spPr>
        <p:txBody>
          <a:bodyPr lIns="0" tIns="46800" rIns="0" bIns="10800" anchor="ctr"/>
          <a:lstStyle/>
          <a:p>
            <a:pPr algn="ctr" eaLnBrk="0" hangingPunct="0"/>
            <a:r>
              <a:rPr lang="es-ES_tradnl">
                <a:solidFill>
                  <a:schemeClr val="tx2"/>
                </a:solidFill>
                <a:latin typeface="Arial Narrow" pitchFamily="34" charset="0"/>
              </a:rPr>
              <a:t>PRODUCTO</a:t>
            </a:r>
          </a:p>
        </p:txBody>
      </p:sp>
      <p:sp>
        <p:nvSpPr>
          <p:cNvPr id="61449" name="Line 9"/>
          <p:cNvSpPr>
            <a:spLocks noChangeShapeType="1"/>
          </p:cNvSpPr>
          <p:nvPr/>
        </p:nvSpPr>
        <p:spPr bwMode="auto">
          <a:xfrm>
            <a:off x="3205163" y="3644900"/>
            <a:ext cx="1150937" cy="6477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1450" name="Line 10"/>
          <p:cNvSpPr>
            <a:spLocks noChangeShapeType="1"/>
          </p:cNvSpPr>
          <p:nvPr/>
        </p:nvSpPr>
        <p:spPr bwMode="auto">
          <a:xfrm flipV="1">
            <a:off x="5653088" y="4437063"/>
            <a:ext cx="792162"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1451" name="Rectangle 11"/>
          <p:cNvSpPr>
            <a:spLocks noChangeArrowheads="1"/>
          </p:cNvSpPr>
          <p:nvPr/>
        </p:nvSpPr>
        <p:spPr bwMode="auto">
          <a:xfrm>
            <a:off x="1946275" y="5157788"/>
            <a:ext cx="1258888" cy="539750"/>
          </a:xfrm>
          <a:prstGeom prst="rect">
            <a:avLst/>
          </a:prstGeom>
          <a:solidFill>
            <a:schemeClr val="bg1"/>
          </a:solidFill>
          <a:ln w="28575">
            <a:solidFill>
              <a:schemeClr val="tx2"/>
            </a:solidFill>
            <a:miter lim="800000"/>
            <a:headEnd/>
            <a:tailEnd/>
          </a:ln>
        </p:spPr>
        <p:txBody>
          <a:bodyPr lIns="36000" tIns="10800" rIns="36000" bIns="10800" anchor="ctr"/>
          <a:lstStyle/>
          <a:p>
            <a:pPr algn="ctr" eaLnBrk="0" hangingPunct="0"/>
            <a:r>
              <a:rPr lang="es-ES_tradnl">
                <a:solidFill>
                  <a:schemeClr val="tx2"/>
                </a:solidFill>
                <a:latin typeface="Arial Narrow" pitchFamily="34" charset="0"/>
              </a:rPr>
              <a:t>TIENDA</a:t>
            </a:r>
          </a:p>
        </p:txBody>
      </p:sp>
      <p:sp>
        <p:nvSpPr>
          <p:cNvPr id="61452" name="Line 12"/>
          <p:cNvSpPr>
            <a:spLocks noChangeShapeType="1"/>
          </p:cNvSpPr>
          <p:nvPr/>
        </p:nvSpPr>
        <p:spPr bwMode="auto">
          <a:xfrm flipH="1">
            <a:off x="3205163" y="4581525"/>
            <a:ext cx="1150937" cy="576263"/>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1453" name="Text Box 13"/>
          <p:cNvSpPr txBox="1">
            <a:spLocks noChangeArrowheads="1"/>
          </p:cNvSpPr>
          <p:nvPr/>
        </p:nvSpPr>
        <p:spPr bwMode="auto">
          <a:xfrm>
            <a:off x="5370513" y="3959225"/>
            <a:ext cx="522287"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(0,m)</a:t>
            </a:r>
          </a:p>
        </p:txBody>
      </p:sp>
      <p:sp>
        <p:nvSpPr>
          <p:cNvPr id="61454" name="Text Box 14"/>
          <p:cNvSpPr txBox="1">
            <a:spLocks noChangeArrowheads="1"/>
          </p:cNvSpPr>
          <p:nvPr/>
        </p:nvSpPr>
        <p:spPr bwMode="auto">
          <a:xfrm>
            <a:off x="4051300" y="3741738"/>
            <a:ext cx="522288"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(1,n)</a:t>
            </a:r>
          </a:p>
        </p:txBody>
      </p:sp>
      <p:sp>
        <p:nvSpPr>
          <p:cNvPr id="61455" name="Text Box 15"/>
          <p:cNvSpPr txBox="1">
            <a:spLocks noChangeArrowheads="1"/>
          </p:cNvSpPr>
          <p:nvPr/>
        </p:nvSpPr>
        <p:spPr bwMode="auto">
          <a:xfrm>
            <a:off x="4051300" y="4676775"/>
            <a:ext cx="522288"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(1,p)</a:t>
            </a:r>
          </a:p>
        </p:txBody>
      </p:sp>
      <p:grpSp>
        <p:nvGrpSpPr>
          <p:cNvPr id="61456" name="Group 17"/>
          <p:cNvGrpSpPr>
            <a:grpSpLocks/>
          </p:cNvGrpSpPr>
          <p:nvPr/>
        </p:nvGrpSpPr>
        <p:grpSpPr bwMode="auto">
          <a:xfrm>
            <a:off x="3859213" y="4149725"/>
            <a:ext cx="1825625" cy="601663"/>
            <a:chOff x="868" y="2416"/>
            <a:chExt cx="1150" cy="379"/>
          </a:xfrm>
        </p:grpSpPr>
        <p:sp>
          <p:nvSpPr>
            <p:cNvPr id="61490" name="AutoShape 18"/>
            <p:cNvSpPr>
              <a:spLocks noChangeArrowheads="1"/>
            </p:cNvSpPr>
            <p:nvPr/>
          </p:nvSpPr>
          <p:spPr bwMode="auto">
            <a:xfrm>
              <a:off x="868" y="2416"/>
              <a:ext cx="1150" cy="379"/>
            </a:xfrm>
            <a:prstGeom prst="diamond">
              <a:avLst/>
            </a:prstGeom>
            <a:solidFill>
              <a:schemeClr val="bg1"/>
            </a:solidFill>
            <a:ln w="28575">
              <a:solidFill>
                <a:schemeClr val="tx2"/>
              </a:solidFill>
              <a:miter lim="800000"/>
              <a:headEnd/>
              <a:tailEnd/>
            </a:ln>
          </p:spPr>
          <p:txBody>
            <a:bodyPr lIns="0" tIns="10800" rIns="0" bIns="10800" anchor="ctr">
              <a:spAutoFit/>
            </a:bodyPr>
            <a:lstStyle/>
            <a:p>
              <a:pPr algn="ctr" eaLnBrk="0" hangingPunct="0"/>
              <a:endParaRPr lang="es-ES">
                <a:solidFill>
                  <a:schemeClr val="tx2"/>
                </a:solidFill>
                <a:latin typeface="Arial Narrow" pitchFamily="34" charset="0"/>
              </a:endParaRPr>
            </a:p>
          </p:txBody>
        </p:sp>
        <p:sp>
          <p:nvSpPr>
            <p:cNvPr id="61491" name="Rectangle 19"/>
            <p:cNvSpPr>
              <a:spLocks noChangeArrowheads="1"/>
            </p:cNvSpPr>
            <p:nvPr/>
          </p:nvSpPr>
          <p:spPr bwMode="auto">
            <a:xfrm>
              <a:off x="1020" y="2489"/>
              <a:ext cx="844" cy="212"/>
            </a:xfrm>
            <a:prstGeom prst="rect">
              <a:avLst/>
            </a:prstGeom>
            <a:noFill/>
            <a:ln w="9525">
              <a:noFill/>
              <a:miter lim="800000"/>
              <a:headEnd/>
              <a:tailEnd/>
            </a:ln>
          </p:spPr>
          <p:txBody>
            <a:bodyPr>
              <a:spAutoFit/>
            </a:bodyPr>
            <a:lstStyle/>
            <a:p>
              <a:pPr algn="ctr" eaLnBrk="0" hangingPunct="0"/>
              <a:r>
                <a:rPr lang="es-ES_tradnl" sz="1600" b="1">
                  <a:solidFill>
                    <a:schemeClr val="tx2"/>
                  </a:solidFill>
                  <a:latin typeface="Arial Narrow" pitchFamily="34" charset="0"/>
                </a:rPr>
                <a:t>SUMINISTRA</a:t>
              </a:r>
            </a:p>
          </p:txBody>
        </p:sp>
      </p:grpSp>
      <p:sp>
        <p:nvSpPr>
          <p:cNvPr id="61457" name="Line 20"/>
          <p:cNvSpPr>
            <a:spLocks noChangeShapeType="1"/>
          </p:cNvSpPr>
          <p:nvPr/>
        </p:nvSpPr>
        <p:spPr bwMode="auto">
          <a:xfrm flipH="1">
            <a:off x="2557463" y="3644900"/>
            <a:ext cx="1587" cy="504825"/>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1458" name="Line 23"/>
          <p:cNvSpPr>
            <a:spLocks noChangeShapeType="1"/>
          </p:cNvSpPr>
          <p:nvPr/>
        </p:nvSpPr>
        <p:spPr bwMode="auto">
          <a:xfrm>
            <a:off x="2557463" y="4775200"/>
            <a:ext cx="1587" cy="38100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61459" name="Text Box 25"/>
          <p:cNvSpPr txBox="1">
            <a:spLocks noChangeArrowheads="1"/>
          </p:cNvSpPr>
          <p:nvPr/>
        </p:nvSpPr>
        <p:spPr bwMode="auto">
          <a:xfrm>
            <a:off x="1981200" y="3716338"/>
            <a:ext cx="522288"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(1,m)</a:t>
            </a:r>
          </a:p>
        </p:txBody>
      </p:sp>
      <p:sp>
        <p:nvSpPr>
          <p:cNvPr id="61460" name="Text Box 27"/>
          <p:cNvSpPr txBox="1">
            <a:spLocks noChangeArrowheads="1"/>
          </p:cNvSpPr>
          <p:nvPr/>
        </p:nvSpPr>
        <p:spPr bwMode="auto">
          <a:xfrm>
            <a:off x="2052638" y="4722813"/>
            <a:ext cx="522287"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(1,n)</a:t>
            </a:r>
          </a:p>
        </p:txBody>
      </p:sp>
      <p:sp>
        <p:nvSpPr>
          <p:cNvPr id="61461" name="AutoShape 28"/>
          <p:cNvSpPr>
            <a:spLocks noChangeArrowheads="1"/>
          </p:cNvSpPr>
          <p:nvPr/>
        </p:nvSpPr>
        <p:spPr bwMode="auto">
          <a:xfrm>
            <a:off x="1692275" y="4148138"/>
            <a:ext cx="1741488" cy="625475"/>
          </a:xfrm>
          <a:prstGeom prst="diamond">
            <a:avLst/>
          </a:prstGeom>
          <a:solidFill>
            <a:schemeClr val="bg1"/>
          </a:solidFill>
          <a:ln w="28575">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61462" name="AutoShape 29"/>
          <p:cNvSpPr>
            <a:spLocks noChangeArrowheads="1"/>
          </p:cNvSpPr>
          <p:nvPr/>
        </p:nvSpPr>
        <p:spPr bwMode="auto">
          <a:xfrm>
            <a:off x="6200775" y="5084763"/>
            <a:ext cx="1684338" cy="601662"/>
          </a:xfrm>
          <a:prstGeom prst="diamond">
            <a:avLst/>
          </a:prstGeom>
          <a:solidFill>
            <a:schemeClr val="bg1"/>
          </a:solidFill>
          <a:ln w="28575">
            <a:solidFill>
              <a:schemeClr val="tx2"/>
            </a:solidFill>
            <a:miter lim="800000"/>
            <a:headEnd/>
            <a:tailEnd/>
          </a:ln>
        </p:spPr>
        <p:txBody>
          <a:bodyPr lIns="0" tIns="10800" rIns="0" bIns="10800" anchor="ctr">
            <a:spAutoFit/>
          </a:bodyPr>
          <a:lstStyle/>
          <a:p>
            <a:pPr algn="ctr" eaLnBrk="0" hangingPunct="0"/>
            <a:endParaRPr lang="es-ES">
              <a:solidFill>
                <a:schemeClr val="tx2"/>
              </a:solidFill>
              <a:latin typeface="Arial Narrow" pitchFamily="34" charset="0"/>
            </a:endParaRPr>
          </a:p>
        </p:txBody>
      </p:sp>
      <p:sp>
        <p:nvSpPr>
          <p:cNvPr id="61463" name="Line 30"/>
          <p:cNvSpPr>
            <a:spLocks noChangeShapeType="1"/>
          </p:cNvSpPr>
          <p:nvPr/>
        </p:nvSpPr>
        <p:spPr bwMode="auto">
          <a:xfrm>
            <a:off x="7021513" y="4652963"/>
            <a:ext cx="1587" cy="4318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1464" name="Line 31"/>
          <p:cNvSpPr>
            <a:spLocks noChangeShapeType="1"/>
          </p:cNvSpPr>
          <p:nvPr/>
        </p:nvSpPr>
        <p:spPr bwMode="auto">
          <a:xfrm>
            <a:off x="7019925" y="3716338"/>
            <a:ext cx="0" cy="381000"/>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61465" name="Line 32"/>
          <p:cNvSpPr>
            <a:spLocks noChangeShapeType="1"/>
          </p:cNvSpPr>
          <p:nvPr/>
        </p:nvSpPr>
        <p:spPr bwMode="auto">
          <a:xfrm>
            <a:off x="3205163" y="5373688"/>
            <a:ext cx="302418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1466" name="Text Box 34"/>
          <p:cNvSpPr txBox="1">
            <a:spLocks noChangeArrowheads="1"/>
          </p:cNvSpPr>
          <p:nvPr/>
        </p:nvSpPr>
        <p:spPr bwMode="auto">
          <a:xfrm>
            <a:off x="7146925" y="4722813"/>
            <a:ext cx="522288"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(0,n)</a:t>
            </a:r>
          </a:p>
        </p:txBody>
      </p:sp>
      <p:sp>
        <p:nvSpPr>
          <p:cNvPr id="61467" name="Text Box 35"/>
          <p:cNvSpPr txBox="1">
            <a:spLocks noChangeArrowheads="1"/>
          </p:cNvSpPr>
          <p:nvPr/>
        </p:nvSpPr>
        <p:spPr bwMode="auto">
          <a:xfrm>
            <a:off x="5724525" y="5373688"/>
            <a:ext cx="522288"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(1,m)</a:t>
            </a:r>
          </a:p>
        </p:txBody>
      </p:sp>
      <p:sp>
        <p:nvSpPr>
          <p:cNvPr id="61468" name="Rectangle 36"/>
          <p:cNvSpPr>
            <a:spLocks noChangeArrowheads="1"/>
          </p:cNvSpPr>
          <p:nvPr/>
        </p:nvSpPr>
        <p:spPr bwMode="auto">
          <a:xfrm>
            <a:off x="6623050" y="5221288"/>
            <a:ext cx="830263" cy="366712"/>
          </a:xfrm>
          <a:prstGeom prst="rect">
            <a:avLst/>
          </a:prstGeom>
          <a:noFill/>
          <a:ln w="9525">
            <a:noFill/>
            <a:miter lim="800000"/>
            <a:headEnd/>
            <a:tailEnd/>
          </a:ln>
        </p:spPr>
        <p:txBody>
          <a:bodyPr wrap="none">
            <a:spAutoFit/>
          </a:bodyPr>
          <a:lstStyle/>
          <a:p>
            <a:pPr algn="ctr" eaLnBrk="0" hangingPunct="0"/>
            <a:r>
              <a:rPr lang="es-ES_tradnl" b="1">
                <a:solidFill>
                  <a:schemeClr val="tx2"/>
                </a:solidFill>
                <a:latin typeface="Arial Narrow" pitchFamily="34" charset="0"/>
              </a:rPr>
              <a:t>VENDE</a:t>
            </a:r>
          </a:p>
        </p:txBody>
      </p:sp>
      <p:sp>
        <p:nvSpPr>
          <p:cNvPr id="61469" name="Rectangle 37"/>
          <p:cNvSpPr>
            <a:spLocks noChangeArrowheads="1"/>
          </p:cNvSpPr>
          <p:nvPr/>
        </p:nvSpPr>
        <p:spPr bwMode="auto">
          <a:xfrm>
            <a:off x="2093913" y="4292600"/>
            <a:ext cx="966787" cy="311150"/>
          </a:xfrm>
          <a:prstGeom prst="rect">
            <a:avLst/>
          </a:prstGeom>
          <a:noFill/>
          <a:ln w="9525">
            <a:noFill/>
            <a:miter lim="800000"/>
            <a:headEnd/>
            <a:tailEnd/>
          </a:ln>
        </p:spPr>
        <p:txBody>
          <a:bodyPr wrap="none">
            <a:spAutoFit/>
          </a:bodyPr>
          <a:lstStyle/>
          <a:p>
            <a:pPr algn="ctr" eaLnBrk="0" hangingPunct="0">
              <a:lnSpc>
                <a:spcPct val="80000"/>
              </a:lnSpc>
            </a:pPr>
            <a:r>
              <a:rPr lang="es-ES_tradnl" b="1">
                <a:solidFill>
                  <a:schemeClr val="tx2"/>
                </a:solidFill>
                <a:latin typeface="Arial Narrow" pitchFamily="34" charset="0"/>
              </a:rPr>
              <a:t>PROVEE</a:t>
            </a:r>
          </a:p>
        </p:txBody>
      </p:sp>
      <p:sp>
        <p:nvSpPr>
          <p:cNvPr id="61470" name="Line 46"/>
          <p:cNvSpPr>
            <a:spLocks noChangeShapeType="1"/>
          </p:cNvSpPr>
          <p:nvPr/>
        </p:nvSpPr>
        <p:spPr bwMode="auto">
          <a:xfrm flipV="1">
            <a:off x="3205163" y="3357563"/>
            <a:ext cx="302418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1471" name="AutoShape 47"/>
          <p:cNvSpPr>
            <a:spLocks noChangeArrowheads="1"/>
          </p:cNvSpPr>
          <p:nvPr/>
        </p:nvSpPr>
        <p:spPr bwMode="auto">
          <a:xfrm>
            <a:off x="6115050" y="2995613"/>
            <a:ext cx="1841500" cy="746125"/>
          </a:xfrm>
          <a:prstGeom prst="diamond">
            <a:avLst/>
          </a:prstGeom>
          <a:solidFill>
            <a:schemeClr val="bg1"/>
          </a:solidFill>
          <a:ln w="28575">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61472" name="Text Box 48"/>
          <p:cNvSpPr txBox="1">
            <a:spLocks noChangeArrowheads="1"/>
          </p:cNvSpPr>
          <p:nvPr/>
        </p:nvSpPr>
        <p:spPr bwMode="auto">
          <a:xfrm>
            <a:off x="7145338" y="3714750"/>
            <a:ext cx="522287"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(1,m)</a:t>
            </a:r>
          </a:p>
        </p:txBody>
      </p:sp>
      <p:sp>
        <p:nvSpPr>
          <p:cNvPr id="61473" name="Text Box 49"/>
          <p:cNvSpPr txBox="1">
            <a:spLocks noChangeArrowheads="1"/>
          </p:cNvSpPr>
          <p:nvPr/>
        </p:nvSpPr>
        <p:spPr bwMode="auto">
          <a:xfrm>
            <a:off x="5653088" y="2924175"/>
            <a:ext cx="522287"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(1,n)</a:t>
            </a:r>
          </a:p>
        </p:txBody>
      </p:sp>
      <p:sp>
        <p:nvSpPr>
          <p:cNvPr id="61474" name="Rectangle 50"/>
          <p:cNvSpPr>
            <a:spLocks noChangeArrowheads="1"/>
          </p:cNvSpPr>
          <p:nvPr/>
        </p:nvSpPr>
        <p:spPr bwMode="auto">
          <a:xfrm>
            <a:off x="6367463" y="3089275"/>
            <a:ext cx="1341437" cy="482600"/>
          </a:xfrm>
          <a:prstGeom prst="rect">
            <a:avLst/>
          </a:prstGeom>
          <a:noFill/>
          <a:ln w="9525">
            <a:noFill/>
            <a:miter lim="800000"/>
            <a:headEnd/>
            <a:tailEnd/>
          </a:ln>
        </p:spPr>
        <p:txBody>
          <a:bodyPr wrap="none">
            <a:spAutoFit/>
          </a:bodyPr>
          <a:lstStyle/>
          <a:p>
            <a:pPr algn="ctr" eaLnBrk="0" hangingPunct="0">
              <a:lnSpc>
                <a:spcPct val="80000"/>
              </a:lnSpc>
            </a:pPr>
            <a:r>
              <a:rPr lang="es-ES_tradnl" sz="1600" b="1">
                <a:solidFill>
                  <a:schemeClr val="tx2"/>
                </a:solidFill>
                <a:latin typeface="Arial Narrow" pitchFamily="34" charset="0"/>
              </a:rPr>
              <a:t>PUEDE</a:t>
            </a:r>
            <a:br>
              <a:rPr lang="es-ES_tradnl" sz="1600" b="1">
                <a:solidFill>
                  <a:schemeClr val="tx2"/>
                </a:solidFill>
                <a:latin typeface="Arial Narrow" pitchFamily="34" charset="0"/>
              </a:rPr>
            </a:br>
            <a:r>
              <a:rPr lang="es-ES_tradnl" sz="1600" b="1">
                <a:solidFill>
                  <a:schemeClr val="tx2"/>
                </a:solidFill>
                <a:latin typeface="Arial Narrow" pitchFamily="34" charset="0"/>
              </a:rPr>
              <a:t>SUMINISTRAR</a:t>
            </a:r>
          </a:p>
        </p:txBody>
      </p:sp>
      <p:sp>
        <p:nvSpPr>
          <p:cNvPr id="61475" name="Line 51"/>
          <p:cNvSpPr>
            <a:spLocks noChangeShapeType="1"/>
          </p:cNvSpPr>
          <p:nvPr/>
        </p:nvSpPr>
        <p:spPr bwMode="auto">
          <a:xfrm flipV="1">
            <a:off x="3203575" y="3068638"/>
            <a:ext cx="288925" cy="84137"/>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1476" name="Oval 52"/>
          <p:cNvSpPr>
            <a:spLocks noChangeArrowheads="1"/>
          </p:cNvSpPr>
          <p:nvPr/>
        </p:nvSpPr>
        <p:spPr bwMode="auto">
          <a:xfrm>
            <a:off x="3419475" y="2781300"/>
            <a:ext cx="862013" cy="38100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1477" name="Text Box 53"/>
          <p:cNvSpPr txBox="1">
            <a:spLocks noChangeArrowheads="1"/>
          </p:cNvSpPr>
          <p:nvPr/>
        </p:nvSpPr>
        <p:spPr bwMode="auto">
          <a:xfrm>
            <a:off x="3532188" y="2781300"/>
            <a:ext cx="654050" cy="296863"/>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idprov</a:t>
            </a:r>
            <a:endParaRPr lang="es-ES_tradnl">
              <a:solidFill>
                <a:schemeClr val="tx2"/>
              </a:solidFill>
              <a:latin typeface="Arial Narrow" pitchFamily="34" charset="0"/>
            </a:endParaRPr>
          </a:p>
        </p:txBody>
      </p:sp>
      <p:sp>
        <p:nvSpPr>
          <p:cNvPr id="61478" name="Line 54"/>
          <p:cNvSpPr>
            <a:spLocks noChangeShapeType="1"/>
          </p:cNvSpPr>
          <p:nvPr/>
        </p:nvSpPr>
        <p:spPr bwMode="auto">
          <a:xfrm flipH="1" flipV="1">
            <a:off x="2122488" y="5711825"/>
            <a:ext cx="0" cy="2159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1479" name="Oval 55"/>
          <p:cNvSpPr>
            <a:spLocks noChangeArrowheads="1"/>
          </p:cNvSpPr>
          <p:nvPr/>
        </p:nvSpPr>
        <p:spPr bwMode="auto">
          <a:xfrm>
            <a:off x="7812088" y="3840163"/>
            <a:ext cx="862012" cy="38100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1480" name="Text Box 56"/>
          <p:cNvSpPr txBox="1">
            <a:spLocks noChangeArrowheads="1"/>
          </p:cNvSpPr>
          <p:nvPr/>
        </p:nvSpPr>
        <p:spPr bwMode="auto">
          <a:xfrm>
            <a:off x="7956550" y="3860800"/>
            <a:ext cx="612775" cy="296863"/>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codpr</a:t>
            </a:r>
            <a:endParaRPr lang="es-ES_tradnl">
              <a:solidFill>
                <a:schemeClr val="tx2"/>
              </a:solidFill>
              <a:latin typeface="Arial Narrow" pitchFamily="34" charset="0"/>
            </a:endParaRPr>
          </a:p>
        </p:txBody>
      </p:sp>
      <p:sp>
        <p:nvSpPr>
          <p:cNvPr id="61481" name="Oval 57"/>
          <p:cNvSpPr>
            <a:spLocks noChangeArrowheads="1"/>
          </p:cNvSpPr>
          <p:nvPr/>
        </p:nvSpPr>
        <p:spPr bwMode="auto">
          <a:xfrm>
            <a:off x="1693863" y="5927725"/>
            <a:ext cx="862012" cy="38100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1482" name="Text Box 58"/>
          <p:cNvSpPr txBox="1">
            <a:spLocks noChangeArrowheads="1"/>
          </p:cNvSpPr>
          <p:nvPr/>
        </p:nvSpPr>
        <p:spPr bwMode="auto">
          <a:xfrm>
            <a:off x="1743075" y="5927725"/>
            <a:ext cx="779463" cy="296863"/>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nombre</a:t>
            </a:r>
            <a:endParaRPr lang="es-ES_tradnl">
              <a:solidFill>
                <a:schemeClr val="tx2"/>
              </a:solidFill>
              <a:latin typeface="Arial Narrow" pitchFamily="34" charset="0"/>
            </a:endParaRPr>
          </a:p>
        </p:txBody>
      </p:sp>
      <p:sp>
        <p:nvSpPr>
          <p:cNvPr id="61483" name="Line 59"/>
          <p:cNvSpPr>
            <a:spLocks noChangeShapeType="1"/>
          </p:cNvSpPr>
          <p:nvPr/>
        </p:nvSpPr>
        <p:spPr bwMode="auto">
          <a:xfrm flipV="1">
            <a:off x="7721600" y="4149725"/>
            <a:ext cx="234950" cy="217488"/>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1484" name="Line 60"/>
          <p:cNvSpPr>
            <a:spLocks noChangeShapeType="1"/>
          </p:cNvSpPr>
          <p:nvPr/>
        </p:nvSpPr>
        <p:spPr bwMode="auto">
          <a:xfrm>
            <a:off x="5003800" y="4652963"/>
            <a:ext cx="144463" cy="217487"/>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1485" name="Oval 61"/>
          <p:cNvSpPr>
            <a:spLocks noChangeArrowheads="1"/>
          </p:cNvSpPr>
          <p:nvPr/>
        </p:nvSpPr>
        <p:spPr bwMode="auto">
          <a:xfrm>
            <a:off x="4787900" y="4848225"/>
            <a:ext cx="862013" cy="38100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1486" name="Text Box 62"/>
          <p:cNvSpPr txBox="1">
            <a:spLocks noChangeArrowheads="1"/>
          </p:cNvSpPr>
          <p:nvPr/>
        </p:nvSpPr>
        <p:spPr bwMode="auto">
          <a:xfrm>
            <a:off x="4787900" y="4868863"/>
            <a:ext cx="854075" cy="296862"/>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cantidad</a:t>
            </a:r>
          </a:p>
        </p:txBody>
      </p:sp>
      <p:sp>
        <p:nvSpPr>
          <p:cNvPr id="61487" name="Oval 64"/>
          <p:cNvSpPr>
            <a:spLocks noChangeArrowheads="1"/>
          </p:cNvSpPr>
          <p:nvPr/>
        </p:nvSpPr>
        <p:spPr bwMode="auto">
          <a:xfrm>
            <a:off x="5580063" y="4632325"/>
            <a:ext cx="862012" cy="38100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1488" name="Text Box 65"/>
          <p:cNvSpPr txBox="1">
            <a:spLocks noChangeArrowheads="1"/>
          </p:cNvSpPr>
          <p:nvPr/>
        </p:nvSpPr>
        <p:spPr bwMode="auto">
          <a:xfrm>
            <a:off x="5718175" y="4632325"/>
            <a:ext cx="603250" cy="296863"/>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fecha</a:t>
            </a:r>
          </a:p>
        </p:txBody>
      </p:sp>
      <p:sp>
        <p:nvSpPr>
          <p:cNvPr id="61489" name="Line 66"/>
          <p:cNvSpPr>
            <a:spLocks noChangeShapeType="1"/>
          </p:cNvSpPr>
          <p:nvPr/>
        </p:nvSpPr>
        <p:spPr bwMode="auto">
          <a:xfrm>
            <a:off x="5507038" y="4508500"/>
            <a:ext cx="144462" cy="217488"/>
          </a:xfrm>
          <a:prstGeom prst="line">
            <a:avLst/>
          </a:prstGeom>
          <a:noFill/>
          <a:ln w="28575">
            <a:solidFill>
              <a:schemeClr val="tx2"/>
            </a:solidFill>
            <a:round/>
            <a:headEnd/>
            <a:tailEnd/>
          </a:ln>
        </p:spPr>
        <p:txBody>
          <a:bodyPr lIns="0" tIns="46800" rIns="0" bIns="10800" anchor="ctr">
            <a:spAutoFit/>
          </a:bodyPr>
          <a:lstStyle/>
          <a:p>
            <a:endParaRPr lang="es-MX"/>
          </a:p>
        </p:txBody>
      </p:sp>
    </p:spTree>
  </p:cSld>
  <p:clrMapOvr>
    <a:masterClrMapping/>
  </p:clrMapOvr>
  <p:transition advTm="29072"/>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5 Marcador de número de diapositiva"/>
          <p:cNvSpPr>
            <a:spLocks noGrp="1"/>
          </p:cNvSpPr>
          <p:nvPr>
            <p:ph type="sldNum" sz="quarter" idx="12"/>
          </p:nvPr>
        </p:nvSpPr>
        <p:spPr>
          <a:noFill/>
        </p:spPr>
        <p:txBody>
          <a:bodyPr/>
          <a:lstStyle/>
          <a:p>
            <a:fld id="{28894731-9D07-477D-91F6-2D2321593067}" type="slidenum">
              <a:rPr lang="es-ES" smtClean="0"/>
              <a:pPr/>
              <a:t>57</a:t>
            </a:fld>
            <a:endParaRPr lang="es-ES"/>
          </a:p>
        </p:txBody>
      </p:sp>
      <p:sp>
        <p:nvSpPr>
          <p:cNvPr id="62467" name="AutoShape 43"/>
          <p:cNvSpPr>
            <a:spLocks noChangeArrowheads="1"/>
          </p:cNvSpPr>
          <p:nvPr/>
        </p:nvSpPr>
        <p:spPr bwMode="auto">
          <a:xfrm>
            <a:off x="1042988" y="2565400"/>
            <a:ext cx="7923212" cy="3743325"/>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62468" name="Rectangle 3"/>
          <p:cNvSpPr>
            <a:spLocks noGrp="1" noChangeArrowheads="1"/>
          </p:cNvSpPr>
          <p:nvPr>
            <p:ph type="title"/>
          </p:nvPr>
        </p:nvSpPr>
        <p:spPr>
          <a:xfrm>
            <a:off x="1150938" y="993775"/>
            <a:ext cx="7793037" cy="682625"/>
          </a:xfrm>
        </p:spPr>
        <p:txBody>
          <a:bodyPr/>
          <a:lstStyle/>
          <a:p>
            <a:pPr eaLnBrk="1" hangingPunct="1"/>
            <a:r>
              <a:rPr lang="es-ES_tradnl" sz="4000"/>
              <a:t>Tipos de relación con grado superior a dos (v)</a:t>
            </a:r>
          </a:p>
        </p:txBody>
      </p:sp>
      <p:sp>
        <p:nvSpPr>
          <p:cNvPr id="62469" name="Rectangle 4"/>
          <p:cNvSpPr>
            <a:spLocks noGrp="1" noChangeArrowheads="1"/>
          </p:cNvSpPr>
          <p:nvPr>
            <p:ph type="body" idx="1"/>
          </p:nvPr>
        </p:nvSpPr>
        <p:spPr>
          <a:xfrm>
            <a:off x="1187450" y="1773238"/>
            <a:ext cx="7772400" cy="871537"/>
          </a:xfrm>
        </p:spPr>
        <p:txBody>
          <a:bodyPr/>
          <a:lstStyle/>
          <a:p>
            <a:pPr eaLnBrk="1" hangingPunct="1"/>
            <a:r>
              <a:rPr lang="es-ES_tradnl" sz="2800"/>
              <a:t>Otra solución: relación ternaria como</a:t>
            </a:r>
            <a:r>
              <a:rPr lang="es-ES_tradnl" sz="2800">
                <a:solidFill>
                  <a:schemeClr val="accent2"/>
                </a:solidFill>
              </a:rPr>
              <a:t> entidad débil </a:t>
            </a:r>
            <a:r>
              <a:rPr lang="es-ES_tradnl" sz="2800"/>
              <a:t>(Entidad Asociativa)</a:t>
            </a:r>
            <a:endParaRPr lang="es-ES" sz="2800"/>
          </a:p>
        </p:txBody>
      </p:sp>
      <p:sp>
        <p:nvSpPr>
          <p:cNvPr id="62470" name="Rectangle 5"/>
          <p:cNvSpPr>
            <a:spLocks noChangeArrowheads="1"/>
          </p:cNvSpPr>
          <p:nvPr/>
        </p:nvSpPr>
        <p:spPr bwMode="auto">
          <a:xfrm>
            <a:off x="1287463" y="2728913"/>
            <a:ext cx="148431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grpSp>
        <p:nvGrpSpPr>
          <p:cNvPr id="62471" name="Group 63"/>
          <p:cNvGrpSpPr>
            <a:grpSpLocks/>
          </p:cNvGrpSpPr>
          <p:nvPr/>
        </p:nvGrpSpPr>
        <p:grpSpPr bwMode="auto">
          <a:xfrm>
            <a:off x="1204913" y="2971800"/>
            <a:ext cx="7786687" cy="3049588"/>
            <a:chOff x="759" y="1872"/>
            <a:chExt cx="4905" cy="1921"/>
          </a:xfrm>
        </p:grpSpPr>
        <p:sp>
          <p:nvSpPr>
            <p:cNvPr id="62472" name="Rectangle 6"/>
            <p:cNvSpPr>
              <a:spLocks noChangeArrowheads="1"/>
            </p:cNvSpPr>
            <p:nvPr/>
          </p:nvSpPr>
          <p:spPr bwMode="auto">
            <a:xfrm>
              <a:off x="760" y="2637"/>
              <a:ext cx="824" cy="340"/>
            </a:xfrm>
            <a:prstGeom prst="rect">
              <a:avLst/>
            </a:prstGeom>
            <a:solidFill>
              <a:schemeClr val="bg1"/>
            </a:solidFill>
            <a:ln w="28575">
              <a:solidFill>
                <a:schemeClr val="tx2"/>
              </a:solidFill>
              <a:miter lim="800000"/>
              <a:headEnd/>
              <a:tailEnd/>
            </a:ln>
          </p:spPr>
          <p:txBody>
            <a:bodyPr lIns="0" tIns="10800" rIns="0" bIns="10800" anchor="ctr"/>
            <a:lstStyle/>
            <a:p>
              <a:pPr algn="ctr" eaLnBrk="0" hangingPunct="0"/>
              <a:r>
                <a:rPr lang="es-ES_tradnl">
                  <a:solidFill>
                    <a:schemeClr val="tx2"/>
                  </a:solidFill>
                  <a:latin typeface="Arial Narrow" pitchFamily="34" charset="0"/>
                </a:rPr>
                <a:t>PROVEEDOR</a:t>
              </a:r>
            </a:p>
          </p:txBody>
        </p:sp>
        <p:sp>
          <p:nvSpPr>
            <p:cNvPr id="62473" name="Rectangle 7"/>
            <p:cNvSpPr>
              <a:spLocks noChangeArrowheads="1"/>
            </p:cNvSpPr>
            <p:nvPr/>
          </p:nvSpPr>
          <p:spPr bwMode="auto">
            <a:xfrm>
              <a:off x="4768" y="2637"/>
              <a:ext cx="793" cy="340"/>
            </a:xfrm>
            <a:prstGeom prst="rect">
              <a:avLst/>
            </a:prstGeom>
            <a:solidFill>
              <a:schemeClr val="bg1"/>
            </a:solidFill>
            <a:ln w="28575">
              <a:solidFill>
                <a:schemeClr val="tx2"/>
              </a:solidFill>
              <a:miter lim="800000"/>
              <a:headEnd/>
              <a:tailEnd/>
            </a:ln>
          </p:spPr>
          <p:txBody>
            <a:bodyPr lIns="0" tIns="46800" rIns="0" bIns="10800" anchor="ctr"/>
            <a:lstStyle/>
            <a:p>
              <a:pPr algn="ctr" eaLnBrk="0" hangingPunct="0"/>
              <a:r>
                <a:rPr lang="es-ES_tradnl">
                  <a:solidFill>
                    <a:schemeClr val="tx2"/>
                  </a:solidFill>
                  <a:latin typeface="Arial Narrow" pitchFamily="34" charset="0"/>
                </a:rPr>
                <a:t>PRODUCTO</a:t>
              </a:r>
            </a:p>
          </p:txBody>
        </p:sp>
        <p:sp>
          <p:nvSpPr>
            <p:cNvPr id="62474" name="Line 9"/>
            <p:cNvSpPr>
              <a:spLocks noChangeShapeType="1"/>
            </p:cNvSpPr>
            <p:nvPr/>
          </p:nvSpPr>
          <p:spPr bwMode="auto">
            <a:xfrm flipV="1">
              <a:off x="2324" y="2400"/>
              <a:ext cx="363" cy="0"/>
            </a:xfrm>
            <a:prstGeom prst="line">
              <a:avLst/>
            </a:prstGeom>
            <a:noFill/>
            <a:ln w="114300" cmpd="dbl">
              <a:solidFill>
                <a:schemeClr val="tx2"/>
              </a:solidFill>
              <a:round/>
              <a:headEnd/>
              <a:tailEnd/>
            </a:ln>
          </p:spPr>
          <p:txBody>
            <a:bodyPr lIns="0" tIns="10800" rIns="0" bIns="10800" anchor="ctr"/>
            <a:lstStyle/>
            <a:p>
              <a:endParaRPr lang="es-MX"/>
            </a:p>
          </p:txBody>
        </p:sp>
        <p:sp>
          <p:nvSpPr>
            <p:cNvPr id="62475" name="Rectangle 10"/>
            <p:cNvSpPr>
              <a:spLocks noChangeArrowheads="1"/>
            </p:cNvSpPr>
            <p:nvPr/>
          </p:nvSpPr>
          <p:spPr bwMode="auto">
            <a:xfrm>
              <a:off x="2733" y="3453"/>
              <a:ext cx="793" cy="340"/>
            </a:xfrm>
            <a:prstGeom prst="rect">
              <a:avLst/>
            </a:prstGeom>
            <a:solidFill>
              <a:schemeClr val="bg1"/>
            </a:solidFill>
            <a:ln w="28575">
              <a:solidFill>
                <a:schemeClr val="tx2"/>
              </a:solidFill>
              <a:miter lim="800000"/>
              <a:headEnd/>
              <a:tailEnd/>
            </a:ln>
          </p:spPr>
          <p:txBody>
            <a:bodyPr lIns="36000" tIns="10800" rIns="36000" bIns="10800" anchor="ctr"/>
            <a:lstStyle/>
            <a:p>
              <a:pPr algn="ctr" eaLnBrk="0" hangingPunct="0"/>
              <a:r>
                <a:rPr lang="es-ES_tradnl">
                  <a:solidFill>
                    <a:schemeClr val="tx2"/>
                  </a:solidFill>
                  <a:latin typeface="Arial Narrow" pitchFamily="34" charset="0"/>
                </a:rPr>
                <a:t>TIENDA</a:t>
              </a:r>
            </a:p>
          </p:txBody>
        </p:sp>
        <p:sp>
          <p:nvSpPr>
            <p:cNvPr id="62476" name="Text Box 12"/>
            <p:cNvSpPr txBox="1">
              <a:spLocks noChangeArrowheads="1"/>
            </p:cNvSpPr>
            <p:nvPr/>
          </p:nvSpPr>
          <p:spPr bwMode="auto">
            <a:xfrm>
              <a:off x="3231" y="2612"/>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
          <p:nvSpPr>
            <p:cNvPr id="62477" name="Text Box 13"/>
            <p:cNvSpPr txBox="1">
              <a:spLocks noChangeArrowheads="1"/>
            </p:cNvSpPr>
            <p:nvPr/>
          </p:nvSpPr>
          <p:spPr bwMode="auto">
            <a:xfrm>
              <a:off x="2290" y="2112"/>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
          <p:nvSpPr>
            <p:cNvPr id="62478" name="Line 18"/>
            <p:cNvSpPr>
              <a:spLocks noChangeShapeType="1"/>
            </p:cNvSpPr>
            <p:nvPr/>
          </p:nvSpPr>
          <p:spPr bwMode="auto">
            <a:xfrm flipH="1">
              <a:off x="3119" y="3227"/>
              <a:ext cx="1" cy="227"/>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2479" name="Line 19"/>
            <p:cNvSpPr>
              <a:spLocks noChangeShapeType="1"/>
            </p:cNvSpPr>
            <p:nvPr/>
          </p:nvSpPr>
          <p:spPr bwMode="auto">
            <a:xfrm>
              <a:off x="3119" y="2557"/>
              <a:ext cx="1" cy="227"/>
            </a:xfrm>
            <a:prstGeom prst="line">
              <a:avLst/>
            </a:prstGeom>
            <a:noFill/>
            <a:ln w="114300" cmpd="dbl">
              <a:solidFill>
                <a:schemeClr val="tx2"/>
              </a:solidFill>
              <a:round/>
              <a:headEnd/>
              <a:tailEnd/>
            </a:ln>
          </p:spPr>
          <p:txBody>
            <a:bodyPr wrap="none" lIns="0" tIns="46800" rIns="0" bIns="10800" anchor="ctr">
              <a:spAutoFit/>
            </a:bodyPr>
            <a:lstStyle/>
            <a:p>
              <a:endParaRPr lang="es-MX"/>
            </a:p>
          </p:txBody>
        </p:sp>
        <p:sp>
          <p:nvSpPr>
            <p:cNvPr id="62480" name="AutoShape 22"/>
            <p:cNvSpPr>
              <a:spLocks noChangeArrowheads="1"/>
            </p:cNvSpPr>
            <p:nvPr/>
          </p:nvSpPr>
          <p:spPr bwMode="auto">
            <a:xfrm>
              <a:off x="2599" y="2784"/>
              <a:ext cx="1049" cy="444"/>
            </a:xfrm>
            <a:prstGeom prst="diamond">
              <a:avLst/>
            </a:prstGeom>
            <a:solidFill>
              <a:schemeClr val="bg1"/>
            </a:solidFill>
            <a:ln w="114300" cmpd="dbl" algn="ctr">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62481" name="Line 25"/>
            <p:cNvSpPr>
              <a:spLocks noChangeShapeType="1"/>
            </p:cNvSpPr>
            <p:nvPr/>
          </p:nvSpPr>
          <p:spPr bwMode="auto">
            <a:xfrm>
              <a:off x="5289" y="2411"/>
              <a:ext cx="0" cy="227"/>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62482" name="Rectangle 30"/>
            <p:cNvSpPr>
              <a:spLocks noChangeArrowheads="1"/>
            </p:cNvSpPr>
            <p:nvPr/>
          </p:nvSpPr>
          <p:spPr bwMode="auto">
            <a:xfrm>
              <a:off x="2877" y="2944"/>
              <a:ext cx="507" cy="181"/>
            </a:xfrm>
            <a:prstGeom prst="rect">
              <a:avLst/>
            </a:prstGeom>
            <a:noFill/>
            <a:ln w="9525">
              <a:noFill/>
              <a:miter lim="800000"/>
              <a:headEnd/>
              <a:tailEnd/>
            </a:ln>
          </p:spPr>
          <p:txBody>
            <a:bodyPr wrap="none">
              <a:spAutoFit/>
            </a:bodyPr>
            <a:lstStyle/>
            <a:p>
              <a:pPr algn="ctr" eaLnBrk="0" hangingPunct="0">
                <a:lnSpc>
                  <a:spcPct val="80000"/>
                </a:lnSpc>
              </a:pPr>
              <a:r>
                <a:rPr lang="es-ES_tradnl" sz="1600">
                  <a:solidFill>
                    <a:schemeClr val="tx2"/>
                  </a:solidFill>
                  <a:latin typeface="Arial Narrow" pitchFamily="34" charset="0"/>
                </a:rPr>
                <a:t>RECIBE</a:t>
              </a:r>
            </a:p>
          </p:txBody>
        </p:sp>
        <p:sp>
          <p:nvSpPr>
            <p:cNvPr id="62483" name="Line 31"/>
            <p:cNvSpPr>
              <a:spLocks noChangeShapeType="1"/>
            </p:cNvSpPr>
            <p:nvPr/>
          </p:nvSpPr>
          <p:spPr bwMode="auto">
            <a:xfrm flipV="1">
              <a:off x="1104" y="2411"/>
              <a:ext cx="22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2484" name="AutoShape 32"/>
            <p:cNvSpPr>
              <a:spLocks noChangeArrowheads="1"/>
            </p:cNvSpPr>
            <p:nvPr/>
          </p:nvSpPr>
          <p:spPr bwMode="auto">
            <a:xfrm>
              <a:off x="1344" y="2186"/>
              <a:ext cx="983" cy="454"/>
            </a:xfrm>
            <a:prstGeom prst="diamond">
              <a:avLst/>
            </a:prstGeom>
            <a:solidFill>
              <a:schemeClr val="bg1"/>
            </a:solidFill>
            <a:ln w="114300" cmpd="dbl">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62485" name="Text Box 33"/>
            <p:cNvSpPr txBox="1">
              <a:spLocks noChangeArrowheads="1"/>
            </p:cNvSpPr>
            <p:nvPr/>
          </p:nvSpPr>
          <p:spPr bwMode="auto">
            <a:xfrm>
              <a:off x="3220" y="3203"/>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(1,n)</a:t>
              </a:r>
            </a:p>
          </p:txBody>
        </p:sp>
        <p:sp>
          <p:nvSpPr>
            <p:cNvPr id="62486" name="Text Box 34"/>
            <p:cNvSpPr txBox="1">
              <a:spLocks noChangeArrowheads="1"/>
            </p:cNvSpPr>
            <p:nvPr/>
          </p:nvSpPr>
          <p:spPr bwMode="auto">
            <a:xfrm>
              <a:off x="759" y="2387"/>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(1,n)</a:t>
              </a:r>
            </a:p>
          </p:txBody>
        </p:sp>
        <p:sp>
          <p:nvSpPr>
            <p:cNvPr id="62487" name="Rectangle 35"/>
            <p:cNvSpPr>
              <a:spLocks noChangeArrowheads="1"/>
            </p:cNvSpPr>
            <p:nvPr/>
          </p:nvSpPr>
          <p:spPr bwMode="auto">
            <a:xfrm>
              <a:off x="1559" y="2352"/>
              <a:ext cx="553" cy="181"/>
            </a:xfrm>
            <a:prstGeom prst="rect">
              <a:avLst/>
            </a:prstGeom>
            <a:noFill/>
            <a:ln w="9525">
              <a:noFill/>
              <a:miter lim="800000"/>
              <a:headEnd/>
              <a:tailEnd/>
            </a:ln>
          </p:spPr>
          <p:txBody>
            <a:bodyPr wrap="none">
              <a:spAutoFit/>
            </a:bodyPr>
            <a:lstStyle/>
            <a:p>
              <a:pPr algn="ctr" eaLnBrk="0" hangingPunct="0">
                <a:lnSpc>
                  <a:spcPct val="80000"/>
                </a:lnSpc>
              </a:pPr>
              <a:r>
                <a:rPr lang="es-ES_tradnl" sz="1600">
                  <a:solidFill>
                    <a:schemeClr val="tx2"/>
                  </a:solidFill>
                  <a:latin typeface="Arial Narrow" pitchFamily="34" charset="0"/>
                </a:rPr>
                <a:t>REALIZA</a:t>
              </a:r>
            </a:p>
          </p:txBody>
        </p:sp>
        <p:sp>
          <p:nvSpPr>
            <p:cNvPr id="62488" name="Line 36"/>
            <p:cNvSpPr>
              <a:spLocks noChangeShapeType="1"/>
            </p:cNvSpPr>
            <p:nvPr/>
          </p:nvSpPr>
          <p:spPr bwMode="auto">
            <a:xfrm flipV="1">
              <a:off x="5061" y="2400"/>
              <a:ext cx="227"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2489" name="Text Box 37"/>
            <p:cNvSpPr txBox="1">
              <a:spLocks noChangeArrowheads="1"/>
            </p:cNvSpPr>
            <p:nvPr/>
          </p:nvSpPr>
          <p:spPr bwMode="auto">
            <a:xfrm>
              <a:off x="3747" y="2112"/>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
          <p:nvSpPr>
            <p:cNvPr id="62490" name="Line 38"/>
            <p:cNvSpPr>
              <a:spLocks noChangeShapeType="1"/>
            </p:cNvSpPr>
            <p:nvPr/>
          </p:nvSpPr>
          <p:spPr bwMode="auto">
            <a:xfrm flipV="1">
              <a:off x="3592" y="2400"/>
              <a:ext cx="409" cy="0"/>
            </a:xfrm>
            <a:prstGeom prst="line">
              <a:avLst/>
            </a:prstGeom>
            <a:noFill/>
            <a:ln w="114300" cmpd="dbl">
              <a:solidFill>
                <a:schemeClr val="tx2"/>
              </a:solidFill>
              <a:round/>
              <a:headEnd/>
              <a:tailEnd/>
            </a:ln>
          </p:spPr>
          <p:txBody>
            <a:bodyPr lIns="0" tIns="10800" rIns="0" bIns="10800" anchor="ctr"/>
            <a:lstStyle/>
            <a:p>
              <a:endParaRPr lang="es-MX"/>
            </a:p>
          </p:txBody>
        </p:sp>
        <p:sp>
          <p:nvSpPr>
            <p:cNvPr id="62491" name="AutoShape 39"/>
            <p:cNvSpPr>
              <a:spLocks noChangeArrowheads="1"/>
            </p:cNvSpPr>
            <p:nvPr/>
          </p:nvSpPr>
          <p:spPr bwMode="auto">
            <a:xfrm>
              <a:off x="4001" y="2160"/>
              <a:ext cx="1040" cy="457"/>
            </a:xfrm>
            <a:prstGeom prst="diamond">
              <a:avLst/>
            </a:prstGeom>
            <a:solidFill>
              <a:schemeClr val="bg1"/>
            </a:solidFill>
            <a:ln w="114300" cmpd="dbl" algn="ctr">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62492" name="Text Box 40"/>
            <p:cNvSpPr txBox="1">
              <a:spLocks noChangeArrowheads="1"/>
            </p:cNvSpPr>
            <p:nvPr/>
          </p:nvSpPr>
          <p:spPr bwMode="auto">
            <a:xfrm>
              <a:off x="5335" y="2364"/>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(0,n)</a:t>
              </a:r>
            </a:p>
          </p:txBody>
        </p:sp>
        <p:sp>
          <p:nvSpPr>
            <p:cNvPr id="62493" name="Rectangle 41"/>
            <p:cNvSpPr>
              <a:spLocks noChangeArrowheads="1"/>
            </p:cNvSpPr>
            <p:nvPr/>
          </p:nvSpPr>
          <p:spPr bwMode="auto">
            <a:xfrm>
              <a:off x="4206" y="2315"/>
              <a:ext cx="659" cy="181"/>
            </a:xfrm>
            <a:prstGeom prst="rect">
              <a:avLst/>
            </a:prstGeom>
            <a:noFill/>
            <a:ln w="9525">
              <a:noFill/>
              <a:miter lim="800000"/>
              <a:headEnd/>
              <a:tailEnd/>
            </a:ln>
          </p:spPr>
          <p:txBody>
            <a:bodyPr wrap="none">
              <a:spAutoFit/>
            </a:bodyPr>
            <a:lstStyle/>
            <a:p>
              <a:pPr algn="ctr" eaLnBrk="0" hangingPunct="0">
                <a:lnSpc>
                  <a:spcPct val="80000"/>
                </a:lnSpc>
              </a:pPr>
              <a:r>
                <a:rPr lang="es-ES_tradnl" sz="1600">
                  <a:solidFill>
                    <a:schemeClr val="tx2"/>
                  </a:solidFill>
                  <a:latin typeface="Arial Narrow" pitchFamily="34" charset="0"/>
                </a:rPr>
                <a:t>CONTIENE</a:t>
              </a:r>
            </a:p>
          </p:txBody>
        </p:sp>
        <p:sp>
          <p:nvSpPr>
            <p:cNvPr id="62494" name="Line 42"/>
            <p:cNvSpPr>
              <a:spLocks noChangeShapeType="1"/>
            </p:cNvSpPr>
            <p:nvPr/>
          </p:nvSpPr>
          <p:spPr bwMode="auto">
            <a:xfrm>
              <a:off x="1104" y="2410"/>
              <a:ext cx="0" cy="227"/>
            </a:xfrm>
            <a:prstGeom prst="line">
              <a:avLst/>
            </a:prstGeom>
            <a:noFill/>
            <a:ln w="28575">
              <a:solidFill>
                <a:schemeClr val="tx2"/>
              </a:solidFill>
              <a:round/>
              <a:headEnd/>
              <a:tailEnd/>
            </a:ln>
          </p:spPr>
          <p:txBody>
            <a:bodyPr wrap="none" lIns="0" tIns="46800" rIns="0" bIns="10800" anchor="ctr">
              <a:spAutoFit/>
            </a:bodyPr>
            <a:lstStyle/>
            <a:p>
              <a:endParaRPr lang="es-MX"/>
            </a:p>
          </p:txBody>
        </p:sp>
        <p:sp>
          <p:nvSpPr>
            <p:cNvPr id="62495" name="Line 46"/>
            <p:cNvSpPr>
              <a:spLocks noChangeShapeType="1"/>
            </p:cNvSpPr>
            <p:nvPr/>
          </p:nvSpPr>
          <p:spPr bwMode="auto">
            <a:xfrm>
              <a:off x="2925" y="2104"/>
              <a:ext cx="0" cy="136"/>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2496" name="Oval 47"/>
            <p:cNvSpPr>
              <a:spLocks noChangeArrowheads="1"/>
            </p:cNvSpPr>
            <p:nvPr/>
          </p:nvSpPr>
          <p:spPr bwMode="auto">
            <a:xfrm>
              <a:off x="2657" y="1877"/>
              <a:ext cx="543"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2497" name="Text Box 48"/>
            <p:cNvSpPr txBox="1">
              <a:spLocks noChangeArrowheads="1"/>
            </p:cNvSpPr>
            <p:nvPr/>
          </p:nvSpPr>
          <p:spPr bwMode="auto">
            <a:xfrm>
              <a:off x="2657" y="1890"/>
              <a:ext cx="538"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cantidad</a:t>
              </a:r>
            </a:p>
          </p:txBody>
        </p:sp>
        <p:sp>
          <p:nvSpPr>
            <p:cNvPr id="62498" name="Oval 49"/>
            <p:cNvSpPr>
              <a:spLocks noChangeArrowheads="1"/>
            </p:cNvSpPr>
            <p:nvPr/>
          </p:nvSpPr>
          <p:spPr bwMode="auto">
            <a:xfrm>
              <a:off x="3244" y="1877"/>
              <a:ext cx="452" cy="227"/>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2499" name="Text Box 50"/>
            <p:cNvSpPr txBox="1">
              <a:spLocks noChangeArrowheads="1"/>
            </p:cNvSpPr>
            <p:nvPr/>
          </p:nvSpPr>
          <p:spPr bwMode="auto">
            <a:xfrm>
              <a:off x="3288" y="1872"/>
              <a:ext cx="380"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fecha</a:t>
              </a:r>
            </a:p>
          </p:txBody>
        </p:sp>
        <p:sp>
          <p:nvSpPr>
            <p:cNvPr id="62500" name="Line 51"/>
            <p:cNvSpPr>
              <a:spLocks noChangeShapeType="1"/>
            </p:cNvSpPr>
            <p:nvPr/>
          </p:nvSpPr>
          <p:spPr bwMode="auto">
            <a:xfrm>
              <a:off x="3470" y="2104"/>
              <a:ext cx="0" cy="136"/>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2501" name="Line 52"/>
            <p:cNvSpPr>
              <a:spLocks noChangeShapeType="1"/>
            </p:cNvSpPr>
            <p:nvPr/>
          </p:nvSpPr>
          <p:spPr bwMode="auto">
            <a:xfrm>
              <a:off x="2562" y="3612"/>
              <a:ext cx="181"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2502" name="Oval 53"/>
            <p:cNvSpPr>
              <a:spLocks noChangeArrowheads="1"/>
            </p:cNvSpPr>
            <p:nvPr/>
          </p:nvSpPr>
          <p:spPr bwMode="auto">
            <a:xfrm>
              <a:off x="2018" y="3475"/>
              <a:ext cx="543"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2503" name="Text Box 54"/>
            <p:cNvSpPr txBox="1">
              <a:spLocks noChangeArrowheads="1"/>
            </p:cNvSpPr>
            <p:nvPr/>
          </p:nvSpPr>
          <p:spPr bwMode="auto">
            <a:xfrm>
              <a:off x="2042" y="3488"/>
              <a:ext cx="491"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nombre</a:t>
              </a:r>
            </a:p>
          </p:txBody>
        </p:sp>
        <p:sp>
          <p:nvSpPr>
            <p:cNvPr id="62504" name="Line 55"/>
            <p:cNvSpPr>
              <a:spLocks noChangeShapeType="1"/>
            </p:cNvSpPr>
            <p:nvPr/>
          </p:nvSpPr>
          <p:spPr bwMode="auto">
            <a:xfrm>
              <a:off x="1408" y="2976"/>
              <a:ext cx="0" cy="136"/>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2505" name="Oval 56"/>
            <p:cNvSpPr>
              <a:spLocks noChangeArrowheads="1"/>
            </p:cNvSpPr>
            <p:nvPr/>
          </p:nvSpPr>
          <p:spPr bwMode="auto">
            <a:xfrm>
              <a:off x="1137" y="3113"/>
              <a:ext cx="543"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2506" name="Text Box 57"/>
            <p:cNvSpPr txBox="1">
              <a:spLocks noChangeArrowheads="1"/>
            </p:cNvSpPr>
            <p:nvPr/>
          </p:nvSpPr>
          <p:spPr bwMode="auto">
            <a:xfrm>
              <a:off x="1201" y="3126"/>
              <a:ext cx="412"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idprov</a:t>
              </a:r>
            </a:p>
          </p:txBody>
        </p:sp>
        <p:sp>
          <p:nvSpPr>
            <p:cNvPr id="62507" name="Line 58"/>
            <p:cNvSpPr>
              <a:spLocks noChangeShapeType="1"/>
            </p:cNvSpPr>
            <p:nvPr/>
          </p:nvSpPr>
          <p:spPr bwMode="auto">
            <a:xfrm>
              <a:off x="5074" y="2976"/>
              <a:ext cx="0" cy="136"/>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2508" name="Oval 59"/>
            <p:cNvSpPr>
              <a:spLocks noChangeArrowheads="1"/>
            </p:cNvSpPr>
            <p:nvPr/>
          </p:nvSpPr>
          <p:spPr bwMode="auto">
            <a:xfrm>
              <a:off x="4803" y="3113"/>
              <a:ext cx="543"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2509" name="Text Box 60"/>
            <p:cNvSpPr txBox="1">
              <a:spLocks noChangeArrowheads="1"/>
            </p:cNvSpPr>
            <p:nvPr/>
          </p:nvSpPr>
          <p:spPr bwMode="auto">
            <a:xfrm>
              <a:off x="4879" y="3126"/>
              <a:ext cx="386"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codpr</a:t>
              </a:r>
            </a:p>
          </p:txBody>
        </p:sp>
        <p:sp>
          <p:nvSpPr>
            <p:cNvPr id="62510" name="Rectangle 17"/>
            <p:cNvSpPr>
              <a:spLocks noChangeArrowheads="1"/>
            </p:cNvSpPr>
            <p:nvPr/>
          </p:nvSpPr>
          <p:spPr bwMode="auto">
            <a:xfrm>
              <a:off x="2640" y="2229"/>
              <a:ext cx="940" cy="340"/>
            </a:xfrm>
            <a:prstGeom prst="rect">
              <a:avLst/>
            </a:prstGeom>
            <a:solidFill>
              <a:schemeClr val="bg1"/>
            </a:solidFill>
            <a:ln w="114300" cmpd="dbl" algn="ctr">
              <a:solidFill>
                <a:schemeClr val="tx2"/>
              </a:solidFill>
              <a:miter lim="800000"/>
              <a:headEnd/>
              <a:tailEnd/>
            </a:ln>
          </p:spPr>
          <p:txBody>
            <a:bodyPr lIns="0" tIns="10800" rIns="0" bIns="10800" anchor="ctr"/>
            <a:lstStyle/>
            <a:p>
              <a:pPr algn="ctr" eaLnBrk="0" hangingPunct="0"/>
              <a:r>
                <a:rPr lang="es-ES_tradnl" b="1">
                  <a:solidFill>
                    <a:schemeClr val="tx2"/>
                  </a:solidFill>
                  <a:latin typeface="Arial Narrow" pitchFamily="34" charset="0"/>
                </a:rPr>
                <a:t>SUMINISTRO</a:t>
              </a:r>
            </a:p>
          </p:txBody>
        </p:sp>
      </p:grpSp>
    </p:spTree>
  </p:cSld>
  <p:clrMapOvr>
    <a:masterClrMapping/>
  </p:clrMapOvr>
  <p:transition advTm="20640"/>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5 Marcador de número de diapositiva"/>
          <p:cNvSpPr>
            <a:spLocks noGrp="1"/>
          </p:cNvSpPr>
          <p:nvPr>
            <p:ph type="sldNum" sz="quarter" idx="12"/>
          </p:nvPr>
        </p:nvSpPr>
        <p:spPr>
          <a:noFill/>
        </p:spPr>
        <p:txBody>
          <a:bodyPr/>
          <a:lstStyle/>
          <a:p>
            <a:fld id="{AA627259-8A67-4ADC-9D0D-A4BA0703D41B}" type="slidenum">
              <a:rPr lang="es-ES" smtClean="0"/>
              <a:pPr/>
              <a:t>58</a:t>
            </a:fld>
            <a:endParaRPr lang="es-ES"/>
          </a:p>
        </p:txBody>
      </p:sp>
      <p:sp>
        <p:nvSpPr>
          <p:cNvPr id="63491" name="AutoShape 87"/>
          <p:cNvSpPr>
            <a:spLocks noChangeArrowheads="1"/>
          </p:cNvSpPr>
          <p:nvPr/>
        </p:nvSpPr>
        <p:spPr bwMode="auto">
          <a:xfrm>
            <a:off x="1116013" y="2419350"/>
            <a:ext cx="7850187" cy="3457575"/>
          </a:xfrm>
          <a:prstGeom prst="roundRect">
            <a:avLst>
              <a:gd name="adj" fmla="val 16667"/>
            </a:avLst>
          </a:prstGeom>
          <a:solidFill>
            <a:srgbClr val="CCECFF">
              <a:alpha val="50195"/>
            </a:srgbClr>
          </a:solidFill>
          <a:ln w="38100">
            <a:noFill/>
            <a:round/>
            <a:headEnd/>
            <a:tailEnd/>
          </a:ln>
        </p:spPr>
        <p:txBody>
          <a:bodyPr wrap="none" anchor="ctr"/>
          <a:lstStyle/>
          <a:p>
            <a:pPr algn="ctr" eaLnBrk="0" hangingPunct="0"/>
            <a:endParaRPr lang="es-ES">
              <a:solidFill>
                <a:schemeClr val="tx2"/>
              </a:solidFill>
              <a:latin typeface="Arial Narrow" pitchFamily="34" charset="0"/>
            </a:endParaRPr>
          </a:p>
        </p:txBody>
      </p:sp>
      <p:sp>
        <p:nvSpPr>
          <p:cNvPr id="63492" name="Rectangle 40"/>
          <p:cNvSpPr>
            <a:spLocks noGrp="1" noChangeArrowheads="1"/>
          </p:cNvSpPr>
          <p:nvPr>
            <p:ph type="title"/>
          </p:nvPr>
        </p:nvSpPr>
        <p:spPr>
          <a:xfrm>
            <a:off x="1150938" y="993775"/>
            <a:ext cx="7793037" cy="682625"/>
          </a:xfrm>
        </p:spPr>
        <p:txBody>
          <a:bodyPr/>
          <a:lstStyle/>
          <a:p>
            <a:pPr eaLnBrk="1" hangingPunct="1"/>
            <a:r>
              <a:rPr lang="es-ES_tradnl" sz="4000"/>
              <a:t>Tipos de relación con grado superior a dos (vi)</a:t>
            </a:r>
            <a:endParaRPr lang="es-ES" sz="4000"/>
          </a:p>
        </p:txBody>
      </p:sp>
      <p:sp>
        <p:nvSpPr>
          <p:cNvPr id="63493" name="Rectangle 41"/>
          <p:cNvSpPr>
            <a:spLocks noGrp="1" noChangeArrowheads="1"/>
          </p:cNvSpPr>
          <p:nvPr>
            <p:ph type="body" idx="1"/>
          </p:nvPr>
        </p:nvSpPr>
        <p:spPr>
          <a:xfrm>
            <a:off x="1187450" y="1844675"/>
            <a:ext cx="7772400" cy="576263"/>
          </a:xfrm>
        </p:spPr>
        <p:txBody>
          <a:bodyPr/>
          <a:lstStyle/>
          <a:p>
            <a:pPr eaLnBrk="1" hangingPunct="1">
              <a:lnSpc>
                <a:spcPct val="90000"/>
              </a:lnSpc>
            </a:pPr>
            <a:r>
              <a:rPr lang="es-ES" sz="2800"/>
              <a:t>Relaciones ternarias “falsas”</a:t>
            </a:r>
          </a:p>
        </p:txBody>
      </p:sp>
      <p:sp>
        <p:nvSpPr>
          <p:cNvPr id="63494" name="Rectangle 88"/>
          <p:cNvSpPr>
            <a:spLocks noChangeArrowheads="1"/>
          </p:cNvSpPr>
          <p:nvPr/>
        </p:nvSpPr>
        <p:spPr bwMode="auto">
          <a:xfrm>
            <a:off x="6877050" y="2492375"/>
            <a:ext cx="1484313"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63495" name="Rectangle 89"/>
          <p:cNvSpPr>
            <a:spLocks noChangeArrowheads="1"/>
          </p:cNvSpPr>
          <p:nvPr/>
        </p:nvSpPr>
        <p:spPr bwMode="auto">
          <a:xfrm>
            <a:off x="1173163" y="5876925"/>
            <a:ext cx="7772400" cy="54927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s-ES_tradnl" sz="2200"/>
              <a:t>Tipo de entidad </a:t>
            </a:r>
            <a:r>
              <a:rPr lang="es-ES_tradnl" sz="2200">
                <a:solidFill>
                  <a:schemeClr val="accent2"/>
                </a:solidFill>
              </a:rPr>
              <a:t>débil de más de un tipo</a:t>
            </a:r>
            <a:r>
              <a:rPr lang="es-ES_tradnl" sz="2200"/>
              <a:t> de entidad</a:t>
            </a:r>
            <a:endParaRPr lang="es-ES" sz="2200"/>
          </a:p>
        </p:txBody>
      </p:sp>
      <p:grpSp>
        <p:nvGrpSpPr>
          <p:cNvPr id="63496" name="Group 92"/>
          <p:cNvGrpSpPr>
            <a:grpSpLocks/>
          </p:cNvGrpSpPr>
          <p:nvPr/>
        </p:nvGrpSpPr>
        <p:grpSpPr bwMode="auto">
          <a:xfrm>
            <a:off x="1408113" y="2725738"/>
            <a:ext cx="7278687" cy="2671762"/>
            <a:chOff x="887" y="1717"/>
            <a:chExt cx="4585" cy="1683"/>
          </a:xfrm>
        </p:grpSpPr>
        <p:sp>
          <p:nvSpPr>
            <p:cNvPr id="63497" name="Rectangle 42"/>
            <p:cNvSpPr>
              <a:spLocks noChangeArrowheads="1"/>
            </p:cNvSpPr>
            <p:nvPr/>
          </p:nvSpPr>
          <p:spPr bwMode="auto">
            <a:xfrm>
              <a:off x="887" y="2085"/>
              <a:ext cx="793" cy="340"/>
            </a:xfrm>
            <a:prstGeom prst="rect">
              <a:avLst/>
            </a:prstGeom>
            <a:solidFill>
              <a:schemeClr val="bg1"/>
            </a:solidFill>
            <a:ln w="28575">
              <a:solidFill>
                <a:schemeClr val="tx2"/>
              </a:solidFill>
              <a:miter lim="800000"/>
              <a:headEnd/>
              <a:tailEnd/>
            </a:ln>
          </p:spPr>
          <p:txBody>
            <a:bodyPr lIns="0" tIns="46800" rIns="0" bIns="10800" anchor="ctr"/>
            <a:lstStyle/>
            <a:p>
              <a:pPr algn="ctr" eaLnBrk="0" hangingPunct="0"/>
              <a:r>
                <a:rPr lang="es-ES_tradnl">
                  <a:solidFill>
                    <a:schemeClr val="tx2"/>
                  </a:solidFill>
                  <a:latin typeface="Arial Narrow" pitchFamily="34" charset="0"/>
                </a:rPr>
                <a:t>EMPRESA</a:t>
              </a:r>
            </a:p>
          </p:txBody>
        </p:sp>
        <p:sp>
          <p:nvSpPr>
            <p:cNvPr id="63498" name="Rectangle 43"/>
            <p:cNvSpPr>
              <a:spLocks noChangeArrowheads="1"/>
            </p:cNvSpPr>
            <p:nvPr/>
          </p:nvSpPr>
          <p:spPr bwMode="auto">
            <a:xfrm>
              <a:off x="4679" y="2684"/>
              <a:ext cx="793" cy="340"/>
            </a:xfrm>
            <a:prstGeom prst="rect">
              <a:avLst/>
            </a:prstGeom>
            <a:solidFill>
              <a:schemeClr val="bg1"/>
            </a:solidFill>
            <a:ln w="28575">
              <a:solidFill>
                <a:schemeClr val="tx2"/>
              </a:solidFill>
              <a:miter lim="800000"/>
              <a:headEnd/>
              <a:tailEnd/>
            </a:ln>
          </p:spPr>
          <p:txBody>
            <a:bodyPr lIns="0" tIns="46800" rIns="0" bIns="10800" anchor="ctr"/>
            <a:lstStyle/>
            <a:p>
              <a:pPr algn="ctr" eaLnBrk="0" hangingPunct="0">
                <a:lnSpc>
                  <a:spcPct val="80000"/>
                </a:lnSpc>
              </a:pPr>
              <a:r>
                <a:rPr lang="es-ES_tradnl">
                  <a:solidFill>
                    <a:schemeClr val="tx2"/>
                  </a:solidFill>
                  <a:latin typeface="Arial Narrow" pitchFamily="34" charset="0"/>
                </a:rPr>
                <a:t>OFERTA</a:t>
              </a:r>
              <a:br>
                <a:rPr lang="es-ES_tradnl">
                  <a:solidFill>
                    <a:schemeClr val="tx2"/>
                  </a:solidFill>
                  <a:latin typeface="Arial Narrow" pitchFamily="34" charset="0"/>
                </a:rPr>
              </a:br>
              <a:r>
                <a:rPr lang="es-ES_tradnl">
                  <a:solidFill>
                    <a:schemeClr val="tx2"/>
                  </a:solidFill>
                  <a:latin typeface="Arial Narrow" pitchFamily="34" charset="0"/>
                </a:rPr>
                <a:t>EMPLEO</a:t>
              </a:r>
            </a:p>
          </p:txBody>
        </p:sp>
        <p:sp>
          <p:nvSpPr>
            <p:cNvPr id="63499" name="Line 44"/>
            <p:cNvSpPr>
              <a:spLocks noChangeShapeType="1"/>
            </p:cNvSpPr>
            <p:nvPr/>
          </p:nvSpPr>
          <p:spPr bwMode="auto">
            <a:xfrm flipV="1">
              <a:off x="3024" y="2276"/>
              <a:ext cx="408" cy="0"/>
            </a:xfrm>
            <a:prstGeom prst="line">
              <a:avLst/>
            </a:prstGeom>
            <a:noFill/>
            <a:ln w="28575">
              <a:solidFill>
                <a:schemeClr val="tx2"/>
              </a:solidFill>
              <a:round/>
              <a:headEnd/>
              <a:tailEnd/>
            </a:ln>
          </p:spPr>
          <p:txBody>
            <a:bodyPr lIns="0" tIns="10800" rIns="0" bIns="10800" anchor="ctr"/>
            <a:lstStyle/>
            <a:p>
              <a:endParaRPr lang="es-MX"/>
            </a:p>
          </p:txBody>
        </p:sp>
        <p:sp>
          <p:nvSpPr>
            <p:cNvPr id="63500" name="Text Box 46"/>
            <p:cNvSpPr txBox="1">
              <a:spLocks noChangeArrowheads="1"/>
            </p:cNvSpPr>
            <p:nvPr/>
          </p:nvSpPr>
          <p:spPr bwMode="auto">
            <a:xfrm>
              <a:off x="2199" y="2412"/>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
          <p:nvSpPr>
            <p:cNvPr id="63501" name="Text Box 47"/>
            <p:cNvSpPr txBox="1">
              <a:spLocks noChangeArrowheads="1"/>
            </p:cNvSpPr>
            <p:nvPr/>
          </p:nvSpPr>
          <p:spPr bwMode="auto">
            <a:xfrm>
              <a:off x="3039" y="2003"/>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(0,m)</a:t>
              </a:r>
            </a:p>
          </p:txBody>
        </p:sp>
        <p:sp>
          <p:nvSpPr>
            <p:cNvPr id="63502" name="Rectangle 48"/>
            <p:cNvSpPr>
              <a:spLocks noChangeArrowheads="1"/>
            </p:cNvSpPr>
            <p:nvPr/>
          </p:nvSpPr>
          <p:spPr bwMode="auto">
            <a:xfrm>
              <a:off x="3411" y="2095"/>
              <a:ext cx="861" cy="340"/>
            </a:xfrm>
            <a:prstGeom prst="rect">
              <a:avLst/>
            </a:prstGeom>
            <a:solidFill>
              <a:schemeClr val="bg1"/>
            </a:solidFill>
            <a:ln w="28575" algn="ctr">
              <a:solidFill>
                <a:schemeClr val="tx2"/>
              </a:solidFill>
              <a:miter lim="800000"/>
              <a:headEnd/>
              <a:tailEnd/>
            </a:ln>
          </p:spPr>
          <p:txBody>
            <a:bodyPr lIns="0" tIns="10800" rIns="0" bIns="10800" anchor="ctr"/>
            <a:lstStyle/>
            <a:p>
              <a:pPr algn="ctr" eaLnBrk="0" hangingPunct="0"/>
              <a:r>
                <a:rPr lang="es-ES_tradnl">
                  <a:solidFill>
                    <a:schemeClr val="tx2"/>
                  </a:solidFill>
                  <a:latin typeface="Arial Narrow" pitchFamily="34" charset="0"/>
                </a:rPr>
                <a:t>CANDIDATO</a:t>
              </a:r>
            </a:p>
          </p:txBody>
        </p:sp>
        <p:sp>
          <p:nvSpPr>
            <p:cNvPr id="63503" name="Line 50"/>
            <p:cNvSpPr>
              <a:spLocks noChangeShapeType="1"/>
            </p:cNvSpPr>
            <p:nvPr/>
          </p:nvSpPr>
          <p:spPr bwMode="auto">
            <a:xfrm>
              <a:off x="2544" y="2467"/>
              <a:ext cx="1" cy="227"/>
            </a:xfrm>
            <a:prstGeom prst="line">
              <a:avLst/>
            </a:prstGeom>
            <a:noFill/>
            <a:ln w="114300" cmpd="dbl">
              <a:solidFill>
                <a:schemeClr val="tx2"/>
              </a:solidFill>
              <a:round/>
              <a:headEnd/>
              <a:tailEnd/>
            </a:ln>
          </p:spPr>
          <p:txBody>
            <a:bodyPr lIns="0" tIns="10800" rIns="0" bIns="10800" anchor="ctr"/>
            <a:lstStyle/>
            <a:p>
              <a:endParaRPr lang="es-MX"/>
            </a:p>
          </p:txBody>
        </p:sp>
        <p:sp>
          <p:nvSpPr>
            <p:cNvPr id="63504" name="AutoShape 55"/>
            <p:cNvSpPr>
              <a:spLocks noChangeArrowheads="1"/>
            </p:cNvSpPr>
            <p:nvPr/>
          </p:nvSpPr>
          <p:spPr bwMode="auto">
            <a:xfrm>
              <a:off x="2075" y="2071"/>
              <a:ext cx="953" cy="387"/>
            </a:xfrm>
            <a:prstGeom prst="diamond">
              <a:avLst/>
            </a:prstGeom>
            <a:solidFill>
              <a:schemeClr val="bg1"/>
            </a:solidFill>
            <a:ln w="114300" cmpd="dbl" algn="ctr">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63505" name="Text Box 57"/>
            <p:cNvSpPr txBox="1">
              <a:spLocks noChangeArrowheads="1"/>
            </p:cNvSpPr>
            <p:nvPr/>
          </p:nvSpPr>
          <p:spPr bwMode="auto">
            <a:xfrm>
              <a:off x="1735" y="2004"/>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(0,n)</a:t>
              </a:r>
            </a:p>
          </p:txBody>
        </p:sp>
        <p:sp>
          <p:nvSpPr>
            <p:cNvPr id="63506" name="Rectangle 58"/>
            <p:cNvSpPr>
              <a:spLocks noChangeArrowheads="1"/>
            </p:cNvSpPr>
            <p:nvPr/>
          </p:nvSpPr>
          <p:spPr bwMode="auto">
            <a:xfrm>
              <a:off x="2282" y="2185"/>
              <a:ext cx="553" cy="181"/>
            </a:xfrm>
            <a:prstGeom prst="rect">
              <a:avLst/>
            </a:prstGeom>
            <a:noFill/>
            <a:ln w="9525">
              <a:noFill/>
              <a:miter lim="800000"/>
              <a:headEnd/>
              <a:tailEnd/>
            </a:ln>
          </p:spPr>
          <p:txBody>
            <a:bodyPr wrap="none">
              <a:spAutoFit/>
            </a:bodyPr>
            <a:lstStyle/>
            <a:p>
              <a:pPr algn="ctr" eaLnBrk="0" hangingPunct="0">
                <a:lnSpc>
                  <a:spcPct val="80000"/>
                </a:lnSpc>
              </a:pPr>
              <a:r>
                <a:rPr lang="es-ES_tradnl" sz="1600">
                  <a:solidFill>
                    <a:schemeClr val="tx2"/>
                  </a:solidFill>
                  <a:latin typeface="Arial Narrow" pitchFamily="34" charset="0"/>
                </a:rPr>
                <a:t>REALIZA</a:t>
              </a:r>
            </a:p>
          </p:txBody>
        </p:sp>
        <p:sp>
          <p:nvSpPr>
            <p:cNvPr id="63507" name="Line 59"/>
            <p:cNvSpPr>
              <a:spLocks noChangeShapeType="1"/>
            </p:cNvSpPr>
            <p:nvPr/>
          </p:nvSpPr>
          <p:spPr bwMode="auto">
            <a:xfrm>
              <a:off x="4320" y="2866"/>
              <a:ext cx="363" cy="0"/>
            </a:xfrm>
            <a:prstGeom prst="line">
              <a:avLst/>
            </a:prstGeom>
            <a:noFill/>
            <a:ln w="114300" cmpd="dbl">
              <a:solidFill>
                <a:schemeClr val="tx2"/>
              </a:solidFill>
              <a:round/>
              <a:headEnd/>
              <a:tailEnd/>
            </a:ln>
          </p:spPr>
          <p:txBody>
            <a:bodyPr lIns="0" tIns="10800" rIns="0" bIns="10800" anchor="ctr"/>
            <a:lstStyle/>
            <a:p>
              <a:endParaRPr lang="es-MX"/>
            </a:p>
          </p:txBody>
        </p:sp>
        <p:sp>
          <p:nvSpPr>
            <p:cNvPr id="63508" name="Text Box 60"/>
            <p:cNvSpPr txBox="1">
              <a:spLocks noChangeArrowheads="1"/>
            </p:cNvSpPr>
            <p:nvPr/>
          </p:nvSpPr>
          <p:spPr bwMode="auto">
            <a:xfrm>
              <a:off x="3209" y="2594"/>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(0,1)</a:t>
              </a:r>
            </a:p>
          </p:txBody>
        </p:sp>
        <p:sp>
          <p:nvSpPr>
            <p:cNvPr id="63509" name="Line 61"/>
            <p:cNvSpPr>
              <a:spLocks noChangeShapeType="1"/>
            </p:cNvSpPr>
            <p:nvPr/>
          </p:nvSpPr>
          <p:spPr bwMode="auto">
            <a:xfrm flipV="1">
              <a:off x="3024" y="2867"/>
              <a:ext cx="409" cy="0"/>
            </a:xfrm>
            <a:prstGeom prst="line">
              <a:avLst/>
            </a:prstGeom>
            <a:noFill/>
            <a:ln w="28575">
              <a:solidFill>
                <a:schemeClr val="tx2"/>
              </a:solidFill>
              <a:round/>
              <a:headEnd/>
              <a:tailEnd/>
            </a:ln>
          </p:spPr>
          <p:txBody>
            <a:bodyPr lIns="0" tIns="10800" rIns="0" bIns="10800" anchor="ctr"/>
            <a:lstStyle/>
            <a:p>
              <a:endParaRPr lang="es-MX"/>
            </a:p>
          </p:txBody>
        </p:sp>
        <p:sp>
          <p:nvSpPr>
            <p:cNvPr id="63510" name="AutoShape 62"/>
            <p:cNvSpPr>
              <a:spLocks noChangeArrowheads="1"/>
            </p:cNvSpPr>
            <p:nvPr/>
          </p:nvSpPr>
          <p:spPr bwMode="auto">
            <a:xfrm>
              <a:off x="3408" y="2659"/>
              <a:ext cx="952" cy="388"/>
            </a:xfrm>
            <a:prstGeom prst="diamond">
              <a:avLst/>
            </a:prstGeom>
            <a:solidFill>
              <a:schemeClr val="bg1"/>
            </a:solidFill>
            <a:ln w="28575" algn="ctr">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63511" name="Text Box 63"/>
            <p:cNvSpPr txBox="1">
              <a:spLocks noChangeArrowheads="1"/>
            </p:cNvSpPr>
            <p:nvPr/>
          </p:nvSpPr>
          <p:spPr bwMode="auto">
            <a:xfrm>
              <a:off x="4400" y="2594"/>
              <a:ext cx="329" cy="228"/>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
          <p:nvSpPr>
            <p:cNvPr id="63512" name="Rectangle 64"/>
            <p:cNvSpPr>
              <a:spLocks noChangeArrowheads="1"/>
            </p:cNvSpPr>
            <p:nvPr/>
          </p:nvSpPr>
          <p:spPr bwMode="auto">
            <a:xfrm>
              <a:off x="3615" y="2772"/>
              <a:ext cx="560" cy="181"/>
            </a:xfrm>
            <a:prstGeom prst="rect">
              <a:avLst/>
            </a:prstGeom>
            <a:noFill/>
            <a:ln w="9525">
              <a:noFill/>
              <a:miter lim="800000"/>
              <a:headEnd/>
              <a:tailEnd/>
            </a:ln>
          </p:spPr>
          <p:txBody>
            <a:bodyPr wrap="none">
              <a:spAutoFit/>
            </a:bodyPr>
            <a:lstStyle/>
            <a:p>
              <a:pPr algn="ctr" eaLnBrk="0" hangingPunct="0">
                <a:lnSpc>
                  <a:spcPct val="80000"/>
                </a:lnSpc>
              </a:pPr>
              <a:r>
                <a:rPr lang="es-ES_tradnl" sz="1600">
                  <a:solidFill>
                    <a:schemeClr val="tx2"/>
                  </a:solidFill>
                  <a:latin typeface="Arial Narrow" pitchFamily="34" charset="0"/>
                </a:rPr>
                <a:t>GENERA</a:t>
              </a:r>
            </a:p>
          </p:txBody>
        </p:sp>
        <p:sp>
          <p:nvSpPr>
            <p:cNvPr id="63513" name="Line 65"/>
            <p:cNvSpPr>
              <a:spLocks noChangeShapeType="1"/>
            </p:cNvSpPr>
            <p:nvPr/>
          </p:nvSpPr>
          <p:spPr bwMode="auto">
            <a:xfrm>
              <a:off x="1205" y="1957"/>
              <a:ext cx="0" cy="137"/>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3514" name="Line 72"/>
            <p:cNvSpPr>
              <a:spLocks noChangeShapeType="1"/>
            </p:cNvSpPr>
            <p:nvPr/>
          </p:nvSpPr>
          <p:spPr bwMode="auto">
            <a:xfrm>
              <a:off x="1942" y="3003"/>
              <a:ext cx="181"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3515" name="Oval 73"/>
            <p:cNvSpPr>
              <a:spLocks noChangeArrowheads="1"/>
            </p:cNvSpPr>
            <p:nvPr/>
          </p:nvSpPr>
          <p:spPr bwMode="auto">
            <a:xfrm>
              <a:off x="1398" y="2911"/>
              <a:ext cx="543" cy="195"/>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3516" name="Text Box 74"/>
            <p:cNvSpPr txBox="1">
              <a:spLocks noChangeArrowheads="1"/>
            </p:cNvSpPr>
            <p:nvPr/>
          </p:nvSpPr>
          <p:spPr bwMode="auto">
            <a:xfrm>
              <a:off x="1518" y="2906"/>
              <a:ext cx="380"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fecha</a:t>
              </a:r>
            </a:p>
          </p:txBody>
        </p:sp>
        <p:sp>
          <p:nvSpPr>
            <p:cNvPr id="63517" name="Line 75"/>
            <p:cNvSpPr>
              <a:spLocks noChangeShapeType="1"/>
            </p:cNvSpPr>
            <p:nvPr/>
          </p:nvSpPr>
          <p:spPr bwMode="auto">
            <a:xfrm flipH="1">
              <a:off x="1680" y="2256"/>
              <a:ext cx="432"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3518" name="Oval 76"/>
            <p:cNvSpPr>
              <a:spLocks noChangeArrowheads="1"/>
            </p:cNvSpPr>
            <p:nvPr/>
          </p:nvSpPr>
          <p:spPr bwMode="auto">
            <a:xfrm>
              <a:off x="934" y="1717"/>
              <a:ext cx="543"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3519" name="Text Box 77"/>
            <p:cNvSpPr txBox="1">
              <a:spLocks noChangeArrowheads="1"/>
            </p:cNvSpPr>
            <p:nvPr/>
          </p:nvSpPr>
          <p:spPr bwMode="auto">
            <a:xfrm>
              <a:off x="997" y="1730"/>
              <a:ext cx="412"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idemp</a:t>
              </a:r>
            </a:p>
          </p:txBody>
        </p:sp>
        <p:sp>
          <p:nvSpPr>
            <p:cNvPr id="63520" name="Line 78"/>
            <p:cNvSpPr>
              <a:spLocks noChangeShapeType="1"/>
            </p:cNvSpPr>
            <p:nvPr/>
          </p:nvSpPr>
          <p:spPr bwMode="auto">
            <a:xfrm>
              <a:off x="5069" y="3023"/>
              <a:ext cx="0" cy="136"/>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3521" name="Oval 79"/>
            <p:cNvSpPr>
              <a:spLocks noChangeArrowheads="1"/>
            </p:cNvSpPr>
            <p:nvPr/>
          </p:nvSpPr>
          <p:spPr bwMode="auto">
            <a:xfrm>
              <a:off x="4798" y="3160"/>
              <a:ext cx="543"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3522" name="Text Box 80"/>
            <p:cNvSpPr txBox="1">
              <a:spLocks noChangeArrowheads="1"/>
            </p:cNvSpPr>
            <p:nvPr/>
          </p:nvSpPr>
          <p:spPr bwMode="auto">
            <a:xfrm>
              <a:off x="4826" y="3173"/>
              <a:ext cx="485"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idoferta</a:t>
              </a:r>
            </a:p>
          </p:txBody>
        </p:sp>
        <p:sp>
          <p:nvSpPr>
            <p:cNvPr id="63523" name="Line 81"/>
            <p:cNvSpPr>
              <a:spLocks noChangeShapeType="1"/>
            </p:cNvSpPr>
            <p:nvPr/>
          </p:nvSpPr>
          <p:spPr bwMode="auto">
            <a:xfrm>
              <a:off x="3696" y="1959"/>
              <a:ext cx="0" cy="136"/>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3524" name="Oval 82"/>
            <p:cNvSpPr>
              <a:spLocks noChangeArrowheads="1"/>
            </p:cNvSpPr>
            <p:nvPr/>
          </p:nvSpPr>
          <p:spPr bwMode="auto">
            <a:xfrm>
              <a:off x="3424" y="1717"/>
              <a:ext cx="543" cy="24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3525" name="Text Box 83"/>
            <p:cNvSpPr txBox="1">
              <a:spLocks noChangeArrowheads="1"/>
            </p:cNvSpPr>
            <p:nvPr/>
          </p:nvSpPr>
          <p:spPr bwMode="auto">
            <a:xfrm>
              <a:off x="3569" y="1745"/>
              <a:ext cx="248"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dni</a:t>
              </a:r>
            </a:p>
          </p:txBody>
        </p:sp>
        <p:sp>
          <p:nvSpPr>
            <p:cNvPr id="63526" name="Line 84"/>
            <p:cNvSpPr>
              <a:spLocks noChangeShapeType="1"/>
            </p:cNvSpPr>
            <p:nvPr/>
          </p:nvSpPr>
          <p:spPr bwMode="auto">
            <a:xfrm>
              <a:off x="1979" y="2730"/>
              <a:ext cx="181"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63527" name="Oval 85"/>
            <p:cNvSpPr>
              <a:spLocks noChangeArrowheads="1"/>
            </p:cNvSpPr>
            <p:nvPr/>
          </p:nvSpPr>
          <p:spPr bwMode="auto">
            <a:xfrm>
              <a:off x="1425" y="2639"/>
              <a:ext cx="543" cy="195"/>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63528" name="Text Box 86"/>
            <p:cNvSpPr txBox="1">
              <a:spLocks noChangeArrowheads="1"/>
            </p:cNvSpPr>
            <p:nvPr/>
          </p:nvSpPr>
          <p:spPr bwMode="auto">
            <a:xfrm>
              <a:off x="1535" y="2607"/>
              <a:ext cx="320" cy="187"/>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num</a:t>
              </a:r>
            </a:p>
          </p:txBody>
        </p:sp>
        <p:sp>
          <p:nvSpPr>
            <p:cNvPr id="63529" name="Line 71"/>
            <p:cNvSpPr>
              <a:spLocks noChangeShapeType="1"/>
            </p:cNvSpPr>
            <p:nvPr/>
          </p:nvSpPr>
          <p:spPr bwMode="auto">
            <a:xfrm flipH="1">
              <a:off x="1536" y="2775"/>
              <a:ext cx="272" cy="0"/>
            </a:xfrm>
            <a:prstGeom prst="line">
              <a:avLst/>
            </a:prstGeom>
            <a:noFill/>
            <a:ln w="28575">
              <a:solidFill>
                <a:schemeClr val="tx2"/>
              </a:solidFill>
              <a:prstDash val="dash"/>
              <a:round/>
              <a:headEnd/>
              <a:tailEnd/>
            </a:ln>
          </p:spPr>
          <p:txBody>
            <a:bodyPr lIns="0" tIns="46800" rIns="0" bIns="10800" anchor="ctr">
              <a:spAutoFit/>
            </a:bodyPr>
            <a:lstStyle/>
            <a:p>
              <a:endParaRPr lang="es-MX"/>
            </a:p>
          </p:txBody>
        </p:sp>
        <p:sp>
          <p:nvSpPr>
            <p:cNvPr id="63530" name="Rectangle 51"/>
            <p:cNvSpPr>
              <a:spLocks noChangeArrowheads="1"/>
            </p:cNvSpPr>
            <p:nvPr/>
          </p:nvSpPr>
          <p:spPr bwMode="auto">
            <a:xfrm>
              <a:off x="2132" y="2715"/>
              <a:ext cx="907" cy="340"/>
            </a:xfrm>
            <a:prstGeom prst="rect">
              <a:avLst/>
            </a:prstGeom>
            <a:solidFill>
              <a:schemeClr val="bg1"/>
            </a:solidFill>
            <a:ln w="114300" cmpd="dbl" algn="ctr">
              <a:solidFill>
                <a:schemeClr val="tx2"/>
              </a:solidFill>
              <a:miter lim="800000"/>
              <a:headEnd/>
              <a:tailEnd/>
            </a:ln>
          </p:spPr>
          <p:txBody>
            <a:bodyPr lIns="0" tIns="10800" rIns="0" bIns="10800" anchor="ctr"/>
            <a:lstStyle/>
            <a:p>
              <a:pPr algn="ctr" eaLnBrk="0" hangingPunct="0"/>
              <a:r>
                <a:rPr lang="es-ES_tradnl">
                  <a:solidFill>
                    <a:schemeClr val="tx2"/>
                  </a:solidFill>
                  <a:latin typeface="Arial Narrow" pitchFamily="34" charset="0"/>
                </a:rPr>
                <a:t>ENTREVISTA</a:t>
              </a:r>
            </a:p>
          </p:txBody>
        </p:sp>
      </p:grpSp>
    </p:spTree>
  </p:cSld>
  <p:clrMapOvr>
    <a:masterClrMapping/>
  </p:clrMapOvr>
  <p:transition advTm="49024"/>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3 Marcador de número de diapositiva"/>
          <p:cNvSpPr>
            <a:spLocks noGrp="1"/>
          </p:cNvSpPr>
          <p:nvPr>
            <p:ph type="sldNum" sz="quarter" idx="12"/>
          </p:nvPr>
        </p:nvSpPr>
        <p:spPr>
          <a:noFill/>
        </p:spPr>
        <p:txBody>
          <a:bodyPr/>
          <a:lstStyle/>
          <a:p>
            <a:fld id="{95F43B92-EDB4-48F1-8A75-12991FE16948}" type="slidenum">
              <a:rPr lang="es-ES" smtClean="0"/>
              <a:pPr/>
              <a:t>59</a:t>
            </a:fld>
            <a:endParaRPr lang="es-ES"/>
          </a:p>
        </p:txBody>
      </p:sp>
      <p:sp>
        <p:nvSpPr>
          <p:cNvPr id="64515" name="Rectangle 3"/>
          <p:cNvSpPr>
            <a:spLocks noChangeArrowheads="1"/>
          </p:cNvSpPr>
          <p:nvPr/>
        </p:nvSpPr>
        <p:spPr bwMode="auto">
          <a:xfrm>
            <a:off x="1219200" y="2133600"/>
            <a:ext cx="7696200" cy="2895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572000" algn="l"/>
              </a:tabLst>
            </a:pPr>
            <a:r>
              <a:rPr lang="es-ES_tradnl" sz="2800"/>
              <a:t>Aportaciones de diversos autores al modelo</a:t>
            </a:r>
            <a:br>
              <a:rPr lang="es-ES_tradnl" sz="2800"/>
            </a:br>
            <a:r>
              <a:rPr lang="es-ES_tradnl" sz="2800"/>
              <a:t>Entidad-Relación </a:t>
            </a:r>
            <a:r>
              <a:rPr lang="es-ES_tradnl" sz="2800">
                <a:cs typeface="Arial" charset="0"/>
              </a:rPr>
              <a:t>«</a:t>
            </a:r>
            <a:r>
              <a:rPr lang="es-ES_tradnl" sz="2800"/>
              <a:t>básico</a:t>
            </a:r>
            <a:r>
              <a:rPr lang="es-ES_tradnl" sz="2800">
                <a:cs typeface="Arial" charset="0"/>
              </a:rPr>
              <a:t>»</a:t>
            </a:r>
            <a:r>
              <a:rPr lang="es-ES_tradnl" sz="2800"/>
              <a:t>.</a:t>
            </a:r>
          </a:p>
          <a:p>
            <a:pPr marL="342900" indent="-342900">
              <a:spcBef>
                <a:spcPct val="20000"/>
              </a:spcBef>
              <a:buClr>
                <a:schemeClr val="folHlink"/>
              </a:buClr>
              <a:buSzPct val="60000"/>
              <a:buFont typeface="Wingdings" pitchFamily="2" charset="2"/>
              <a:buChar char="n"/>
              <a:tabLst>
                <a:tab pos="381000" algn="l"/>
                <a:tab pos="4572000" algn="l"/>
              </a:tabLst>
            </a:pPr>
            <a:r>
              <a:rPr lang="es-ES_tradnl" sz="2800"/>
              <a:t>Permiten representar...</a:t>
            </a:r>
          </a:p>
          <a:p>
            <a:pPr marL="742950" lvl="1" indent="-285750">
              <a:spcBef>
                <a:spcPct val="20000"/>
              </a:spcBef>
              <a:buClr>
                <a:schemeClr val="hlink"/>
              </a:buClr>
              <a:buSzPct val="55000"/>
              <a:buFont typeface="Wingdings" pitchFamily="2" charset="2"/>
              <a:buChar char="n"/>
              <a:tabLst>
                <a:tab pos="381000" algn="l"/>
                <a:tab pos="4572000" algn="l"/>
              </a:tabLst>
            </a:pPr>
            <a:r>
              <a:rPr lang="es-ES_tradnl" sz="2400">
                <a:solidFill>
                  <a:schemeClr val="accent2"/>
                </a:solidFill>
              </a:rPr>
              <a:t>Relaciones exclusivas</a:t>
            </a:r>
            <a:r>
              <a:rPr lang="es-ES_tradnl" sz="2400"/>
              <a:t> entre sí</a:t>
            </a:r>
          </a:p>
          <a:p>
            <a:pPr marL="742950" lvl="1" indent="-285750">
              <a:spcBef>
                <a:spcPct val="20000"/>
              </a:spcBef>
              <a:buClr>
                <a:schemeClr val="hlink"/>
              </a:buClr>
              <a:buSzPct val="55000"/>
              <a:buFont typeface="Wingdings" pitchFamily="2" charset="2"/>
              <a:buChar char="n"/>
              <a:tabLst>
                <a:tab pos="381000" algn="l"/>
                <a:tab pos="4572000" algn="l"/>
              </a:tabLst>
            </a:pPr>
            <a:r>
              <a:rPr lang="es-ES_tradnl" sz="2400"/>
              <a:t>Jerarquías de </a:t>
            </a:r>
            <a:r>
              <a:rPr lang="es-ES_tradnl" sz="2400">
                <a:solidFill>
                  <a:schemeClr val="accent2"/>
                </a:solidFill>
              </a:rPr>
              <a:t>Especialización/Generalización</a:t>
            </a:r>
          </a:p>
          <a:p>
            <a:pPr marL="742950" lvl="1" indent="-285750">
              <a:spcBef>
                <a:spcPct val="20000"/>
              </a:spcBef>
              <a:buClr>
                <a:schemeClr val="hlink"/>
              </a:buClr>
              <a:buSzPct val="55000"/>
              <a:buFont typeface="Wingdings" pitchFamily="2" charset="2"/>
              <a:buChar char="n"/>
              <a:tabLst>
                <a:tab pos="381000" algn="l"/>
                <a:tab pos="4572000" algn="l"/>
              </a:tabLst>
            </a:pPr>
            <a:r>
              <a:rPr lang="es-ES_tradnl" sz="2400">
                <a:solidFill>
                  <a:schemeClr val="accent2"/>
                </a:solidFill>
              </a:rPr>
              <a:t>Agregación</a:t>
            </a:r>
            <a:r>
              <a:rPr lang="es-ES_tradnl" sz="2400"/>
              <a:t> de entidades</a:t>
            </a:r>
          </a:p>
        </p:txBody>
      </p:sp>
      <p:sp>
        <p:nvSpPr>
          <p:cNvPr id="64516" name="Rectangle 16"/>
          <p:cNvSpPr>
            <a:spLocks noChangeArrowheads="1"/>
          </p:cNvSpPr>
          <p:nvPr/>
        </p:nvSpPr>
        <p:spPr bwMode="auto">
          <a:xfrm>
            <a:off x="1173163" y="762000"/>
            <a:ext cx="7772400" cy="1066800"/>
          </a:xfrm>
          <a:prstGeom prst="rect">
            <a:avLst/>
          </a:prstGeom>
          <a:noFill/>
          <a:ln w="9525">
            <a:solidFill>
              <a:schemeClr val="tx2"/>
            </a:solidFill>
            <a:miter lim="800000"/>
            <a:headEnd/>
            <a:tailEnd/>
          </a:ln>
        </p:spPr>
        <p:txBody>
          <a:bodyPr anchor="ctr"/>
          <a:lstStyle/>
          <a:p>
            <a:pPr algn="ctr"/>
            <a:r>
              <a:rPr lang="es-ES_tradnl" sz="2800" b="1">
                <a:solidFill>
                  <a:schemeClr val="tx2"/>
                </a:solidFill>
                <a:latin typeface="Times New Roman" pitchFamily="18" charset="0"/>
              </a:rPr>
              <a:t>Modelo Entidad-Relación Extendido, MERE</a:t>
            </a:r>
          </a:p>
          <a:p>
            <a:pPr algn="ctr"/>
            <a:r>
              <a:rPr lang="es-ES_tradnl" sz="2400" i="1">
                <a:solidFill>
                  <a:schemeClr val="tx2"/>
                </a:solidFill>
                <a:latin typeface="Times New Roman" pitchFamily="18" charset="0"/>
              </a:rPr>
              <a:t>Enhanced Entity-Relationship model, EER</a:t>
            </a:r>
            <a:endParaRPr lang="es-ES" sz="2400" i="1">
              <a:solidFill>
                <a:schemeClr val="tx2"/>
              </a:solidFill>
              <a:latin typeface="Times New Roman" pitchFamily="18" charset="0"/>
            </a:endParaRPr>
          </a:p>
        </p:txBody>
      </p:sp>
      <p:sp>
        <p:nvSpPr>
          <p:cNvPr id="64517" name="Rectangle 17"/>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Marcador de número de diapositiva"/>
          <p:cNvSpPr>
            <a:spLocks noGrp="1"/>
          </p:cNvSpPr>
          <p:nvPr>
            <p:ph type="sldNum" sz="quarter" idx="12"/>
          </p:nvPr>
        </p:nvSpPr>
        <p:spPr>
          <a:noFill/>
        </p:spPr>
        <p:txBody>
          <a:bodyPr/>
          <a:lstStyle/>
          <a:p>
            <a:fld id="{0E087171-FAAF-412C-88C1-65A1D70DEC16}" type="slidenum">
              <a:rPr lang="es-ES" smtClean="0"/>
              <a:pPr/>
              <a:t>6</a:t>
            </a:fld>
            <a:endParaRPr lang="es-ES"/>
          </a:p>
        </p:txBody>
      </p:sp>
      <p:sp>
        <p:nvSpPr>
          <p:cNvPr id="10243" name="Rectangle 6"/>
          <p:cNvSpPr>
            <a:spLocks noGrp="1" noChangeArrowheads="1"/>
          </p:cNvSpPr>
          <p:nvPr>
            <p:ph type="title"/>
          </p:nvPr>
        </p:nvSpPr>
        <p:spPr>
          <a:xfrm>
            <a:off x="1150938" y="333375"/>
            <a:ext cx="7793037" cy="1150938"/>
          </a:xfrm>
          <a:solidFill>
            <a:srgbClr val="DDDDDD"/>
          </a:solidFill>
          <a:ln cap="flat">
            <a:solidFill>
              <a:schemeClr val="tx2"/>
            </a:solidFill>
          </a:ln>
        </p:spPr>
        <p:txBody>
          <a:bodyPr anchor="ctr"/>
          <a:lstStyle/>
          <a:p>
            <a:pPr marL="665163" indent="-665163" eaLnBrk="1" hangingPunct="1"/>
            <a:r>
              <a:rPr lang="es-ES_tradnl" b="1"/>
              <a:t> 2.2. Conceptos básicos del modelo</a:t>
            </a:r>
            <a:endParaRPr lang="es-ES" b="1"/>
          </a:p>
        </p:txBody>
      </p:sp>
      <p:sp>
        <p:nvSpPr>
          <p:cNvPr id="10244" name="Rectangle 7"/>
          <p:cNvSpPr>
            <a:spLocks noGrp="1" noChangeArrowheads="1"/>
          </p:cNvSpPr>
          <p:nvPr>
            <p:ph type="body" idx="1"/>
          </p:nvPr>
        </p:nvSpPr>
        <p:spPr>
          <a:xfrm>
            <a:off x="1173163" y="1447800"/>
            <a:ext cx="7772400" cy="4479925"/>
          </a:xfrm>
        </p:spPr>
        <p:txBody>
          <a:bodyPr/>
          <a:lstStyle/>
          <a:p>
            <a:pPr eaLnBrk="1" hangingPunct="1"/>
            <a:endParaRPr lang="es-ES_tradnl"/>
          </a:p>
          <a:p>
            <a:pPr eaLnBrk="1" hangingPunct="1"/>
            <a:r>
              <a:rPr lang="es-ES_tradnl"/>
              <a:t>Entidad ( </a:t>
            </a:r>
            <a:r>
              <a:rPr lang="es-ES_tradnl" i="1">
                <a:latin typeface="Times New Roman" pitchFamily="18" charset="0"/>
              </a:rPr>
              <a:t>entity</a:t>
            </a:r>
            <a:r>
              <a:rPr lang="es-ES_tradnl"/>
              <a:t> )</a:t>
            </a:r>
          </a:p>
          <a:p>
            <a:pPr eaLnBrk="1" hangingPunct="1"/>
            <a:r>
              <a:rPr lang="es-ES_tradnl"/>
              <a:t>Atributo ( </a:t>
            </a:r>
            <a:r>
              <a:rPr lang="es-ES_tradnl" i="1">
                <a:latin typeface="Times New Roman" pitchFamily="18" charset="0"/>
              </a:rPr>
              <a:t>attribute</a:t>
            </a:r>
            <a:r>
              <a:rPr lang="es-ES_tradnl"/>
              <a:t> )</a:t>
            </a:r>
          </a:p>
          <a:p>
            <a:pPr eaLnBrk="1" hangingPunct="1"/>
            <a:r>
              <a:rPr lang="es-ES_tradnl"/>
              <a:t>Dominio ( </a:t>
            </a:r>
            <a:r>
              <a:rPr lang="es-ES_tradnl" i="1">
                <a:latin typeface="Times New Roman" pitchFamily="18" charset="0"/>
              </a:rPr>
              <a:t>values</a:t>
            </a:r>
            <a:r>
              <a:rPr lang="es-ES_tradnl" i="1">
                <a:latin typeface="Book Antiqua" pitchFamily="18" charset="0"/>
              </a:rPr>
              <a:t> </a:t>
            </a:r>
            <a:r>
              <a:rPr lang="es-ES_tradnl" i="1">
                <a:latin typeface="Times New Roman" pitchFamily="18" charset="0"/>
              </a:rPr>
              <a:t>set</a:t>
            </a:r>
            <a:r>
              <a:rPr lang="es-ES_tradnl"/>
              <a:t> )</a:t>
            </a:r>
          </a:p>
          <a:p>
            <a:pPr eaLnBrk="1" hangingPunct="1"/>
            <a:r>
              <a:rPr lang="es-ES_tradnl"/>
              <a:t>Relación ( </a:t>
            </a:r>
            <a:r>
              <a:rPr lang="es-ES_tradnl" i="1">
                <a:latin typeface="Times New Roman" pitchFamily="18" charset="0"/>
              </a:rPr>
              <a:t>relationship</a:t>
            </a:r>
            <a:r>
              <a:rPr lang="es-ES_tradnl"/>
              <a:t> )</a:t>
            </a:r>
          </a:p>
        </p:txBody>
      </p:sp>
    </p:spTree>
  </p:cSld>
  <p:clrMapOvr>
    <a:masterClrMapping/>
  </p:clrMapOvr>
  <p:transition advTm="1416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3 Marcador de número de diapositiva"/>
          <p:cNvSpPr>
            <a:spLocks noGrp="1"/>
          </p:cNvSpPr>
          <p:nvPr>
            <p:ph type="sldNum" sz="quarter" idx="12"/>
          </p:nvPr>
        </p:nvSpPr>
        <p:spPr>
          <a:noFill/>
        </p:spPr>
        <p:txBody>
          <a:bodyPr/>
          <a:lstStyle/>
          <a:p>
            <a:fld id="{EE507F1A-FEF4-4424-9ACA-A1ED0B150668}" type="slidenum">
              <a:rPr lang="es-ES" smtClean="0"/>
              <a:pPr/>
              <a:t>60</a:t>
            </a:fld>
            <a:endParaRPr lang="es-ES"/>
          </a:p>
        </p:txBody>
      </p:sp>
      <p:sp>
        <p:nvSpPr>
          <p:cNvPr id="65539" name="Rectangle 2"/>
          <p:cNvSpPr>
            <a:spLocks noChangeArrowheads="1"/>
          </p:cNvSpPr>
          <p:nvPr/>
        </p:nvSpPr>
        <p:spPr bwMode="auto">
          <a:xfrm>
            <a:off x="611188" y="1916113"/>
            <a:ext cx="8272462" cy="1752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572000" algn="l"/>
              </a:tabLst>
            </a:pPr>
            <a:r>
              <a:rPr lang="es-ES_tradnl" sz="2000"/>
              <a:t>Dos (o más) tipos de relación son </a:t>
            </a:r>
            <a:r>
              <a:rPr lang="es-ES_tradnl" sz="2000" b="1"/>
              <a:t>exclusivos</a:t>
            </a:r>
            <a:r>
              <a:rPr lang="es-ES_tradnl" sz="2000"/>
              <a:t>, </a:t>
            </a:r>
            <a:br>
              <a:rPr lang="es-ES_tradnl" sz="2000"/>
            </a:br>
            <a:r>
              <a:rPr lang="es-ES_tradnl" sz="2000"/>
              <a:t>respecto de un tipo de entidad que participa en ambos, si </a:t>
            </a:r>
            <a:r>
              <a:rPr lang="es-ES_tradnl" sz="2000" b="1">
                <a:solidFill>
                  <a:schemeClr val="accent2"/>
                </a:solidFill>
              </a:rPr>
              <a:t>cada instancia del tipo de entidad sólo puede participar en uno de los tipos de relación</a:t>
            </a:r>
          </a:p>
        </p:txBody>
      </p:sp>
      <p:sp>
        <p:nvSpPr>
          <p:cNvPr id="65540" name="Rectangle 4"/>
          <p:cNvSpPr>
            <a:spLocks noChangeArrowheads="1"/>
          </p:cNvSpPr>
          <p:nvPr/>
        </p:nvSpPr>
        <p:spPr bwMode="auto">
          <a:xfrm>
            <a:off x="5443538" y="5062538"/>
            <a:ext cx="1109662" cy="341312"/>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a:latin typeface="Arial Narrow" pitchFamily="34" charset="0"/>
              </a:rPr>
              <a:t>GASOLINA</a:t>
            </a:r>
          </a:p>
        </p:txBody>
      </p:sp>
      <p:sp>
        <p:nvSpPr>
          <p:cNvPr id="65541" name="AutoShape 5"/>
          <p:cNvSpPr>
            <a:spLocks noChangeArrowheads="1"/>
          </p:cNvSpPr>
          <p:nvPr/>
        </p:nvSpPr>
        <p:spPr bwMode="auto">
          <a:xfrm>
            <a:off x="5249863" y="3929063"/>
            <a:ext cx="1455737" cy="617537"/>
          </a:xfrm>
          <a:prstGeom prst="diamond">
            <a:avLst/>
          </a:prstGeom>
          <a:noFill/>
          <a:ln w="9525">
            <a:solidFill>
              <a:schemeClr val="tx1"/>
            </a:solidFill>
            <a:miter lim="800000"/>
            <a:headEnd/>
            <a:tailEnd/>
          </a:ln>
        </p:spPr>
        <p:txBody>
          <a:bodyPr lIns="0" tIns="46800" rIns="0" bIns="10800" anchor="ctr">
            <a:spAutoFit/>
          </a:bodyPr>
          <a:lstStyle/>
          <a:p>
            <a:pPr algn="ctr" eaLnBrk="0" hangingPunct="0"/>
            <a:r>
              <a:rPr lang="es-ES_tradnl">
                <a:latin typeface="Arial Narrow" pitchFamily="34" charset="0"/>
              </a:rPr>
              <a:t>GASTA</a:t>
            </a:r>
          </a:p>
        </p:txBody>
      </p:sp>
      <p:sp>
        <p:nvSpPr>
          <p:cNvPr id="65542" name="Line 6"/>
          <p:cNvSpPr>
            <a:spLocks noChangeShapeType="1"/>
          </p:cNvSpPr>
          <p:nvPr/>
        </p:nvSpPr>
        <p:spPr bwMode="auto">
          <a:xfrm>
            <a:off x="5984875" y="4549775"/>
            <a:ext cx="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5543" name="AutoShape 7"/>
          <p:cNvSpPr>
            <a:spLocks noChangeArrowheads="1"/>
          </p:cNvSpPr>
          <p:nvPr/>
        </p:nvSpPr>
        <p:spPr bwMode="auto">
          <a:xfrm>
            <a:off x="2867025" y="3927475"/>
            <a:ext cx="1938338" cy="617538"/>
          </a:xfrm>
          <a:prstGeom prst="diamond">
            <a:avLst/>
          </a:prstGeom>
          <a:noFill/>
          <a:ln w="9525">
            <a:solidFill>
              <a:schemeClr val="tx1"/>
            </a:solidFill>
            <a:miter lim="800000"/>
            <a:headEnd/>
            <a:tailEnd/>
          </a:ln>
        </p:spPr>
        <p:txBody>
          <a:bodyPr lIns="0" tIns="46800" rIns="0" bIns="10800" anchor="ctr">
            <a:spAutoFit/>
          </a:bodyPr>
          <a:lstStyle/>
          <a:p>
            <a:pPr algn="ctr" eaLnBrk="0" hangingPunct="0"/>
            <a:r>
              <a:rPr lang="es-ES_tradnl">
                <a:latin typeface="Arial Narrow" pitchFamily="34" charset="0"/>
              </a:rPr>
              <a:t>CONSUME</a:t>
            </a:r>
          </a:p>
        </p:txBody>
      </p:sp>
      <p:sp>
        <p:nvSpPr>
          <p:cNvPr id="65544" name="Rectangle 8"/>
          <p:cNvSpPr>
            <a:spLocks noChangeArrowheads="1"/>
          </p:cNvSpPr>
          <p:nvPr/>
        </p:nvSpPr>
        <p:spPr bwMode="auto">
          <a:xfrm>
            <a:off x="3276600" y="5068888"/>
            <a:ext cx="1109663" cy="341312"/>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a:latin typeface="Arial Narrow" pitchFamily="34" charset="0"/>
              </a:rPr>
              <a:t>GASOIL</a:t>
            </a:r>
          </a:p>
        </p:txBody>
      </p:sp>
      <p:sp>
        <p:nvSpPr>
          <p:cNvPr id="65545" name="Line 9"/>
          <p:cNvSpPr>
            <a:spLocks noChangeShapeType="1"/>
          </p:cNvSpPr>
          <p:nvPr/>
        </p:nvSpPr>
        <p:spPr bwMode="auto">
          <a:xfrm>
            <a:off x="3838575" y="4549775"/>
            <a:ext cx="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5546" name="Arc 10"/>
          <p:cNvSpPr>
            <a:spLocks/>
          </p:cNvSpPr>
          <p:nvPr/>
        </p:nvSpPr>
        <p:spPr bwMode="auto">
          <a:xfrm flipH="1" flipV="1">
            <a:off x="4292600" y="2667000"/>
            <a:ext cx="1422400" cy="1295400"/>
          </a:xfrm>
          <a:custGeom>
            <a:avLst/>
            <a:gdLst>
              <a:gd name="T0" fmla="*/ 0 w 31236"/>
              <a:gd name="T1" fmla="*/ 22673397 h 21600"/>
              <a:gd name="T2" fmla="*/ 64772121 w 31236"/>
              <a:gd name="T3" fmla="*/ 25439195 h 21600"/>
              <a:gd name="T4" fmla="*/ 31625043 w 31236"/>
              <a:gd name="T5" fmla="*/ 77688019 h 21600"/>
              <a:gd name="T6" fmla="*/ 0 60000 65536"/>
              <a:gd name="T7" fmla="*/ 0 60000 65536"/>
              <a:gd name="T8" fmla="*/ 0 60000 65536"/>
              <a:gd name="T9" fmla="*/ 0 w 31236"/>
              <a:gd name="T10" fmla="*/ 0 h 21600"/>
              <a:gd name="T11" fmla="*/ 31236 w 31236"/>
              <a:gd name="T12" fmla="*/ 21600 h 21600"/>
            </a:gdLst>
            <a:ahLst/>
            <a:cxnLst>
              <a:cxn ang="T6">
                <a:pos x="T0" y="T1"/>
              </a:cxn>
              <a:cxn ang="T7">
                <a:pos x="T2" y="T3"/>
              </a:cxn>
              <a:cxn ang="T8">
                <a:pos x="T4" y="T5"/>
              </a:cxn>
            </a:cxnLst>
            <a:rect l="T9" t="T10" r="T11" b="T12"/>
            <a:pathLst>
              <a:path w="31236" h="21600" fill="none" extrusionOk="0">
                <a:moveTo>
                  <a:pt x="0" y="6304"/>
                </a:moveTo>
                <a:cubicBezTo>
                  <a:pt x="4048" y="2266"/>
                  <a:pt x="9533" y="-1"/>
                  <a:pt x="15251" y="0"/>
                </a:cubicBezTo>
                <a:cubicBezTo>
                  <a:pt x="21337" y="0"/>
                  <a:pt x="27142" y="2568"/>
                  <a:pt x="31236" y="7072"/>
                </a:cubicBezTo>
              </a:path>
              <a:path w="31236" h="21600" stroke="0" extrusionOk="0">
                <a:moveTo>
                  <a:pt x="0" y="6304"/>
                </a:moveTo>
                <a:cubicBezTo>
                  <a:pt x="4048" y="2266"/>
                  <a:pt x="9533" y="-1"/>
                  <a:pt x="15251" y="0"/>
                </a:cubicBezTo>
                <a:cubicBezTo>
                  <a:pt x="21337" y="0"/>
                  <a:pt x="27142" y="2568"/>
                  <a:pt x="31236" y="7072"/>
                </a:cubicBezTo>
                <a:lnTo>
                  <a:pt x="15251" y="21600"/>
                </a:lnTo>
                <a:close/>
              </a:path>
            </a:pathLst>
          </a:custGeom>
          <a:noFill/>
          <a:ln w="28575">
            <a:solidFill>
              <a:schemeClr val="accent2"/>
            </a:solidFill>
            <a:round/>
            <a:headEnd/>
            <a:tailEnd/>
          </a:ln>
        </p:spPr>
        <p:txBody>
          <a:bodyPr lIns="0" tIns="46800" rIns="0" bIns="10800" anchor="ctr">
            <a:spAutoFit/>
          </a:bodyPr>
          <a:lstStyle/>
          <a:p>
            <a:endParaRPr lang="es-MX"/>
          </a:p>
        </p:txBody>
      </p:sp>
      <p:sp>
        <p:nvSpPr>
          <p:cNvPr id="65547" name="Line 11"/>
          <p:cNvSpPr>
            <a:spLocks noChangeShapeType="1"/>
          </p:cNvSpPr>
          <p:nvPr/>
        </p:nvSpPr>
        <p:spPr bwMode="auto">
          <a:xfrm flipH="1">
            <a:off x="3962400" y="3495675"/>
            <a:ext cx="704850" cy="46355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5548" name="Line 12"/>
          <p:cNvSpPr>
            <a:spLocks noChangeShapeType="1"/>
          </p:cNvSpPr>
          <p:nvPr/>
        </p:nvSpPr>
        <p:spPr bwMode="auto">
          <a:xfrm>
            <a:off x="5299075" y="3495675"/>
            <a:ext cx="703263" cy="46355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5549" name="Rectangle 13"/>
          <p:cNvSpPr>
            <a:spLocks noChangeArrowheads="1"/>
          </p:cNvSpPr>
          <p:nvPr/>
        </p:nvSpPr>
        <p:spPr bwMode="auto">
          <a:xfrm>
            <a:off x="1173163" y="762000"/>
            <a:ext cx="7772400" cy="533400"/>
          </a:xfrm>
          <a:prstGeom prst="rect">
            <a:avLst/>
          </a:prstGeom>
          <a:solidFill>
            <a:srgbClr val="DDDDDD"/>
          </a:solidFill>
          <a:ln w="9525">
            <a:solidFill>
              <a:schemeClr val="tx2"/>
            </a:solidFill>
            <a:miter lim="800000"/>
            <a:headEnd/>
            <a:tailEnd/>
          </a:ln>
        </p:spPr>
        <p:txBody>
          <a:bodyPr anchor="ctr"/>
          <a:lstStyle/>
          <a:p>
            <a:pPr marL="90488"/>
            <a:r>
              <a:rPr lang="es-ES_tradnl" sz="3200" b="1">
                <a:solidFill>
                  <a:schemeClr val="tx2"/>
                </a:solidFill>
                <a:latin typeface="Times New Roman" pitchFamily="18" charset="0"/>
              </a:rPr>
              <a:t>Relaciones Exclusivas</a:t>
            </a:r>
            <a:endParaRPr lang="es-ES" sz="3200" b="1">
              <a:solidFill>
                <a:schemeClr val="tx2"/>
              </a:solidFill>
              <a:latin typeface="Times New Roman" pitchFamily="18" charset="0"/>
            </a:endParaRPr>
          </a:p>
        </p:txBody>
      </p:sp>
      <p:sp>
        <p:nvSpPr>
          <p:cNvPr id="65550" name="Rectangle 1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65551" name="Rectangle 15"/>
          <p:cNvSpPr>
            <a:spLocks noChangeArrowheads="1"/>
          </p:cNvSpPr>
          <p:nvPr/>
        </p:nvSpPr>
        <p:spPr bwMode="auto">
          <a:xfrm>
            <a:off x="1173163" y="5638800"/>
            <a:ext cx="7772400" cy="863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s-ES_tradnl" sz="2400">
                <a:latin typeface="Arial Narrow" pitchFamily="34" charset="0"/>
              </a:rPr>
              <a:t>CONSUME</a:t>
            </a:r>
            <a:r>
              <a:rPr lang="es-ES_tradnl" sz="2400"/>
              <a:t> y </a:t>
            </a:r>
            <a:r>
              <a:rPr lang="es-ES_tradnl" sz="2400">
                <a:latin typeface="Arial Narrow" pitchFamily="34" charset="0"/>
              </a:rPr>
              <a:t>GASTA</a:t>
            </a:r>
            <a:r>
              <a:rPr lang="es-ES_tradnl" sz="2400"/>
              <a:t> son exclusivas respecto del tipo de entidad </a:t>
            </a:r>
            <a:r>
              <a:rPr lang="es-ES_tradnl" sz="2400">
                <a:latin typeface="Arial Narrow" pitchFamily="34" charset="0"/>
              </a:rPr>
              <a:t>VEHICULO</a:t>
            </a:r>
            <a:endParaRPr lang="es-ES" sz="2400">
              <a:latin typeface="Arial Narrow" pitchFamily="34" charset="0"/>
            </a:endParaRPr>
          </a:p>
        </p:txBody>
      </p:sp>
      <p:sp>
        <p:nvSpPr>
          <p:cNvPr id="65552" name="Rectangle 3"/>
          <p:cNvSpPr>
            <a:spLocks noChangeArrowheads="1"/>
          </p:cNvSpPr>
          <p:nvPr/>
        </p:nvSpPr>
        <p:spPr bwMode="auto">
          <a:xfrm>
            <a:off x="4367213" y="3163888"/>
            <a:ext cx="1195387" cy="341312"/>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a:latin typeface="Arial Narrow" pitchFamily="34" charset="0"/>
              </a:rPr>
              <a:t>VEHÍCULO</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3 Marcador de número de diapositiva"/>
          <p:cNvSpPr>
            <a:spLocks noGrp="1"/>
          </p:cNvSpPr>
          <p:nvPr>
            <p:ph type="sldNum" sz="quarter" idx="12"/>
          </p:nvPr>
        </p:nvSpPr>
        <p:spPr>
          <a:noFill/>
        </p:spPr>
        <p:txBody>
          <a:bodyPr/>
          <a:lstStyle/>
          <a:p>
            <a:fld id="{E51B6D17-DF7F-422D-A3F8-57A58E93E7CE}" type="slidenum">
              <a:rPr lang="es-ES" smtClean="0"/>
              <a:pPr/>
              <a:t>61</a:t>
            </a:fld>
            <a:endParaRPr lang="es-ES"/>
          </a:p>
        </p:txBody>
      </p:sp>
      <p:sp>
        <p:nvSpPr>
          <p:cNvPr id="66563" name="Rectangle 3"/>
          <p:cNvSpPr>
            <a:spLocks noChangeArrowheads="1"/>
          </p:cNvSpPr>
          <p:nvPr/>
        </p:nvSpPr>
        <p:spPr bwMode="auto">
          <a:xfrm>
            <a:off x="1066800" y="1524000"/>
            <a:ext cx="7848600" cy="4800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2957513" algn="l"/>
                <a:tab pos="4772025" algn="l"/>
              </a:tabLst>
            </a:pPr>
            <a:endParaRPr lang="es-ES_tradnl" sz="2400"/>
          </a:p>
          <a:p>
            <a:pPr marL="342900" indent="-342900">
              <a:spcBef>
                <a:spcPct val="20000"/>
              </a:spcBef>
              <a:buClr>
                <a:schemeClr val="folHlink"/>
              </a:buClr>
              <a:buSzPct val="60000"/>
              <a:buFont typeface="Wingdings" pitchFamily="2" charset="2"/>
              <a:buChar char="n"/>
              <a:tabLst>
                <a:tab pos="381000" algn="l"/>
                <a:tab pos="2957513" algn="l"/>
                <a:tab pos="4772025" algn="l"/>
              </a:tabLst>
            </a:pPr>
            <a:r>
              <a:rPr lang="es-ES_tradnl" sz="2400"/>
              <a:t>Caso especial de relación entre un tipo de entidad y varios otros tipos de entidad</a:t>
            </a:r>
          </a:p>
          <a:p>
            <a:pPr marL="342900" indent="-342900">
              <a:spcBef>
                <a:spcPct val="20000"/>
              </a:spcBef>
              <a:buClr>
                <a:schemeClr val="folHlink"/>
              </a:buClr>
              <a:buSzPct val="60000"/>
              <a:buFont typeface="Wingdings" pitchFamily="2" charset="2"/>
              <a:buChar char="n"/>
              <a:tabLst>
                <a:tab pos="381000" algn="l"/>
                <a:tab pos="2957513" algn="l"/>
                <a:tab pos="4772025" algn="l"/>
              </a:tabLst>
            </a:pPr>
            <a:endParaRPr lang="es-ES_tradnl" sz="2400"/>
          </a:p>
          <a:p>
            <a:pPr marL="342900" indent="-342900">
              <a:spcBef>
                <a:spcPct val="20000"/>
              </a:spcBef>
              <a:buClr>
                <a:schemeClr val="folHlink"/>
              </a:buClr>
              <a:buSzPct val="60000"/>
              <a:buFont typeface="Wingdings" pitchFamily="2" charset="2"/>
              <a:buChar char="n"/>
              <a:tabLst>
                <a:tab pos="381000" algn="l"/>
                <a:tab pos="2957513" algn="l"/>
                <a:tab pos="4772025" algn="l"/>
              </a:tabLst>
            </a:pPr>
            <a:r>
              <a:rPr lang="es-ES_tradnl" sz="2400"/>
              <a:t>La jerarquía o relación que se establece entre uno y otros corresponde a la noción de </a:t>
            </a:r>
            <a:r>
              <a:rPr lang="es-ES_tradnl" sz="2400">
                <a:solidFill>
                  <a:schemeClr val="accent2"/>
                </a:solidFill>
                <a:latin typeface="Arial Narrow" pitchFamily="34" charset="0"/>
              </a:rPr>
              <a:t>“</a:t>
            </a:r>
            <a:r>
              <a:rPr lang="es-ES_tradnl" sz="2400" b="1">
                <a:solidFill>
                  <a:schemeClr val="accent2"/>
                </a:solidFill>
                <a:latin typeface="Arial Narrow" pitchFamily="34" charset="0"/>
              </a:rPr>
              <a:t>es_un</a:t>
            </a:r>
            <a:r>
              <a:rPr lang="es-ES_tradnl" sz="2400">
                <a:solidFill>
                  <a:schemeClr val="accent2"/>
                </a:solidFill>
                <a:latin typeface="Arial Narrow" pitchFamily="34" charset="0"/>
              </a:rPr>
              <a:t>”</a:t>
            </a:r>
            <a:r>
              <a:rPr lang="es-ES_tradnl" sz="2400"/>
              <a:t> o de </a:t>
            </a:r>
            <a:r>
              <a:rPr lang="es-ES_tradnl" sz="2400">
                <a:solidFill>
                  <a:schemeClr val="accent2"/>
                </a:solidFill>
                <a:latin typeface="Arial Narrow" pitchFamily="34" charset="0"/>
              </a:rPr>
              <a:t>“</a:t>
            </a:r>
            <a:r>
              <a:rPr lang="es-ES_tradnl" sz="2400" b="1">
                <a:solidFill>
                  <a:schemeClr val="accent2"/>
                </a:solidFill>
                <a:latin typeface="Arial Narrow" pitchFamily="34" charset="0"/>
              </a:rPr>
              <a:t>es_un_tipo_de</a:t>
            </a:r>
            <a:r>
              <a:rPr lang="es-ES_tradnl" sz="2400">
                <a:solidFill>
                  <a:schemeClr val="accent2"/>
                </a:solidFill>
                <a:latin typeface="Arial Narrow" pitchFamily="34" charset="0"/>
              </a:rPr>
              <a:t>”</a:t>
            </a:r>
          </a:p>
          <a:p>
            <a:pPr marL="342900" indent="-342900">
              <a:spcBef>
                <a:spcPct val="20000"/>
              </a:spcBef>
              <a:buClr>
                <a:schemeClr val="folHlink"/>
              </a:buClr>
              <a:buSzPct val="60000"/>
              <a:buFont typeface="Wingdings" pitchFamily="2" charset="2"/>
              <a:buChar char="n"/>
              <a:tabLst>
                <a:tab pos="381000" algn="l"/>
                <a:tab pos="2957513" algn="l"/>
                <a:tab pos="4772025" algn="l"/>
              </a:tabLst>
            </a:pPr>
            <a:endParaRPr lang="es-ES_tradnl" sz="2400">
              <a:latin typeface="Arial Narrow" pitchFamily="34" charset="0"/>
            </a:endParaRPr>
          </a:p>
          <a:p>
            <a:pPr marL="342900" indent="-342900">
              <a:spcBef>
                <a:spcPct val="20000"/>
              </a:spcBef>
              <a:buClr>
                <a:schemeClr val="folHlink"/>
              </a:buClr>
              <a:buSzPct val="60000"/>
              <a:buFont typeface="Wingdings" pitchFamily="2" charset="2"/>
              <a:buChar char="n"/>
              <a:tabLst>
                <a:tab pos="381000" algn="l"/>
                <a:tab pos="2957513" algn="l"/>
                <a:tab pos="4772025" algn="l"/>
              </a:tabLst>
            </a:pPr>
            <a:r>
              <a:rPr lang="es-ES_tradnl" sz="2400"/>
              <a:t>Estas jerarquías pueden formarse por </a:t>
            </a:r>
            <a:r>
              <a:rPr lang="es-ES_tradnl" sz="2400" b="1"/>
              <a:t>especialización</a:t>
            </a:r>
            <a:r>
              <a:rPr lang="es-ES_tradnl" sz="2400"/>
              <a:t> o bien por </a:t>
            </a:r>
            <a:r>
              <a:rPr lang="es-ES_tradnl" sz="2400" b="1"/>
              <a:t>generalización</a:t>
            </a:r>
          </a:p>
        </p:txBody>
      </p:sp>
      <p:sp>
        <p:nvSpPr>
          <p:cNvPr id="66564" name="Rectangle 6"/>
          <p:cNvSpPr>
            <a:spLocks noChangeArrowheads="1"/>
          </p:cNvSpPr>
          <p:nvPr/>
        </p:nvSpPr>
        <p:spPr bwMode="auto">
          <a:xfrm>
            <a:off x="1173163" y="762000"/>
            <a:ext cx="7772400" cy="533400"/>
          </a:xfrm>
          <a:prstGeom prst="rect">
            <a:avLst/>
          </a:prstGeom>
          <a:solidFill>
            <a:srgbClr val="DDDDDD"/>
          </a:solidFill>
          <a:ln w="9525">
            <a:solidFill>
              <a:schemeClr val="tx2"/>
            </a:solidFill>
            <a:miter lim="800000"/>
            <a:headEnd/>
            <a:tailEnd/>
          </a:ln>
        </p:spPr>
        <p:txBody>
          <a:bodyPr anchor="ctr"/>
          <a:lstStyle/>
          <a:p>
            <a:pPr marL="90488"/>
            <a:r>
              <a:rPr lang="es-ES_tradnl" sz="3200" b="1">
                <a:solidFill>
                  <a:schemeClr val="tx2"/>
                </a:solidFill>
                <a:latin typeface="Times New Roman" pitchFamily="18" charset="0"/>
              </a:rPr>
              <a:t>Especialización/Generalización (E/G)</a:t>
            </a:r>
            <a:endParaRPr lang="es-ES" sz="3200" b="1">
              <a:solidFill>
                <a:schemeClr val="tx2"/>
              </a:solidFill>
              <a:latin typeface="Times New Roman" pitchFamily="18" charset="0"/>
            </a:endParaRPr>
          </a:p>
        </p:txBody>
      </p:sp>
      <p:sp>
        <p:nvSpPr>
          <p:cNvPr id="66565" name="Rectangle 7"/>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3 Marcador de número de diapositiva"/>
          <p:cNvSpPr>
            <a:spLocks noGrp="1"/>
          </p:cNvSpPr>
          <p:nvPr>
            <p:ph type="sldNum" sz="quarter" idx="12"/>
          </p:nvPr>
        </p:nvSpPr>
        <p:spPr>
          <a:noFill/>
        </p:spPr>
        <p:txBody>
          <a:bodyPr/>
          <a:lstStyle/>
          <a:p>
            <a:fld id="{3AA7CC1E-851C-4087-A506-85AC2B1BC917}" type="slidenum">
              <a:rPr lang="es-ES" smtClean="0"/>
              <a:pPr/>
              <a:t>62</a:t>
            </a:fld>
            <a:endParaRPr lang="es-ES"/>
          </a:p>
        </p:txBody>
      </p:sp>
      <p:sp>
        <p:nvSpPr>
          <p:cNvPr id="67587" name="Rectangle 2"/>
          <p:cNvSpPr>
            <a:spLocks noChangeArrowheads="1"/>
          </p:cNvSpPr>
          <p:nvPr/>
        </p:nvSpPr>
        <p:spPr bwMode="auto">
          <a:xfrm>
            <a:off x="1066800" y="1916113"/>
            <a:ext cx="7848600" cy="4484687"/>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2957513" algn="l"/>
                <a:tab pos="4772025" algn="l"/>
              </a:tabLst>
            </a:pPr>
            <a:r>
              <a:rPr lang="es-ES_tradnl" sz="2400" b="1"/>
              <a:t>	</a:t>
            </a:r>
            <a:r>
              <a:rPr lang="es-ES_tradnl" sz="2400"/>
              <a:t>Agrupación de instancias </a:t>
            </a:r>
            <a:r>
              <a:rPr lang="es-ES_tradnl" sz="2400" b="1"/>
              <a:t>dentro</a:t>
            </a:r>
            <a:r>
              <a:rPr lang="es-ES_tradnl" sz="2400"/>
              <a:t> de un tipo de entidad, que debe </a:t>
            </a:r>
            <a:r>
              <a:rPr lang="es-ES_tradnl" sz="2400" b="1"/>
              <a:t>representarse explícitamente</a:t>
            </a:r>
            <a:r>
              <a:rPr lang="es-ES_tradnl" sz="2400"/>
              <a:t> debido a su importancia para el diseño o aplicación</a:t>
            </a:r>
          </a:p>
          <a:p>
            <a:pPr marL="742950" lvl="1" indent="-285750">
              <a:spcBef>
                <a:spcPct val="20000"/>
              </a:spcBef>
              <a:buClr>
                <a:schemeClr val="hlink"/>
              </a:buClr>
              <a:buSzPct val="55000"/>
              <a:buFont typeface="Wingdings" pitchFamily="2" charset="2"/>
              <a:buChar char="n"/>
              <a:tabLst>
                <a:tab pos="381000" algn="l"/>
                <a:tab pos="2957513" algn="l"/>
                <a:tab pos="4772025" algn="l"/>
              </a:tabLst>
            </a:pPr>
            <a:r>
              <a:rPr lang="es-ES_tradnl" sz="2000"/>
              <a:t>Subtipos del tipo de entidad </a:t>
            </a:r>
            <a:r>
              <a:rPr lang="es-ES_tradnl" sz="2000">
                <a:latin typeface="Arial Narrow" pitchFamily="34" charset="0"/>
              </a:rPr>
              <a:t>VEHÍCULO</a:t>
            </a:r>
            <a:r>
              <a:rPr lang="es-ES_tradnl" sz="2000"/>
              <a:t>:</a:t>
            </a:r>
          </a:p>
          <a:p>
            <a:pPr marL="1162050" lvl="2" indent="-228600">
              <a:lnSpc>
                <a:spcPct val="80000"/>
              </a:lnSpc>
              <a:spcBef>
                <a:spcPct val="20000"/>
              </a:spcBef>
              <a:buClr>
                <a:schemeClr val="folHlink"/>
              </a:buClr>
              <a:buSzPct val="50000"/>
              <a:buFont typeface="Wingdings" pitchFamily="2" charset="2"/>
              <a:buChar char="n"/>
              <a:tabLst>
                <a:tab pos="381000" algn="l"/>
                <a:tab pos="2957513" algn="l"/>
                <a:tab pos="4772025" algn="l"/>
              </a:tabLst>
            </a:pPr>
            <a:r>
              <a:rPr lang="es-ES_tradnl">
                <a:latin typeface="Arial Narrow" pitchFamily="34" charset="0"/>
              </a:rPr>
              <a:t>CAMIÓN</a:t>
            </a:r>
          </a:p>
          <a:p>
            <a:pPr marL="1162050" lvl="2" indent="-228600">
              <a:lnSpc>
                <a:spcPct val="80000"/>
              </a:lnSpc>
              <a:spcBef>
                <a:spcPct val="20000"/>
              </a:spcBef>
              <a:buClr>
                <a:schemeClr val="folHlink"/>
              </a:buClr>
              <a:buSzPct val="50000"/>
              <a:buFont typeface="Wingdings" pitchFamily="2" charset="2"/>
              <a:buChar char="n"/>
              <a:tabLst>
                <a:tab pos="381000" algn="l"/>
                <a:tab pos="2957513" algn="l"/>
                <a:tab pos="4772025" algn="l"/>
              </a:tabLst>
            </a:pPr>
            <a:r>
              <a:rPr lang="es-ES_tradnl">
                <a:latin typeface="Arial Narrow" pitchFamily="34" charset="0"/>
              </a:rPr>
              <a:t>TURISMO</a:t>
            </a:r>
          </a:p>
          <a:p>
            <a:pPr marL="1162050" lvl="2" indent="-228600">
              <a:lnSpc>
                <a:spcPct val="80000"/>
              </a:lnSpc>
              <a:spcBef>
                <a:spcPct val="20000"/>
              </a:spcBef>
              <a:buClr>
                <a:schemeClr val="folHlink"/>
              </a:buClr>
              <a:buSzPct val="50000"/>
              <a:buFont typeface="Wingdings" pitchFamily="2" charset="2"/>
              <a:buChar char="n"/>
              <a:tabLst>
                <a:tab pos="381000" algn="l"/>
                <a:tab pos="2957513" algn="l"/>
                <a:tab pos="4772025" algn="l"/>
              </a:tabLst>
            </a:pPr>
            <a:r>
              <a:rPr lang="es-ES_tradnl">
                <a:latin typeface="Arial Narrow" pitchFamily="34" charset="0"/>
              </a:rPr>
              <a:t>AUTOBÚS</a:t>
            </a:r>
          </a:p>
          <a:p>
            <a:pPr marL="1162050" lvl="2" indent="-228600">
              <a:lnSpc>
                <a:spcPct val="80000"/>
              </a:lnSpc>
              <a:spcBef>
                <a:spcPct val="20000"/>
              </a:spcBef>
              <a:buClr>
                <a:schemeClr val="folHlink"/>
              </a:buClr>
              <a:buSzPct val="50000"/>
              <a:buFont typeface="Wingdings" pitchFamily="2" charset="2"/>
              <a:buChar char="n"/>
              <a:tabLst>
                <a:tab pos="381000" algn="l"/>
                <a:tab pos="2957513" algn="l"/>
                <a:tab pos="4772025" algn="l"/>
              </a:tabLst>
            </a:pPr>
            <a:r>
              <a:rPr lang="es-ES_tradnl">
                <a:latin typeface="Arial Narrow" pitchFamily="34" charset="0"/>
              </a:rPr>
              <a:t>CICLOMOTOR</a:t>
            </a:r>
          </a:p>
          <a:p>
            <a:pPr marL="742950" lvl="1" indent="-285750">
              <a:spcBef>
                <a:spcPct val="20000"/>
              </a:spcBef>
              <a:buClr>
                <a:schemeClr val="hlink"/>
              </a:buClr>
              <a:buSzPct val="55000"/>
              <a:buFont typeface="Wingdings" pitchFamily="2" charset="2"/>
              <a:buChar char="n"/>
              <a:tabLst>
                <a:tab pos="381000" algn="l"/>
                <a:tab pos="2957513" algn="l"/>
                <a:tab pos="4772025" algn="l"/>
              </a:tabLst>
            </a:pPr>
            <a:r>
              <a:rPr lang="es-ES_tradnl" sz="2000"/>
              <a:t>Subtipos del tipo de entidad </a:t>
            </a:r>
            <a:r>
              <a:rPr lang="es-ES_tradnl" sz="2000">
                <a:latin typeface="Arial Narrow" pitchFamily="34" charset="0"/>
              </a:rPr>
              <a:t>EMPLEADO</a:t>
            </a:r>
            <a:r>
              <a:rPr lang="es-ES_tradnl" sz="2000"/>
              <a:t>:</a:t>
            </a:r>
          </a:p>
          <a:p>
            <a:pPr marL="1162050" lvl="2" indent="-228600">
              <a:lnSpc>
                <a:spcPct val="80000"/>
              </a:lnSpc>
              <a:spcBef>
                <a:spcPct val="20000"/>
              </a:spcBef>
              <a:buClr>
                <a:schemeClr val="folHlink"/>
              </a:buClr>
              <a:buSzPct val="50000"/>
              <a:buFont typeface="Wingdings" pitchFamily="2" charset="2"/>
              <a:buChar char="n"/>
              <a:tabLst>
                <a:tab pos="381000" algn="l"/>
                <a:tab pos="2957513" algn="l"/>
                <a:tab pos="4772025" algn="l"/>
              </a:tabLst>
            </a:pPr>
            <a:r>
              <a:rPr lang="es-ES_tradnl">
                <a:latin typeface="Arial Narrow" pitchFamily="34" charset="0"/>
              </a:rPr>
              <a:t>SECRETARIO</a:t>
            </a:r>
          </a:p>
          <a:p>
            <a:pPr marL="1162050" lvl="2" indent="-228600">
              <a:lnSpc>
                <a:spcPct val="80000"/>
              </a:lnSpc>
              <a:spcBef>
                <a:spcPct val="20000"/>
              </a:spcBef>
              <a:buClr>
                <a:schemeClr val="folHlink"/>
              </a:buClr>
              <a:buSzPct val="50000"/>
              <a:buFont typeface="Wingdings" pitchFamily="2" charset="2"/>
              <a:buChar char="n"/>
              <a:tabLst>
                <a:tab pos="381000" algn="l"/>
                <a:tab pos="2957513" algn="l"/>
                <a:tab pos="4772025" algn="l"/>
              </a:tabLst>
            </a:pPr>
            <a:r>
              <a:rPr lang="es-ES_tradnl">
                <a:latin typeface="Arial Narrow" pitchFamily="34" charset="0"/>
              </a:rPr>
              <a:t>GERENTE</a:t>
            </a:r>
          </a:p>
          <a:p>
            <a:pPr marL="1162050" lvl="2" indent="-228600">
              <a:lnSpc>
                <a:spcPct val="80000"/>
              </a:lnSpc>
              <a:spcBef>
                <a:spcPct val="20000"/>
              </a:spcBef>
              <a:buClr>
                <a:schemeClr val="folHlink"/>
              </a:buClr>
              <a:buSzPct val="50000"/>
              <a:buFont typeface="Wingdings" pitchFamily="2" charset="2"/>
              <a:buChar char="n"/>
              <a:tabLst>
                <a:tab pos="381000" algn="l"/>
                <a:tab pos="2957513" algn="l"/>
                <a:tab pos="4772025" algn="l"/>
              </a:tabLst>
            </a:pPr>
            <a:r>
              <a:rPr lang="es-ES_tradnl">
                <a:latin typeface="Arial Narrow" pitchFamily="34" charset="0"/>
              </a:rPr>
              <a:t>COMERCIAL</a:t>
            </a:r>
          </a:p>
          <a:p>
            <a:pPr marL="1162050" lvl="2" indent="-228600">
              <a:lnSpc>
                <a:spcPct val="80000"/>
              </a:lnSpc>
              <a:spcBef>
                <a:spcPct val="20000"/>
              </a:spcBef>
              <a:buClr>
                <a:schemeClr val="folHlink"/>
              </a:buClr>
              <a:buSzPct val="50000"/>
              <a:buFont typeface="Wingdings" pitchFamily="2" charset="2"/>
              <a:buChar char="n"/>
              <a:tabLst>
                <a:tab pos="381000" algn="l"/>
                <a:tab pos="2957513" algn="l"/>
                <a:tab pos="4772025" algn="l"/>
              </a:tabLst>
            </a:pPr>
            <a:endParaRPr lang="es-ES_tradnl">
              <a:latin typeface="Arial Narrow" pitchFamily="34" charset="0"/>
            </a:endParaRPr>
          </a:p>
          <a:p>
            <a:pPr marL="342900" indent="-342900">
              <a:spcBef>
                <a:spcPct val="20000"/>
              </a:spcBef>
              <a:buClr>
                <a:schemeClr val="folHlink"/>
              </a:buClr>
              <a:buSzPct val="60000"/>
              <a:buFont typeface="Wingdings" pitchFamily="2" charset="2"/>
              <a:buChar char="n"/>
              <a:tabLst>
                <a:tab pos="381000" algn="l"/>
                <a:tab pos="2957513" algn="l"/>
                <a:tab pos="4772025" algn="l"/>
              </a:tabLst>
            </a:pPr>
            <a:r>
              <a:rPr lang="es-ES_tradnl" sz="2400"/>
              <a:t>El tipo de entidad que se especializa en otros se llama </a:t>
            </a:r>
            <a:r>
              <a:rPr lang="es-ES_tradnl" sz="2400">
                <a:solidFill>
                  <a:schemeClr val="accent2"/>
                </a:solidFill>
              </a:rPr>
              <a:t>supertipo </a:t>
            </a:r>
            <a:r>
              <a:rPr lang="es-ES_tradnl" sz="2000">
                <a:latin typeface="Arial Narrow" pitchFamily="34" charset="0"/>
              </a:rPr>
              <a:t>( VEHICULO, EMPLEADO )</a:t>
            </a:r>
          </a:p>
        </p:txBody>
      </p:sp>
      <p:sp>
        <p:nvSpPr>
          <p:cNvPr id="67588" name="Rectangle 3"/>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0488"/>
            <a:r>
              <a:rPr lang="es-ES_tradnl" sz="3200" b="1">
                <a:solidFill>
                  <a:schemeClr val="tx2"/>
                </a:solidFill>
                <a:latin typeface="Times New Roman" pitchFamily="18" charset="0"/>
              </a:rPr>
              <a:t>E/G: Subtipo de un tipo de entidad</a:t>
            </a:r>
            <a:endParaRPr lang="es-ES" sz="3200" b="1">
              <a:solidFill>
                <a:schemeClr val="tx2"/>
              </a:solidFill>
              <a:latin typeface="Times New Roman" pitchFamily="18" charset="0"/>
            </a:endParaRPr>
          </a:p>
        </p:txBody>
      </p:sp>
      <p:sp>
        <p:nvSpPr>
          <p:cNvPr id="67589" name="Rectangle 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3 Marcador de número de diapositiva"/>
          <p:cNvSpPr>
            <a:spLocks noGrp="1"/>
          </p:cNvSpPr>
          <p:nvPr>
            <p:ph type="sldNum" sz="quarter" idx="12"/>
          </p:nvPr>
        </p:nvSpPr>
        <p:spPr>
          <a:noFill/>
        </p:spPr>
        <p:txBody>
          <a:bodyPr/>
          <a:lstStyle/>
          <a:p>
            <a:fld id="{67A96A36-D4A3-48F0-A86A-E645836E9870}" type="slidenum">
              <a:rPr lang="es-ES" smtClean="0"/>
              <a:pPr/>
              <a:t>63</a:t>
            </a:fld>
            <a:endParaRPr lang="es-ES"/>
          </a:p>
        </p:txBody>
      </p:sp>
      <p:sp>
        <p:nvSpPr>
          <p:cNvPr id="68611" name="Rectangle 3"/>
          <p:cNvSpPr>
            <a:spLocks noChangeArrowheads="1"/>
          </p:cNvSpPr>
          <p:nvPr/>
        </p:nvSpPr>
        <p:spPr bwMode="auto">
          <a:xfrm>
            <a:off x="179388" y="2060575"/>
            <a:ext cx="5761037" cy="12954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3619500" algn="l"/>
                <a:tab pos="5905500" algn="l"/>
              </a:tabLst>
            </a:pPr>
            <a:r>
              <a:rPr lang="es-ES_tradnl" sz="2400"/>
              <a:t>Es la relación que se establece entre un supertipo y cada uno de sus subtipos </a:t>
            </a:r>
            <a:r>
              <a:rPr lang="es-ES_tradnl" sz="2000"/>
              <a:t>(noción </a:t>
            </a:r>
            <a:r>
              <a:rPr lang="es-ES_tradnl" sz="2000" b="1">
                <a:latin typeface="Arial Narrow" pitchFamily="34" charset="0"/>
              </a:rPr>
              <a:t>es_un </a:t>
            </a:r>
            <a:r>
              <a:rPr lang="es-ES_tradnl" sz="2000"/>
              <a:t>o </a:t>
            </a:r>
            <a:r>
              <a:rPr lang="es-ES_tradnl" sz="2000" b="1">
                <a:latin typeface="Arial Narrow" pitchFamily="34" charset="0"/>
              </a:rPr>
              <a:t>es_un_tipo_de</a:t>
            </a:r>
            <a:r>
              <a:rPr lang="es-ES_tradnl" sz="2000"/>
              <a:t>)</a:t>
            </a:r>
            <a:endParaRPr lang="es-ES_tradnl" sz="2000">
              <a:latin typeface="Arial Narrow" pitchFamily="34" charset="0"/>
            </a:endParaRPr>
          </a:p>
          <a:p>
            <a:pPr marL="342900" indent="-342900">
              <a:spcBef>
                <a:spcPct val="20000"/>
              </a:spcBef>
              <a:buClr>
                <a:schemeClr val="folHlink"/>
              </a:buClr>
              <a:buSzPct val="60000"/>
              <a:buFont typeface="Wingdings" pitchFamily="2" charset="2"/>
              <a:buChar char="n"/>
              <a:tabLst>
                <a:tab pos="381000" algn="l"/>
                <a:tab pos="3619500" algn="l"/>
                <a:tab pos="5905500" algn="l"/>
              </a:tabLst>
            </a:pPr>
            <a:r>
              <a:rPr lang="es-ES_tradnl" sz="2400"/>
              <a:t>Notación:</a:t>
            </a:r>
          </a:p>
        </p:txBody>
      </p:sp>
      <p:sp>
        <p:nvSpPr>
          <p:cNvPr id="68612" name="Rectangle 5"/>
          <p:cNvSpPr>
            <a:spLocks noChangeArrowheads="1"/>
          </p:cNvSpPr>
          <p:nvPr/>
        </p:nvSpPr>
        <p:spPr bwMode="auto">
          <a:xfrm>
            <a:off x="2608263" y="3321050"/>
            <a:ext cx="1008062"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EMPLEADO</a:t>
            </a:r>
          </a:p>
        </p:txBody>
      </p:sp>
      <p:sp>
        <p:nvSpPr>
          <p:cNvPr id="68613" name="Line 8"/>
          <p:cNvSpPr>
            <a:spLocks noChangeShapeType="1"/>
          </p:cNvSpPr>
          <p:nvPr/>
        </p:nvSpPr>
        <p:spPr bwMode="auto">
          <a:xfrm>
            <a:off x="3127375" y="3608388"/>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8614" name="Line 9"/>
          <p:cNvSpPr>
            <a:spLocks noChangeShapeType="1"/>
          </p:cNvSpPr>
          <p:nvPr/>
        </p:nvSpPr>
        <p:spPr bwMode="auto">
          <a:xfrm flipH="1">
            <a:off x="2071688" y="4294188"/>
            <a:ext cx="84455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8615" name="Line 10"/>
          <p:cNvSpPr>
            <a:spLocks noChangeShapeType="1"/>
          </p:cNvSpPr>
          <p:nvPr/>
        </p:nvSpPr>
        <p:spPr bwMode="auto">
          <a:xfrm>
            <a:off x="3338513" y="4294188"/>
            <a:ext cx="84455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8616" name="AutoShape 11"/>
          <p:cNvSpPr>
            <a:spLocks noChangeArrowheads="1"/>
          </p:cNvSpPr>
          <p:nvPr/>
        </p:nvSpPr>
        <p:spPr bwMode="auto">
          <a:xfrm flipV="1">
            <a:off x="2635250" y="3989388"/>
            <a:ext cx="984250" cy="533400"/>
          </a:xfrm>
          <a:prstGeom prst="triangle">
            <a:avLst>
              <a:gd name="adj" fmla="val 50000"/>
            </a:avLst>
          </a:prstGeom>
          <a:noFill/>
          <a:ln w="9525">
            <a:solidFill>
              <a:schemeClr val="tx1"/>
            </a:solidFill>
            <a:miter lim="800000"/>
            <a:headEnd/>
            <a:tailEnd/>
          </a:ln>
        </p:spPr>
        <p:txBody>
          <a:bodyPr wrap="none" lIns="0" tIns="46800" rIns="0" bIns="10800" anchor="ctr">
            <a:spAutoFit/>
          </a:bodyPr>
          <a:lstStyle/>
          <a:p>
            <a:endParaRPr lang="es-MX"/>
          </a:p>
        </p:txBody>
      </p:sp>
      <p:sp>
        <p:nvSpPr>
          <p:cNvPr id="68617" name="Rectangle 12"/>
          <p:cNvSpPr>
            <a:spLocks noChangeArrowheads="1"/>
          </p:cNvSpPr>
          <p:nvPr/>
        </p:nvSpPr>
        <p:spPr bwMode="auto">
          <a:xfrm>
            <a:off x="6091238" y="2532063"/>
            <a:ext cx="1008062"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EMPLEADO</a:t>
            </a:r>
          </a:p>
        </p:txBody>
      </p:sp>
      <p:sp>
        <p:nvSpPr>
          <p:cNvPr id="68618" name="Line 15"/>
          <p:cNvSpPr>
            <a:spLocks noChangeShapeType="1"/>
          </p:cNvSpPr>
          <p:nvPr/>
        </p:nvSpPr>
        <p:spPr bwMode="auto">
          <a:xfrm>
            <a:off x="6611938" y="2819400"/>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8619" name="Line 16"/>
          <p:cNvSpPr>
            <a:spLocks noChangeShapeType="1"/>
          </p:cNvSpPr>
          <p:nvPr/>
        </p:nvSpPr>
        <p:spPr bwMode="auto">
          <a:xfrm flipH="1">
            <a:off x="5556250" y="3505200"/>
            <a:ext cx="84455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8620" name="Line 17"/>
          <p:cNvSpPr>
            <a:spLocks noChangeShapeType="1"/>
          </p:cNvSpPr>
          <p:nvPr/>
        </p:nvSpPr>
        <p:spPr bwMode="auto">
          <a:xfrm>
            <a:off x="6823075" y="3505200"/>
            <a:ext cx="84455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8621" name="Oval 18"/>
          <p:cNvSpPr>
            <a:spLocks noChangeArrowheads="1"/>
          </p:cNvSpPr>
          <p:nvPr/>
        </p:nvSpPr>
        <p:spPr bwMode="auto">
          <a:xfrm>
            <a:off x="6400800" y="3200400"/>
            <a:ext cx="422275" cy="4572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68622" name="Arc 19"/>
          <p:cNvSpPr>
            <a:spLocks/>
          </p:cNvSpPr>
          <p:nvPr/>
        </p:nvSpPr>
        <p:spPr bwMode="auto">
          <a:xfrm rot="14652668" flipH="1">
            <a:off x="6067425" y="3490913"/>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68623" name="Arc 20"/>
          <p:cNvSpPr>
            <a:spLocks/>
          </p:cNvSpPr>
          <p:nvPr/>
        </p:nvSpPr>
        <p:spPr bwMode="auto">
          <a:xfrm rot="7276838" flipH="1">
            <a:off x="6788150" y="3463925"/>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68624" name="Rectangle 21"/>
          <p:cNvSpPr>
            <a:spLocks noChangeArrowheads="1"/>
          </p:cNvSpPr>
          <p:nvPr/>
        </p:nvSpPr>
        <p:spPr bwMode="auto">
          <a:xfrm>
            <a:off x="7424738" y="2339975"/>
            <a:ext cx="148431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68625" name="Rectangle 22"/>
          <p:cNvSpPr>
            <a:spLocks noChangeArrowheads="1"/>
          </p:cNvSpPr>
          <p:nvPr/>
        </p:nvSpPr>
        <p:spPr bwMode="auto">
          <a:xfrm>
            <a:off x="1379538" y="5078413"/>
            <a:ext cx="182086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68626" name="Rectangle 23"/>
          <p:cNvSpPr>
            <a:spLocks noChangeArrowheads="1"/>
          </p:cNvSpPr>
          <p:nvPr/>
        </p:nvSpPr>
        <p:spPr bwMode="auto">
          <a:xfrm>
            <a:off x="6096000" y="4735513"/>
            <a:ext cx="1008063"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EMPLEADO</a:t>
            </a:r>
          </a:p>
        </p:txBody>
      </p:sp>
      <p:sp>
        <p:nvSpPr>
          <p:cNvPr id="68627" name="Line 26"/>
          <p:cNvSpPr>
            <a:spLocks noChangeShapeType="1"/>
          </p:cNvSpPr>
          <p:nvPr/>
        </p:nvSpPr>
        <p:spPr bwMode="auto">
          <a:xfrm>
            <a:off x="6616700" y="5022850"/>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8628" name="Line 27"/>
          <p:cNvSpPr>
            <a:spLocks noChangeShapeType="1"/>
          </p:cNvSpPr>
          <p:nvPr/>
        </p:nvSpPr>
        <p:spPr bwMode="auto">
          <a:xfrm flipH="1">
            <a:off x="5561013" y="5708650"/>
            <a:ext cx="84455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8629" name="Line 28"/>
          <p:cNvSpPr>
            <a:spLocks noChangeShapeType="1"/>
          </p:cNvSpPr>
          <p:nvPr/>
        </p:nvSpPr>
        <p:spPr bwMode="auto">
          <a:xfrm>
            <a:off x="6827838" y="5708650"/>
            <a:ext cx="842962"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8630" name="AutoShape 29"/>
          <p:cNvSpPr>
            <a:spLocks noChangeArrowheads="1"/>
          </p:cNvSpPr>
          <p:nvPr/>
        </p:nvSpPr>
        <p:spPr bwMode="auto">
          <a:xfrm flipV="1">
            <a:off x="6181725" y="5391150"/>
            <a:ext cx="887413" cy="552450"/>
          </a:xfrm>
          <a:prstGeom prst="triangle">
            <a:avLst>
              <a:gd name="adj" fmla="val 50000"/>
            </a:avLst>
          </a:prstGeom>
          <a:noFill/>
          <a:ln w="9525">
            <a:solidFill>
              <a:schemeClr val="tx1"/>
            </a:solidFill>
            <a:miter lim="800000"/>
            <a:headEnd/>
            <a:tailEnd/>
          </a:ln>
        </p:spPr>
        <p:txBody>
          <a:bodyPr rot="10800000" lIns="0" tIns="46800" rIns="0" bIns="10800" anchor="ctr"/>
          <a:lstStyle/>
          <a:p>
            <a:pPr algn="ctr" eaLnBrk="0" hangingPunct="0">
              <a:spcBef>
                <a:spcPct val="50000"/>
              </a:spcBef>
            </a:pPr>
            <a:r>
              <a:rPr lang="es-ES_tradnl" sz="1600"/>
              <a:t>ES</a:t>
            </a:r>
            <a:endParaRPr lang="es-ES_tradnl" sz="1600">
              <a:latin typeface="Times New Roman" pitchFamily="18" charset="0"/>
            </a:endParaRPr>
          </a:p>
        </p:txBody>
      </p:sp>
      <p:sp>
        <p:nvSpPr>
          <p:cNvPr id="68631" name="Rectangle 30"/>
          <p:cNvSpPr>
            <a:spLocks noChangeArrowheads="1"/>
          </p:cNvSpPr>
          <p:nvPr/>
        </p:nvSpPr>
        <p:spPr bwMode="auto">
          <a:xfrm>
            <a:off x="7250113" y="4591050"/>
            <a:ext cx="170021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[SKS1998]</a:t>
            </a:r>
          </a:p>
        </p:txBody>
      </p:sp>
      <p:sp>
        <p:nvSpPr>
          <p:cNvPr id="68632" name="Rectangle 31"/>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3200" b="1">
                <a:solidFill>
                  <a:schemeClr val="tx2"/>
                </a:solidFill>
                <a:latin typeface="Times New Roman" pitchFamily="18" charset="0"/>
              </a:rPr>
              <a:t>E/G: Relación Supertipo/Subtipo</a:t>
            </a:r>
            <a:endParaRPr lang="es-ES" sz="3200" b="1">
              <a:solidFill>
                <a:schemeClr val="tx2"/>
              </a:solidFill>
              <a:latin typeface="Times New Roman" pitchFamily="18" charset="0"/>
            </a:endParaRPr>
          </a:p>
        </p:txBody>
      </p:sp>
      <p:sp>
        <p:nvSpPr>
          <p:cNvPr id="68633" name="Rectangle 32"/>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68634" name="Line 34"/>
          <p:cNvSpPr>
            <a:spLocks noChangeShapeType="1"/>
          </p:cNvSpPr>
          <p:nvPr/>
        </p:nvSpPr>
        <p:spPr bwMode="auto">
          <a:xfrm>
            <a:off x="3128963" y="4522788"/>
            <a:ext cx="0" cy="3048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8635" name="Rectangle 7"/>
          <p:cNvSpPr>
            <a:spLocks noChangeArrowheads="1"/>
          </p:cNvSpPr>
          <p:nvPr/>
        </p:nvSpPr>
        <p:spPr bwMode="auto">
          <a:xfrm>
            <a:off x="1371600" y="4779963"/>
            <a:ext cx="1166813"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SECRETARIO</a:t>
            </a:r>
          </a:p>
        </p:txBody>
      </p:sp>
      <p:sp>
        <p:nvSpPr>
          <p:cNvPr id="68636" name="Rectangle 33"/>
          <p:cNvSpPr>
            <a:spLocks noChangeArrowheads="1"/>
          </p:cNvSpPr>
          <p:nvPr/>
        </p:nvSpPr>
        <p:spPr bwMode="auto">
          <a:xfrm>
            <a:off x="2711450" y="4779963"/>
            <a:ext cx="88900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GERENTE</a:t>
            </a:r>
          </a:p>
        </p:txBody>
      </p:sp>
      <p:sp>
        <p:nvSpPr>
          <p:cNvPr id="68637" name="Rectangle 6"/>
          <p:cNvSpPr>
            <a:spLocks noChangeArrowheads="1"/>
          </p:cNvSpPr>
          <p:nvPr/>
        </p:nvSpPr>
        <p:spPr bwMode="auto">
          <a:xfrm>
            <a:off x="3797300" y="4779963"/>
            <a:ext cx="107315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COMERCIAL</a:t>
            </a:r>
          </a:p>
        </p:txBody>
      </p:sp>
      <p:sp>
        <p:nvSpPr>
          <p:cNvPr id="68638" name="Rectangle 35"/>
          <p:cNvSpPr>
            <a:spLocks noChangeArrowheads="1"/>
          </p:cNvSpPr>
          <p:nvPr/>
        </p:nvSpPr>
        <p:spPr bwMode="auto">
          <a:xfrm>
            <a:off x="4876800" y="6200775"/>
            <a:ext cx="1166813"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SECRETARIO</a:t>
            </a:r>
          </a:p>
        </p:txBody>
      </p:sp>
      <p:sp>
        <p:nvSpPr>
          <p:cNvPr id="68639" name="Rectangle 37"/>
          <p:cNvSpPr>
            <a:spLocks noChangeArrowheads="1"/>
          </p:cNvSpPr>
          <p:nvPr/>
        </p:nvSpPr>
        <p:spPr bwMode="auto">
          <a:xfrm>
            <a:off x="7302500" y="6200775"/>
            <a:ext cx="107315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COMERCIAL</a:t>
            </a:r>
          </a:p>
        </p:txBody>
      </p:sp>
      <p:sp>
        <p:nvSpPr>
          <p:cNvPr id="68640" name="Line 41"/>
          <p:cNvSpPr>
            <a:spLocks noChangeShapeType="1"/>
          </p:cNvSpPr>
          <p:nvPr/>
        </p:nvSpPr>
        <p:spPr bwMode="auto">
          <a:xfrm>
            <a:off x="6629400" y="5943600"/>
            <a:ext cx="0" cy="3048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8641" name="Line 42"/>
          <p:cNvSpPr>
            <a:spLocks noChangeShapeType="1"/>
          </p:cNvSpPr>
          <p:nvPr/>
        </p:nvSpPr>
        <p:spPr bwMode="auto">
          <a:xfrm>
            <a:off x="6629400" y="3657600"/>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8642" name="Arc 43"/>
          <p:cNvSpPr>
            <a:spLocks/>
          </p:cNvSpPr>
          <p:nvPr/>
        </p:nvSpPr>
        <p:spPr bwMode="auto">
          <a:xfrm rot="10963066" flipH="1">
            <a:off x="6426200" y="3643313"/>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68643" name="Rectangle 38"/>
          <p:cNvSpPr>
            <a:spLocks noChangeArrowheads="1"/>
          </p:cNvSpPr>
          <p:nvPr/>
        </p:nvSpPr>
        <p:spPr bwMode="auto">
          <a:xfrm>
            <a:off x="4876800" y="3990975"/>
            <a:ext cx="1166813"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SECRETARIO</a:t>
            </a:r>
          </a:p>
        </p:txBody>
      </p:sp>
      <p:sp>
        <p:nvSpPr>
          <p:cNvPr id="68644" name="Rectangle 39"/>
          <p:cNvSpPr>
            <a:spLocks noChangeArrowheads="1"/>
          </p:cNvSpPr>
          <p:nvPr/>
        </p:nvSpPr>
        <p:spPr bwMode="auto">
          <a:xfrm>
            <a:off x="6216650" y="3990975"/>
            <a:ext cx="88900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GERENTE</a:t>
            </a:r>
          </a:p>
        </p:txBody>
      </p:sp>
      <p:sp>
        <p:nvSpPr>
          <p:cNvPr id="68645" name="Rectangle 40"/>
          <p:cNvSpPr>
            <a:spLocks noChangeArrowheads="1"/>
          </p:cNvSpPr>
          <p:nvPr/>
        </p:nvSpPr>
        <p:spPr bwMode="auto">
          <a:xfrm>
            <a:off x="7302500" y="3990975"/>
            <a:ext cx="107315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COMERCIAL</a:t>
            </a:r>
          </a:p>
        </p:txBody>
      </p:sp>
      <p:sp>
        <p:nvSpPr>
          <p:cNvPr id="68646" name="Rectangle 36"/>
          <p:cNvSpPr>
            <a:spLocks noChangeArrowheads="1"/>
          </p:cNvSpPr>
          <p:nvPr/>
        </p:nvSpPr>
        <p:spPr bwMode="auto">
          <a:xfrm>
            <a:off x="6216650" y="6200775"/>
            <a:ext cx="88900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GERENTE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3 Marcador de número de diapositiva"/>
          <p:cNvSpPr>
            <a:spLocks noGrp="1"/>
          </p:cNvSpPr>
          <p:nvPr>
            <p:ph type="sldNum" sz="quarter" idx="12"/>
          </p:nvPr>
        </p:nvSpPr>
        <p:spPr>
          <a:noFill/>
        </p:spPr>
        <p:txBody>
          <a:bodyPr/>
          <a:lstStyle/>
          <a:p>
            <a:fld id="{F9478FAC-B496-469D-AA88-42996EBCCE65}" type="slidenum">
              <a:rPr lang="es-ES" smtClean="0"/>
              <a:pPr/>
              <a:t>64</a:t>
            </a:fld>
            <a:endParaRPr lang="es-ES"/>
          </a:p>
        </p:txBody>
      </p:sp>
      <p:sp>
        <p:nvSpPr>
          <p:cNvPr id="69635" name="Rectangle 3"/>
          <p:cNvSpPr>
            <a:spLocks noChangeArrowheads="1"/>
          </p:cNvSpPr>
          <p:nvPr/>
        </p:nvSpPr>
        <p:spPr bwMode="auto">
          <a:xfrm>
            <a:off x="323850" y="1989138"/>
            <a:ext cx="8604250" cy="2303462"/>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3619500" algn="l"/>
                <a:tab pos="5905500" algn="l"/>
              </a:tabLst>
            </a:pPr>
            <a:r>
              <a:rPr lang="es-ES_tradnl" sz="2000"/>
              <a:t>La extensión de un subtipo es un subconjunto de la extensión del supertipo</a:t>
            </a:r>
          </a:p>
          <a:p>
            <a:pPr marL="742950" lvl="1" indent="-285750">
              <a:spcBef>
                <a:spcPct val="20000"/>
              </a:spcBef>
              <a:buClr>
                <a:schemeClr val="hlink"/>
              </a:buClr>
              <a:buSzPct val="55000"/>
              <a:buFont typeface="Wingdings" pitchFamily="2" charset="2"/>
              <a:buChar char="n"/>
              <a:tabLst>
                <a:tab pos="381000" algn="l"/>
                <a:tab pos="3619500" algn="l"/>
                <a:tab pos="5905500" algn="l"/>
              </a:tabLst>
            </a:pPr>
            <a:r>
              <a:rPr lang="es-ES_tradnl" sz="2000"/>
              <a:t>Una instancia de subtipo también es instancia del supertipo y es la </a:t>
            </a:r>
            <a:r>
              <a:rPr lang="es-ES_tradnl" sz="2000">
                <a:solidFill>
                  <a:schemeClr val="accent2"/>
                </a:solidFill>
              </a:rPr>
              <a:t>misma instancia</a:t>
            </a:r>
            <a:r>
              <a:rPr lang="es-ES_tradnl" sz="2000"/>
              <a:t>, pero con un papel específico distinto</a:t>
            </a:r>
          </a:p>
          <a:p>
            <a:pPr marL="742950" lvl="1" indent="-285750">
              <a:spcBef>
                <a:spcPct val="20000"/>
              </a:spcBef>
              <a:buClr>
                <a:schemeClr val="hlink"/>
              </a:buClr>
              <a:buSzPct val="55000"/>
              <a:buFont typeface="Wingdings" pitchFamily="2" charset="2"/>
              <a:buChar char="n"/>
              <a:tabLst>
                <a:tab pos="381000" algn="l"/>
                <a:tab pos="3619500" algn="l"/>
                <a:tab pos="5905500" algn="l"/>
              </a:tabLst>
            </a:pPr>
            <a:r>
              <a:rPr lang="es-ES_tradnl" sz="2000"/>
              <a:t>Una instancia no puede existir sólo por ser miembro de un subtipo: también </a:t>
            </a:r>
            <a:r>
              <a:rPr lang="es-ES_tradnl" sz="2000" b="1"/>
              <a:t>debe </a:t>
            </a:r>
            <a:r>
              <a:rPr lang="es-ES_tradnl" sz="2000"/>
              <a:t>ser miembro del supertipo</a:t>
            </a:r>
          </a:p>
          <a:p>
            <a:pPr marL="742950" lvl="1" indent="-285750">
              <a:spcBef>
                <a:spcPct val="20000"/>
              </a:spcBef>
              <a:buClr>
                <a:schemeClr val="hlink"/>
              </a:buClr>
              <a:buSzPct val="55000"/>
              <a:buFont typeface="Wingdings" pitchFamily="2" charset="2"/>
              <a:buChar char="n"/>
              <a:tabLst>
                <a:tab pos="381000" algn="l"/>
                <a:tab pos="3619500" algn="l"/>
                <a:tab pos="5905500" algn="l"/>
              </a:tabLst>
            </a:pPr>
            <a:r>
              <a:rPr lang="es-ES_tradnl" sz="2000"/>
              <a:t>Una instancia del supertipo </a:t>
            </a:r>
            <a:r>
              <a:rPr lang="es-ES_tradnl" sz="2000" b="1"/>
              <a:t>puede no ser</a:t>
            </a:r>
            <a:r>
              <a:rPr lang="es-ES_tradnl" sz="2000"/>
              <a:t> miembro de ningún subtipo</a:t>
            </a:r>
          </a:p>
        </p:txBody>
      </p:sp>
      <p:sp>
        <p:nvSpPr>
          <p:cNvPr id="69636" name="Line 8"/>
          <p:cNvSpPr>
            <a:spLocks noChangeShapeType="1"/>
          </p:cNvSpPr>
          <p:nvPr/>
        </p:nvSpPr>
        <p:spPr bwMode="auto">
          <a:xfrm>
            <a:off x="2689225" y="4641850"/>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9637" name="Line 9"/>
          <p:cNvSpPr>
            <a:spLocks noChangeShapeType="1"/>
          </p:cNvSpPr>
          <p:nvPr/>
        </p:nvSpPr>
        <p:spPr bwMode="auto">
          <a:xfrm flipH="1">
            <a:off x="1600200" y="5257800"/>
            <a:ext cx="84455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9638" name="Line 10"/>
          <p:cNvSpPr>
            <a:spLocks noChangeShapeType="1"/>
          </p:cNvSpPr>
          <p:nvPr/>
        </p:nvSpPr>
        <p:spPr bwMode="auto">
          <a:xfrm>
            <a:off x="2965450" y="5257800"/>
            <a:ext cx="84455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9639" name="AutoShape 11"/>
          <p:cNvSpPr>
            <a:spLocks noChangeArrowheads="1"/>
          </p:cNvSpPr>
          <p:nvPr/>
        </p:nvSpPr>
        <p:spPr bwMode="auto">
          <a:xfrm flipV="1">
            <a:off x="2197100" y="5013325"/>
            <a:ext cx="984250" cy="533400"/>
          </a:xfrm>
          <a:prstGeom prst="triangle">
            <a:avLst>
              <a:gd name="adj" fmla="val 50000"/>
            </a:avLst>
          </a:prstGeom>
          <a:noFill/>
          <a:ln w="9525">
            <a:solidFill>
              <a:schemeClr val="tx1"/>
            </a:solidFill>
            <a:miter lim="800000"/>
            <a:headEnd/>
            <a:tailEnd/>
          </a:ln>
        </p:spPr>
        <p:txBody>
          <a:bodyPr wrap="none" lIns="0" tIns="46800" rIns="0" bIns="10800" anchor="ctr">
            <a:spAutoFit/>
          </a:bodyPr>
          <a:lstStyle/>
          <a:p>
            <a:endParaRPr lang="es-MX"/>
          </a:p>
        </p:txBody>
      </p:sp>
      <p:sp>
        <p:nvSpPr>
          <p:cNvPr id="69640" name="Line 13"/>
          <p:cNvSpPr>
            <a:spLocks noChangeShapeType="1"/>
          </p:cNvSpPr>
          <p:nvPr/>
        </p:nvSpPr>
        <p:spPr bwMode="auto">
          <a:xfrm>
            <a:off x="2689225" y="5562600"/>
            <a:ext cx="0" cy="3048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9641" name="Line 17"/>
          <p:cNvSpPr>
            <a:spLocks noChangeShapeType="1"/>
          </p:cNvSpPr>
          <p:nvPr/>
        </p:nvSpPr>
        <p:spPr bwMode="auto">
          <a:xfrm>
            <a:off x="6688138" y="4772025"/>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9642" name="Line 18"/>
          <p:cNvSpPr>
            <a:spLocks noChangeShapeType="1"/>
          </p:cNvSpPr>
          <p:nvPr/>
        </p:nvSpPr>
        <p:spPr bwMode="auto">
          <a:xfrm flipH="1">
            <a:off x="5030788" y="5457825"/>
            <a:ext cx="1446212"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9643" name="Line 19"/>
          <p:cNvSpPr>
            <a:spLocks noChangeShapeType="1"/>
          </p:cNvSpPr>
          <p:nvPr/>
        </p:nvSpPr>
        <p:spPr bwMode="auto">
          <a:xfrm>
            <a:off x="6897688" y="5457825"/>
            <a:ext cx="1508125"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9644" name="Line 21"/>
          <p:cNvSpPr>
            <a:spLocks noChangeShapeType="1"/>
          </p:cNvSpPr>
          <p:nvPr/>
        </p:nvSpPr>
        <p:spPr bwMode="auto">
          <a:xfrm flipH="1">
            <a:off x="6084888" y="5546725"/>
            <a:ext cx="563562" cy="4445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9645" name="Line 23"/>
          <p:cNvSpPr>
            <a:spLocks noChangeShapeType="1"/>
          </p:cNvSpPr>
          <p:nvPr/>
        </p:nvSpPr>
        <p:spPr bwMode="auto">
          <a:xfrm>
            <a:off x="6718300" y="5546725"/>
            <a:ext cx="561975" cy="4445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69646" name="AutoShape 24"/>
          <p:cNvSpPr>
            <a:spLocks noChangeArrowheads="1"/>
          </p:cNvSpPr>
          <p:nvPr/>
        </p:nvSpPr>
        <p:spPr bwMode="auto">
          <a:xfrm flipV="1">
            <a:off x="6194425" y="5153025"/>
            <a:ext cx="985838" cy="533400"/>
          </a:xfrm>
          <a:prstGeom prst="triangle">
            <a:avLst>
              <a:gd name="adj" fmla="val 50000"/>
            </a:avLst>
          </a:prstGeom>
          <a:solidFill>
            <a:schemeClr val="bg1"/>
          </a:solidFill>
          <a:ln w="9525">
            <a:solidFill>
              <a:schemeClr val="tx1"/>
            </a:solidFill>
            <a:miter lim="800000"/>
            <a:headEnd/>
            <a:tailEnd/>
          </a:ln>
        </p:spPr>
        <p:txBody>
          <a:bodyPr wrap="none" lIns="0" tIns="46800" rIns="0" bIns="10800" anchor="ctr">
            <a:spAutoFit/>
          </a:bodyPr>
          <a:lstStyle/>
          <a:p>
            <a:endParaRPr lang="es-MX"/>
          </a:p>
        </p:txBody>
      </p:sp>
      <p:sp>
        <p:nvSpPr>
          <p:cNvPr id="69647" name="Rectangle 25"/>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E/G: Relación Supertipo/Subtipo (ii)</a:t>
            </a:r>
            <a:endParaRPr lang="es-ES" sz="2800">
              <a:solidFill>
                <a:schemeClr val="tx2"/>
              </a:solidFill>
              <a:latin typeface="Times New Roman" pitchFamily="18" charset="0"/>
            </a:endParaRPr>
          </a:p>
        </p:txBody>
      </p:sp>
      <p:sp>
        <p:nvSpPr>
          <p:cNvPr id="69648" name="Rectangle 26"/>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69649" name="Rectangle 5"/>
          <p:cNvSpPr>
            <a:spLocks noChangeArrowheads="1"/>
          </p:cNvSpPr>
          <p:nvPr/>
        </p:nvSpPr>
        <p:spPr bwMode="auto">
          <a:xfrm>
            <a:off x="2205038" y="4495800"/>
            <a:ext cx="935037"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VEHÍCULO</a:t>
            </a:r>
          </a:p>
        </p:txBody>
      </p:sp>
      <p:sp>
        <p:nvSpPr>
          <p:cNvPr id="69650" name="Rectangle 6"/>
          <p:cNvSpPr>
            <a:spLocks noChangeArrowheads="1"/>
          </p:cNvSpPr>
          <p:nvPr/>
        </p:nvSpPr>
        <p:spPr bwMode="auto">
          <a:xfrm>
            <a:off x="3313113" y="5667375"/>
            <a:ext cx="121285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CICLOMOTOR</a:t>
            </a:r>
          </a:p>
        </p:txBody>
      </p:sp>
      <p:sp>
        <p:nvSpPr>
          <p:cNvPr id="69651" name="Rectangle 7"/>
          <p:cNvSpPr>
            <a:spLocks noChangeArrowheads="1"/>
          </p:cNvSpPr>
          <p:nvPr/>
        </p:nvSpPr>
        <p:spPr bwMode="auto">
          <a:xfrm>
            <a:off x="1308100" y="5667375"/>
            <a:ext cx="74930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CAMIÓN</a:t>
            </a:r>
          </a:p>
        </p:txBody>
      </p:sp>
      <p:sp>
        <p:nvSpPr>
          <p:cNvPr id="69652" name="Rectangle 12"/>
          <p:cNvSpPr>
            <a:spLocks noChangeArrowheads="1"/>
          </p:cNvSpPr>
          <p:nvPr/>
        </p:nvSpPr>
        <p:spPr bwMode="auto">
          <a:xfrm>
            <a:off x="2228850" y="5667375"/>
            <a:ext cx="85090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TURISMO</a:t>
            </a:r>
          </a:p>
        </p:txBody>
      </p:sp>
      <p:sp>
        <p:nvSpPr>
          <p:cNvPr id="69653" name="Rectangle 14"/>
          <p:cNvSpPr>
            <a:spLocks noChangeArrowheads="1"/>
          </p:cNvSpPr>
          <p:nvPr/>
        </p:nvSpPr>
        <p:spPr bwMode="auto">
          <a:xfrm>
            <a:off x="5703888" y="4572000"/>
            <a:ext cx="192405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r" eaLnBrk="0" hangingPunct="0"/>
            <a:r>
              <a:rPr lang="es-ES_tradnl" sz="1600">
                <a:latin typeface="Arial Narrow" pitchFamily="34" charset="0"/>
              </a:rPr>
              <a:t>EMPLEADO_HOSPITAL</a:t>
            </a:r>
          </a:p>
        </p:txBody>
      </p:sp>
      <p:sp>
        <p:nvSpPr>
          <p:cNvPr id="69654" name="Rectangle 15"/>
          <p:cNvSpPr>
            <a:spLocks noChangeArrowheads="1"/>
          </p:cNvSpPr>
          <p:nvPr/>
        </p:nvSpPr>
        <p:spPr bwMode="auto">
          <a:xfrm>
            <a:off x="6657975" y="5915025"/>
            <a:ext cx="1147763"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ENFERMERO</a:t>
            </a:r>
          </a:p>
        </p:txBody>
      </p:sp>
      <p:sp>
        <p:nvSpPr>
          <p:cNvPr id="69655" name="Rectangle 16"/>
          <p:cNvSpPr>
            <a:spLocks noChangeArrowheads="1"/>
          </p:cNvSpPr>
          <p:nvPr/>
        </p:nvSpPr>
        <p:spPr bwMode="auto">
          <a:xfrm>
            <a:off x="4691063" y="5915025"/>
            <a:ext cx="74930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MÉDICO</a:t>
            </a:r>
          </a:p>
        </p:txBody>
      </p:sp>
      <p:sp>
        <p:nvSpPr>
          <p:cNvPr id="69656" name="Rectangle 20"/>
          <p:cNvSpPr>
            <a:spLocks noChangeArrowheads="1"/>
          </p:cNvSpPr>
          <p:nvPr/>
        </p:nvSpPr>
        <p:spPr bwMode="auto">
          <a:xfrm>
            <a:off x="5675313" y="5915025"/>
            <a:ext cx="88900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CELADOR</a:t>
            </a:r>
          </a:p>
        </p:txBody>
      </p:sp>
      <p:sp>
        <p:nvSpPr>
          <p:cNvPr id="69657" name="Rectangle 22"/>
          <p:cNvSpPr>
            <a:spLocks noChangeArrowheads="1"/>
          </p:cNvSpPr>
          <p:nvPr/>
        </p:nvSpPr>
        <p:spPr bwMode="auto">
          <a:xfrm>
            <a:off x="7921625" y="5915025"/>
            <a:ext cx="998538"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LIMPIADOR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3 Marcador de número de diapositiva"/>
          <p:cNvSpPr>
            <a:spLocks noGrp="1"/>
          </p:cNvSpPr>
          <p:nvPr>
            <p:ph type="sldNum" sz="quarter" idx="12"/>
          </p:nvPr>
        </p:nvSpPr>
        <p:spPr/>
        <p:txBody>
          <a:bodyPr/>
          <a:lstStyle/>
          <a:p>
            <a:pPr>
              <a:defRPr/>
            </a:pPr>
            <a:fld id="{9B1A3358-07C7-471F-B5CA-46DA0BE995FF}" type="slidenum">
              <a:rPr lang="es-ES"/>
              <a:pPr>
                <a:defRPr/>
              </a:pPr>
              <a:t>65</a:t>
            </a:fld>
            <a:endParaRPr lang="es-ES"/>
          </a:p>
        </p:txBody>
      </p:sp>
      <p:sp>
        <p:nvSpPr>
          <p:cNvPr id="70659" name="Rectangle 3"/>
          <p:cNvSpPr>
            <a:spLocks noChangeArrowheads="1"/>
          </p:cNvSpPr>
          <p:nvPr/>
        </p:nvSpPr>
        <p:spPr bwMode="auto">
          <a:xfrm>
            <a:off x="1066800" y="1295400"/>
            <a:ext cx="7848600" cy="2590800"/>
          </a:xfrm>
          <a:prstGeom prst="rect">
            <a:avLst/>
          </a:prstGeom>
          <a:noFill/>
          <a:ln w="9525">
            <a:noFill/>
            <a:miter lim="800000"/>
            <a:headEnd/>
            <a:tailEnd/>
          </a:ln>
        </p:spPr>
        <p:txBody>
          <a:bodyPr/>
          <a:lstStyle/>
          <a:p>
            <a:pPr marL="342900" indent="-342900">
              <a:spcBef>
                <a:spcPct val="20000"/>
              </a:spcBef>
              <a:buFontTx/>
              <a:buChar char="•"/>
              <a:tabLst>
                <a:tab pos="381000" algn="l"/>
                <a:tab pos="3619500" algn="l"/>
                <a:tab pos="5905500" algn="l"/>
              </a:tabLst>
            </a:pPr>
            <a:r>
              <a:rPr lang="es-ES_tradnl" sz="2400">
                <a:latin typeface="Arial" charset="0"/>
              </a:rPr>
              <a:t>Un subtipo puede tener </a:t>
            </a:r>
            <a:r>
              <a:rPr lang="es-ES_tradnl" sz="2400" b="1">
                <a:latin typeface="Arial" charset="0"/>
              </a:rPr>
              <a:t>atributos propios</a:t>
            </a:r>
            <a:r>
              <a:rPr lang="es-ES_tradnl" sz="2400">
                <a:latin typeface="Arial" charset="0"/>
              </a:rPr>
              <a:t> </a:t>
            </a:r>
            <a:r>
              <a:rPr lang="es-ES_tradnl" sz="2000">
                <a:latin typeface="Arial" charset="0"/>
              </a:rPr>
              <a:t>(específicos)</a:t>
            </a:r>
            <a:r>
              <a:rPr lang="es-ES_tradnl" sz="2400">
                <a:latin typeface="Arial" charset="0"/>
              </a:rPr>
              <a:t> y</a:t>
            </a:r>
            <a:r>
              <a:rPr lang="es-ES_tradnl" sz="2000">
                <a:latin typeface="Arial" charset="0"/>
              </a:rPr>
              <a:t> </a:t>
            </a:r>
            <a:r>
              <a:rPr lang="es-ES_tradnl" sz="2400">
                <a:latin typeface="Arial" charset="0"/>
              </a:rPr>
              <a:t>participar en </a:t>
            </a:r>
            <a:r>
              <a:rPr lang="es-ES_tradnl" sz="2400" b="1">
                <a:latin typeface="Arial" charset="0"/>
              </a:rPr>
              <a:t>relaciones</a:t>
            </a:r>
            <a:r>
              <a:rPr lang="es-ES_tradnl" sz="2400">
                <a:latin typeface="Arial" charset="0"/>
              </a:rPr>
              <a:t> por separado</a:t>
            </a:r>
          </a:p>
          <a:p>
            <a:pPr marL="342900" indent="-342900">
              <a:spcBef>
                <a:spcPct val="20000"/>
              </a:spcBef>
              <a:buFontTx/>
              <a:buChar char="•"/>
              <a:tabLst>
                <a:tab pos="381000" algn="l"/>
                <a:tab pos="3619500" algn="l"/>
                <a:tab pos="5905500" algn="l"/>
              </a:tabLst>
            </a:pPr>
            <a:r>
              <a:rPr lang="es-ES_tradnl" sz="2400" b="1">
                <a:latin typeface="Arial" charset="0"/>
              </a:rPr>
              <a:t>Un subtipo </a:t>
            </a:r>
            <a:r>
              <a:rPr lang="es-ES_tradnl" sz="2400" b="1">
                <a:solidFill>
                  <a:schemeClr val="accent2"/>
                </a:solidFill>
                <a:latin typeface="Arial" charset="0"/>
              </a:rPr>
              <a:t>hereda</a:t>
            </a:r>
            <a:r>
              <a:rPr lang="es-ES_tradnl" sz="2400" b="1">
                <a:latin typeface="Arial" charset="0"/>
              </a:rPr>
              <a:t> </a:t>
            </a:r>
            <a:r>
              <a:rPr lang="es-ES_tradnl" sz="2400">
                <a:latin typeface="Arial" charset="0"/>
              </a:rPr>
              <a:t>todos los </a:t>
            </a:r>
            <a:r>
              <a:rPr lang="es-ES_tradnl" sz="2400" b="1">
                <a:latin typeface="Arial" charset="0"/>
              </a:rPr>
              <a:t>atributos</a:t>
            </a:r>
            <a:r>
              <a:rPr lang="es-ES_tradnl" sz="2400">
                <a:latin typeface="Arial" charset="0"/>
              </a:rPr>
              <a:t> del supertipo, y toda </a:t>
            </a:r>
            <a:r>
              <a:rPr lang="es-ES_tradnl" sz="2400" b="1">
                <a:latin typeface="Arial" charset="0"/>
              </a:rPr>
              <a:t>relación</a:t>
            </a:r>
            <a:r>
              <a:rPr lang="es-ES_tradnl" sz="2400">
                <a:latin typeface="Arial" charset="0"/>
              </a:rPr>
              <a:t> en la que participa el supertipo</a:t>
            </a:r>
          </a:p>
          <a:p>
            <a:pPr marL="819150" lvl="1" indent="-285750">
              <a:spcBef>
                <a:spcPct val="20000"/>
              </a:spcBef>
              <a:buFontTx/>
              <a:buChar char="–"/>
              <a:tabLst>
                <a:tab pos="381000" algn="l"/>
                <a:tab pos="3619500" algn="l"/>
                <a:tab pos="5905500" algn="l"/>
              </a:tabLst>
            </a:pPr>
            <a:r>
              <a:rPr lang="es-ES_tradnl" sz="2000">
                <a:latin typeface="Arial" charset="0"/>
              </a:rPr>
              <a:t>Un </a:t>
            </a:r>
            <a:r>
              <a:rPr lang="es-ES_tradnl" sz="2000">
                <a:solidFill>
                  <a:schemeClr val="accent2"/>
                </a:solidFill>
                <a:latin typeface="Arial" charset="0"/>
              </a:rPr>
              <a:t>subtipo</a:t>
            </a:r>
            <a:r>
              <a:rPr lang="es-ES_tradnl" sz="2000">
                <a:latin typeface="Arial" charset="0"/>
              </a:rPr>
              <a:t>, con sus </a:t>
            </a:r>
            <a:r>
              <a:rPr lang="es-ES_tradnl" sz="2000">
                <a:solidFill>
                  <a:schemeClr val="accent2"/>
                </a:solidFill>
                <a:latin typeface="Arial" charset="0"/>
              </a:rPr>
              <a:t>atributos</a:t>
            </a:r>
            <a:r>
              <a:rPr lang="es-ES_tradnl" sz="2000">
                <a:latin typeface="Arial" charset="0"/>
              </a:rPr>
              <a:t> y </a:t>
            </a:r>
            <a:r>
              <a:rPr lang="es-ES_tradnl" sz="2000">
                <a:solidFill>
                  <a:schemeClr val="accent2"/>
                </a:solidFill>
                <a:latin typeface="Arial" charset="0"/>
              </a:rPr>
              <a:t>relaciones</a:t>
            </a:r>
            <a:r>
              <a:rPr lang="es-ES_tradnl" sz="2000">
                <a:latin typeface="Arial" charset="0"/>
              </a:rPr>
              <a:t> </a:t>
            </a:r>
            <a:r>
              <a:rPr lang="es-ES_tradnl" sz="2000">
                <a:solidFill>
                  <a:schemeClr val="accent2"/>
                </a:solidFill>
                <a:latin typeface="Arial" charset="0"/>
              </a:rPr>
              <a:t>específicos</a:t>
            </a:r>
            <a:r>
              <a:rPr lang="es-ES_tradnl" sz="2000">
                <a:latin typeface="Arial" charset="0"/>
              </a:rPr>
              <a:t>, más los </a:t>
            </a:r>
            <a:r>
              <a:rPr lang="es-ES_tradnl" sz="2000">
                <a:solidFill>
                  <a:schemeClr val="accent2"/>
                </a:solidFill>
                <a:latin typeface="Arial" charset="0"/>
              </a:rPr>
              <a:t>atributos</a:t>
            </a:r>
            <a:r>
              <a:rPr lang="es-ES_tradnl" sz="2000">
                <a:latin typeface="Arial" charset="0"/>
              </a:rPr>
              <a:t> y </a:t>
            </a:r>
            <a:r>
              <a:rPr lang="es-ES_tradnl" sz="2000">
                <a:solidFill>
                  <a:schemeClr val="accent2"/>
                </a:solidFill>
                <a:latin typeface="Arial" charset="0"/>
              </a:rPr>
              <a:t>relaciones</a:t>
            </a:r>
            <a:r>
              <a:rPr lang="es-ES_tradnl" sz="2000">
                <a:latin typeface="Arial" charset="0"/>
              </a:rPr>
              <a:t> que </a:t>
            </a:r>
            <a:r>
              <a:rPr lang="es-ES_tradnl" sz="2000">
                <a:solidFill>
                  <a:schemeClr val="accent2"/>
                </a:solidFill>
                <a:latin typeface="Arial" charset="0"/>
              </a:rPr>
              <a:t>hereda</a:t>
            </a:r>
            <a:r>
              <a:rPr lang="es-ES_tradnl" sz="2000">
                <a:latin typeface="Arial" charset="0"/>
              </a:rPr>
              <a:t> del supertipo, es un </a:t>
            </a:r>
            <a:r>
              <a:rPr lang="es-ES_tradnl" sz="2000">
                <a:solidFill>
                  <a:schemeClr val="accent2"/>
                </a:solidFill>
                <a:latin typeface="Arial" charset="0"/>
              </a:rPr>
              <a:t>tipo de entidad por derecho propio</a:t>
            </a:r>
          </a:p>
        </p:txBody>
      </p:sp>
      <p:sp>
        <p:nvSpPr>
          <p:cNvPr id="70660" name="Rectangle 5"/>
          <p:cNvSpPr>
            <a:spLocks noChangeArrowheads="1"/>
          </p:cNvSpPr>
          <p:nvPr/>
        </p:nvSpPr>
        <p:spPr bwMode="auto">
          <a:xfrm>
            <a:off x="3465513" y="4171950"/>
            <a:ext cx="1055687"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VEHÍCULO</a:t>
            </a:r>
          </a:p>
        </p:txBody>
      </p:sp>
      <p:sp>
        <p:nvSpPr>
          <p:cNvPr id="70661" name="Rectangle 6"/>
          <p:cNvSpPr>
            <a:spLocks noChangeArrowheads="1"/>
          </p:cNvSpPr>
          <p:nvPr/>
        </p:nvSpPr>
        <p:spPr bwMode="auto">
          <a:xfrm>
            <a:off x="2462213" y="5440363"/>
            <a:ext cx="914400"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CAMIÓN</a:t>
            </a:r>
          </a:p>
        </p:txBody>
      </p:sp>
      <p:sp>
        <p:nvSpPr>
          <p:cNvPr id="70662" name="Line 7"/>
          <p:cNvSpPr>
            <a:spLocks noChangeShapeType="1"/>
          </p:cNvSpPr>
          <p:nvPr/>
        </p:nvSpPr>
        <p:spPr bwMode="auto">
          <a:xfrm>
            <a:off x="4010025" y="4476750"/>
            <a:ext cx="0" cy="24765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63" name="Line 8"/>
          <p:cNvSpPr>
            <a:spLocks noChangeShapeType="1"/>
          </p:cNvSpPr>
          <p:nvPr/>
        </p:nvSpPr>
        <p:spPr bwMode="auto">
          <a:xfrm flipH="1">
            <a:off x="3165475" y="5029200"/>
            <a:ext cx="633413" cy="427038"/>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64" name="Line 9"/>
          <p:cNvSpPr>
            <a:spLocks noChangeShapeType="1"/>
          </p:cNvSpPr>
          <p:nvPr/>
        </p:nvSpPr>
        <p:spPr bwMode="auto">
          <a:xfrm>
            <a:off x="4219575" y="5029200"/>
            <a:ext cx="704850" cy="427038"/>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65" name="AutoShape 10"/>
          <p:cNvSpPr>
            <a:spLocks noChangeArrowheads="1"/>
          </p:cNvSpPr>
          <p:nvPr/>
        </p:nvSpPr>
        <p:spPr bwMode="auto">
          <a:xfrm flipV="1">
            <a:off x="3516313" y="4724400"/>
            <a:ext cx="985837" cy="533400"/>
          </a:xfrm>
          <a:prstGeom prst="triangle">
            <a:avLst>
              <a:gd name="adj" fmla="val 50000"/>
            </a:avLst>
          </a:prstGeom>
          <a:noFill/>
          <a:ln w="9525">
            <a:solidFill>
              <a:schemeClr val="tx1"/>
            </a:solidFill>
            <a:miter lim="800000"/>
            <a:headEnd/>
            <a:tailEnd/>
          </a:ln>
        </p:spPr>
        <p:txBody>
          <a:bodyPr wrap="none" lIns="0" tIns="46800" rIns="0" bIns="10800" anchor="ctr">
            <a:spAutoFit/>
          </a:bodyPr>
          <a:lstStyle/>
          <a:p>
            <a:endParaRPr lang="es-MX"/>
          </a:p>
        </p:txBody>
      </p:sp>
      <p:sp>
        <p:nvSpPr>
          <p:cNvPr id="70666" name="Line 11"/>
          <p:cNvSpPr>
            <a:spLocks noChangeShapeType="1"/>
          </p:cNvSpPr>
          <p:nvPr/>
        </p:nvSpPr>
        <p:spPr bwMode="auto">
          <a:xfrm>
            <a:off x="4010025" y="5257800"/>
            <a:ext cx="0" cy="228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67" name="Rectangle 12"/>
          <p:cNvSpPr>
            <a:spLocks noChangeArrowheads="1"/>
          </p:cNvSpPr>
          <p:nvPr/>
        </p:nvSpPr>
        <p:spPr bwMode="auto">
          <a:xfrm>
            <a:off x="6681788" y="4184650"/>
            <a:ext cx="1195387"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FABRICANTE</a:t>
            </a:r>
          </a:p>
        </p:txBody>
      </p:sp>
      <p:sp>
        <p:nvSpPr>
          <p:cNvPr id="70668" name="Rectangle 13"/>
          <p:cNvSpPr>
            <a:spLocks noChangeArrowheads="1"/>
          </p:cNvSpPr>
          <p:nvPr/>
        </p:nvSpPr>
        <p:spPr bwMode="auto">
          <a:xfrm>
            <a:off x="7515225" y="5438775"/>
            <a:ext cx="935038" cy="352425"/>
          </a:xfrm>
          <a:prstGeom prst="rect">
            <a:avLst/>
          </a:prstGeom>
          <a:noFill/>
          <a:ln w="50800" cmpd="dbl">
            <a:solidFill>
              <a:schemeClr val="tx1"/>
            </a:solidFill>
            <a:miter lim="800000"/>
            <a:headEnd/>
            <a:tailEnd/>
          </a:ln>
        </p:spPr>
        <p:txBody>
          <a:bodyPr wrap="none" lIns="72000" tIns="46800" rIns="72000" bIns="10800" anchor="ctr">
            <a:spAutoFit/>
          </a:bodyPr>
          <a:lstStyle/>
          <a:p>
            <a:pPr algn="ctr" eaLnBrk="0" hangingPunct="0"/>
            <a:r>
              <a:rPr lang="es-ES_tradnl" sz="1600">
                <a:latin typeface="Arial Narrow" pitchFamily="34" charset="0"/>
              </a:rPr>
              <a:t>SIDECAR</a:t>
            </a:r>
          </a:p>
        </p:txBody>
      </p:sp>
      <p:sp>
        <p:nvSpPr>
          <p:cNvPr id="70669" name="Line 14"/>
          <p:cNvSpPr>
            <a:spLocks noChangeShapeType="1"/>
          </p:cNvSpPr>
          <p:nvPr/>
        </p:nvSpPr>
        <p:spPr bwMode="auto">
          <a:xfrm>
            <a:off x="6330950" y="4343400"/>
            <a:ext cx="35083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70" name="AutoShape 15"/>
          <p:cNvSpPr>
            <a:spLocks noChangeArrowheads="1"/>
          </p:cNvSpPr>
          <p:nvPr/>
        </p:nvSpPr>
        <p:spPr bwMode="auto">
          <a:xfrm>
            <a:off x="4852988" y="4057650"/>
            <a:ext cx="1457325" cy="555625"/>
          </a:xfrm>
          <a:prstGeom prst="diamond">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FABRICA</a:t>
            </a:r>
          </a:p>
        </p:txBody>
      </p:sp>
      <p:sp>
        <p:nvSpPr>
          <p:cNvPr id="70671" name="Line 16"/>
          <p:cNvSpPr>
            <a:spLocks noChangeShapeType="1"/>
          </p:cNvSpPr>
          <p:nvPr/>
        </p:nvSpPr>
        <p:spPr bwMode="auto">
          <a:xfrm>
            <a:off x="4502150" y="4343400"/>
            <a:ext cx="350838" cy="0"/>
          </a:xfrm>
          <a:prstGeom prst="line">
            <a:avLst/>
          </a:prstGeom>
          <a:noFill/>
          <a:ln w="9525">
            <a:solidFill>
              <a:schemeClr val="tx1"/>
            </a:solidFill>
            <a:round/>
            <a:headEnd type="arrow" w="med" len="med"/>
            <a:tailEnd/>
          </a:ln>
        </p:spPr>
        <p:txBody>
          <a:bodyPr lIns="0" tIns="46800" rIns="0" bIns="10800" anchor="ctr">
            <a:spAutoFit/>
          </a:bodyPr>
          <a:lstStyle/>
          <a:p>
            <a:endParaRPr lang="es-MX"/>
          </a:p>
        </p:txBody>
      </p:sp>
      <p:sp>
        <p:nvSpPr>
          <p:cNvPr id="70672" name="Line 17"/>
          <p:cNvSpPr>
            <a:spLocks noChangeShapeType="1"/>
          </p:cNvSpPr>
          <p:nvPr/>
        </p:nvSpPr>
        <p:spPr bwMode="auto">
          <a:xfrm>
            <a:off x="7245350" y="5611813"/>
            <a:ext cx="28098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73" name="AutoShape 18"/>
          <p:cNvSpPr>
            <a:spLocks noChangeArrowheads="1"/>
          </p:cNvSpPr>
          <p:nvPr/>
        </p:nvSpPr>
        <p:spPr bwMode="auto">
          <a:xfrm>
            <a:off x="6140450" y="5146675"/>
            <a:ext cx="1104900" cy="922338"/>
          </a:xfrm>
          <a:prstGeom prst="diamond">
            <a:avLst/>
          </a:prstGeom>
          <a:noFill/>
          <a:ln w="9525">
            <a:solidFill>
              <a:schemeClr val="tx1"/>
            </a:solidFill>
            <a:miter lim="800000"/>
            <a:headEnd/>
            <a:tailEnd/>
          </a:ln>
        </p:spPr>
        <p:txBody>
          <a:bodyPr lIns="0" tIns="46800" rIns="0" bIns="10800" anchor="ctr">
            <a:spAutoFit/>
          </a:bodyPr>
          <a:lstStyle/>
          <a:p>
            <a:pPr algn="ctr" eaLnBrk="0" hangingPunct="0"/>
            <a:endParaRPr lang="es-ES_tradnl" sz="1200">
              <a:latin typeface="Arial Narrow" pitchFamily="34" charset="0"/>
            </a:endParaRPr>
          </a:p>
          <a:p>
            <a:pPr algn="ctr" eaLnBrk="0" hangingPunct="0"/>
            <a:r>
              <a:rPr lang="es-ES_tradnl" sz="1600">
                <a:latin typeface="Arial Narrow" pitchFamily="34" charset="0"/>
              </a:rPr>
              <a:t>LLEVA</a:t>
            </a:r>
          </a:p>
        </p:txBody>
      </p:sp>
      <p:sp>
        <p:nvSpPr>
          <p:cNvPr id="70674" name="Line 19"/>
          <p:cNvSpPr>
            <a:spLocks noChangeShapeType="1"/>
          </p:cNvSpPr>
          <p:nvPr/>
        </p:nvSpPr>
        <p:spPr bwMode="auto">
          <a:xfrm>
            <a:off x="5845175" y="5611813"/>
            <a:ext cx="28098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75" name="Line 20"/>
          <p:cNvSpPr>
            <a:spLocks noChangeShapeType="1"/>
          </p:cNvSpPr>
          <p:nvPr/>
        </p:nvSpPr>
        <p:spPr bwMode="auto">
          <a:xfrm>
            <a:off x="3165475" y="4267200"/>
            <a:ext cx="28098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76" name="Oval 21"/>
          <p:cNvSpPr>
            <a:spLocks noChangeArrowheads="1"/>
          </p:cNvSpPr>
          <p:nvPr/>
        </p:nvSpPr>
        <p:spPr bwMode="auto">
          <a:xfrm>
            <a:off x="3024188" y="4114800"/>
            <a:ext cx="211137" cy="228600"/>
          </a:xfrm>
          <a:prstGeom prst="ellipse">
            <a:avLst/>
          </a:prstGeom>
          <a:solidFill>
            <a:schemeClr val="bg2"/>
          </a:solidFill>
          <a:ln w="9525">
            <a:solidFill>
              <a:schemeClr val="tx1"/>
            </a:solidFill>
            <a:round/>
            <a:headEnd/>
            <a:tailEnd/>
          </a:ln>
        </p:spPr>
        <p:txBody>
          <a:bodyPr lIns="0" tIns="46800" rIns="0" bIns="10800" anchor="ctr">
            <a:spAutoFit/>
          </a:bodyPr>
          <a:lstStyle/>
          <a:p>
            <a:endParaRPr lang="es-MX"/>
          </a:p>
        </p:txBody>
      </p:sp>
      <p:sp>
        <p:nvSpPr>
          <p:cNvPr id="70677" name="Text Box 22"/>
          <p:cNvSpPr txBox="1">
            <a:spLocks noChangeArrowheads="1"/>
          </p:cNvSpPr>
          <p:nvPr/>
        </p:nvSpPr>
        <p:spPr bwMode="auto">
          <a:xfrm>
            <a:off x="1905000" y="4038600"/>
            <a:ext cx="1054100" cy="331788"/>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a:latin typeface="Arial Narrow" pitchFamily="34" charset="0"/>
              </a:rPr>
              <a:t>numBastidor</a:t>
            </a:r>
            <a:endParaRPr lang="es-ES_tradnl">
              <a:latin typeface="Times New Roman" pitchFamily="18" charset="0"/>
            </a:endParaRPr>
          </a:p>
        </p:txBody>
      </p:sp>
      <p:sp>
        <p:nvSpPr>
          <p:cNvPr id="70678" name="Line 23"/>
          <p:cNvSpPr>
            <a:spLocks noChangeShapeType="1"/>
          </p:cNvSpPr>
          <p:nvPr/>
        </p:nvSpPr>
        <p:spPr bwMode="auto">
          <a:xfrm>
            <a:off x="3235325" y="4648200"/>
            <a:ext cx="28098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79" name="Oval 24"/>
          <p:cNvSpPr>
            <a:spLocks noChangeArrowheads="1"/>
          </p:cNvSpPr>
          <p:nvPr/>
        </p:nvSpPr>
        <p:spPr bwMode="auto">
          <a:xfrm>
            <a:off x="3024188" y="4495800"/>
            <a:ext cx="211137" cy="2286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70680" name="Text Box 25"/>
          <p:cNvSpPr txBox="1">
            <a:spLocks noChangeArrowheads="1"/>
          </p:cNvSpPr>
          <p:nvPr/>
        </p:nvSpPr>
        <p:spPr bwMode="auto">
          <a:xfrm>
            <a:off x="2251075" y="4392613"/>
            <a:ext cx="773113" cy="331787"/>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a:latin typeface="Arial Narrow" pitchFamily="34" charset="0"/>
              </a:rPr>
              <a:t>precio</a:t>
            </a:r>
            <a:endParaRPr lang="es-ES_tradnl">
              <a:latin typeface="Times New Roman" pitchFamily="18" charset="0"/>
            </a:endParaRPr>
          </a:p>
        </p:txBody>
      </p:sp>
      <p:sp>
        <p:nvSpPr>
          <p:cNvPr id="70681" name="Line 26"/>
          <p:cNvSpPr>
            <a:spLocks noChangeShapeType="1"/>
          </p:cNvSpPr>
          <p:nvPr/>
        </p:nvSpPr>
        <p:spPr bwMode="auto">
          <a:xfrm>
            <a:off x="3516313" y="4495800"/>
            <a:ext cx="0" cy="152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82" name="Oval 27"/>
          <p:cNvSpPr>
            <a:spLocks noChangeArrowheads="1"/>
          </p:cNvSpPr>
          <p:nvPr/>
        </p:nvSpPr>
        <p:spPr bwMode="auto">
          <a:xfrm>
            <a:off x="2462213" y="5916613"/>
            <a:ext cx="211137" cy="2286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70683" name="Text Box 28"/>
          <p:cNvSpPr txBox="1">
            <a:spLocks noChangeArrowheads="1"/>
          </p:cNvSpPr>
          <p:nvPr/>
        </p:nvSpPr>
        <p:spPr bwMode="auto">
          <a:xfrm>
            <a:off x="1676400" y="5867400"/>
            <a:ext cx="730250" cy="331788"/>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latin typeface="Arial Narrow" pitchFamily="34" charset="0"/>
              </a:rPr>
              <a:t>numEjes</a:t>
            </a:r>
            <a:endParaRPr lang="es-ES_tradnl">
              <a:latin typeface="Times New Roman" pitchFamily="18" charset="0"/>
            </a:endParaRPr>
          </a:p>
        </p:txBody>
      </p:sp>
      <p:sp>
        <p:nvSpPr>
          <p:cNvPr id="70684" name="Line 29"/>
          <p:cNvSpPr>
            <a:spLocks noChangeShapeType="1"/>
          </p:cNvSpPr>
          <p:nvPr/>
        </p:nvSpPr>
        <p:spPr bwMode="auto">
          <a:xfrm>
            <a:off x="2601913" y="5764213"/>
            <a:ext cx="0" cy="152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85" name="Oval 30"/>
          <p:cNvSpPr>
            <a:spLocks noChangeArrowheads="1"/>
          </p:cNvSpPr>
          <p:nvPr/>
        </p:nvSpPr>
        <p:spPr bwMode="auto">
          <a:xfrm>
            <a:off x="2813050" y="5916613"/>
            <a:ext cx="211138" cy="2286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70686" name="Text Box 31"/>
          <p:cNvSpPr txBox="1">
            <a:spLocks noChangeArrowheads="1"/>
          </p:cNvSpPr>
          <p:nvPr/>
        </p:nvSpPr>
        <p:spPr bwMode="auto">
          <a:xfrm>
            <a:off x="2693988" y="6096000"/>
            <a:ext cx="658812" cy="331788"/>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latin typeface="Arial Narrow" pitchFamily="34" charset="0"/>
              </a:rPr>
              <a:t>tonelaje</a:t>
            </a:r>
            <a:endParaRPr lang="es-ES_tradnl">
              <a:latin typeface="Times New Roman" pitchFamily="18" charset="0"/>
            </a:endParaRPr>
          </a:p>
        </p:txBody>
      </p:sp>
      <p:sp>
        <p:nvSpPr>
          <p:cNvPr id="70687" name="Line 32"/>
          <p:cNvSpPr>
            <a:spLocks noChangeShapeType="1"/>
          </p:cNvSpPr>
          <p:nvPr/>
        </p:nvSpPr>
        <p:spPr bwMode="auto">
          <a:xfrm>
            <a:off x="2954338" y="5764213"/>
            <a:ext cx="0" cy="152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88" name="Oval 33"/>
          <p:cNvSpPr>
            <a:spLocks noChangeArrowheads="1"/>
          </p:cNvSpPr>
          <p:nvPr/>
        </p:nvSpPr>
        <p:spPr bwMode="auto">
          <a:xfrm>
            <a:off x="3657600" y="5916613"/>
            <a:ext cx="211138" cy="2286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70689" name="Text Box 34"/>
          <p:cNvSpPr txBox="1">
            <a:spLocks noChangeArrowheads="1"/>
          </p:cNvSpPr>
          <p:nvPr/>
        </p:nvSpPr>
        <p:spPr bwMode="auto">
          <a:xfrm>
            <a:off x="3505200" y="6096000"/>
            <a:ext cx="762000" cy="331788"/>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latin typeface="Arial Narrow" pitchFamily="34" charset="0"/>
              </a:rPr>
              <a:t>numPuer</a:t>
            </a:r>
            <a:endParaRPr lang="es-ES_tradnl">
              <a:latin typeface="Times New Roman" pitchFamily="18" charset="0"/>
            </a:endParaRPr>
          </a:p>
        </p:txBody>
      </p:sp>
      <p:sp>
        <p:nvSpPr>
          <p:cNvPr id="70690" name="Line 35"/>
          <p:cNvSpPr>
            <a:spLocks noChangeShapeType="1"/>
          </p:cNvSpPr>
          <p:nvPr/>
        </p:nvSpPr>
        <p:spPr bwMode="auto">
          <a:xfrm>
            <a:off x="3798888" y="5764213"/>
            <a:ext cx="0" cy="152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91" name="Oval 36"/>
          <p:cNvSpPr>
            <a:spLocks noChangeArrowheads="1"/>
          </p:cNvSpPr>
          <p:nvPr/>
        </p:nvSpPr>
        <p:spPr bwMode="auto">
          <a:xfrm>
            <a:off x="4219575" y="5943600"/>
            <a:ext cx="211138" cy="2286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70692" name="Text Box 37"/>
          <p:cNvSpPr txBox="1">
            <a:spLocks noChangeArrowheads="1"/>
          </p:cNvSpPr>
          <p:nvPr/>
        </p:nvSpPr>
        <p:spPr bwMode="auto">
          <a:xfrm>
            <a:off x="4495800" y="5867400"/>
            <a:ext cx="928688" cy="331788"/>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latin typeface="Arial Narrow" pitchFamily="34" charset="0"/>
              </a:rPr>
              <a:t>numPlazas</a:t>
            </a:r>
            <a:endParaRPr lang="es-ES_tradnl">
              <a:latin typeface="Times New Roman" pitchFamily="18" charset="0"/>
            </a:endParaRPr>
          </a:p>
        </p:txBody>
      </p:sp>
      <p:sp>
        <p:nvSpPr>
          <p:cNvPr id="70693" name="Line 38"/>
          <p:cNvSpPr>
            <a:spLocks noChangeShapeType="1"/>
          </p:cNvSpPr>
          <p:nvPr/>
        </p:nvSpPr>
        <p:spPr bwMode="auto">
          <a:xfrm>
            <a:off x="4360863" y="5715000"/>
            <a:ext cx="0" cy="228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94" name="Oval 39"/>
          <p:cNvSpPr>
            <a:spLocks noChangeArrowheads="1"/>
          </p:cNvSpPr>
          <p:nvPr/>
        </p:nvSpPr>
        <p:spPr bwMode="auto">
          <a:xfrm>
            <a:off x="5627688" y="5916613"/>
            <a:ext cx="211137" cy="2286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70695" name="Text Box 40"/>
          <p:cNvSpPr txBox="1">
            <a:spLocks noChangeArrowheads="1"/>
          </p:cNvSpPr>
          <p:nvPr/>
        </p:nvSpPr>
        <p:spPr bwMode="auto">
          <a:xfrm>
            <a:off x="5597525" y="6096000"/>
            <a:ext cx="803275" cy="331788"/>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latin typeface="Arial Narrow" pitchFamily="34" charset="0"/>
              </a:rPr>
              <a:t>cilindrada</a:t>
            </a:r>
            <a:endParaRPr lang="es-ES_tradnl">
              <a:latin typeface="Times New Roman" pitchFamily="18" charset="0"/>
            </a:endParaRPr>
          </a:p>
        </p:txBody>
      </p:sp>
      <p:sp>
        <p:nvSpPr>
          <p:cNvPr id="70696" name="Line 41"/>
          <p:cNvSpPr>
            <a:spLocks noChangeShapeType="1"/>
          </p:cNvSpPr>
          <p:nvPr/>
        </p:nvSpPr>
        <p:spPr bwMode="auto">
          <a:xfrm>
            <a:off x="5767388" y="5764213"/>
            <a:ext cx="0" cy="152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0697" name="Text Box 42"/>
          <p:cNvSpPr txBox="1">
            <a:spLocks noChangeArrowheads="1"/>
          </p:cNvSpPr>
          <p:nvPr/>
        </p:nvSpPr>
        <p:spPr bwMode="auto">
          <a:xfrm>
            <a:off x="6611938" y="5154613"/>
            <a:ext cx="211137" cy="331787"/>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a:latin typeface="Arial Narrow" pitchFamily="34" charset="0"/>
              </a:rPr>
              <a:t>ID</a:t>
            </a:r>
            <a:endParaRPr lang="es-ES_tradnl">
              <a:latin typeface="Times New Roman" pitchFamily="18" charset="0"/>
            </a:endParaRPr>
          </a:p>
        </p:txBody>
      </p:sp>
      <p:sp>
        <p:nvSpPr>
          <p:cNvPr id="70698" name="Arc 43"/>
          <p:cNvSpPr>
            <a:spLocks/>
          </p:cNvSpPr>
          <p:nvPr/>
        </p:nvSpPr>
        <p:spPr bwMode="auto">
          <a:xfrm rot="2351323" flipV="1">
            <a:off x="6443663" y="5176838"/>
            <a:ext cx="492125" cy="430212"/>
          </a:xfrm>
          <a:custGeom>
            <a:avLst/>
            <a:gdLst>
              <a:gd name="T0" fmla="*/ 981607 w 21600"/>
              <a:gd name="T1" fmla="*/ 0 h 23179"/>
              <a:gd name="T2" fmla="*/ 11179142 w 21600"/>
              <a:gd name="T3" fmla="*/ 7984915 h 23179"/>
              <a:gd name="T4" fmla="*/ 0 w 21600"/>
              <a:gd name="T5" fmla="*/ 7412382 h 23179"/>
              <a:gd name="T6" fmla="*/ 0 60000 65536"/>
              <a:gd name="T7" fmla="*/ 0 60000 65536"/>
              <a:gd name="T8" fmla="*/ 0 60000 65536"/>
              <a:gd name="T9" fmla="*/ 0 w 21600"/>
              <a:gd name="T10" fmla="*/ 0 h 23179"/>
              <a:gd name="T11" fmla="*/ 21600 w 21600"/>
              <a:gd name="T12" fmla="*/ 23179 h 23179"/>
            </a:gdLst>
            <a:ahLst/>
            <a:cxnLst>
              <a:cxn ang="T6">
                <a:pos x="T0" y="T1"/>
              </a:cxn>
              <a:cxn ang="T7">
                <a:pos x="T2" y="T3"/>
              </a:cxn>
              <a:cxn ang="T8">
                <a:pos x="T4" y="T5"/>
              </a:cxn>
            </a:cxnLst>
            <a:rect l="T9" t="T10" r="T11" b="T12"/>
            <a:pathLst>
              <a:path w="21600" h="23179" fill="none" extrusionOk="0">
                <a:moveTo>
                  <a:pt x="1891" y="-1"/>
                </a:moveTo>
                <a:cubicBezTo>
                  <a:pt x="13044" y="980"/>
                  <a:pt x="21600" y="10320"/>
                  <a:pt x="21600" y="21517"/>
                </a:cubicBezTo>
                <a:cubicBezTo>
                  <a:pt x="21600" y="22071"/>
                  <a:pt x="21578" y="22626"/>
                  <a:pt x="21535" y="23178"/>
                </a:cubicBezTo>
              </a:path>
              <a:path w="21600" h="23179" stroke="0" extrusionOk="0">
                <a:moveTo>
                  <a:pt x="1891" y="-1"/>
                </a:moveTo>
                <a:cubicBezTo>
                  <a:pt x="13044" y="980"/>
                  <a:pt x="21600" y="10320"/>
                  <a:pt x="21600" y="21517"/>
                </a:cubicBezTo>
                <a:cubicBezTo>
                  <a:pt x="21600" y="22071"/>
                  <a:pt x="21578" y="22626"/>
                  <a:pt x="21535" y="23178"/>
                </a:cubicBezTo>
                <a:lnTo>
                  <a:pt x="0" y="21517"/>
                </a:lnTo>
                <a:close/>
              </a:path>
            </a:pathLst>
          </a:custGeom>
          <a:noFill/>
          <a:ln w="9525">
            <a:solidFill>
              <a:schemeClr val="tx1"/>
            </a:solidFill>
            <a:round/>
            <a:headEnd/>
            <a:tailEnd/>
          </a:ln>
        </p:spPr>
        <p:txBody>
          <a:bodyPr lIns="0" tIns="46800" rIns="0" bIns="10800" anchor="ctr">
            <a:spAutoFit/>
          </a:bodyPr>
          <a:lstStyle/>
          <a:p>
            <a:endParaRPr lang="es-MX"/>
          </a:p>
        </p:txBody>
      </p:sp>
      <p:sp>
        <p:nvSpPr>
          <p:cNvPr id="70699" name="Text Box 44"/>
          <p:cNvSpPr txBox="1">
            <a:spLocks noChangeArrowheads="1"/>
          </p:cNvSpPr>
          <p:nvPr/>
        </p:nvSpPr>
        <p:spPr bwMode="auto">
          <a:xfrm>
            <a:off x="6251575" y="4343400"/>
            <a:ext cx="438150" cy="331788"/>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latin typeface="Times New Roman" pitchFamily="18" charset="0"/>
              </a:rPr>
              <a:t>(1,1)</a:t>
            </a:r>
          </a:p>
        </p:txBody>
      </p:sp>
      <p:sp>
        <p:nvSpPr>
          <p:cNvPr id="70700" name="Text Box 45"/>
          <p:cNvSpPr txBox="1">
            <a:spLocks noChangeArrowheads="1"/>
          </p:cNvSpPr>
          <p:nvPr/>
        </p:nvSpPr>
        <p:spPr bwMode="auto">
          <a:xfrm>
            <a:off x="4564063" y="4343400"/>
            <a:ext cx="438150" cy="331788"/>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latin typeface="Times New Roman" pitchFamily="18" charset="0"/>
              </a:rPr>
              <a:t>(1,n)</a:t>
            </a:r>
          </a:p>
        </p:txBody>
      </p:sp>
      <p:sp>
        <p:nvSpPr>
          <p:cNvPr id="70701" name="Text Box 46"/>
          <p:cNvSpPr txBox="1">
            <a:spLocks noChangeArrowheads="1"/>
          </p:cNvSpPr>
          <p:nvPr/>
        </p:nvSpPr>
        <p:spPr bwMode="auto">
          <a:xfrm>
            <a:off x="5900738" y="5154613"/>
            <a:ext cx="438150" cy="331787"/>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latin typeface="Times New Roman" pitchFamily="18" charset="0"/>
              </a:rPr>
              <a:t>(1,1)</a:t>
            </a:r>
          </a:p>
        </p:txBody>
      </p:sp>
      <p:sp>
        <p:nvSpPr>
          <p:cNvPr id="70702" name="Text Box 47"/>
          <p:cNvSpPr txBox="1">
            <a:spLocks noChangeArrowheads="1"/>
          </p:cNvSpPr>
          <p:nvPr/>
        </p:nvSpPr>
        <p:spPr bwMode="auto">
          <a:xfrm>
            <a:off x="7096125" y="5154613"/>
            <a:ext cx="438150" cy="331787"/>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latin typeface="Times New Roman" pitchFamily="18" charset="0"/>
              </a:rPr>
              <a:t>(0,1)</a:t>
            </a:r>
          </a:p>
        </p:txBody>
      </p:sp>
      <p:sp>
        <p:nvSpPr>
          <p:cNvPr id="70703" name="Rectangle 48"/>
          <p:cNvSpPr>
            <a:spLocks noChangeArrowheads="1"/>
          </p:cNvSpPr>
          <p:nvPr/>
        </p:nvSpPr>
        <p:spPr bwMode="auto">
          <a:xfrm>
            <a:off x="323850" y="5013325"/>
            <a:ext cx="1820863"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70704" name="Rectangle 49"/>
          <p:cNvSpPr>
            <a:spLocks noChangeArrowheads="1"/>
          </p:cNvSpPr>
          <p:nvPr/>
        </p:nvSpPr>
        <p:spPr bwMode="auto">
          <a:xfrm>
            <a:off x="3516313" y="5446713"/>
            <a:ext cx="914400" cy="31115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TURISMO</a:t>
            </a:r>
          </a:p>
        </p:txBody>
      </p:sp>
      <p:sp>
        <p:nvSpPr>
          <p:cNvPr id="70705" name="Text Box 50"/>
          <p:cNvSpPr txBox="1">
            <a:spLocks noChangeArrowheads="1"/>
          </p:cNvSpPr>
          <p:nvPr/>
        </p:nvSpPr>
        <p:spPr bwMode="auto">
          <a:xfrm>
            <a:off x="5345113" y="4572000"/>
            <a:ext cx="422275" cy="331788"/>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a:latin typeface="Times New Roman" pitchFamily="18" charset="0"/>
              </a:rPr>
              <a:t>N:1</a:t>
            </a:r>
          </a:p>
        </p:txBody>
      </p:sp>
      <p:sp>
        <p:nvSpPr>
          <p:cNvPr id="70706" name="Text Box 51"/>
          <p:cNvSpPr txBox="1">
            <a:spLocks noChangeArrowheads="1"/>
          </p:cNvSpPr>
          <p:nvPr/>
        </p:nvSpPr>
        <p:spPr bwMode="auto">
          <a:xfrm>
            <a:off x="6605588" y="6019800"/>
            <a:ext cx="292100" cy="331788"/>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latin typeface="Times New Roman" pitchFamily="18" charset="0"/>
              </a:rPr>
              <a:t>1:1</a:t>
            </a:r>
          </a:p>
        </p:txBody>
      </p:sp>
      <p:sp>
        <p:nvSpPr>
          <p:cNvPr id="70707" name="Rectangle 52"/>
          <p:cNvSpPr>
            <a:spLocks noChangeArrowheads="1"/>
          </p:cNvSpPr>
          <p:nvPr/>
        </p:nvSpPr>
        <p:spPr bwMode="auto">
          <a:xfrm>
            <a:off x="4572000" y="5451475"/>
            <a:ext cx="1336675" cy="31115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MOTOCICLETA</a:t>
            </a:r>
          </a:p>
        </p:txBody>
      </p:sp>
      <p:sp>
        <p:nvSpPr>
          <p:cNvPr id="70708" name="Rectangle 53"/>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3200" b="1">
                <a:solidFill>
                  <a:schemeClr val="tx2"/>
                </a:solidFill>
                <a:latin typeface="Times New Roman" pitchFamily="18" charset="0"/>
              </a:rPr>
              <a:t>E/G: Herencia de tipo</a:t>
            </a:r>
            <a:endParaRPr lang="es-ES" sz="3200" b="1">
              <a:solidFill>
                <a:schemeClr val="tx2"/>
              </a:solidFill>
              <a:latin typeface="Times New Roman" pitchFamily="18" charset="0"/>
            </a:endParaRPr>
          </a:p>
        </p:txBody>
      </p:sp>
      <p:sp>
        <p:nvSpPr>
          <p:cNvPr id="70709" name="Rectangle 5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3 Marcador de número de diapositiva"/>
          <p:cNvSpPr>
            <a:spLocks noGrp="1"/>
          </p:cNvSpPr>
          <p:nvPr>
            <p:ph type="sldNum" sz="quarter" idx="12"/>
          </p:nvPr>
        </p:nvSpPr>
        <p:spPr>
          <a:noFill/>
        </p:spPr>
        <p:txBody>
          <a:bodyPr/>
          <a:lstStyle/>
          <a:p>
            <a:fld id="{81160247-8D7F-46AE-8D5F-119457C8E03D}" type="slidenum">
              <a:rPr lang="es-ES" smtClean="0"/>
              <a:pPr/>
              <a:t>66</a:t>
            </a:fld>
            <a:endParaRPr lang="es-ES"/>
          </a:p>
        </p:txBody>
      </p:sp>
      <p:sp>
        <p:nvSpPr>
          <p:cNvPr id="71683" name="Rectangle 3"/>
          <p:cNvSpPr>
            <a:spLocks noChangeArrowheads="1"/>
          </p:cNvSpPr>
          <p:nvPr/>
        </p:nvSpPr>
        <p:spPr bwMode="auto">
          <a:xfrm>
            <a:off x="971550" y="1844675"/>
            <a:ext cx="7924800" cy="2209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3619500" algn="l"/>
                <a:tab pos="5905500" algn="l"/>
              </a:tabLst>
            </a:pPr>
            <a:r>
              <a:rPr lang="es-ES_tradnl" sz="2400"/>
              <a:t>Proceso de </a:t>
            </a:r>
            <a:r>
              <a:rPr lang="es-ES_tradnl" sz="2400" b="1">
                <a:solidFill>
                  <a:schemeClr val="accent2"/>
                </a:solidFill>
              </a:rPr>
              <a:t>definición de un conjunto de subtipos</a:t>
            </a:r>
            <a:r>
              <a:rPr lang="es-ES_tradnl" sz="2400"/>
              <a:t> de un tipo de entidad (</a:t>
            </a:r>
            <a:r>
              <a:rPr lang="es-ES_tradnl" sz="2400">
                <a:cs typeface="Arial" charset="0"/>
              </a:rPr>
              <a:t>» </a:t>
            </a:r>
            <a:r>
              <a:rPr lang="es-ES_tradnl" sz="2400"/>
              <a:t>supertipo)</a:t>
            </a:r>
          </a:p>
          <a:p>
            <a:pPr marL="342900" indent="-342900">
              <a:spcBef>
                <a:spcPct val="20000"/>
              </a:spcBef>
              <a:buClr>
                <a:schemeClr val="folHlink"/>
              </a:buClr>
              <a:buSzPct val="60000"/>
              <a:buFont typeface="Wingdings" pitchFamily="2" charset="2"/>
              <a:buChar char="n"/>
              <a:tabLst>
                <a:tab pos="381000" algn="l"/>
                <a:tab pos="3619500" algn="l"/>
                <a:tab pos="5905500" algn="l"/>
              </a:tabLst>
            </a:pPr>
            <a:r>
              <a:rPr lang="es-ES_tradnl" sz="2400"/>
              <a:t>Subtipos suelen estar definidos según característica distintiva de las entidades del supertipo</a:t>
            </a:r>
          </a:p>
          <a:p>
            <a:pPr marL="742950" lvl="1" indent="-285750">
              <a:spcBef>
                <a:spcPct val="20000"/>
              </a:spcBef>
              <a:buClr>
                <a:schemeClr val="hlink"/>
              </a:buClr>
              <a:buSzPct val="55000"/>
              <a:buFont typeface="Wingdings" pitchFamily="2" charset="2"/>
              <a:buChar char="n"/>
              <a:tabLst>
                <a:tab pos="381000" algn="l"/>
                <a:tab pos="3619500" algn="l"/>
                <a:tab pos="5905500" algn="l"/>
              </a:tabLst>
            </a:pPr>
            <a:r>
              <a:rPr lang="es-ES_tradnl" sz="2000" b="1">
                <a:solidFill>
                  <a:schemeClr val="accent2"/>
                </a:solidFill>
              </a:rPr>
              <a:t>Discriminante</a:t>
            </a:r>
            <a:r>
              <a:rPr lang="es-ES_tradnl" sz="2000"/>
              <a:t> de la especialización</a:t>
            </a:r>
          </a:p>
        </p:txBody>
      </p:sp>
      <p:sp>
        <p:nvSpPr>
          <p:cNvPr id="71684" name="Rectangle 50"/>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3200" b="1">
                <a:solidFill>
                  <a:schemeClr val="tx2"/>
                </a:solidFill>
                <a:latin typeface="Times New Roman" pitchFamily="18" charset="0"/>
              </a:rPr>
              <a:t>E/G: Especialización</a:t>
            </a:r>
            <a:endParaRPr lang="es-ES" sz="3200" b="1">
              <a:solidFill>
                <a:schemeClr val="tx2"/>
              </a:solidFill>
              <a:latin typeface="Times New Roman" pitchFamily="18" charset="0"/>
            </a:endParaRPr>
          </a:p>
        </p:txBody>
      </p:sp>
      <p:sp>
        <p:nvSpPr>
          <p:cNvPr id="71685" name="Rectangle 51"/>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71686" name="Rectangle 52"/>
          <p:cNvSpPr>
            <a:spLocks noChangeArrowheads="1"/>
          </p:cNvSpPr>
          <p:nvPr/>
        </p:nvSpPr>
        <p:spPr bwMode="auto">
          <a:xfrm>
            <a:off x="4464050" y="3925888"/>
            <a:ext cx="1125538" cy="341312"/>
          </a:xfrm>
          <a:prstGeom prst="rect">
            <a:avLst/>
          </a:prstGeom>
          <a:noFill/>
          <a:ln w="9525">
            <a:solidFill>
              <a:schemeClr val="tx1"/>
            </a:solidFill>
            <a:miter lim="800000"/>
            <a:headEnd/>
            <a:tailEnd/>
          </a:ln>
        </p:spPr>
        <p:txBody>
          <a:bodyPr wrap="none" lIns="36000" tIns="46800" rIns="36000" bIns="10800" anchor="ctr">
            <a:spAutoFit/>
          </a:bodyPr>
          <a:lstStyle/>
          <a:p>
            <a:pPr algn="ctr" eaLnBrk="0" hangingPunct="0"/>
            <a:r>
              <a:rPr lang="es-ES_tradnl">
                <a:latin typeface="Arial Narrow" pitchFamily="34" charset="0"/>
              </a:rPr>
              <a:t>EMPLEADO</a:t>
            </a:r>
          </a:p>
        </p:txBody>
      </p:sp>
      <p:sp>
        <p:nvSpPr>
          <p:cNvPr id="71687" name="Line 55"/>
          <p:cNvSpPr>
            <a:spLocks noChangeShapeType="1"/>
          </p:cNvSpPr>
          <p:nvPr/>
        </p:nvSpPr>
        <p:spPr bwMode="auto">
          <a:xfrm flipH="1">
            <a:off x="5035550" y="4267200"/>
            <a:ext cx="0" cy="4572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1688" name="AutoShape 58"/>
          <p:cNvSpPr>
            <a:spLocks noChangeArrowheads="1"/>
          </p:cNvSpPr>
          <p:nvPr/>
        </p:nvSpPr>
        <p:spPr bwMode="auto">
          <a:xfrm flipV="1">
            <a:off x="4519613" y="4724400"/>
            <a:ext cx="984250" cy="533400"/>
          </a:xfrm>
          <a:prstGeom prst="triangle">
            <a:avLst>
              <a:gd name="adj" fmla="val 50000"/>
            </a:avLst>
          </a:prstGeom>
          <a:noFill/>
          <a:ln w="9525">
            <a:solidFill>
              <a:schemeClr val="tx1"/>
            </a:solidFill>
            <a:miter lim="800000"/>
            <a:headEnd/>
            <a:tailEnd/>
          </a:ln>
        </p:spPr>
        <p:txBody>
          <a:bodyPr wrap="none" lIns="0" tIns="46800" rIns="0" bIns="10800" anchor="ctr">
            <a:spAutoFit/>
          </a:bodyPr>
          <a:lstStyle/>
          <a:p>
            <a:endParaRPr lang="es-MX"/>
          </a:p>
        </p:txBody>
      </p:sp>
      <p:sp>
        <p:nvSpPr>
          <p:cNvPr id="71689" name="Text Box 60"/>
          <p:cNvSpPr txBox="1">
            <a:spLocks noChangeArrowheads="1"/>
          </p:cNvSpPr>
          <p:nvPr/>
        </p:nvSpPr>
        <p:spPr bwMode="auto">
          <a:xfrm>
            <a:off x="2873375" y="4572000"/>
            <a:ext cx="1247775" cy="361950"/>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sz="2000" b="1" i="1">
                <a:solidFill>
                  <a:schemeClr val="accent2"/>
                </a:solidFill>
                <a:latin typeface="Times New Roman" pitchFamily="18" charset="0"/>
              </a:rPr>
              <a:t>actividad</a:t>
            </a:r>
          </a:p>
        </p:txBody>
      </p:sp>
      <p:sp>
        <p:nvSpPr>
          <p:cNvPr id="71690" name="Line 61"/>
          <p:cNvSpPr>
            <a:spLocks noChangeShapeType="1"/>
          </p:cNvSpPr>
          <p:nvPr/>
        </p:nvSpPr>
        <p:spPr bwMode="auto">
          <a:xfrm>
            <a:off x="4308475" y="4800600"/>
            <a:ext cx="280988" cy="0"/>
          </a:xfrm>
          <a:prstGeom prst="line">
            <a:avLst/>
          </a:prstGeom>
          <a:noFill/>
          <a:ln w="9525">
            <a:solidFill>
              <a:schemeClr val="tx1"/>
            </a:solidFill>
            <a:round/>
            <a:headEnd/>
            <a:tailEnd/>
          </a:ln>
        </p:spPr>
        <p:txBody>
          <a:bodyPr wrap="none" lIns="0" tIns="46800" rIns="0" bIns="10800" anchor="ctr">
            <a:spAutoFit/>
          </a:bodyPr>
          <a:lstStyle/>
          <a:p>
            <a:endParaRPr lang="es-MX"/>
          </a:p>
        </p:txBody>
      </p:sp>
      <p:sp>
        <p:nvSpPr>
          <p:cNvPr id="71691" name="Oval 62"/>
          <p:cNvSpPr>
            <a:spLocks noChangeArrowheads="1"/>
          </p:cNvSpPr>
          <p:nvPr/>
        </p:nvSpPr>
        <p:spPr bwMode="auto">
          <a:xfrm>
            <a:off x="4097338" y="4648200"/>
            <a:ext cx="211137" cy="228600"/>
          </a:xfrm>
          <a:prstGeom prst="ellipse">
            <a:avLst/>
          </a:prstGeom>
          <a:solidFill>
            <a:schemeClr val="bg1"/>
          </a:solidFill>
          <a:ln w="9525">
            <a:solidFill>
              <a:schemeClr val="tx1"/>
            </a:solidFill>
            <a:round/>
            <a:headEnd/>
            <a:tailEnd/>
          </a:ln>
        </p:spPr>
        <p:txBody>
          <a:bodyPr wrap="none" lIns="0" tIns="46800" rIns="0" bIns="10800" anchor="ctr">
            <a:spAutoFit/>
          </a:bodyPr>
          <a:lstStyle/>
          <a:p>
            <a:endParaRPr lang="es-MX"/>
          </a:p>
        </p:txBody>
      </p:sp>
      <p:sp>
        <p:nvSpPr>
          <p:cNvPr id="71692" name="Line 63"/>
          <p:cNvSpPr>
            <a:spLocks noChangeShapeType="1"/>
          </p:cNvSpPr>
          <p:nvPr/>
        </p:nvSpPr>
        <p:spPr bwMode="auto">
          <a:xfrm flipH="1">
            <a:off x="3983038" y="5029200"/>
            <a:ext cx="84455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1693" name="Line 64"/>
          <p:cNvSpPr>
            <a:spLocks noChangeShapeType="1"/>
          </p:cNvSpPr>
          <p:nvPr/>
        </p:nvSpPr>
        <p:spPr bwMode="auto">
          <a:xfrm>
            <a:off x="5249863" y="5029200"/>
            <a:ext cx="84455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1694" name="Line 65"/>
          <p:cNvSpPr>
            <a:spLocks noChangeShapeType="1"/>
          </p:cNvSpPr>
          <p:nvPr/>
        </p:nvSpPr>
        <p:spPr bwMode="auto">
          <a:xfrm>
            <a:off x="5040313" y="5257800"/>
            <a:ext cx="0" cy="3048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1695" name="Rectangle 66"/>
          <p:cNvSpPr>
            <a:spLocks noChangeArrowheads="1"/>
          </p:cNvSpPr>
          <p:nvPr/>
        </p:nvSpPr>
        <p:spPr bwMode="auto">
          <a:xfrm>
            <a:off x="3282950" y="5514975"/>
            <a:ext cx="1166813"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SECRETARIO</a:t>
            </a:r>
          </a:p>
        </p:txBody>
      </p:sp>
      <p:sp>
        <p:nvSpPr>
          <p:cNvPr id="71696" name="Rectangle 67"/>
          <p:cNvSpPr>
            <a:spLocks noChangeArrowheads="1"/>
          </p:cNvSpPr>
          <p:nvPr/>
        </p:nvSpPr>
        <p:spPr bwMode="auto">
          <a:xfrm>
            <a:off x="4622800" y="5514975"/>
            <a:ext cx="88900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GERENTE</a:t>
            </a:r>
          </a:p>
        </p:txBody>
      </p:sp>
      <p:sp>
        <p:nvSpPr>
          <p:cNvPr id="71697" name="Rectangle 68"/>
          <p:cNvSpPr>
            <a:spLocks noChangeArrowheads="1"/>
          </p:cNvSpPr>
          <p:nvPr/>
        </p:nvSpPr>
        <p:spPr bwMode="auto">
          <a:xfrm>
            <a:off x="5708650" y="5514975"/>
            <a:ext cx="1073150" cy="276225"/>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COMERCIAL</a:t>
            </a:r>
          </a:p>
        </p:txBody>
      </p:sp>
      <p:sp>
        <p:nvSpPr>
          <p:cNvPr id="71698" name="Rectangle 69"/>
          <p:cNvSpPr>
            <a:spLocks noChangeArrowheads="1"/>
          </p:cNvSpPr>
          <p:nvPr/>
        </p:nvSpPr>
        <p:spPr bwMode="auto">
          <a:xfrm>
            <a:off x="6677025" y="3810000"/>
            <a:ext cx="1820863"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3 Marcador de número de diapositiva"/>
          <p:cNvSpPr>
            <a:spLocks noGrp="1"/>
          </p:cNvSpPr>
          <p:nvPr>
            <p:ph type="sldNum" sz="quarter" idx="12"/>
          </p:nvPr>
        </p:nvSpPr>
        <p:spPr>
          <a:noFill/>
        </p:spPr>
        <p:txBody>
          <a:bodyPr/>
          <a:lstStyle/>
          <a:p>
            <a:fld id="{81D40E85-DB92-4252-A5CF-2F30C4D0021F}" type="slidenum">
              <a:rPr lang="es-ES" smtClean="0"/>
              <a:pPr/>
              <a:t>67</a:t>
            </a:fld>
            <a:endParaRPr lang="es-ES"/>
          </a:p>
        </p:txBody>
      </p:sp>
      <p:sp>
        <p:nvSpPr>
          <p:cNvPr id="72707" name="Rectangle 2"/>
          <p:cNvSpPr>
            <a:spLocks noChangeArrowheads="1"/>
          </p:cNvSpPr>
          <p:nvPr/>
        </p:nvSpPr>
        <p:spPr bwMode="auto">
          <a:xfrm>
            <a:off x="971550" y="1773238"/>
            <a:ext cx="7924800" cy="990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3619500" algn="l"/>
                <a:tab pos="5905500" algn="l"/>
              </a:tabLst>
            </a:pPr>
            <a:r>
              <a:rPr lang="es-ES_tradnl" sz="2400" b="1"/>
              <a:t>Varias especializaciones</a:t>
            </a:r>
            <a:r>
              <a:rPr lang="es-ES_tradnl" sz="2400"/>
              <a:t> de un tipo de entidad,</a:t>
            </a:r>
            <a:br>
              <a:rPr lang="es-ES_tradnl" sz="2400"/>
            </a:br>
            <a:r>
              <a:rPr lang="es-ES_tradnl" sz="2400"/>
              <a:t>con base en diferentes discriminantes</a:t>
            </a:r>
          </a:p>
        </p:txBody>
      </p:sp>
      <p:sp>
        <p:nvSpPr>
          <p:cNvPr id="72708" name="Rectangle 3"/>
          <p:cNvSpPr>
            <a:spLocks noChangeArrowheads="1"/>
          </p:cNvSpPr>
          <p:nvPr/>
        </p:nvSpPr>
        <p:spPr bwMode="auto">
          <a:xfrm>
            <a:off x="3927475" y="2590800"/>
            <a:ext cx="1476375"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VEHÍCULO</a:t>
            </a:r>
          </a:p>
        </p:txBody>
      </p:sp>
      <p:sp>
        <p:nvSpPr>
          <p:cNvPr id="72709" name="Line 6"/>
          <p:cNvSpPr>
            <a:spLocks noChangeShapeType="1"/>
          </p:cNvSpPr>
          <p:nvPr/>
        </p:nvSpPr>
        <p:spPr bwMode="auto">
          <a:xfrm flipH="1">
            <a:off x="3224213" y="2895600"/>
            <a:ext cx="1125537" cy="3048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10" name="Line 7"/>
          <p:cNvSpPr>
            <a:spLocks noChangeShapeType="1"/>
          </p:cNvSpPr>
          <p:nvPr/>
        </p:nvSpPr>
        <p:spPr bwMode="auto">
          <a:xfrm flipH="1">
            <a:off x="2379663" y="3429000"/>
            <a:ext cx="563562" cy="4572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11" name="Line 8"/>
          <p:cNvSpPr>
            <a:spLocks noChangeShapeType="1"/>
          </p:cNvSpPr>
          <p:nvPr/>
        </p:nvSpPr>
        <p:spPr bwMode="auto">
          <a:xfrm>
            <a:off x="3505200" y="3429000"/>
            <a:ext cx="492125" cy="4572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12" name="AutoShape 9"/>
          <p:cNvSpPr>
            <a:spLocks noChangeArrowheads="1"/>
          </p:cNvSpPr>
          <p:nvPr/>
        </p:nvSpPr>
        <p:spPr bwMode="auto">
          <a:xfrm flipV="1">
            <a:off x="2732088" y="3200400"/>
            <a:ext cx="984250" cy="533400"/>
          </a:xfrm>
          <a:prstGeom prst="triangle">
            <a:avLst>
              <a:gd name="adj" fmla="val 50000"/>
            </a:avLst>
          </a:prstGeom>
          <a:noFill/>
          <a:ln w="9525">
            <a:solidFill>
              <a:schemeClr val="tx1"/>
            </a:solidFill>
            <a:miter lim="800000"/>
            <a:headEnd/>
            <a:tailEnd/>
          </a:ln>
        </p:spPr>
        <p:txBody>
          <a:bodyPr wrap="none" lIns="0" tIns="46800" rIns="0" bIns="10800" anchor="ctr">
            <a:spAutoFit/>
          </a:bodyPr>
          <a:lstStyle/>
          <a:p>
            <a:endParaRPr lang="es-MX"/>
          </a:p>
        </p:txBody>
      </p:sp>
      <p:sp>
        <p:nvSpPr>
          <p:cNvPr id="72713" name="Line 12"/>
          <p:cNvSpPr>
            <a:spLocks noChangeShapeType="1"/>
          </p:cNvSpPr>
          <p:nvPr/>
        </p:nvSpPr>
        <p:spPr bwMode="auto">
          <a:xfrm>
            <a:off x="5122863" y="2895600"/>
            <a:ext cx="1055687" cy="3048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14" name="Line 13"/>
          <p:cNvSpPr>
            <a:spLocks noChangeShapeType="1"/>
          </p:cNvSpPr>
          <p:nvPr/>
        </p:nvSpPr>
        <p:spPr bwMode="auto">
          <a:xfrm flipH="1">
            <a:off x="5334000" y="3352800"/>
            <a:ext cx="422275"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15" name="Line 14"/>
          <p:cNvSpPr>
            <a:spLocks noChangeShapeType="1"/>
          </p:cNvSpPr>
          <p:nvPr/>
        </p:nvSpPr>
        <p:spPr bwMode="auto">
          <a:xfrm>
            <a:off x="6459538" y="3352800"/>
            <a:ext cx="422275"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16" name="AutoShape 15"/>
          <p:cNvSpPr>
            <a:spLocks noChangeArrowheads="1"/>
          </p:cNvSpPr>
          <p:nvPr/>
        </p:nvSpPr>
        <p:spPr bwMode="auto">
          <a:xfrm flipV="1">
            <a:off x="5614988" y="3200400"/>
            <a:ext cx="985837" cy="533400"/>
          </a:xfrm>
          <a:prstGeom prst="triangle">
            <a:avLst>
              <a:gd name="adj" fmla="val 50000"/>
            </a:avLst>
          </a:prstGeom>
          <a:noFill/>
          <a:ln w="9525">
            <a:solidFill>
              <a:schemeClr val="tx1"/>
            </a:solidFill>
            <a:miter lim="800000"/>
            <a:headEnd/>
            <a:tailEnd/>
          </a:ln>
        </p:spPr>
        <p:txBody>
          <a:bodyPr wrap="none" lIns="0" tIns="46800" rIns="0" bIns="10800" anchor="ctr">
            <a:spAutoFit/>
          </a:bodyPr>
          <a:lstStyle/>
          <a:p>
            <a:endParaRPr lang="es-MX"/>
          </a:p>
        </p:txBody>
      </p:sp>
      <p:sp>
        <p:nvSpPr>
          <p:cNvPr id="72717" name="Rectangle 18"/>
          <p:cNvSpPr>
            <a:spLocks noChangeArrowheads="1"/>
          </p:cNvSpPr>
          <p:nvPr/>
        </p:nvSpPr>
        <p:spPr bwMode="auto">
          <a:xfrm>
            <a:off x="4870450" y="4673600"/>
            <a:ext cx="1476375"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PELÍCULA</a:t>
            </a:r>
          </a:p>
        </p:txBody>
      </p:sp>
      <p:sp>
        <p:nvSpPr>
          <p:cNvPr id="72718" name="Line 21"/>
          <p:cNvSpPr>
            <a:spLocks noChangeShapeType="1"/>
          </p:cNvSpPr>
          <p:nvPr/>
        </p:nvSpPr>
        <p:spPr bwMode="auto">
          <a:xfrm flipH="1">
            <a:off x="4167188" y="4978400"/>
            <a:ext cx="1125537" cy="3048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19" name="Line 22"/>
          <p:cNvSpPr>
            <a:spLocks noChangeShapeType="1"/>
          </p:cNvSpPr>
          <p:nvPr/>
        </p:nvSpPr>
        <p:spPr bwMode="auto">
          <a:xfrm flipH="1">
            <a:off x="6488113" y="5486400"/>
            <a:ext cx="422275"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20" name="Line 23"/>
          <p:cNvSpPr>
            <a:spLocks noChangeShapeType="1"/>
          </p:cNvSpPr>
          <p:nvPr/>
        </p:nvSpPr>
        <p:spPr bwMode="auto">
          <a:xfrm>
            <a:off x="7261225" y="5486400"/>
            <a:ext cx="422275"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21" name="Line 26"/>
          <p:cNvSpPr>
            <a:spLocks noChangeShapeType="1"/>
          </p:cNvSpPr>
          <p:nvPr/>
        </p:nvSpPr>
        <p:spPr bwMode="auto">
          <a:xfrm>
            <a:off x="6065838" y="4978400"/>
            <a:ext cx="1055687" cy="3048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22" name="Line 27"/>
          <p:cNvSpPr>
            <a:spLocks noChangeShapeType="1"/>
          </p:cNvSpPr>
          <p:nvPr/>
        </p:nvSpPr>
        <p:spPr bwMode="auto">
          <a:xfrm flipH="1">
            <a:off x="3463925" y="5486400"/>
            <a:ext cx="561975" cy="482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23" name="Line 28"/>
          <p:cNvSpPr>
            <a:spLocks noChangeShapeType="1"/>
          </p:cNvSpPr>
          <p:nvPr/>
        </p:nvSpPr>
        <p:spPr bwMode="auto">
          <a:xfrm>
            <a:off x="4378325" y="5486400"/>
            <a:ext cx="633413" cy="482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24" name="Line 30"/>
          <p:cNvSpPr>
            <a:spLocks noChangeShapeType="1"/>
          </p:cNvSpPr>
          <p:nvPr/>
        </p:nvSpPr>
        <p:spPr bwMode="auto">
          <a:xfrm>
            <a:off x="4202113" y="5638800"/>
            <a:ext cx="1587" cy="3302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25" name="Text Box 31"/>
          <p:cNvSpPr txBox="1">
            <a:spLocks noChangeArrowheads="1"/>
          </p:cNvSpPr>
          <p:nvPr/>
        </p:nvSpPr>
        <p:spPr bwMode="auto">
          <a:xfrm>
            <a:off x="6740525" y="2819400"/>
            <a:ext cx="492125" cy="331788"/>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i="1">
                <a:latin typeface="Times New Roman" pitchFamily="18" charset="0"/>
              </a:rPr>
              <a:t>tipo</a:t>
            </a:r>
          </a:p>
        </p:txBody>
      </p:sp>
      <p:sp>
        <p:nvSpPr>
          <p:cNvPr id="72726" name="Text Box 32"/>
          <p:cNvSpPr txBox="1">
            <a:spLocks noChangeArrowheads="1"/>
          </p:cNvSpPr>
          <p:nvPr/>
        </p:nvSpPr>
        <p:spPr bwMode="auto">
          <a:xfrm>
            <a:off x="2028825" y="2819400"/>
            <a:ext cx="1125538" cy="331788"/>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i="1">
                <a:latin typeface="Times New Roman" pitchFamily="18" charset="0"/>
              </a:rPr>
              <a:t>motorS/N</a:t>
            </a:r>
          </a:p>
        </p:txBody>
      </p:sp>
      <p:sp>
        <p:nvSpPr>
          <p:cNvPr id="72727" name="Text Box 33"/>
          <p:cNvSpPr txBox="1">
            <a:spLocks noChangeArrowheads="1"/>
          </p:cNvSpPr>
          <p:nvPr/>
        </p:nvSpPr>
        <p:spPr bwMode="auto">
          <a:xfrm>
            <a:off x="6629400" y="4849813"/>
            <a:ext cx="492125" cy="331787"/>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i="1">
                <a:latin typeface="Times New Roman" pitchFamily="18" charset="0"/>
              </a:rPr>
              <a:t>color</a:t>
            </a:r>
          </a:p>
        </p:txBody>
      </p:sp>
      <p:sp>
        <p:nvSpPr>
          <p:cNvPr id="72728" name="Text Box 34"/>
          <p:cNvSpPr txBox="1">
            <a:spLocks noChangeArrowheads="1"/>
          </p:cNvSpPr>
          <p:nvPr/>
        </p:nvSpPr>
        <p:spPr bwMode="auto">
          <a:xfrm>
            <a:off x="3962400" y="4876800"/>
            <a:ext cx="773113" cy="331788"/>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i="1">
                <a:latin typeface="Times New Roman" pitchFamily="18" charset="0"/>
              </a:rPr>
              <a:t>género</a:t>
            </a:r>
          </a:p>
        </p:txBody>
      </p:sp>
      <p:sp>
        <p:nvSpPr>
          <p:cNvPr id="72729" name="Rectangle 35"/>
          <p:cNvSpPr>
            <a:spLocks noChangeArrowheads="1"/>
          </p:cNvSpPr>
          <p:nvPr/>
        </p:nvSpPr>
        <p:spPr bwMode="auto">
          <a:xfrm>
            <a:off x="7094538" y="2362200"/>
            <a:ext cx="182086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72730" name="Oval 36"/>
          <p:cNvSpPr>
            <a:spLocks noChangeArrowheads="1"/>
          </p:cNvSpPr>
          <p:nvPr/>
        </p:nvSpPr>
        <p:spPr bwMode="auto">
          <a:xfrm flipV="1">
            <a:off x="6910388" y="5280025"/>
            <a:ext cx="349250" cy="358775"/>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72731" name="Arc 37"/>
          <p:cNvSpPr>
            <a:spLocks/>
          </p:cNvSpPr>
          <p:nvPr/>
        </p:nvSpPr>
        <p:spPr bwMode="auto">
          <a:xfrm rot="14652668" flipH="1">
            <a:off x="3640138" y="5546725"/>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72732" name="Arc 38"/>
          <p:cNvSpPr>
            <a:spLocks/>
          </p:cNvSpPr>
          <p:nvPr/>
        </p:nvSpPr>
        <p:spPr bwMode="auto">
          <a:xfrm rot="12755330" flipH="1">
            <a:off x="6581775" y="5508625"/>
            <a:ext cx="328613" cy="309563"/>
          </a:xfrm>
          <a:custGeom>
            <a:avLst/>
            <a:gdLst>
              <a:gd name="T0" fmla="*/ 0 w 39212"/>
              <a:gd name="T1" fmla="*/ 2381973 h 21600"/>
              <a:gd name="T2" fmla="*/ 2753915 w 39212"/>
              <a:gd name="T3" fmla="*/ 2795640 h 21600"/>
              <a:gd name="T4" fmla="*/ 1344513 w 39212"/>
              <a:gd name="T5" fmla="*/ 4436540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72733" name="Arc 39"/>
          <p:cNvSpPr>
            <a:spLocks/>
          </p:cNvSpPr>
          <p:nvPr/>
        </p:nvSpPr>
        <p:spPr bwMode="auto">
          <a:xfrm rot="9252667" flipH="1">
            <a:off x="7261225" y="5486400"/>
            <a:ext cx="328613" cy="309563"/>
          </a:xfrm>
          <a:custGeom>
            <a:avLst/>
            <a:gdLst>
              <a:gd name="T0" fmla="*/ 0 w 39212"/>
              <a:gd name="T1" fmla="*/ 2381973 h 21600"/>
              <a:gd name="T2" fmla="*/ 2753915 w 39212"/>
              <a:gd name="T3" fmla="*/ 2795640 h 21600"/>
              <a:gd name="T4" fmla="*/ 1344513 w 39212"/>
              <a:gd name="T5" fmla="*/ 4436540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72734" name="Arc 40"/>
          <p:cNvSpPr>
            <a:spLocks/>
          </p:cNvSpPr>
          <p:nvPr/>
        </p:nvSpPr>
        <p:spPr bwMode="auto">
          <a:xfrm rot="10775173" flipH="1">
            <a:off x="4025900" y="5508625"/>
            <a:ext cx="328613" cy="309563"/>
          </a:xfrm>
          <a:custGeom>
            <a:avLst/>
            <a:gdLst>
              <a:gd name="T0" fmla="*/ 0 w 39212"/>
              <a:gd name="T1" fmla="*/ 2381973 h 21600"/>
              <a:gd name="T2" fmla="*/ 2753915 w 39212"/>
              <a:gd name="T3" fmla="*/ 2795640 h 21600"/>
              <a:gd name="T4" fmla="*/ 1344513 w 39212"/>
              <a:gd name="T5" fmla="*/ 4436540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72735" name="Arc 41"/>
          <p:cNvSpPr>
            <a:spLocks/>
          </p:cNvSpPr>
          <p:nvPr/>
        </p:nvSpPr>
        <p:spPr bwMode="auto">
          <a:xfrm rot="8557928" flipH="1">
            <a:off x="4448175" y="5481638"/>
            <a:ext cx="328613" cy="309562"/>
          </a:xfrm>
          <a:custGeom>
            <a:avLst/>
            <a:gdLst>
              <a:gd name="T0" fmla="*/ 0 w 39212"/>
              <a:gd name="T1" fmla="*/ 2381951 h 21600"/>
              <a:gd name="T2" fmla="*/ 2753915 w 39212"/>
              <a:gd name="T3" fmla="*/ 2795617 h 21600"/>
              <a:gd name="T4" fmla="*/ 1344513 w 39212"/>
              <a:gd name="T5" fmla="*/ 4436511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72736" name="Rectangle 42"/>
          <p:cNvSpPr>
            <a:spLocks noChangeArrowheads="1"/>
          </p:cNvSpPr>
          <p:nvPr/>
        </p:nvSpPr>
        <p:spPr bwMode="auto">
          <a:xfrm>
            <a:off x="7431088" y="4572000"/>
            <a:ext cx="148431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72737" name="Oval 43"/>
          <p:cNvSpPr>
            <a:spLocks noChangeArrowheads="1"/>
          </p:cNvSpPr>
          <p:nvPr/>
        </p:nvSpPr>
        <p:spPr bwMode="auto">
          <a:xfrm flipV="1">
            <a:off x="4029075" y="5280025"/>
            <a:ext cx="349250" cy="358775"/>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72738" name="Line 44"/>
          <p:cNvSpPr>
            <a:spLocks noChangeShapeType="1"/>
          </p:cNvSpPr>
          <p:nvPr/>
        </p:nvSpPr>
        <p:spPr bwMode="auto">
          <a:xfrm>
            <a:off x="2520950" y="3276600"/>
            <a:ext cx="28098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39" name="Oval 45"/>
          <p:cNvSpPr>
            <a:spLocks noChangeArrowheads="1"/>
          </p:cNvSpPr>
          <p:nvPr/>
        </p:nvSpPr>
        <p:spPr bwMode="auto">
          <a:xfrm>
            <a:off x="2309813" y="3124200"/>
            <a:ext cx="211137" cy="2286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72740" name="Line 46"/>
          <p:cNvSpPr>
            <a:spLocks noChangeShapeType="1"/>
          </p:cNvSpPr>
          <p:nvPr/>
        </p:nvSpPr>
        <p:spPr bwMode="auto">
          <a:xfrm>
            <a:off x="6529388" y="3276600"/>
            <a:ext cx="2825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2741" name="Oval 47"/>
          <p:cNvSpPr>
            <a:spLocks noChangeArrowheads="1"/>
          </p:cNvSpPr>
          <p:nvPr/>
        </p:nvSpPr>
        <p:spPr bwMode="auto">
          <a:xfrm>
            <a:off x="6811963" y="3124200"/>
            <a:ext cx="211137" cy="2286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72742" name="Rectangle 48"/>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E/G: Especialización (ii)</a:t>
            </a:r>
            <a:endParaRPr lang="es-ES" sz="2800">
              <a:solidFill>
                <a:schemeClr val="tx2"/>
              </a:solidFill>
              <a:latin typeface="Times New Roman" pitchFamily="18" charset="0"/>
            </a:endParaRPr>
          </a:p>
        </p:txBody>
      </p:sp>
      <p:sp>
        <p:nvSpPr>
          <p:cNvPr id="72743" name="Rectangle 49"/>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72744" name="Rectangle 4"/>
          <p:cNvSpPr>
            <a:spLocks noChangeArrowheads="1"/>
          </p:cNvSpPr>
          <p:nvPr/>
        </p:nvSpPr>
        <p:spPr bwMode="auto">
          <a:xfrm>
            <a:off x="3124200" y="3835400"/>
            <a:ext cx="1771650" cy="279400"/>
          </a:xfrm>
          <a:prstGeom prst="rect">
            <a:avLst/>
          </a:prstGeom>
          <a:solidFill>
            <a:schemeClr val="bg1"/>
          </a:solidFill>
          <a:ln w="9525">
            <a:solidFill>
              <a:schemeClr val="tx1"/>
            </a:solidFill>
            <a:miter lim="800000"/>
            <a:headEnd/>
            <a:tailEnd/>
          </a:ln>
        </p:spPr>
        <p:txBody>
          <a:bodyPr wrap="none" lIns="36000" tIns="46800" rIns="36000" bIns="10800" anchor="ctr">
            <a:spAutoFit/>
          </a:bodyPr>
          <a:lstStyle/>
          <a:p>
            <a:pPr algn="ctr" eaLnBrk="0" hangingPunct="0"/>
            <a:r>
              <a:rPr lang="es-ES_tradnl" sz="1400">
                <a:latin typeface="Arial Narrow" pitchFamily="34" charset="0"/>
              </a:rPr>
              <a:t>VEHÍCULO_SIN_MOTOR</a:t>
            </a:r>
          </a:p>
        </p:txBody>
      </p:sp>
      <p:sp>
        <p:nvSpPr>
          <p:cNvPr id="72745" name="Rectangle 5"/>
          <p:cNvSpPr>
            <a:spLocks noChangeArrowheads="1"/>
          </p:cNvSpPr>
          <p:nvPr/>
        </p:nvSpPr>
        <p:spPr bwMode="auto">
          <a:xfrm>
            <a:off x="1371600" y="3835400"/>
            <a:ext cx="1625600" cy="279400"/>
          </a:xfrm>
          <a:prstGeom prst="rect">
            <a:avLst/>
          </a:prstGeom>
          <a:solidFill>
            <a:schemeClr val="bg1"/>
          </a:solidFill>
          <a:ln w="9525">
            <a:solidFill>
              <a:schemeClr val="tx1"/>
            </a:solidFill>
            <a:miter lim="800000"/>
            <a:headEnd/>
            <a:tailEnd/>
          </a:ln>
        </p:spPr>
        <p:txBody>
          <a:bodyPr wrap="none" lIns="36000" tIns="46800" rIns="36000" bIns="10800" anchor="ctr">
            <a:spAutoFit/>
          </a:bodyPr>
          <a:lstStyle/>
          <a:p>
            <a:pPr algn="ctr" eaLnBrk="0" hangingPunct="0"/>
            <a:r>
              <a:rPr lang="es-ES_tradnl" sz="1400">
                <a:latin typeface="Arial Narrow" pitchFamily="34" charset="0"/>
              </a:rPr>
              <a:t>VEHÍCULO_A_MOTOR</a:t>
            </a:r>
          </a:p>
        </p:txBody>
      </p:sp>
      <p:sp>
        <p:nvSpPr>
          <p:cNvPr id="72746" name="Rectangle 10"/>
          <p:cNvSpPr>
            <a:spLocks noChangeArrowheads="1"/>
          </p:cNvSpPr>
          <p:nvPr/>
        </p:nvSpPr>
        <p:spPr bwMode="auto">
          <a:xfrm>
            <a:off x="6715125" y="3835400"/>
            <a:ext cx="1133475" cy="279400"/>
          </a:xfrm>
          <a:prstGeom prst="rect">
            <a:avLst/>
          </a:prstGeom>
          <a:solidFill>
            <a:schemeClr val="bg1"/>
          </a:solidFill>
          <a:ln w="9525">
            <a:solidFill>
              <a:schemeClr val="tx1"/>
            </a:solidFill>
            <a:miter lim="800000"/>
            <a:headEnd/>
            <a:tailEnd/>
          </a:ln>
        </p:spPr>
        <p:txBody>
          <a:bodyPr wrap="none" lIns="36000" tIns="46800" rIns="36000" bIns="10800" anchor="ctr">
            <a:spAutoFit/>
          </a:bodyPr>
          <a:lstStyle/>
          <a:p>
            <a:pPr algn="ctr" eaLnBrk="0" hangingPunct="0"/>
            <a:r>
              <a:rPr lang="es-ES_tradnl" sz="1400">
                <a:latin typeface="Arial Narrow" pitchFamily="34" charset="0"/>
              </a:rPr>
              <a:t>MOTOCICLETA</a:t>
            </a:r>
          </a:p>
        </p:txBody>
      </p:sp>
      <p:sp>
        <p:nvSpPr>
          <p:cNvPr id="72747" name="Rectangle 11"/>
          <p:cNvSpPr>
            <a:spLocks noChangeArrowheads="1"/>
          </p:cNvSpPr>
          <p:nvPr/>
        </p:nvSpPr>
        <p:spPr bwMode="auto">
          <a:xfrm>
            <a:off x="5049838" y="3835400"/>
            <a:ext cx="665162" cy="279400"/>
          </a:xfrm>
          <a:prstGeom prst="rect">
            <a:avLst/>
          </a:prstGeom>
          <a:solidFill>
            <a:schemeClr val="bg1"/>
          </a:solidFill>
          <a:ln w="9525">
            <a:solidFill>
              <a:schemeClr val="tx1"/>
            </a:solidFill>
            <a:miter lim="800000"/>
            <a:headEnd/>
            <a:tailEnd/>
          </a:ln>
        </p:spPr>
        <p:txBody>
          <a:bodyPr wrap="none" lIns="36000" tIns="46800" rIns="36000" bIns="10800" anchor="ctr">
            <a:spAutoFit/>
          </a:bodyPr>
          <a:lstStyle/>
          <a:p>
            <a:pPr algn="ctr" eaLnBrk="0" hangingPunct="0"/>
            <a:r>
              <a:rPr lang="es-ES_tradnl" sz="1400">
                <a:latin typeface="Arial Narrow" pitchFamily="34" charset="0"/>
              </a:rPr>
              <a:t>CAMIÓN</a:t>
            </a:r>
          </a:p>
        </p:txBody>
      </p:sp>
      <p:sp>
        <p:nvSpPr>
          <p:cNvPr id="72748" name="Rectangle 16"/>
          <p:cNvSpPr>
            <a:spLocks noChangeArrowheads="1"/>
          </p:cNvSpPr>
          <p:nvPr/>
        </p:nvSpPr>
        <p:spPr bwMode="auto">
          <a:xfrm>
            <a:off x="5799138" y="3835400"/>
            <a:ext cx="754062" cy="279400"/>
          </a:xfrm>
          <a:prstGeom prst="rect">
            <a:avLst/>
          </a:prstGeom>
          <a:solidFill>
            <a:schemeClr val="bg1"/>
          </a:solidFill>
          <a:ln w="9525">
            <a:solidFill>
              <a:schemeClr val="tx1"/>
            </a:solidFill>
            <a:miter lim="800000"/>
            <a:headEnd/>
            <a:tailEnd/>
          </a:ln>
        </p:spPr>
        <p:txBody>
          <a:bodyPr wrap="none" lIns="36000" tIns="46800" rIns="36000" bIns="10800" anchor="ctr">
            <a:spAutoFit/>
          </a:bodyPr>
          <a:lstStyle/>
          <a:p>
            <a:pPr algn="ctr" eaLnBrk="0" hangingPunct="0"/>
            <a:r>
              <a:rPr lang="es-ES_tradnl" sz="1400">
                <a:latin typeface="Arial Narrow" pitchFamily="34" charset="0"/>
              </a:rPr>
              <a:t>TURISMO</a:t>
            </a:r>
          </a:p>
        </p:txBody>
      </p:sp>
      <p:sp>
        <p:nvSpPr>
          <p:cNvPr id="72749" name="Line 17"/>
          <p:cNvSpPr>
            <a:spLocks noChangeShapeType="1"/>
          </p:cNvSpPr>
          <p:nvPr/>
        </p:nvSpPr>
        <p:spPr bwMode="auto">
          <a:xfrm>
            <a:off x="6108700" y="3733800"/>
            <a:ext cx="0" cy="152400"/>
          </a:xfrm>
          <a:prstGeom prst="line">
            <a:avLst/>
          </a:prstGeom>
          <a:noFill/>
          <a:ln w="9525">
            <a:solidFill>
              <a:schemeClr val="tx1"/>
            </a:solidFill>
            <a:round/>
            <a:headEnd/>
            <a:tailEnd/>
          </a:ln>
        </p:spPr>
        <p:txBody>
          <a:bodyPr lIns="36000" tIns="46800" rIns="36000" bIns="10800" anchor="ctr">
            <a:spAutoFit/>
          </a:bodyPr>
          <a:lstStyle/>
          <a:p>
            <a:endParaRPr lang="es-MX"/>
          </a:p>
        </p:txBody>
      </p:sp>
      <p:sp>
        <p:nvSpPr>
          <p:cNvPr id="72750" name="Rectangle 19"/>
          <p:cNvSpPr>
            <a:spLocks noChangeArrowheads="1"/>
          </p:cNvSpPr>
          <p:nvPr/>
        </p:nvSpPr>
        <p:spPr bwMode="auto">
          <a:xfrm>
            <a:off x="7402513" y="5969000"/>
            <a:ext cx="773112" cy="27940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400">
                <a:latin typeface="Arial Narrow" pitchFamily="34" charset="0"/>
              </a:rPr>
              <a:t>COLOR</a:t>
            </a:r>
          </a:p>
        </p:txBody>
      </p:sp>
      <p:sp>
        <p:nvSpPr>
          <p:cNvPr id="72751" name="Rectangle 20"/>
          <p:cNvSpPr>
            <a:spLocks noChangeArrowheads="1"/>
          </p:cNvSpPr>
          <p:nvPr/>
        </p:nvSpPr>
        <p:spPr bwMode="auto">
          <a:xfrm>
            <a:off x="5784850" y="5969000"/>
            <a:ext cx="1476375" cy="27940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400">
                <a:latin typeface="Arial Narrow" pitchFamily="34" charset="0"/>
              </a:rPr>
              <a:t>BLANCO_Y_NEGRO</a:t>
            </a:r>
          </a:p>
        </p:txBody>
      </p:sp>
      <p:sp>
        <p:nvSpPr>
          <p:cNvPr id="72752" name="Rectangle 24"/>
          <p:cNvSpPr>
            <a:spLocks noChangeArrowheads="1"/>
          </p:cNvSpPr>
          <p:nvPr/>
        </p:nvSpPr>
        <p:spPr bwMode="auto">
          <a:xfrm>
            <a:off x="4589463" y="5969000"/>
            <a:ext cx="984250" cy="27940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400">
                <a:latin typeface="Arial Narrow" pitchFamily="34" charset="0"/>
              </a:rPr>
              <a:t>COMEDIA</a:t>
            </a:r>
          </a:p>
        </p:txBody>
      </p:sp>
      <p:sp>
        <p:nvSpPr>
          <p:cNvPr id="72753" name="Rectangle 25"/>
          <p:cNvSpPr>
            <a:spLocks noChangeArrowheads="1"/>
          </p:cNvSpPr>
          <p:nvPr/>
        </p:nvSpPr>
        <p:spPr bwMode="auto">
          <a:xfrm>
            <a:off x="3111500" y="5969000"/>
            <a:ext cx="633413" cy="27940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400">
                <a:latin typeface="Arial Narrow" pitchFamily="34" charset="0"/>
              </a:rPr>
              <a:t>DRAMA</a:t>
            </a:r>
          </a:p>
        </p:txBody>
      </p:sp>
      <p:sp>
        <p:nvSpPr>
          <p:cNvPr id="72754" name="Rectangle 29"/>
          <p:cNvSpPr>
            <a:spLocks noChangeArrowheads="1"/>
          </p:cNvSpPr>
          <p:nvPr/>
        </p:nvSpPr>
        <p:spPr bwMode="auto">
          <a:xfrm>
            <a:off x="3814763" y="5969000"/>
            <a:ext cx="703262" cy="27940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400">
                <a:latin typeface="Arial Narrow" pitchFamily="34" charset="0"/>
              </a:rPr>
              <a:t>TERROR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3 Marcador de número de diapositiva"/>
          <p:cNvSpPr>
            <a:spLocks noGrp="1"/>
          </p:cNvSpPr>
          <p:nvPr>
            <p:ph type="sldNum" sz="quarter" idx="12"/>
          </p:nvPr>
        </p:nvSpPr>
        <p:spPr>
          <a:noFill/>
        </p:spPr>
        <p:txBody>
          <a:bodyPr/>
          <a:lstStyle/>
          <a:p>
            <a:fld id="{7F163015-75D8-4089-A41A-20B620FBD0C2}" type="slidenum">
              <a:rPr lang="es-ES" smtClean="0"/>
              <a:pPr/>
              <a:t>68</a:t>
            </a:fld>
            <a:endParaRPr lang="es-ES"/>
          </a:p>
        </p:txBody>
      </p:sp>
      <p:sp>
        <p:nvSpPr>
          <p:cNvPr id="73731" name="Rectangle 3"/>
          <p:cNvSpPr>
            <a:spLocks noChangeArrowheads="1"/>
          </p:cNvSpPr>
          <p:nvPr/>
        </p:nvSpPr>
        <p:spPr bwMode="auto">
          <a:xfrm>
            <a:off x="1042988" y="1773238"/>
            <a:ext cx="7866062" cy="4038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a:t>Conviene incluir relaciones subtipo/supertipo si hay...</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a:solidFill>
                  <a:schemeClr val="accent2"/>
                </a:solidFill>
              </a:rPr>
              <a:t>Atributos</a:t>
            </a:r>
            <a:r>
              <a:rPr lang="es-ES_tradnl" sz="2000"/>
              <a:t> que </a:t>
            </a:r>
            <a:r>
              <a:rPr lang="es-ES_tradnl" sz="2000">
                <a:solidFill>
                  <a:schemeClr val="accent2"/>
                </a:solidFill>
              </a:rPr>
              <a:t>sólo tienen sentido para algunas instancias </a:t>
            </a:r>
            <a:r>
              <a:rPr lang="es-ES_tradnl" sz="2000"/>
              <a:t>de un tipo y no para todas (atributos específicos)</a:t>
            </a:r>
          </a:p>
          <a:p>
            <a:pPr marL="1162050" lvl="2" indent="-228600">
              <a:spcBef>
                <a:spcPct val="20000"/>
              </a:spcBef>
              <a:buClr>
                <a:schemeClr val="folHlink"/>
              </a:buClr>
              <a:buSzPct val="50000"/>
              <a:buFont typeface="Wingdings" pitchFamily="2" charset="2"/>
              <a:buNone/>
              <a:tabLst>
                <a:tab pos="381000" algn="l"/>
                <a:tab pos="4000500" algn="l"/>
                <a:tab pos="6477000" algn="l"/>
              </a:tabLst>
            </a:pPr>
            <a:r>
              <a:rPr lang="es-ES_tradnl" sz="2000">
                <a:latin typeface="Arial Narrow" pitchFamily="34" charset="0"/>
              </a:rPr>
              <a:t>especialidadMédica </a:t>
            </a:r>
            <a:r>
              <a:rPr lang="es-ES_tradnl" sz="2000"/>
              <a:t>«no es aplicable» a</a:t>
            </a:r>
            <a:r>
              <a:rPr lang="es-ES_tradnl" sz="2000">
                <a:latin typeface="Arial Narrow" pitchFamily="34" charset="0"/>
              </a:rPr>
              <a:t> CELADOR</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endParaRPr lang="es-ES_tradnl" sz="2000"/>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a:solidFill>
                  <a:schemeClr val="accent2"/>
                </a:solidFill>
              </a:rPr>
              <a:t>Tipos de relación</a:t>
            </a:r>
            <a:r>
              <a:rPr lang="es-ES_tradnl" sz="2000"/>
              <a:t> en los que </a:t>
            </a:r>
            <a:r>
              <a:rPr lang="es-ES_tradnl" sz="2000">
                <a:solidFill>
                  <a:schemeClr val="accent2"/>
                </a:solidFill>
              </a:rPr>
              <a:t>sólo participan algunas entidades</a:t>
            </a:r>
            <a:r>
              <a:rPr lang="es-ES_tradnl" sz="2000"/>
              <a:t> de un tipo y no todas (relaciones específicas)</a:t>
            </a:r>
          </a:p>
          <a:p>
            <a:pPr marL="1162050" lvl="2" indent="-228600">
              <a:spcBef>
                <a:spcPct val="20000"/>
              </a:spcBef>
              <a:buClr>
                <a:schemeClr val="folHlink"/>
              </a:buClr>
              <a:buSzPct val="50000"/>
              <a:buFont typeface="Wingdings" pitchFamily="2" charset="2"/>
              <a:buNone/>
              <a:tabLst>
                <a:tab pos="381000" algn="l"/>
                <a:tab pos="4000500" algn="l"/>
                <a:tab pos="6477000" algn="l"/>
              </a:tabLst>
            </a:pPr>
            <a:r>
              <a:rPr lang="es-ES_tradnl" sz="2000"/>
              <a:t>Relación </a:t>
            </a:r>
            <a:r>
              <a:rPr lang="es-ES_tradnl" sz="2000">
                <a:latin typeface="Arial Narrow" pitchFamily="34" charset="0"/>
              </a:rPr>
              <a:t>SUPERVISA</a:t>
            </a:r>
            <a:r>
              <a:rPr lang="es-ES_tradnl" sz="2000"/>
              <a:t> entre </a:t>
            </a:r>
            <a:r>
              <a:rPr lang="es-ES_tradnl" sz="2000">
                <a:latin typeface="Arial Narrow" pitchFamily="34" charset="0"/>
              </a:rPr>
              <a:t>CELADOR</a:t>
            </a:r>
            <a:r>
              <a:rPr lang="es-ES_tradnl" sz="2000"/>
              <a:t> y </a:t>
            </a:r>
            <a:r>
              <a:rPr lang="es-ES_tradnl" sz="2000">
                <a:latin typeface="Arial Narrow" pitchFamily="34" charset="0"/>
              </a:rPr>
              <a:t>SECCIÓN_HOSPITAL</a:t>
            </a:r>
          </a:p>
        </p:txBody>
      </p:sp>
      <p:sp>
        <p:nvSpPr>
          <p:cNvPr id="73732" name="Line 7"/>
          <p:cNvSpPr>
            <a:spLocks noChangeShapeType="1"/>
          </p:cNvSpPr>
          <p:nvPr/>
        </p:nvSpPr>
        <p:spPr bwMode="auto">
          <a:xfrm>
            <a:off x="6500813" y="5500688"/>
            <a:ext cx="393700"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3733" name="AutoShape 8"/>
          <p:cNvSpPr>
            <a:spLocks noChangeArrowheads="1"/>
          </p:cNvSpPr>
          <p:nvPr/>
        </p:nvSpPr>
        <p:spPr bwMode="auto">
          <a:xfrm>
            <a:off x="5043488" y="5307013"/>
            <a:ext cx="1457325" cy="387350"/>
          </a:xfrm>
          <a:prstGeom prst="diamond">
            <a:avLst/>
          </a:prstGeom>
          <a:noFill/>
          <a:ln w="9525">
            <a:solidFill>
              <a:schemeClr val="tx1"/>
            </a:solidFill>
            <a:miter lim="800000"/>
            <a:headEnd/>
            <a:tailEnd/>
          </a:ln>
        </p:spPr>
        <p:txBody>
          <a:bodyPr lIns="0" tIns="10800" rIns="0" bIns="0" anchor="ctr">
            <a:spAutoFit/>
          </a:bodyPr>
          <a:lstStyle/>
          <a:p>
            <a:pPr algn="ctr" eaLnBrk="0" hangingPunct="0"/>
            <a:r>
              <a:rPr lang="es-ES_tradnl" sz="1200">
                <a:latin typeface="Arial Narrow" pitchFamily="34" charset="0"/>
              </a:rPr>
              <a:t>SUPERVISA</a:t>
            </a:r>
          </a:p>
        </p:txBody>
      </p:sp>
      <p:sp>
        <p:nvSpPr>
          <p:cNvPr id="73734" name="Line 9"/>
          <p:cNvSpPr>
            <a:spLocks noChangeShapeType="1"/>
          </p:cNvSpPr>
          <p:nvPr/>
        </p:nvSpPr>
        <p:spPr bwMode="auto">
          <a:xfrm>
            <a:off x="4672013" y="5500688"/>
            <a:ext cx="4222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3735" name="Text Box 10"/>
          <p:cNvSpPr txBox="1">
            <a:spLocks noChangeArrowheads="1"/>
          </p:cNvSpPr>
          <p:nvPr/>
        </p:nvSpPr>
        <p:spPr bwMode="auto">
          <a:xfrm>
            <a:off x="6421438" y="5473700"/>
            <a:ext cx="438150" cy="331788"/>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latin typeface="Times New Roman" pitchFamily="18" charset="0"/>
              </a:rPr>
              <a:t>(1,1)</a:t>
            </a:r>
          </a:p>
        </p:txBody>
      </p:sp>
      <p:sp>
        <p:nvSpPr>
          <p:cNvPr id="73736" name="Text Box 11"/>
          <p:cNvSpPr txBox="1">
            <a:spLocks noChangeArrowheads="1"/>
          </p:cNvSpPr>
          <p:nvPr/>
        </p:nvSpPr>
        <p:spPr bwMode="auto">
          <a:xfrm>
            <a:off x="4733925" y="5473700"/>
            <a:ext cx="438150" cy="331788"/>
          </a:xfrm>
          <a:prstGeom prst="rect">
            <a:avLst/>
          </a:prstGeom>
          <a:noFill/>
          <a:ln w="9525">
            <a:noFill/>
            <a:miter lim="800000"/>
            <a:headEnd/>
            <a:tailEnd/>
          </a:ln>
        </p:spPr>
        <p:txBody>
          <a:bodyPr wrap="none" lIns="0" tIns="46800" rIns="0" bIns="10800">
            <a:spAutoFit/>
          </a:bodyPr>
          <a:lstStyle/>
          <a:p>
            <a:pPr algn="ctr" eaLnBrk="0" hangingPunct="0">
              <a:spcBef>
                <a:spcPct val="50000"/>
              </a:spcBef>
            </a:pPr>
            <a:r>
              <a:rPr lang="es-ES_tradnl">
                <a:latin typeface="Times New Roman" pitchFamily="18" charset="0"/>
              </a:rPr>
              <a:t>(1,1)</a:t>
            </a:r>
          </a:p>
        </p:txBody>
      </p:sp>
      <p:sp>
        <p:nvSpPr>
          <p:cNvPr id="73737" name="Text Box 12"/>
          <p:cNvSpPr txBox="1">
            <a:spLocks noChangeArrowheads="1"/>
          </p:cNvSpPr>
          <p:nvPr/>
        </p:nvSpPr>
        <p:spPr bwMode="auto">
          <a:xfrm>
            <a:off x="5580063" y="4868863"/>
            <a:ext cx="422275" cy="331787"/>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a:latin typeface="Times New Roman" pitchFamily="18" charset="0"/>
              </a:rPr>
              <a:t>1:1</a:t>
            </a:r>
          </a:p>
        </p:txBody>
      </p:sp>
      <p:sp>
        <p:nvSpPr>
          <p:cNvPr id="73738" name="Rectangle 13"/>
          <p:cNvSpPr>
            <a:spLocks noChangeArrowheads="1"/>
          </p:cNvSpPr>
          <p:nvPr/>
        </p:nvSpPr>
        <p:spPr bwMode="auto">
          <a:xfrm>
            <a:off x="1116013" y="5229225"/>
            <a:ext cx="182086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73739" name="Rectangle 14"/>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E/G: Especialización (iii)</a:t>
            </a:r>
            <a:endParaRPr lang="es-ES" sz="2800">
              <a:solidFill>
                <a:schemeClr val="tx2"/>
              </a:solidFill>
              <a:latin typeface="Times New Roman" pitchFamily="18" charset="0"/>
            </a:endParaRPr>
          </a:p>
        </p:txBody>
      </p:sp>
      <p:sp>
        <p:nvSpPr>
          <p:cNvPr id="73740" name="Rectangle 15"/>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73741" name="Rectangle 5"/>
          <p:cNvSpPr>
            <a:spLocks noChangeArrowheads="1"/>
          </p:cNvSpPr>
          <p:nvPr/>
        </p:nvSpPr>
        <p:spPr bwMode="auto">
          <a:xfrm>
            <a:off x="3635375" y="5329238"/>
            <a:ext cx="1055688" cy="31115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CELADOR</a:t>
            </a:r>
          </a:p>
        </p:txBody>
      </p:sp>
      <p:sp>
        <p:nvSpPr>
          <p:cNvPr id="73742" name="Rectangle 6"/>
          <p:cNvSpPr>
            <a:spLocks noChangeArrowheads="1"/>
          </p:cNvSpPr>
          <p:nvPr/>
        </p:nvSpPr>
        <p:spPr bwMode="auto">
          <a:xfrm>
            <a:off x="6894513" y="5329238"/>
            <a:ext cx="1758950" cy="311150"/>
          </a:xfrm>
          <a:prstGeom prst="rect">
            <a:avLst/>
          </a:prstGeom>
          <a:solidFill>
            <a:schemeClr val="bg1"/>
          </a:solidFill>
          <a:ln w="9525">
            <a:solidFill>
              <a:schemeClr val="tx1"/>
            </a:solidFill>
            <a:miter lim="800000"/>
            <a:headEnd/>
            <a:tailEnd/>
          </a:ln>
        </p:spPr>
        <p:txBody>
          <a:bodyPr wrap="none" lIns="36000" tIns="46800" rIns="36000" bIns="10800" anchor="ctr">
            <a:spAutoFit/>
          </a:bodyPr>
          <a:lstStyle/>
          <a:p>
            <a:pPr algn="r" eaLnBrk="0" hangingPunct="0"/>
            <a:r>
              <a:rPr lang="es-ES_tradnl" sz="1600">
                <a:latin typeface="Arial Narrow" pitchFamily="34" charset="0"/>
              </a:rPr>
              <a:t>SECCIÓN_HOSPITAL</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3 Marcador de número de diapositiva"/>
          <p:cNvSpPr>
            <a:spLocks noGrp="1"/>
          </p:cNvSpPr>
          <p:nvPr>
            <p:ph type="sldNum" sz="quarter" idx="12"/>
          </p:nvPr>
        </p:nvSpPr>
        <p:spPr/>
        <p:txBody>
          <a:bodyPr/>
          <a:lstStyle/>
          <a:p>
            <a:pPr>
              <a:defRPr/>
            </a:pPr>
            <a:fld id="{608BFB2F-87EB-4128-A9E2-896700292977}" type="slidenum">
              <a:rPr lang="es-ES"/>
              <a:pPr>
                <a:defRPr/>
              </a:pPr>
              <a:t>69</a:t>
            </a:fld>
            <a:endParaRPr lang="es-ES"/>
          </a:p>
        </p:txBody>
      </p:sp>
      <p:sp>
        <p:nvSpPr>
          <p:cNvPr id="74755" name="Rectangle 3"/>
          <p:cNvSpPr>
            <a:spLocks noChangeArrowheads="1"/>
          </p:cNvSpPr>
          <p:nvPr/>
        </p:nvSpPr>
        <p:spPr bwMode="auto">
          <a:xfrm>
            <a:off x="990600" y="1371600"/>
            <a:ext cx="7924800" cy="1676400"/>
          </a:xfrm>
          <a:prstGeom prst="rect">
            <a:avLst/>
          </a:prstGeom>
          <a:noFill/>
          <a:ln w="9525">
            <a:noFill/>
            <a:miter lim="800000"/>
            <a:headEnd/>
            <a:tailEnd/>
          </a:ln>
        </p:spPr>
        <p:txBody>
          <a:bodyPr/>
          <a:lstStyle/>
          <a:p>
            <a:pPr marL="342900" indent="-342900">
              <a:spcBef>
                <a:spcPct val="20000"/>
              </a:spcBef>
              <a:buFontTx/>
              <a:buChar char="•"/>
              <a:tabLst>
                <a:tab pos="381000" algn="l"/>
                <a:tab pos="4000500" algn="l"/>
                <a:tab pos="6477000" algn="l"/>
              </a:tabLst>
            </a:pPr>
            <a:r>
              <a:rPr lang="es-ES_tradnl" sz="2400">
                <a:latin typeface="Arial" charset="0"/>
              </a:rPr>
              <a:t>Proceso inverso de la especialización</a:t>
            </a:r>
          </a:p>
          <a:p>
            <a:pPr marL="342900" indent="-342900">
              <a:lnSpc>
                <a:spcPct val="90000"/>
              </a:lnSpc>
              <a:spcBef>
                <a:spcPct val="20000"/>
              </a:spcBef>
              <a:buFontTx/>
              <a:buChar char="•"/>
              <a:tabLst>
                <a:tab pos="381000" algn="l"/>
                <a:tab pos="4000500" algn="l"/>
                <a:tab pos="6477000" algn="l"/>
              </a:tabLst>
            </a:pPr>
            <a:r>
              <a:rPr lang="es-ES_tradnl" sz="2400">
                <a:latin typeface="Arial" charset="0"/>
              </a:rPr>
              <a:t>Suprimir diferencias entre varios tipos de entidad: </a:t>
            </a:r>
            <a:r>
              <a:rPr lang="es-ES_tradnl" sz="2400">
                <a:solidFill>
                  <a:schemeClr val="accent2"/>
                </a:solidFill>
                <a:latin typeface="Arial" charset="0"/>
              </a:rPr>
              <a:t>identificar atributos y relaciones comunes</a:t>
            </a:r>
            <a:r>
              <a:rPr lang="es-ES_tradnl" sz="2400">
                <a:latin typeface="Arial" charset="0"/>
              </a:rPr>
              <a:t>, y </a:t>
            </a:r>
            <a:r>
              <a:rPr lang="es-ES_tradnl" sz="2400" b="1">
                <a:solidFill>
                  <a:schemeClr val="accent2"/>
                </a:solidFill>
                <a:latin typeface="Arial" charset="0"/>
              </a:rPr>
              <a:t>formar un</a:t>
            </a:r>
            <a:r>
              <a:rPr lang="es-ES_tradnl" sz="2400">
                <a:latin typeface="Arial" charset="0"/>
              </a:rPr>
              <a:t> </a:t>
            </a:r>
            <a:r>
              <a:rPr lang="es-ES_tradnl" sz="2400" b="1">
                <a:solidFill>
                  <a:schemeClr val="accent2"/>
                </a:solidFill>
                <a:latin typeface="Arial" charset="0"/>
              </a:rPr>
              <a:t>supertipo</a:t>
            </a:r>
            <a:r>
              <a:rPr lang="es-ES_tradnl" sz="2400">
                <a:latin typeface="Arial" charset="0"/>
              </a:rPr>
              <a:t> que los incluya</a:t>
            </a:r>
            <a:endParaRPr lang="es-ES_tradnl" sz="2400" b="1">
              <a:solidFill>
                <a:schemeClr val="accent2"/>
              </a:solidFill>
              <a:latin typeface="Arial" charset="0"/>
            </a:endParaRPr>
          </a:p>
        </p:txBody>
      </p:sp>
      <p:sp>
        <p:nvSpPr>
          <p:cNvPr id="74756" name="Line 5"/>
          <p:cNvSpPr>
            <a:spLocks noChangeShapeType="1"/>
          </p:cNvSpPr>
          <p:nvPr/>
        </p:nvSpPr>
        <p:spPr bwMode="auto">
          <a:xfrm>
            <a:off x="7135813" y="3543300"/>
            <a:ext cx="0" cy="247650"/>
          </a:xfrm>
          <a:prstGeom prst="line">
            <a:avLst/>
          </a:prstGeom>
          <a:noFill/>
          <a:ln w="28575">
            <a:solidFill>
              <a:schemeClr val="accent2"/>
            </a:solidFill>
            <a:round/>
            <a:headEnd/>
            <a:tailEnd/>
          </a:ln>
        </p:spPr>
        <p:txBody>
          <a:bodyPr lIns="0" tIns="46800" rIns="0" bIns="10800" anchor="ctr">
            <a:spAutoFit/>
          </a:bodyPr>
          <a:lstStyle/>
          <a:p>
            <a:endParaRPr lang="es-MX"/>
          </a:p>
        </p:txBody>
      </p:sp>
      <p:sp>
        <p:nvSpPr>
          <p:cNvPr id="74757" name="Line 6"/>
          <p:cNvSpPr>
            <a:spLocks noChangeShapeType="1"/>
          </p:cNvSpPr>
          <p:nvPr/>
        </p:nvSpPr>
        <p:spPr bwMode="auto">
          <a:xfrm flipH="1">
            <a:off x="6291263" y="4019550"/>
            <a:ext cx="703262" cy="503238"/>
          </a:xfrm>
          <a:prstGeom prst="line">
            <a:avLst/>
          </a:prstGeom>
          <a:noFill/>
          <a:ln w="28575">
            <a:solidFill>
              <a:schemeClr val="accent2"/>
            </a:solidFill>
            <a:round/>
            <a:headEnd/>
            <a:tailEnd/>
          </a:ln>
        </p:spPr>
        <p:txBody>
          <a:bodyPr lIns="0" tIns="46800" rIns="0" bIns="10800" anchor="ctr">
            <a:spAutoFit/>
          </a:bodyPr>
          <a:lstStyle/>
          <a:p>
            <a:endParaRPr lang="es-MX"/>
          </a:p>
        </p:txBody>
      </p:sp>
      <p:sp>
        <p:nvSpPr>
          <p:cNvPr id="74758" name="Line 7"/>
          <p:cNvSpPr>
            <a:spLocks noChangeShapeType="1"/>
          </p:cNvSpPr>
          <p:nvPr/>
        </p:nvSpPr>
        <p:spPr bwMode="auto">
          <a:xfrm>
            <a:off x="7346950" y="4019550"/>
            <a:ext cx="773113" cy="533400"/>
          </a:xfrm>
          <a:prstGeom prst="line">
            <a:avLst/>
          </a:prstGeom>
          <a:noFill/>
          <a:ln w="28575">
            <a:solidFill>
              <a:schemeClr val="accent2"/>
            </a:solidFill>
            <a:round/>
            <a:headEnd/>
            <a:tailEnd/>
          </a:ln>
        </p:spPr>
        <p:txBody>
          <a:bodyPr lIns="0" tIns="46800" rIns="0" bIns="10800" anchor="ctr">
            <a:spAutoFit/>
          </a:bodyPr>
          <a:lstStyle/>
          <a:p>
            <a:endParaRPr lang="es-MX"/>
          </a:p>
        </p:txBody>
      </p:sp>
      <p:sp>
        <p:nvSpPr>
          <p:cNvPr id="74759" name="Line 8"/>
          <p:cNvSpPr>
            <a:spLocks noChangeShapeType="1"/>
          </p:cNvSpPr>
          <p:nvPr/>
        </p:nvSpPr>
        <p:spPr bwMode="auto">
          <a:xfrm>
            <a:off x="6424613" y="3333750"/>
            <a:ext cx="280987" cy="0"/>
          </a:xfrm>
          <a:prstGeom prst="line">
            <a:avLst/>
          </a:prstGeom>
          <a:noFill/>
          <a:ln w="28575">
            <a:solidFill>
              <a:schemeClr val="accent2"/>
            </a:solidFill>
            <a:round/>
            <a:headEnd/>
            <a:tailEnd/>
          </a:ln>
        </p:spPr>
        <p:txBody>
          <a:bodyPr lIns="0" tIns="46800" rIns="0" bIns="10800" anchor="ctr">
            <a:spAutoFit/>
          </a:bodyPr>
          <a:lstStyle/>
          <a:p>
            <a:endParaRPr lang="es-MX"/>
          </a:p>
        </p:txBody>
      </p:sp>
      <p:sp>
        <p:nvSpPr>
          <p:cNvPr id="74760" name="Oval 9"/>
          <p:cNvSpPr>
            <a:spLocks noChangeArrowheads="1"/>
          </p:cNvSpPr>
          <p:nvPr/>
        </p:nvSpPr>
        <p:spPr bwMode="auto">
          <a:xfrm>
            <a:off x="4714875" y="3074988"/>
            <a:ext cx="1736725" cy="439737"/>
          </a:xfrm>
          <a:prstGeom prst="ellipse">
            <a:avLst/>
          </a:prstGeom>
          <a:solidFill>
            <a:schemeClr val="bg1"/>
          </a:solidFill>
          <a:ln w="28575">
            <a:solidFill>
              <a:schemeClr val="accent2"/>
            </a:solidFill>
            <a:round/>
            <a:headEnd/>
            <a:tailEnd/>
          </a:ln>
        </p:spPr>
        <p:txBody>
          <a:bodyPr wrap="none" lIns="36000" tIns="10800" rIns="36000" bIns="10800" anchor="ctr">
            <a:spAutoFit/>
          </a:bodyPr>
          <a:lstStyle/>
          <a:p>
            <a:pPr algn="ctr" eaLnBrk="0" hangingPunct="0"/>
            <a:r>
              <a:rPr lang="es-ES_tradnl" b="1" u="sng">
                <a:solidFill>
                  <a:schemeClr val="accent2"/>
                </a:solidFill>
                <a:latin typeface="Arial Narrow" pitchFamily="34" charset="0"/>
              </a:rPr>
              <a:t>numBastidor</a:t>
            </a:r>
          </a:p>
        </p:txBody>
      </p:sp>
      <p:sp>
        <p:nvSpPr>
          <p:cNvPr id="74761" name="Line 10"/>
          <p:cNvSpPr>
            <a:spLocks noChangeShapeType="1"/>
          </p:cNvSpPr>
          <p:nvPr/>
        </p:nvSpPr>
        <p:spPr bwMode="auto">
          <a:xfrm flipV="1">
            <a:off x="6423025" y="3714750"/>
            <a:ext cx="282575" cy="76200"/>
          </a:xfrm>
          <a:prstGeom prst="line">
            <a:avLst/>
          </a:prstGeom>
          <a:noFill/>
          <a:ln w="28575">
            <a:solidFill>
              <a:schemeClr val="accent2"/>
            </a:solidFill>
            <a:round/>
            <a:headEnd/>
            <a:tailEnd/>
          </a:ln>
        </p:spPr>
        <p:txBody>
          <a:bodyPr lIns="0" tIns="46800" rIns="0" bIns="10800" anchor="ctr">
            <a:spAutoFit/>
          </a:bodyPr>
          <a:lstStyle/>
          <a:p>
            <a:endParaRPr lang="es-MX"/>
          </a:p>
        </p:txBody>
      </p:sp>
      <p:sp>
        <p:nvSpPr>
          <p:cNvPr id="74762" name="Oval 11"/>
          <p:cNvSpPr>
            <a:spLocks noChangeArrowheads="1"/>
          </p:cNvSpPr>
          <p:nvPr/>
        </p:nvSpPr>
        <p:spPr bwMode="auto">
          <a:xfrm>
            <a:off x="5583238" y="3646488"/>
            <a:ext cx="900112" cy="439737"/>
          </a:xfrm>
          <a:prstGeom prst="ellipse">
            <a:avLst/>
          </a:prstGeom>
          <a:solidFill>
            <a:schemeClr val="bg1"/>
          </a:solidFill>
          <a:ln w="28575">
            <a:solidFill>
              <a:schemeClr val="accent2"/>
            </a:solidFill>
            <a:round/>
            <a:headEnd/>
            <a:tailEnd/>
          </a:ln>
        </p:spPr>
        <p:txBody>
          <a:bodyPr wrap="none" lIns="36000" tIns="10800" rIns="36000" bIns="10800" anchor="ctr">
            <a:spAutoFit/>
          </a:bodyPr>
          <a:lstStyle/>
          <a:p>
            <a:pPr algn="ctr" eaLnBrk="0" hangingPunct="0"/>
            <a:r>
              <a:rPr lang="es-ES_tradnl" b="1">
                <a:solidFill>
                  <a:schemeClr val="accent2"/>
                </a:solidFill>
                <a:latin typeface="Arial Narrow" pitchFamily="34" charset="0"/>
              </a:rPr>
              <a:t>precio</a:t>
            </a:r>
          </a:p>
        </p:txBody>
      </p:sp>
      <p:sp>
        <p:nvSpPr>
          <p:cNvPr id="74763" name="Line 12"/>
          <p:cNvSpPr>
            <a:spLocks noChangeShapeType="1"/>
          </p:cNvSpPr>
          <p:nvPr/>
        </p:nvSpPr>
        <p:spPr bwMode="auto">
          <a:xfrm>
            <a:off x="6705600" y="3562350"/>
            <a:ext cx="0" cy="152400"/>
          </a:xfrm>
          <a:prstGeom prst="line">
            <a:avLst/>
          </a:prstGeom>
          <a:noFill/>
          <a:ln w="28575">
            <a:solidFill>
              <a:schemeClr val="accent2"/>
            </a:solidFill>
            <a:round/>
            <a:headEnd/>
            <a:tailEnd/>
          </a:ln>
        </p:spPr>
        <p:txBody>
          <a:bodyPr lIns="0" tIns="46800" rIns="0" bIns="10800" anchor="ctr">
            <a:spAutoFit/>
          </a:bodyPr>
          <a:lstStyle/>
          <a:p>
            <a:endParaRPr lang="es-MX"/>
          </a:p>
        </p:txBody>
      </p:sp>
      <p:sp>
        <p:nvSpPr>
          <p:cNvPr id="74764" name="Oval 13"/>
          <p:cNvSpPr>
            <a:spLocks noChangeArrowheads="1"/>
          </p:cNvSpPr>
          <p:nvPr/>
        </p:nvSpPr>
        <p:spPr bwMode="auto">
          <a:xfrm>
            <a:off x="4959350" y="5010150"/>
            <a:ext cx="1044575" cy="455613"/>
          </a:xfrm>
          <a:prstGeom prst="ellipse">
            <a:avLst/>
          </a:prstGeom>
          <a:solidFill>
            <a:schemeClr val="bg1"/>
          </a:solidFill>
          <a:ln w="9525">
            <a:solidFill>
              <a:schemeClr val="tx1"/>
            </a:solidFill>
            <a:round/>
            <a:headEnd/>
            <a:tailEnd/>
          </a:ln>
        </p:spPr>
        <p:txBody>
          <a:bodyPr wrap="none" lIns="0" tIns="46800" rIns="0" bIns="10800" anchor="ctr">
            <a:spAutoFit/>
          </a:bodyPr>
          <a:lstStyle/>
          <a:p>
            <a:pPr algn="ctr" eaLnBrk="0" hangingPunct="0"/>
            <a:r>
              <a:rPr lang="es-ES_tradnl">
                <a:latin typeface="Arial Narrow" pitchFamily="34" charset="0"/>
              </a:rPr>
              <a:t>numEjes</a:t>
            </a:r>
          </a:p>
        </p:txBody>
      </p:sp>
      <p:sp>
        <p:nvSpPr>
          <p:cNvPr id="74765" name="Line 14"/>
          <p:cNvSpPr>
            <a:spLocks noChangeShapeType="1"/>
          </p:cNvSpPr>
          <p:nvPr/>
        </p:nvSpPr>
        <p:spPr bwMode="auto">
          <a:xfrm flipH="1">
            <a:off x="5518150" y="4830763"/>
            <a:ext cx="492125" cy="179387"/>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4766" name="Line 15"/>
          <p:cNvSpPr>
            <a:spLocks noChangeShapeType="1"/>
          </p:cNvSpPr>
          <p:nvPr/>
        </p:nvSpPr>
        <p:spPr bwMode="auto">
          <a:xfrm>
            <a:off x="6151563" y="4781550"/>
            <a:ext cx="350837" cy="3048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4767" name="Line 16"/>
          <p:cNvSpPr>
            <a:spLocks noChangeShapeType="1"/>
          </p:cNvSpPr>
          <p:nvPr/>
        </p:nvSpPr>
        <p:spPr bwMode="auto">
          <a:xfrm>
            <a:off x="8401050" y="4830763"/>
            <a:ext cx="0" cy="255587"/>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4768" name="Rectangle 17"/>
          <p:cNvSpPr>
            <a:spLocks noChangeArrowheads="1"/>
          </p:cNvSpPr>
          <p:nvPr/>
        </p:nvSpPr>
        <p:spPr bwMode="auto">
          <a:xfrm>
            <a:off x="7627938" y="4508500"/>
            <a:ext cx="914400" cy="320675"/>
          </a:xfrm>
          <a:prstGeom prst="rect">
            <a:avLst/>
          </a:prstGeom>
          <a:solidFill>
            <a:schemeClr val="bg1"/>
          </a:solidFill>
          <a:ln w="19050">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TURISMO</a:t>
            </a:r>
          </a:p>
        </p:txBody>
      </p:sp>
      <p:sp>
        <p:nvSpPr>
          <p:cNvPr id="74769" name="Oval 18"/>
          <p:cNvSpPr>
            <a:spLocks noChangeArrowheads="1"/>
          </p:cNvSpPr>
          <p:nvPr/>
        </p:nvSpPr>
        <p:spPr bwMode="auto">
          <a:xfrm>
            <a:off x="6994525" y="3790950"/>
            <a:ext cx="352425" cy="381000"/>
          </a:xfrm>
          <a:prstGeom prst="ellipse">
            <a:avLst/>
          </a:prstGeom>
          <a:solidFill>
            <a:schemeClr val="bg1"/>
          </a:solidFill>
          <a:ln w="28575">
            <a:solidFill>
              <a:schemeClr val="accent2"/>
            </a:solidFill>
            <a:round/>
            <a:headEnd/>
            <a:tailEnd/>
          </a:ln>
        </p:spPr>
        <p:txBody>
          <a:bodyPr lIns="0" tIns="46800" rIns="0" bIns="10800" anchor="ctr">
            <a:spAutoFit/>
          </a:bodyPr>
          <a:lstStyle/>
          <a:p>
            <a:endParaRPr lang="es-MX"/>
          </a:p>
        </p:txBody>
      </p:sp>
      <p:sp>
        <p:nvSpPr>
          <p:cNvPr id="74770" name="Arc 19"/>
          <p:cNvSpPr>
            <a:spLocks/>
          </p:cNvSpPr>
          <p:nvPr/>
        </p:nvSpPr>
        <p:spPr bwMode="auto">
          <a:xfrm rot="14652668" flipH="1">
            <a:off x="6608763" y="4054475"/>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28575">
            <a:solidFill>
              <a:schemeClr val="accent2"/>
            </a:solidFill>
            <a:round/>
            <a:headEnd/>
            <a:tailEnd/>
          </a:ln>
        </p:spPr>
        <p:txBody>
          <a:bodyPr lIns="0" tIns="46800" rIns="0" bIns="10800" anchor="ctr">
            <a:spAutoFit/>
          </a:bodyPr>
          <a:lstStyle/>
          <a:p>
            <a:endParaRPr lang="es-MX"/>
          </a:p>
        </p:txBody>
      </p:sp>
      <p:sp>
        <p:nvSpPr>
          <p:cNvPr id="74771" name="Arc 20"/>
          <p:cNvSpPr>
            <a:spLocks/>
          </p:cNvSpPr>
          <p:nvPr/>
        </p:nvSpPr>
        <p:spPr bwMode="auto">
          <a:xfrm rot="7324929" flipH="1">
            <a:off x="7381875" y="4054475"/>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28575">
            <a:solidFill>
              <a:schemeClr val="accent2"/>
            </a:solidFill>
            <a:round/>
            <a:headEnd/>
            <a:tailEnd/>
          </a:ln>
        </p:spPr>
        <p:txBody>
          <a:bodyPr lIns="0" tIns="46800" rIns="0" bIns="10800" anchor="ctr">
            <a:spAutoFit/>
          </a:bodyPr>
          <a:lstStyle/>
          <a:p>
            <a:endParaRPr lang="es-MX"/>
          </a:p>
        </p:txBody>
      </p:sp>
      <p:sp>
        <p:nvSpPr>
          <p:cNvPr id="74772" name="Line 21"/>
          <p:cNvSpPr>
            <a:spLocks noChangeShapeType="1"/>
          </p:cNvSpPr>
          <p:nvPr/>
        </p:nvSpPr>
        <p:spPr bwMode="auto">
          <a:xfrm flipH="1" flipV="1">
            <a:off x="7416800" y="3714750"/>
            <a:ext cx="280988" cy="76200"/>
          </a:xfrm>
          <a:prstGeom prst="line">
            <a:avLst/>
          </a:prstGeom>
          <a:noFill/>
          <a:ln w="28575">
            <a:solidFill>
              <a:schemeClr val="accent2"/>
            </a:solidFill>
            <a:round/>
            <a:headEnd/>
            <a:tailEnd/>
          </a:ln>
        </p:spPr>
        <p:txBody>
          <a:bodyPr lIns="0" tIns="46800" rIns="0" bIns="10800" anchor="ctr">
            <a:spAutoFit/>
          </a:bodyPr>
          <a:lstStyle/>
          <a:p>
            <a:endParaRPr lang="es-MX"/>
          </a:p>
        </p:txBody>
      </p:sp>
      <p:sp>
        <p:nvSpPr>
          <p:cNvPr id="74773" name="Oval 22"/>
          <p:cNvSpPr>
            <a:spLocks noChangeArrowheads="1"/>
          </p:cNvSpPr>
          <p:nvPr/>
        </p:nvSpPr>
        <p:spPr bwMode="auto">
          <a:xfrm flipH="1">
            <a:off x="7600950" y="3570288"/>
            <a:ext cx="1268413" cy="439737"/>
          </a:xfrm>
          <a:prstGeom prst="ellipse">
            <a:avLst/>
          </a:prstGeom>
          <a:solidFill>
            <a:schemeClr val="bg1"/>
          </a:solidFill>
          <a:ln w="28575">
            <a:solidFill>
              <a:schemeClr val="accent2"/>
            </a:solidFill>
            <a:round/>
            <a:headEnd/>
            <a:tailEnd/>
          </a:ln>
        </p:spPr>
        <p:txBody>
          <a:bodyPr wrap="none" lIns="36000" tIns="10800" rIns="36000" bIns="10800" anchor="ctr">
            <a:spAutoFit/>
          </a:bodyPr>
          <a:lstStyle/>
          <a:p>
            <a:pPr algn="ctr" eaLnBrk="0" hangingPunct="0"/>
            <a:r>
              <a:rPr lang="es-ES_tradnl" b="1">
                <a:solidFill>
                  <a:schemeClr val="accent2"/>
                </a:solidFill>
                <a:latin typeface="Arial Narrow" pitchFamily="34" charset="0"/>
              </a:rPr>
              <a:t>fechaFab</a:t>
            </a:r>
          </a:p>
        </p:txBody>
      </p:sp>
      <p:sp>
        <p:nvSpPr>
          <p:cNvPr id="74774" name="Line 23"/>
          <p:cNvSpPr>
            <a:spLocks noChangeShapeType="1"/>
          </p:cNvSpPr>
          <p:nvPr/>
        </p:nvSpPr>
        <p:spPr bwMode="auto">
          <a:xfrm flipH="1">
            <a:off x="7416800" y="3562350"/>
            <a:ext cx="0" cy="152400"/>
          </a:xfrm>
          <a:prstGeom prst="line">
            <a:avLst/>
          </a:prstGeom>
          <a:noFill/>
          <a:ln w="28575">
            <a:solidFill>
              <a:schemeClr val="accent2"/>
            </a:solidFill>
            <a:round/>
            <a:headEnd/>
            <a:tailEnd/>
          </a:ln>
        </p:spPr>
        <p:txBody>
          <a:bodyPr lIns="0" tIns="46800" rIns="0" bIns="10800" anchor="ctr">
            <a:spAutoFit/>
          </a:bodyPr>
          <a:lstStyle/>
          <a:p>
            <a:endParaRPr lang="es-MX"/>
          </a:p>
        </p:txBody>
      </p:sp>
      <p:sp>
        <p:nvSpPr>
          <p:cNvPr id="74775" name="Line 24"/>
          <p:cNvSpPr>
            <a:spLocks noChangeShapeType="1"/>
          </p:cNvSpPr>
          <p:nvPr/>
        </p:nvSpPr>
        <p:spPr bwMode="auto">
          <a:xfrm>
            <a:off x="1789113" y="5314950"/>
            <a:ext cx="352425" cy="228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4776" name="Oval 25"/>
          <p:cNvSpPr>
            <a:spLocks noChangeArrowheads="1"/>
          </p:cNvSpPr>
          <p:nvPr/>
        </p:nvSpPr>
        <p:spPr bwMode="auto">
          <a:xfrm>
            <a:off x="828675" y="4857750"/>
            <a:ext cx="1501775" cy="455613"/>
          </a:xfrm>
          <a:prstGeom prst="ellipse">
            <a:avLst/>
          </a:prstGeom>
          <a:solidFill>
            <a:schemeClr val="bg1"/>
          </a:solidFill>
          <a:ln w="9525">
            <a:solidFill>
              <a:schemeClr val="tx1"/>
            </a:solidFill>
            <a:round/>
            <a:headEnd/>
            <a:tailEnd/>
          </a:ln>
        </p:spPr>
        <p:txBody>
          <a:bodyPr wrap="none" lIns="0" tIns="46800" rIns="0" bIns="10800" anchor="ctr">
            <a:spAutoFit/>
          </a:bodyPr>
          <a:lstStyle/>
          <a:p>
            <a:pPr algn="ctr" eaLnBrk="0" hangingPunct="0"/>
            <a:r>
              <a:rPr lang="es-ES_tradnl" u="sng">
                <a:latin typeface="Arial Narrow" pitchFamily="34" charset="0"/>
              </a:rPr>
              <a:t>numBastidor</a:t>
            </a:r>
          </a:p>
        </p:txBody>
      </p:sp>
      <p:sp>
        <p:nvSpPr>
          <p:cNvPr id="74777" name="Line 26"/>
          <p:cNvSpPr>
            <a:spLocks noChangeShapeType="1"/>
          </p:cNvSpPr>
          <p:nvPr/>
        </p:nvSpPr>
        <p:spPr bwMode="auto">
          <a:xfrm flipV="1">
            <a:off x="1860550" y="3794125"/>
            <a:ext cx="21113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4778" name="Oval 27"/>
          <p:cNvSpPr>
            <a:spLocks noChangeArrowheads="1"/>
          </p:cNvSpPr>
          <p:nvPr/>
        </p:nvSpPr>
        <p:spPr bwMode="auto">
          <a:xfrm>
            <a:off x="1101725" y="3489325"/>
            <a:ext cx="733425" cy="455613"/>
          </a:xfrm>
          <a:prstGeom prst="ellipse">
            <a:avLst/>
          </a:prstGeom>
          <a:solidFill>
            <a:schemeClr val="bg1"/>
          </a:solidFill>
          <a:ln w="9525">
            <a:solidFill>
              <a:schemeClr val="tx1"/>
            </a:solidFill>
            <a:round/>
            <a:headEnd/>
            <a:tailEnd/>
          </a:ln>
        </p:spPr>
        <p:txBody>
          <a:bodyPr wrap="none" lIns="0" tIns="46800" rIns="0" bIns="10800" anchor="ctr">
            <a:spAutoFit/>
          </a:bodyPr>
          <a:lstStyle/>
          <a:p>
            <a:pPr algn="ctr" eaLnBrk="0" hangingPunct="0"/>
            <a:r>
              <a:rPr lang="es-ES_tradnl">
                <a:latin typeface="Arial Narrow" pitchFamily="34" charset="0"/>
              </a:rPr>
              <a:t>precio</a:t>
            </a:r>
          </a:p>
        </p:txBody>
      </p:sp>
      <p:sp>
        <p:nvSpPr>
          <p:cNvPr id="74779" name="Oval 28"/>
          <p:cNvSpPr>
            <a:spLocks noChangeArrowheads="1"/>
          </p:cNvSpPr>
          <p:nvPr/>
        </p:nvSpPr>
        <p:spPr bwMode="auto">
          <a:xfrm>
            <a:off x="1443038" y="4098925"/>
            <a:ext cx="1044575" cy="455613"/>
          </a:xfrm>
          <a:prstGeom prst="ellipse">
            <a:avLst/>
          </a:prstGeom>
          <a:solidFill>
            <a:schemeClr val="bg1"/>
          </a:solidFill>
          <a:ln w="9525">
            <a:solidFill>
              <a:schemeClr val="tx1"/>
            </a:solidFill>
            <a:round/>
            <a:headEnd/>
            <a:tailEnd/>
          </a:ln>
        </p:spPr>
        <p:txBody>
          <a:bodyPr wrap="none" lIns="0" tIns="46800" rIns="0" bIns="10800" anchor="ctr">
            <a:spAutoFit/>
          </a:bodyPr>
          <a:lstStyle/>
          <a:p>
            <a:pPr algn="ctr" eaLnBrk="0" hangingPunct="0"/>
            <a:r>
              <a:rPr lang="es-ES_tradnl">
                <a:latin typeface="Arial Narrow" pitchFamily="34" charset="0"/>
              </a:rPr>
              <a:t>numEjes</a:t>
            </a:r>
          </a:p>
        </p:txBody>
      </p:sp>
      <p:sp>
        <p:nvSpPr>
          <p:cNvPr id="74780" name="Line 29"/>
          <p:cNvSpPr>
            <a:spLocks noChangeShapeType="1"/>
          </p:cNvSpPr>
          <p:nvPr/>
        </p:nvSpPr>
        <p:spPr bwMode="auto">
          <a:xfrm flipH="1">
            <a:off x="2000250" y="3919538"/>
            <a:ext cx="493713" cy="179387"/>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4781" name="Oval 30"/>
          <p:cNvSpPr>
            <a:spLocks noChangeArrowheads="1"/>
          </p:cNvSpPr>
          <p:nvPr/>
        </p:nvSpPr>
        <p:spPr bwMode="auto">
          <a:xfrm>
            <a:off x="2617788" y="4098925"/>
            <a:ext cx="941387" cy="455613"/>
          </a:xfrm>
          <a:prstGeom prst="ellipse">
            <a:avLst/>
          </a:prstGeom>
          <a:solidFill>
            <a:schemeClr val="bg1"/>
          </a:solidFill>
          <a:ln w="9525">
            <a:solidFill>
              <a:schemeClr val="tx1"/>
            </a:solidFill>
            <a:round/>
            <a:headEnd/>
            <a:tailEnd/>
          </a:ln>
        </p:spPr>
        <p:txBody>
          <a:bodyPr wrap="none" lIns="0" tIns="46800" rIns="0" bIns="10800" anchor="ctr">
            <a:spAutoFit/>
          </a:bodyPr>
          <a:lstStyle/>
          <a:p>
            <a:pPr algn="ctr" eaLnBrk="0" hangingPunct="0"/>
            <a:r>
              <a:rPr lang="es-ES_tradnl">
                <a:latin typeface="Arial Narrow" pitchFamily="34" charset="0"/>
              </a:rPr>
              <a:t>tonelaje</a:t>
            </a:r>
          </a:p>
        </p:txBody>
      </p:sp>
      <p:sp>
        <p:nvSpPr>
          <p:cNvPr id="74782" name="Line 31"/>
          <p:cNvSpPr>
            <a:spLocks noChangeShapeType="1"/>
          </p:cNvSpPr>
          <p:nvPr/>
        </p:nvSpPr>
        <p:spPr bwMode="auto">
          <a:xfrm>
            <a:off x="2633663" y="3870325"/>
            <a:ext cx="352425" cy="228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4783" name="Oval 32"/>
          <p:cNvSpPr>
            <a:spLocks noChangeArrowheads="1"/>
          </p:cNvSpPr>
          <p:nvPr/>
        </p:nvSpPr>
        <p:spPr bwMode="auto">
          <a:xfrm>
            <a:off x="3352800" y="5468938"/>
            <a:ext cx="1089025" cy="455612"/>
          </a:xfrm>
          <a:prstGeom prst="ellipse">
            <a:avLst/>
          </a:prstGeom>
          <a:solidFill>
            <a:schemeClr val="bg1"/>
          </a:solidFill>
          <a:ln w="9525">
            <a:solidFill>
              <a:schemeClr val="tx1"/>
            </a:solidFill>
            <a:round/>
            <a:headEnd/>
            <a:tailEnd/>
          </a:ln>
        </p:spPr>
        <p:txBody>
          <a:bodyPr wrap="none" lIns="0" tIns="46800" rIns="0" bIns="10800" anchor="ctr">
            <a:spAutoFit/>
          </a:bodyPr>
          <a:lstStyle/>
          <a:p>
            <a:pPr algn="ctr" eaLnBrk="0" hangingPunct="0"/>
            <a:r>
              <a:rPr lang="es-ES_tradnl">
                <a:latin typeface="Arial Narrow" pitchFamily="34" charset="0"/>
              </a:rPr>
              <a:t>numPuer</a:t>
            </a:r>
          </a:p>
        </p:txBody>
      </p:sp>
      <p:sp>
        <p:nvSpPr>
          <p:cNvPr id="74784" name="Line 33"/>
          <p:cNvSpPr>
            <a:spLocks noChangeShapeType="1"/>
          </p:cNvSpPr>
          <p:nvPr/>
        </p:nvSpPr>
        <p:spPr bwMode="auto">
          <a:xfrm flipV="1">
            <a:off x="3055938" y="5697538"/>
            <a:ext cx="280987"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4785" name="Line 34"/>
          <p:cNvSpPr>
            <a:spLocks noChangeShapeType="1"/>
          </p:cNvSpPr>
          <p:nvPr/>
        </p:nvSpPr>
        <p:spPr bwMode="auto">
          <a:xfrm flipV="1">
            <a:off x="2633663" y="5087938"/>
            <a:ext cx="69850" cy="4572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4786" name="Oval 35"/>
          <p:cNvSpPr>
            <a:spLocks noChangeArrowheads="1"/>
          </p:cNvSpPr>
          <p:nvPr/>
        </p:nvSpPr>
        <p:spPr bwMode="auto">
          <a:xfrm flipH="1">
            <a:off x="2316163" y="4706938"/>
            <a:ext cx="1120775" cy="455612"/>
          </a:xfrm>
          <a:prstGeom prst="ellipse">
            <a:avLst/>
          </a:prstGeom>
          <a:solidFill>
            <a:schemeClr val="bg1"/>
          </a:solidFill>
          <a:ln w="9525">
            <a:solidFill>
              <a:schemeClr val="tx1"/>
            </a:solidFill>
            <a:round/>
            <a:headEnd/>
            <a:tailEnd/>
          </a:ln>
        </p:spPr>
        <p:txBody>
          <a:bodyPr wrap="none" lIns="0" tIns="46800" rIns="0" bIns="10800" anchor="ctr">
            <a:spAutoFit/>
          </a:bodyPr>
          <a:lstStyle/>
          <a:p>
            <a:pPr algn="ctr" eaLnBrk="0" hangingPunct="0"/>
            <a:r>
              <a:rPr lang="es-ES_tradnl">
                <a:latin typeface="Arial Narrow" pitchFamily="34" charset="0"/>
              </a:rPr>
              <a:t>fechaFab</a:t>
            </a:r>
          </a:p>
        </p:txBody>
      </p:sp>
      <p:sp>
        <p:nvSpPr>
          <p:cNvPr id="74787" name="Line 36"/>
          <p:cNvSpPr>
            <a:spLocks noChangeShapeType="1"/>
          </p:cNvSpPr>
          <p:nvPr/>
        </p:nvSpPr>
        <p:spPr bwMode="auto">
          <a:xfrm>
            <a:off x="2141538" y="3335338"/>
            <a:ext cx="141287" cy="3048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4788" name="Oval 37"/>
          <p:cNvSpPr>
            <a:spLocks noChangeArrowheads="1"/>
          </p:cNvSpPr>
          <p:nvPr/>
        </p:nvSpPr>
        <p:spPr bwMode="auto">
          <a:xfrm>
            <a:off x="898525" y="2955925"/>
            <a:ext cx="1501775" cy="455613"/>
          </a:xfrm>
          <a:prstGeom prst="ellipse">
            <a:avLst/>
          </a:prstGeom>
          <a:solidFill>
            <a:schemeClr val="bg1"/>
          </a:solidFill>
          <a:ln w="9525">
            <a:solidFill>
              <a:schemeClr val="tx1"/>
            </a:solidFill>
            <a:round/>
            <a:headEnd/>
            <a:tailEnd/>
          </a:ln>
        </p:spPr>
        <p:txBody>
          <a:bodyPr wrap="none" lIns="0" tIns="46800" rIns="0" bIns="10800" anchor="ctr">
            <a:spAutoFit/>
          </a:bodyPr>
          <a:lstStyle/>
          <a:p>
            <a:pPr algn="ctr" eaLnBrk="0" hangingPunct="0"/>
            <a:r>
              <a:rPr lang="es-ES_tradnl" u="sng">
                <a:latin typeface="Arial Narrow" pitchFamily="34" charset="0"/>
              </a:rPr>
              <a:t>numBastidor</a:t>
            </a:r>
          </a:p>
        </p:txBody>
      </p:sp>
      <p:sp>
        <p:nvSpPr>
          <p:cNvPr id="74789" name="Line 38"/>
          <p:cNvSpPr>
            <a:spLocks noChangeShapeType="1"/>
          </p:cNvSpPr>
          <p:nvPr/>
        </p:nvSpPr>
        <p:spPr bwMode="auto">
          <a:xfrm flipV="1">
            <a:off x="1930400" y="5695950"/>
            <a:ext cx="21113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4790" name="Oval 39"/>
          <p:cNvSpPr>
            <a:spLocks noChangeArrowheads="1"/>
          </p:cNvSpPr>
          <p:nvPr/>
        </p:nvSpPr>
        <p:spPr bwMode="auto">
          <a:xfrm>
            <a:off x="1173163" y="5468938"/>
            <a:ext cx="733425" cy="455612"/>
          </a:xfrm>
          <a:prstGeom prst="ellipse">
            <a:avLst/>
          </a:prstGeom>
          <a:solidFill>
            <a:schemeClr val="bg1"/>
          </a:solidFill>
          <a:ln w="9525">
            <a:solidFill>
              <a:schemeClr val="tx1"/>
            </a:solidFill>
            <a:round/>
            <a:headEnd/>
            <a:tailEnd/>
          </a:ln>
        </p:spPr>
        <p:txBody>
          <a:bodyPr wrap="none" lIns="0" tIns="46800" rIns="0" bIns="10800" anchor="ctr">
            <a:spAutoFit/>
          </a:bodyPr>
          <a:lstStyle/>
          <a:p>
            <a:pPr algn="ctr" eaLnBrk="0" hangingPunct="0"/>
            <a:r>
              <a:rPr lang="es-ES_tradnl">
                <a:latin typeface="Arial Narrow" pitchFamily="34" charset="0"/>
              </a:rPr>
              <a:t>precio</a:t>
            </a:r>
          </a:p>
        </p:txBody>
      </p:sp>
      <p:sp>
        <p:nvSpPr>
          <p:cNvPr id="74791" name="Line 40"/>
          <p:cNvSpPr>
            <a:spLocks noChangeShapeType="1"/>
          </p:cNvSpPr>
          <p:nvPr/>
        </p:nvSpPr>
        <p:spPr bwMode="auto">
          <a:xfrm flipV="1">
            <a:off x="2986088" y="3489325"/>
            <a:ext cx="428625" cy="228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4792" name="Oval 41"/>
          <p:cNvSpPr>
            <a:spLocks noChangeArrowheads="1"/>
          </p:cNvSpPr>
          <p:nvPr/>
        </p:nvSpPr>
        <p:spPr bwMode="auto">
          <a:xfrm flipH="1">
            <a:off x="3019425" y="3109913"/>
            <a:ext cx="1120775" cy="455612"/>
          </a:xfrm>
          <a:prstGeom prst="ellipse">
            <a:avLst/>
          </a:prstGeom>
          <a:solidFill>
            <a:schemeClr val="bg1"/>
          </a:solidFill>
          <a:ln w="9525">
            <a:solidFill>
              <a:schemeClr val="tx1"/>
            </a:solidFill>
            <a:round/>
            <a:headEnd/>
            <a:tailEnd/>
          </a:ln>
        </p:spPr>
        <p:txBody>
          <a:bodyPr wrap="none" lIns="0" tIns="46800" rIns="0" bIns="10800" anchor="ctr">
            <a:spAutoFit/>
          </a:bodyPr>
          <a:lstStyle/>
          <a:p>
            <a:pPr algn="ctr" eaLnBrk="0" hangingPunct="0"/>
            <a:r>
              <a:rPr lang="es-ES_tradnl">
                <a:latin typeface="Arial Narrow" pitchFamily="34" charset="0"/>
              </a:rPr>
              <a:t>fechaFab</a:t>
            </a:r>
          </a:p>
        </p:txBody>
      </p:sp>
      <p:sp>
        <p:nvSpPr>
          <p:cNvPr id="74793" name="AutoShape 42"/>
          <p:cNvSpPr>
            <a:spLocks noChangeArrowheads="1"/>
          </p:cNvSpPr>
          <p:nvPr/>
        </p:nvSpPr>
        <p:spPr bwMode="auto">
          <a:xfrm>
            <a:off x="3970338" y="4097338"/>
            <a:ext cx="1266825" cy="304800"/>
          </a:xfrm>
          <a:custGeom>
            <a:avLst/>
            <a:gdLst>
              <a:gd name="T0" fmla="*/ 55723814 w 21600"/>
              <a:gd name="T1" fmla="*/ 0 h 21600"/>
              <a:gd name="T2" fmla="*/ 0 w 21600"/>
              <a:gd name="T3" fmla="*/ 2150533 h 21600"/>
              <a:gd name="T4" fmla="*/ 55723814 w 21600"/>
              <a:gd name="T5" fmla="*/ 4301067 h 21600"/>
              <a:gd name="T6" fmla="*/ 74298409 w 21600"/>
              <a:gd name="T7" fmla="*/ 215053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solidFill>
              <a:schemeClr val="tx1"/>
            </a:solidFill>
            <a:miter lim="800000"/>
            <a:headEnd/>
            <a:tailEnd/>
          </a:ln>
        </p:spPr>
        <p:txBody>
          <a:bodyPr wrap="none" lIns="0" tIns="46800" rIns="0" bIns="10800" anchor="ctr">
            <a:spAutoFit/>
          </a:bodyPr>
          <a:lstStyle/>
          <a:p>
            <a:endParaRPr lang="es-MX"/>
          </a:p>
        </p:txBody>
      </p:sp>
      <p:sp>
        <p:nvSpPr>
          <p:cNvPr id="74794" name="Rectangle 43"/>
          <p:cNvSpPr>
            <a:spLocks noChangeArrowheads="1"/>
          </p:cNvSpPr>
          <p:nvPr/>
        </p:nvSpPr>
        <p:spPr bwMode="auto">
          <a:xfrm>
            <a:off x="2071688" y="3590925"/>
            <a:ext cx="914400" cy="320675"/>
          </a:xfrm>
          <a:prstGeom prst="rect">
            <a:avLst/>
          </a:prstGeom>
          <a:solidFill>
            <a:schemeClr val="bg1"/>
          </a:solidFill>
          <a:ln w="19050">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CAMIÓN</a:t>
            </a:r>
          </a:p>
        </p:txBody>
      </p:sp>
      <p:sp>
        <p:nvSpPr>
          <p:cNvPr id="74795" name="Rectangle 44"/>
          <p:cNvSpPr>
            <a:spLocks noChangeArrowheads="1"/>
          </p:cNvSpPr>
          <p:nvPr/>
        </p:nvSpPr>
        <p:spPr bwMode="auto">
          <a:xfrm>
            <a:off x="2141538" y="5499100"/>
            <a:ext cx="914400" cy="320675"/>
          </a:xfrm>
          <a:prstGeom prst="rect">
            <a:avLst/>
          </a:prstGeom>
          <a:solidFill>
            <a:schemeClr val="bg1"/>
          </a:solidFill>
          <a:ln w="19050">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TURISMO</a:t>
            </a:r>
          </a:p>
        </p:txBody>
      </p:sp>
      <p:sp>
        <p:nvSpPr>
          <p:cNvPr id="74796" name="Rectangle 45"/>
          <p:cNvSpPr>
            <a:spLocks noChangeArrowheads="1"/>
          </p:cNvSpPr>
          <p:nvPr/>
        </p:nvSpPr>
        <p:spPr bwMode="auto">
          <a:xfrm>
            <a:off x="5588000" y="4502150"/>
            <a:ext cx="914400" cy="320675"/>
          </a:xfrm>
          <a:prstGeom prst="rect">
            <a:avLst/>
          </a:prstGeom>
          <a:solidFill>
            <a:schemeClr val="bg1"/>
          </a:solidFill>
          <a:ln w="19050">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CAMIÓN</a:t>
            </a:r>
          </a:p>
        </p:txBody>
      </p:sp>
      <p:sp>
        <p:nvSpPr>
          <p:cNvPr id="74797" name="Oval 46"/>
          <p:cNvSpPr>
            <a:spLocks noChangeArrowheads="1"/>
          </p:cNvSpPr>
          <p:nvPr/>
        </p:nvSpPr>
        <p:spPr bwMode="auto">
          <a:xfrm>
            <a:off x="7893050" y="5011738"/>
            <a:ext cx="1089025" cy="455612"/>
          </a:xfrm>
          <a:prstGeom prst="ellipse">
            <a:avLst/>
          </a:prstGeom>
          <a:solidFill>
            <a:schemeClr val="bg1"/>
          </a:solidFill>
          <a:ln w="9525">
            <a:solidFill>
              <a:schemeClr val="tx1"/>
            </a:solidFill>
            <a:round/>
            <a:headEnd/>
            <a:tailEnd/>
          </a:ln>
        </p:spPr>
        <p:txBody>
          <a:bodyPr wrap="none" lIns="0" tIns="46800" rIns="0" bIns="10800" anchor="ctr">
            <a:spAutoFit/>
          </a:bodyPr>
          <a:lstStyle/>
          <a:p>
            <a:pPr algn="ctr" eaLnBrk="0" hangingPunct="0"/>
            <a:r>
              <a:rPr lang="es-ES_tradnl">
                <a:latin typeface="Arial Narrow" pitchFamily="34" charset="0"/>
              </a:rPr>
              <a:t>numPuer</a:t>
            </a:r>
          </a:p>
        </p:txBody>
      </p:sp>
      <p:sp>
        <p:nvSpPr>
          <p:cNvPr id="74798" name="Oval 47"/>
          <p:cNvSpPr>
            <a:spLocks noChangeArrowheads="1"/>
          </p:cNvSpPr>
          <p:nvPr/>
        </p:nvSpPr>
        <p:spPr bwMode="auto">
          <a:xfrm>
            <a:off x="6135688" y="5010150"/>
            <a:ext cx="941387" cy="455613"/>
          </a:xfrm>
          <a:prstGeom prst="ellipse">
            <a:avLst/>
          </a:prstGeom>
          <a:solidFill>
            <a:schemeClr val="bg1"/>
          </a:solidFill>
          <a:ln w="9525">
            <a:solidFill>
              <a:schemeClr val="tx1"/>
            </a:solidFill>
            <a:round/>
            <a:headEnd/>
            <a:tailEnd/>
          </a:ln>
        </p:spPr>
        <p:txBody>
          <a:bodyPr wrap="none" lIns="0" tIns="46800" rIns="0" bIns="10800" anchor="ctr">
            <a:spAutoFit/>
          </a:bodyPr>
          <a:lstStyle/>
          <a:p>
            <a:pPr algn="ctr" eaLnBrk="0" hangingPunct="0"/>
            <a:r>
              <a:rPr lang="es-ES_tradnl">
                <a:latin typeface="Arial Narrow" pitchFamily="34" charset="0"/>
              </a:rPr>
              <a:t>tonelaje</a:t>
            </a:r>
          </a:p>
        </p:txBody>
      </p:sp>
      <p:sp>
        <p:nvSpPr>
          <p:cNvPr id="74799" name="Rectangle 48"/>
          <p:cNvSpPr>
            <a:spLocks noChangeArrowheads="1"/>
          </p:cNvSpPr>
          <p:nvPr/>
        </p:nvSpPr>
        <p:spPr bwMode="auto">
          <a:xfrm>
            <a:off x="6634163" y="3232150"/>
            <a:ext cx="1069975" cy="325438"/>
          </a:xfrm>
          <a:prstGeom prst="rect">
            <a:avLst/>
          </a:prstGeom>
          <a:solidFill>
            <a:schemeClr val="bg1"/>
          </a:solidFill>
          <a:ln w="28575">
            <a:solidFill>
              <a:schemeClr val="accent2"/>
            </a:solidFill>
            <a:miter lim="800000"/>
            <a:headEnd/>
            <a:tailEnd/>
          </a:ln>
        </p:spPr>
        <p:txBody>
          <a:bodyPr wrap="none" lIns="36000" tIns="10800" rIns="36000" bIns="10800" anchor="ctr">
            <a:spAutoFit/>
          </a:bodyPr>
          <a:lstStyle/>
          <a:p>
            <a:pPr algn="ctr" eaLnBrk="0" hangingPunct="0"/>
            <a:r>
              <a:rPr lang="es-ES_tradnl" b="1">
                <a:solidFill>
                  <a:schemeClr val="accent2"/>
                </a:solidFill>
                <a:latin typeface="Arial Narrow" pitchFamily="34" charset="0"/>
              </a:rPr>
              <a:t>VEHÍCULO</a:t>
            </a:r>
          </a:p>
        </p:txBody>
      </p:sp>
      <p:sp>
        <p:nvSpPr>
          <p:cNvPr id="74800" name="Rectangle 49"/>
          <p:cNvSpPr>
            <a:spLocks noChangeArrowheads="1"/>
          </p:cNvSpPr>
          <p:nvPr/>
        </p:nvSpPr>
        <p:spPr bwMode="auto">
          <a:xfrm>
            <a:off x="7507288" y="5611813"/>
            <a:ext cx="148431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74801" name="Rectangle 50"/>
          <p:cNvSpPr>
            <a:spLocks noChangeArrowheads="1"/>
          </p:cNvSpPr>
          <p:nvPr/>
        </p:nvSpPr>
        <p:spPr bwMode="auto">
          <a:xfrm>
            <a:off x="4392613" y="4297363"/>
            <a:ext cx="241300" cy="484187"/>
          </a:xfrm>
          <a:prstGeom prst="rect">
            <a:avLst/>
          </a:prstGeom>
          <a:noFill/>
          <a:ln w="9525">
            <a:noFill/>
            <a:miter lim="800000"/>
            <a:headEnd/>
            <a:tailEnd/>
          </a:ln>
        </p:spPr>
        <p:txBody>
          <a:bodyPr wrap="none" lIns="0" tIns="46800" rIns="0" bIns="10800">
            <a:spAutoFit/>
          </a:bodyPr>
          <a:lstStyle/>
          <a:p>
            <a:pPr eaLnBrk="0" hangingPunct="0"/>
            <a:r>
              <a:rPr lang="es-ES_tradnl" sz="2800" b="1">
                <a:solidFill>
                  <a:schemeClr val="bg2"/>
                </a:solidFill>
                <a:latin typeface="Arial" charset="0"/>
              </a:rPr>
              <a:t>G</a:t>
            </a:r>
          </a:p>
        </p:txBody>
      </p:sp>
      <p:sp>
        <p:nvSpPr>
          <p:cNvPr id="74802" name="Rectangle 51"/>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3200" b="1">
                <a:solidFill>
                  <a:schemeClr val="tx2"/>
                </a:solidFill>
                <a:latin typeface="Times New Roman" pitchFamily="18" charset="0"/>
              </a:rPr>
              <a:t>E/G: Generalización</a:t>
            </a:r>
            <a:endParaRPr lang="es-ES" sz="3200" b="1">
              <a:solidFill>
                <a:schemeClr val="tx2"/>
              </a:solidFill>
              <a:latin typeface="Times New Roman" pitchFamily="18" charset="0"/>
            </a:endParaRPr>
          </a:p>
        </p:txBody>
      </p:sp>
      <p:sp>
        <p:nvSpPr>
          <p:cNvPr id="74803" name="Rectangle 52"/>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3.3. Extensiones del modelo</a:t>
            </a:r>
            <a:endParaRPr lang="es-ES" sz="3200" b="1">
              <a:solidFill>
                <a:schemeClr val="tx2"/>
              </a:solidFill>
              <a:latin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5 Marcador de número de diapositiva"/>
          <p:cNvSpPr>
            <a:spLocks noGrp="1"/>
          </p:cNvSpPr>
          <p:nvPr>
            <p:ph type="sldNum" sz="quarter" idx="12"/>
          </p:nvPr>
        </p:nvSpPr>
        <p:spPr>
          <a:noFill/>
        </p:spPr>
        <p:txBody>
          <a:bodyPr/>
          <a:lstStyle/>
          <a:p>
            <a:fld id="{0042CE80-11B8-4ED6-BEF2-3D17EA784646}" type="slidenum">
              <a:rPr lang="es-ES" smtClean="0"/>
              <a:pPr/>
              <a:t>7</a:t>
            </a:fld>
            <a:endParaRPr lang="es-ES"/>
          </a:p>
        </p:txBody>
      </p:sp>
      <p:sp>
        <p:nvSpPr>
          <p:cNvPr id="11267" name="Rectangle 5"/>
          <p:cNvSpPr>
            <a:spLocks noGrp="1" noChangeArrowheads="1"/>
          </p:cNvSpPr>
          <p:nvPr>
            <p:ph type="title"/>
          </p:nvPr>
        </p:nvSpPr>
        <p:spPr>
          <a:xfrm>
            <a:off x="1150938" y="993775"/>
            <a:ext cx="7793037" cy="682625"/>
          </a:xfrm>
        </p:spPr>
        <p:txBody>
          <a:bodyPr/>
          <a:lstStyle/>
          <a:p>
            <a:pPr eaLnBrk="1" hangingPunct="1"/>
            <a:r>
              <a:rPr lang="es-ES_tradnl" b="1"/>
              <a:t>ENTIDAD</a:t>
            </a:r>
          </a:p>
        </p:txBody>
      </p:sp>
      <p:sp>
        <p:nvSpPr>
          <p:cNvPr id="11268" name="Rectangle 6"/>
          <p:cNvSpPr>
            <a:spLocks noGrp="1" noChangeArrowheads="1"/>
          </p:cNvSpPr>
          <p:nvPr>
            <p:ph type="body" idx="1"/>
          </p:nvPr>
        </p:nvSpPr>
        <p:spPr/>
        <p:txBody>
          <a:bodyPr/>
          <a:lstStyle/>
          <a:p>
            <a:pPr eaLnBrk="1" hangingPunct="1"/>
            <a:r>
              <a:rPr lang="es-ES_tradnl" sz="2800"/>
              <a:t>Cosa u </a:t>
            </a:r>
            <a:r>
              <a:rPr lang="es-ES_tradnl" sz="2800">
                <a:solidFill>
                  <a:schemeClr val="accent2"/>
                </a:solidFill>
              </a:rPr>
              <a:t>objeto</a:t>
            </a:r>
            <a:r>
              <a:rPr lang="es-ES_tradnl" sz="2800"/>
              <a:t> del mundo real con </a:t>
            </a:r>
            <a:r>
              <a:rPr lang="es-ES_tradnl" sz="2800">
                <a:solidFill>
                  <a:schemeClr val="accent2"/>
                </a:solidFill>
              </a:rPr>
              <a:t>existencia propia</a:t>
            </a:r>
            <a:r>
              <a:rPr lang="es-ES_tradnl" sz="2800"/>
              <a:t> y </a:t>
            </a:r>
            <a:r>
              <a:rPr lang="es-ES_tradnl" sz="2800">
                <a:solidFill>
                  <a:schemeClr val="accent2"/>
                </a:solidFill>
              </a:rPr>
              <a:t>distinguible</a:t>
            </a:r>
            <a:r>
              <a:rPr lang="es-ES_tradnl" sz="2800"/>
              <a:t> del resto</a:t>
            </a:r>
          </a:p>
          <a:p>
            <a:pPr lvl="2" eaLnBrk="1" hangingPunct="1"/>
            <a:endParaRPr lang="es-ES_tradnl" sz="2000"/>
          </a:p>
          <a:p>
            <a:pPr eaLnBrk="1" hangingPunct="1"/>
            <a:r>
              <a:rPr lang="es-ES_tradnl" sz="2800"/>
              <a:t>Objeto con </a:t>
            </a:r>
            <a:r>
              <a:rPr lang="es-ES_tradnl" sz="2800">
                <a:solidFill>
                  <a:schemeClr val="accent2"/>
                </a:solidFill>
              </a:rPr>
              <a:t>existencia</a:t>
            </a:r>
            <a:r>
              <a:rPr lang="es-ES_tradnl" sz="2800"/>
              <a:t>...</a:t>
            </a:r>
          </a:p>
          <a:p>
            <a:pPr lvl="1" eaLnBrk="1" hangingPunct="1"/>
            <a:r>
              <a:rPr lang="es-ES_tradnl" sz="2400" b="1">
                <a:solidFill>
                  <a:schemeClr val="accent2"/>
                </a:solidFill>
              </a:rPr>
              <a:t>física</a:t>
            </a:r>
            <a:r>
              <a:rPr lang="es-ES_tradnl" sz="2400"/>
              <a:t> o real (una </a:t>
            </a:r>
            <a:r>
              <a:rPr lang="es-ES_tradnl" sz="2400">
                <a:solidFill>
                  <a:schemeClr val="tx2"/>
                </a:solidFill>
                <a:latin typeface="Arial Narrow" pitchFamily="34" charset="0"/>
              </a:rPr>
              <a:t>persona</a:t>
            </a:r>
            <a:r>
              <a:rPr lang="es-ES_tradnl" sz="2400"/>
              <a:t>, un </a:t>
            </a:r>
            <a:r>
              <a:rPr lang="es-ES_tradnl" sz="2400">
                <a:solidFill>
                  <a:schemeClr val="tx2"/>
                </a:solidFill>
                <a:latin typeface="Arial Narrow" pitchFamily="34" charset="0"/>
              </a:rPr>
              <a:t>libro</a:t>
            </a:r>
            <a:r>
              <a:rPr lang="es-ES_tradnl" sz="2400"/>
              <a:t>, un </a:t>
            </a:r>
            <a:r>
              <a:rPr lang="es-ES_tradnl" sz="2400">
                <a:solidFill>
                  <a:schemeClr val="tx2"/>
                </a:solidFill>
                <a:latin typeface="Arial Narrow" pitchFamily="34" charset="0"/>
              </a:rPr>
              <a:t>empleado</a:t>
            </a:r>
            <a:r>
              <a:rPr lang="es-ES_tradnl" sz="2400"/>
              <a:t>)</a:t>
            </a:r>
          </a:p>
          <a:p>
            <a:pPr lvl="1" eaLnBrk="1" hangingPunct="1"/>
            <a:r>
              <a:rPr lang="es-ES_tradnl" sz="2400" b="1">
                <a:solidFill>
                  <a:schemeClr val="accent2"/>
                </a:solidFill>
              </a:rPr>
              <a:t>abstracta</a:t>
            </a:r>
            <a:r>
              <a:rPr lang="es-ES_tradnl" sz="2400"/>
              <a:t> o conceptual (una </a:t>
            </a:r>
            <a:r>
              <a:rPr lang="es-ES_tradnl" sz="2400">
                <a:solidFill>
                  <a:schemeClr val="tx2"/>
                </a:solidFill>
                <a:latin typeface="Arial Narrow" pitchFamily="34" charset="0"/>
              </a:rPr>
              <a:t>asignatura</a:t>
            </a:r>
            <a:r>
              <a:rPr lang="es-ES_tradnl" sz="2400"/>
              <a:t>, un </a:t>
            </a:r>
            <a:r>
              <a:rPr lang="es-ES_tradnl" sz="2400">
                <a:solidFill>
                  <a:schemeClr val="tx2"/>
                </a:solidFill>
                <a:latin typeface="Arial Narrow" pitchFamily="34" charset="0"/>
              </a:rPr>
              <a:t>viaje</a:t>
            </a:r>
            <a:r>
              <a:rPr lang="es-ES_tradnl" sz="2400"/>
              <a:t>)</a:t>
            </a:r>
          </a:p>
          <a:p>
            <a:pPr lvl="2" eaLnBrk="1" hangingPunct="1"/>
            <a:endParaRPr lang="es-ES_tradnl" sz="2000"/>
          </a:p>
          <a:p>
            <a:pPr eaLnBrk="1" hangingPunct="1"/>
            <a:r>
              <a:rPr lang="es-ES_tradnl" sz="2800" i="1">
                <a:latin typeface="Times New Roman" pitchFamily="18" charset="0"/>
              </a:rPr>
              <a:t>“Persona, lugar, cosa, concepto o suceso, real o abstracto, de interés para la empresa”</a:t>
            </a:r>
            <a:r>
              <a:rPr lang="es-ES_tradnl" sz="2400"/>
              <a:t> </a:t>
            </a:r>
            <a:r>
              <a:rPr lang="es-ES_tradnl" sz="2000"/>
              <a:t>(ANSI, 1977)</a:t>
            </a:r>
          </a:p>
        </p:txBody>
      </p:sp>
      <p:sp>
        <p:nvSpPr>
          <p:cNvPr id="11269" name="Rectangle 11"/>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58192"/>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3 Marcador de número de diapositiva"/>
          <p:cNvSpPr>
            <a:spLocks noGrp="1"/>
          </p:cNvSpPr>
          <p:nvPr>
            <p:ph type="sldNum" sz="quarter" idx="12"/>
          </p:nvPr>
        </p:nvSpPr>
        <p:spPr>
          <a:noFill/>
        </p:spPr>
        <p:txBody>
          <a:bodyPr/>
          <a:lstStyle/>
          <a:p>
            <a:fld id="{D7C9374D-2BB9-45CB-A842-16802CDA082F}" type="slidenum">
              <a:rPr lang="es-ES" smtClean="0"/>
              <a:pPr/>
              <a:t>70</a:t>
            </a:fld>
            <a:endParaRPr lang="es-ES"/>
          </a:p>
        </p:txBody>
      </p:sp>
      <p:sp>
        <p:nvSpPr>
          <p:cNvPr id="75779" name="Rectangle 3"/>
          <p:cNvSpPr>
            <a:spLocks noChangeArrowheads="1"/>
          </p:cNvSpPr>
          <p:nvPr/>
        </p:nvSpPr>
        <p:spPr bwMode="auto">
          <a:xfrm>
            <a:off x="990600" y="1916113"/>
            <a:ext cx="7854950" cy="4560887"/>
          </a:xfrm>
          <a:prstGeom prst="rect">
            <a:avLst/>
          </a:prstGeom>
          <a:noFill/>
          <a:ln w="9525">
            <a:noFill/>
            <a:miter lim="800000"/>
            <a:headEnd/>
            <a:tailEnd/>
          </a:ln>
        </p:spPr>
        <p:txBody>
          <a:bodyPr/>
          <a:lstStyle/>
          <a:p>
            <a:pPr marL="579438" indent="-381000">
              <a:spcBef>
                <a:spcPct val="20000"/>
              </a:spcBef>
              <a:buClr>
                <a:schemeClr val="folHlink"/>
              </a:buClr>
              <a:buSzPct val="60000"/>
              <a:buFont typeface="Wingdings" pitchFamily="2" charset="2"/>
              <a:buNone/>
              <a:tabLst>
                <a:tab pos="381000" algn="l"/>
                <a:tab pos="4000500" algn="l"/>
                <a:tab pos="6477000" algn="l"/>
              </a:tabLst>
            </a:pPr>
            <a:r>
              <a:rPr lang="es-ES_tradnl" sz="4000" b="1">
                <a:sym typeface="Wingdings" pitchFamily="2" charset="2"/>
              </a:rPr>
              <a:t> </a:t>
            </a:r>
            <a:r>
              <a:rPr lang="es-ES_tradnl" sz="2800" b="1"/>
              <a:t>Generalización</a:t>
            </a:r>
            <a:endParaRPr lang="es-ES_tradnl" sz="2800"/>
          </a:p>
          <a:p>
            <a:pPr marL="579438" indent="-381000">
              <a:spcBef>
                <a:spcPct val="20000"/>
              </a:spcBef>
              <a:buClr>
                <a:schemeClr val="folHlink"/>
              </a:buClr>
              <a:buSzPct val="60000"/>
              <a:buFont typeface="Wingdings" pitchFamily="2" charset="2"/>
              <a:buChar char="n"/>
              <a:tabLst>
                <a:tab pos="381000" algn="l"/>
                <a:tab pos="4000500" algn="l"/>
                <a:tab pos="6477000" algn="l"/>
              </a:tabLst>
            </a:pPr>
            <a:r>
              <a:rPr lang="es-ES_tradnl" sz="2400"/>
              <a:t>Énfasis en las </a:t>
            </a:r>
            <a:r>
              <a:rPr lang="es-ES_tradnl" sz="2400" b="1"/>
              <a:t>similitudes</a:t>
            </a:r>
          </a:p>
          <a:p>
            <a:pPr marL="579438" indent="-381000">
              <a:spcBef>
                <a:spcPct val="20000"/>
              </a:spcBef>
              <a:buClr>
                <a:schemeClr val="folHlink"/>
              </a:buClr>
              <a:buSzPct val="60000"/>
              <a:buFont typeface="Wingdings" pitchFamily="2" charset="2"/>
              <a:buChar char="n"/>
              <a:tabLst>
                <a:tab pos="381000" algn="l"/>
                <a:tab pos="4000500" algn="l"/>
                <a:tab pos="6477000" algn="l"/>
              </a:tabLst>
            </a:pPr>
            <a:r>
              <a:rPr lang="es-ES_tradnl" sz="2400"/>
              <a:t>Cada </a:t>
            </a:r>
            <a:r>
              <a:rPr lang="es-ES_tradnl" sz="2400" b="1"/>
              <a:t>instancia</a:t>
            </a:r>
            <a:r>
              <a:rPr lang="es-ES_tradnl" sz="2400"/>
              <a:t> del </a:t>
            </a:r>
            <a:r>
              <a:rPr lang="es-ES_tradnl" sz="2400" b="1"/>
              <a:t>supertipo</a:t>
            </a:r>
            <a:r>
              <a:rPr lang="es-ES_tradnl" sz="2400"/>
              <a:t> es </a:t>
            </a:r>
            <a:r>
              <a:rPr lang="es-ES_tradnl" sz="2400" b="1"/>
              <a:t>también</a:t>
            </a:r>
            <a:r>
              <a:rPr lang="es-ES_tradnl" sz="2400"/>
              <a:t> una </a:t>
            </a:r>
            <a:r>
              <a:rPr lang="es-ES_tradnl" sz="2400" b="1"/>
              <a:t>instancia</a:t>
            </a:r>
            <a:r>
              <a:rPr lang="es-ES_tradnl" sz="2400"/>
              <a:t> de alguno de los </a:t>
            </a:r>
            <a:r>
              <a:rPr lang="es-ES_tradnl" sz="2400" b="1"/>
              <a:t>subtipos</a:t>
            </a:r>
          </a:p>
          <a:p>
            <a:pPr marL="579438" indent="-381000">
              <a:spcBef>
                <a:spcPct val="20000"/>
              </a:spcBef>
              <a:buClr>
                <a:schemeClr val="folHlink"/>
              </a:buClr>
              <a:buSzPct val="60000"/>
              <a:buFont typeface="Wingdings" pitchFamily="2" charset="2"/>
              <a:buChar char="n"/>
              <a:tabLst>
                <a:tab pos="381000" algn="l"/>
                <a:tab pos="4000500" algn="l"/>
                <a:tab pos="6477000" algn="l"/>
              </a:tabLst>
            </a:pPr>
            <a:endParaRPr lang="es-ES_tradnl" sz="2400" b="1"/>
          </a:p>
          <a:p>
            <a:pPr marL="579438" indent="-381000">
              <a:spcBef>
                <a:spcPct val="20000"/>
              </a:spcBef>
              <a:buClr>
                <a:schemeClr val="folHlink"/>
              </a:buClr>
              <a:buSzPct val="60000"/>
              <a:buFont typeface="Wingdings" pitchFamily="2" charset="2"/>
              <a:buNone/>
              <a:tabLst>
                <a:tab pos="381000" algn="l"/>
                <a:tab pos="4000500" algn="l"/>
                <a:tab pos="6477000" algn="l"/>
              </a:tabLst>
            </a:pPr>
            <a:r>
              <a:rPr lang="es-ES_tradnl" sz="4000" b="1">
                <a:sym typeface="Wingdings" pitchFamily="2" charset="2"/>
              </a:rPr>
              <a:t></a:t>
            </a:r>
            <a:r>
              <a:rPr lang="es-ES_tradnl" sz="2400" b="1">
                <a:sym typeface="Wingdings" pitchFamily="2" charset="2"/>
              </a:rPr>
              <a:t> </a:t>
            </a:r>
            <a:r>
              <a:rPr lang="es-ES_tradnl" sz="2800" b="1"/>
              <a:t>Especialización</a:t>
            </a:r>
            <a:r>
              <a:rPr lang="es-ES_tradnl" sz="2400"/>
              <a:t> </a:t>
            </a:r>
          </a:p>
          <a:p>
            <a:pPr marL="579438" indent="-381000">
              <a:spcBef>
                <a:spcPct val="20000"/>
              </a:spcBef>
              <a:buClr>
                <a:schemeClr val="folHlink"/>
              </a:buClr>
              <a:buSzPct val="60000"/>
              <a:buFont typeface="Wingdings" pitchFamily="2" charset="2"/>
              <a:buChar char="n"/>
              <a:tabLst>
                <a:tab pos="381000" algn="l"/>
                <a:tab pos="4000500" algn="l"/>
                <a:tab pos="6477000" algn="l"/>
              </a:tabLst>
            </a:pPr>
            <a:r>
              <a:rPr lang="es-ES_tradnl" sz="2400"/>
              <a:t>Énfasis en las </a:t>
            </a:r>
            <a:r>
              <a:rPr lang="es-ES_tradnl" sz="2400" b="1"/>
              <a:t>diferencias</a:t>
            </a:r>
          </a:p>
          <a:p>
            <a:pPr marL="579438" indent="-381000">
              <a:spcBef>
                <a:spcPct val="20000"/>
              </a:spcBef>
              <a:buClr>
                <a:schemeClr val="folHlink"/>
              </a:buClr>
              <a:buSzPct val="60000"/>
              <a:buFont typeface="Wingdings" pitchFamily="2" charset="2"/>
              <a:buChar char="n"/>
              <a:tabLst>
                <a:tab pos="381000" algn="l"/>
                <a:tab pos="4000500" algn="l"/>
                <a:tab pos="6477000" algn="l"/>
              </a:tabLst>
            </a:pPr>
            <a:r>
              <a:rPr lang="es-ES_tradnl" sz="2400"/>
              <a:t>Alguna</a:t>
            </a:r>
            <a:r>
              <a:rPr lang="es-ES_tradnl" sz="2400" b="1"/>
              <a:t> instancia del supertipo</a:t>
            </a:r>
            <a:r>
              <a:rPr lang="es-ES_tradnl" sz="2400"/>
              <a:t> </a:t>
            </a:r>
            <a:r>
              <a:rPr lang="es-ES_tradnl" sz="2400" b="1"/>
              <a:t>puede no ser instancia de ningún subtipo</a:t>
            </a:r>
          </a:p>
        </p:txBody>
      </p:sp>
      <p:sp>
        <p:nvSpPr>
          <p:cNvPr id="75780" name="Rectangle 5"/>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3200" b="1">
                <a:solidFill>
                  <a:schemeClr val="tx2"/>
                </a:solidFill>
                <a:latin typeface="Times New Roman" pitchFamily="18" charset="0"/>
              </a:rPr>
              <a:t>E/G: Generalización vs. Especialización</a:t>
            </a:r>
            <a:endParaRPr lang="es-ES" sz="3200" b="1">
              <a:solidFill>
                <a:schemeClr val="tx2"/>
              </a:solidFill>
              <a:latin typeface="Times New Roman" pitchFamily="18" charset="0"/>
            </a:endParaRPr>
          </a:p>
        </p:txBody>
      </p:sp>
      <p:sp>
        <p:nvSpPr>
          <p:cNvPr id="75781" name="Rectangle 6"/>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3 Marcador de número de diapositiva"/>
          <p:cNvSpPr>
            <a:spLocks noGrp="1"/>
          </p:cNvSpPr>
          <p:nvPr>
            <p:ph type="sldNum" sz="quarter" idx="12"/>
          </p:nvPr>
        </p:nvSpPr>
        <p:spPr>
          <a:noFill/>
        </p:spPr>
        <p:txBody>
          <a:bodyPr/>
          <a:lstStyle/>
          <a:p>
            <a:fld id="{5E7A6DDB-B8E2-4D61-B458-5CBFFDC969C6}" type="slidenum">
              <a:rPr lang="es-ES" smtClean="0"/>
              <a:pPr/>
              <a:t>71</a:t>
            </a:fld>
            <a:endParaRPr lang="es-ES"/>
          </a:p>
        </p:txBody>
      </p:sp>
      <p:sp>
        <p:nvSpPr>
          <p:cNvPr id="76803" name="Rectangle 3"/>
          <p:cNvSpPr>
            <a:spLocks noChangeArrowheads="1"/>
          </p:cNvSpPr>
          <p:nvPr/>
        </p:nvSpPr>
        <p:spPr bwMode="auto">
          <a:xfrm>
            <a:off x="900113" y="1905000"/>
            <a:ext cx="7907337" cy="49530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Definición</a:t>
            </a:r>
          </a:p>
          <a:p>
            <a:pPr marL="819150" lvl="1" indent="-285750">
              <a:spcBef>
                <a:spcPct val="20000"/>
              </a:spcBef>
              <a:buClr>
                <a:schemeClr val="hlink"/>
              </a:buClr>
              <a:buSzPct val="55000"/>
              <a:buFont typeface="Wingdings" pitchFamily="2" charset="2"/>
              <a:buNone/>
              <a:tabLst>
                <a:tab pos="381000" algn="l"/>
                <a:tab pos="4000500" algn="l"/>
                <a:tab pos="6477000" algn="l"/>
              </a:tabLst>
            </a:pPr>
            <a:r>
              <a:rPr lang="es-ES_tradnl"/>
              <a:t>¿</a:t>
            </a:r>
            <a:r>
              <a:rPr lang="es-ES_tradnl" b="1"/>
              <a:t>Qué</a:t>
            </a:r>
            <a:r>
              <a:rPr lang="es-ES_tradnl"/>
              <a:t> instancias del supertipo pertenecen a cada subtipo?</a:t>
            </a:r>
          </a:p>
          <a:p>
            <a:pPr marL="342900" indent="-342900">
              <a:spcBef>
                <a:spcPct val="20000"/>
              </a:spcBef>
              <a:buClr>
                <a:schemeClr val="folHlink"/>
              </a:buClr>
              <a:buSzPct val="60000"/>
              <a:buFont typeface="Wingdings" pitchFamily="2" charset="2"/>
              <a:buNone/>
              <a:tabLst>
                <a:tab pos="381000" algn="l"/>
                <a:tab pos="4000500" algn="l"/>
                <a:tab pos="6477000" algn="l"/>
              </a:tabLst>
            </a:pPr>
            <a:endParaRPr lang="es-ES_tradnl" sz="2000"/>
          </a:p>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Disyunción/Solapamiento</a:t>
            </a:r>
          </a:p>
          <a:p>
            <a:pPr marL="819150" lvl="1" indent="-285750">
              <a:spcBef>
                <a:spcPct val="20000"/>
              </a:spcBef>
              <a:buClr>
                <a:schemeClr val="hlink"/>
              </a:buClr>
              <a:buSzPct val="55000"/>
              <a:buFont typeface="Wingdings" pitchFamily="2" charset="2"/>
              <a:buNone/>
              <a:tabLst>
                <a:tab pos="381000" algn="l"/>
                <a:tab pos="4000500" algn="l"/>
                <a:tab pos="6477000" algn="l"/>
              </a:tabLst>
            </a:pPr>
            <a:r>
              <a:rPr lang="es-ES_tradnl"/>
              <a:t>¿A </a:t>
            </a:r>
            <a:r>
              <a:rPr lang="es-ES_tradnl" b="1"/>
              <a:t>cuántos</a:t>
            </a:r>
            <a:r>
              <a:rPr lang="es-ES_tradnl"/>
              <a:t> subtipos puede pertenecer (a la vez) una instancia del supertipo?</a:t>
            </a:r>
          </a:p>
          <a:p>
            <a:pPr marL="342900" indent="-342900">
              <a:spcBef>
                <a:spcPct val="20000"/>
              </a:spcBef>
              <a:buClr>
                <a:schemeClr val="folHlink"/>
              </a:buClr>
              <a:buSzPct val="60000"/>
              <a:buFont typeface="Wingdings" pitchFamily="2" charset="2"/>
              <a:buNone/>
              <a:tabLst>
                <a:tab pos="381000" algn="l"/>
                <a:tab pos="4000500" algn="l"/>
                <a:tab pos="6477000" algn="l"/>
              </a:tabLst>
            </a:pPr>
            <a:endParaRPr lang="es-ES_tradnl" sz="2400" b="1"/>
          </a:p>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Completitud/Parcialidad</a:t>
            </a:r>
          </a:p>
          <a:p>
            <a:pPr marL="819150" lvl="1" indent="-285750">
              <a:spcBef>
                <a:spcPct val="20000"/>
              </a:spcBef>
              <a:buClr>
                <a:schemeClr val="hlink"/>
              </a:buClr>
              <a:buSzPct val="55000"/>
              <a:buFont typeface="Wingdings" pitchFamily="2" charset="2"/>
              <a:buNone/>
              <a:tabLst>
                <a:tab pos="381000" algn="l"/>
                <a:tab pos="4000500" algn="l"/>
                <a:tab pos="6477000" algn="l"/>
              </a:tabLst>
            </a:pPr>
            <a:r>
              <a:rPr lang="es-ES_tradnl"/>
              <a:t>¿Debe </a:t>
            </a:r>
            <a:r>
              <a:rPr lang="es-ES_tradnl" b="1"/>
              <a:t>toda</a:t>
            </a:r>
            <a:r>
              <a:rPr lang="es-ES_tradnl"/>
              <a:t> instancia del supertipo pertenecer a algún subtipo?</a:t>
            </a:r>
          </a:p>
        </p:txBody>
      </p:sp>
      <p:sp>
        <p:nvSpPr>
          <p:cNvPr id="76804" name="Rectangle 5"/>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3200" b="1">
                <a:solidFill>
                  <a:schemeClr val="tx2"/>
                </a:solidFill>
                <a:latin typeface="Times New Roman" pitchFamily="18" charset="0"/>
              </a:rPr>
              <a:t>Restricciones sobre la E/G</a:t>
            </a:r>
            <a:endParaRPr lang="es-ES" sz="3200" b="1">
              <a:solidFill>
                <a:schemeClr val="tx2"/>
              </a:solidFill>
              <a:latin typeface="Times New Roman" pitchFamily="18" charset="0"/>
            </a:endParaRPr>
          </a:p>
        </p:txBody>
      </p:sp>
      <p:sp>
        <p:nvSpPr>
          <p:cNvPr id="76805" name="Rectangle 6"/>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3 Marcador de número de diapositiva"/>
          <p:cNvSpPr>
            <a:spLocks noGrp="1"/>
          </p:cNvSpPr>
          <p:nvPr>
            <p:ph type="sldNum" sz="quarter" idx="12"/>
          </p:nvPr>
        </p:nvSpPr>
        <p:spPr>
          <a:noFill/>
        </p:spPr>
        <p:txBody>
          <a:bodyPr/>
          <a:lstStyle/>
          <a:p>
            <a:fld id="{00B61A6C-5C0A-4970-A4AE-7A49F67C27C6}" type="slidenum">
              <a:rPr lang="es-ES" smtClean="0"/>
              <a:pPr/>
              <a:t>72</a:t>
            </a:fld>
            <a:endParaRPr lang="es-ES"/>
          </a:p>
        </p:txBody>
      </p:sp>
      <p:sp>
        <p:nvSpPr>
          <p:cNvPr id="77827" name="Rectangle 3"/>
          <p:cNvSpPr>
            <a:spLocks noChangeArrowheads="1"/>
          </p:cNvSpPr>
          <p:nvPr/>
        </p:nvSpPr>
        <p:spPr bwMode="auto">
          <a:xfrm>
            <a:off x="971550" y="1773238"/>
            <a:ext cx="7831138" cy="2514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Subtipos definidos por predicado</a:t>
            </a:r>
            <a:r>
              <a:rPr lang="es-ES_tradnl" sz="2400"/>
              <a:t> o condición</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a:t>Condición de pertenencia a cada subtipo</a:t>
            </a:r>
            <a:br>
              <a:rPr lang="es-ES_tradnl" sz="2000"/>
            </a:br>
            <a:r>
              <a:rPr lang="es-ES_tradnl" sz="2000"/>
              <a:t>con base en el </a:t>
            </a:r>
            <a:r>
              <a:rPr lang="es-ES_tradnl" sz="2000" b="1"/>
              <a:t>valor de algún atributo del supertipo</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b="1"/>
              <a:t>Restricción</a:t>
            </a:r>
            <a:r>
              <a:rPr lang="es-ES_tradnl" sz="2000"/>
              <a:t> que especifica que...</a:t>
            </a:r>
          </a:p>
          <a:p>
            <a:pPr marL="1162050" lvl="2" indent="-228600">
              <a:spcBef>
                <a:spcPct val="20000"/>
              </a:spcBef>
              <a:buClr>
                <a:schemeClr val="folHlink"/>
              </a:buClr>
              <a:buSzPct val="50000"/>
              <a:buFont typeface="Wingdings" pitchFamily="2" charset="2"/>
              <a:buChar char="n"/>
              <a:tabLst>
                <a:tab pos="381000" algn="l"/>
                <a:tab pos="4000500" algn="l"/>
                <a:tab pos="6477000" algn="l"/>
              </a:tabLst>
            </a:pPr>
            <a:r>
              <a:rPr lang="es-ES_tradnl" sz="2000"/>
              <a:t>Las instancias del subtipo deben satisfacer la condición </a:t>
            </a:r>
          </a:p>
          <a:p>
            <a:pPr marL="1162050" lvl="2" indent="-228600">
              <a:spcBef>
                <a:spcPct val="20000"/>
              </a:spcBef>
              <a:buClr>
                <a:schemeClr val="folHlink"/>
              </a:buClr>
              <a:buSzPct val="50000"/>
              <a:buFont typeface="Wingdings" pitchFamily="2" charset="2"/>
              <a:buChar char="n"/>
              <a:tabLst>
                <a:tab pos="381000" algn="l"/>
                <a:tab pos="4000500" algn="l"/>
                <a:tab pos="6477000" algn="l"/>
              </a:tabLst>
            </a:pPr>
            <a:r>
              <a:rPr lang="es-ES_tradnl" sz="2000"/>
              <a:t>Todas las instancias del supertipo que cumplen la condición, deben pertenecer al subtipo</a:t>
            </a:r>
            <a:endParaRPr lang="es-ES_tradnl" sz="1600"/>
          </a:p>
        </p:txBody>
      </p:sp>
      <p:sp>
        <p:nvSpPr>
          <p:cNvPr id="77828" name="Rectangle 5"/>
          <p:cNvSpPr>
            <a:spLocks noChangeArrowheads="1"/>
          </p:cNvSpPr>
          <p:nvPr/>
        </p:nvSpPr>
        <p:spPr bwMode="auto">
          <a:xfrm>
            <a:off x="4621213" y="4276725"/>
            <a:ext cx="1055687"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PERSONA</a:t>
            </a:r>
          </a:p>
        </p:txBody>
      </p:sp>
      <p:sp>
        <p:nvSpPr>
          <p:cNvPr id="77829" name="Rectangle 6"/>
          <p:cNvSpPr>
            <a:spLocks noChangeArrowheads="1"/>
          </p:cNvSpPr>
          <p:nvPr/>
        </p:nvSpPr>
        <p:spPr bwMode="auto">
          <a:xfrm>
            <a:off x="3617913" y="5545138"/>
            <a:ext cx="1073150"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EMPLEADO</a:t>
            </a:r>
          </a:p>
        </p:txBody>
      </p:sp>
      <p:sp>
        <p:nvSpPr>
          <p:cNvPr id="77830" name="Line 7"/>
          <p:cNvSpPr>
            <a:spLocks noChangeShapeType="1"/>
          </p:cNvSpPr>
          <p:nvPr/>
        </p:nvSpPr>
        <p:spPr bwMode="auto">
          <a:xfrm>
            <a:off x="5164138" y="4581525"/>
            <a:ext cx="0" cy="24765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7831" name="Line 8"/>
          <p:cNvSpPr>
            <a:spLocks noChangeShapeType="1"/>
          </p:cNvSpPr>
          <p:nvPr/>
        </p:nvSpPr>
        <p:spPr bwMode="auto">
          <a:xfrm flipH="1">
            <a:off x="4321175" y="5057775"/>
            <a:ext cx="703263" cy="503238"/>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7832" name="Line 9"/>
          <p:cNvSpPr>
            <a:spLocks noChangeShapeType="1"/>
          </p:cNvSpPr>
          <p:nvPr/>
        </p:nvSpPr>
        <p:spPr bwMode="auto">
          <a:xfrm>
            <a:off x="5375275" y="5057775"/>
            <a:ext cx="77470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7833" name="Rectangle 10"/>
          <p:cNvSpPr>
            <a:spLocks noChangeArrowheads="1"/>
          </p:cNvSpPr>
          <p:nvPr/>
        </p:nvSpPr>
        <p:spPr bwMode="auto">
          <a:xfrm>
            <a:off x="5465763" y="5551488"/>
            <a:ext cx="1214437" cy="31115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ESTUDIANTE</a:t>
            </a:r>
          </a:p>
        </p:txBody>
      </p:sp>
      <p:sp>
        <p:nvSpPr>
          <p:cNvPr id="77834" name="Oval 11"/>
          <p:cNvSpPr>
            <a:spLocks noChangeArrowheads="1"/>
          </p:cNvSpPr>
          <p:nvPr/>
        </p:nvSpPr>
        <p:spPr bwMode="auto">
          <a:xfrm>
            <a:off x="5024438" y="4829175"/>
            <a:ext cx="350837" cy="3810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77835" name="Arc 12"/>
          <p:cNvSpPr>
            <a:spLocks/>
          </p:cNvSpPr>
          <p:nvPr/>
        </p:nvSpPr>
        <p:spPr bwMode="auto">
          <a:xfrm rot="14652668" flipH="1">
            <a:off x="4637088" y="5092700"/>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77836" name="Arc 13"/>
          <p:cNvSpPr>
            <a:spLocks/>
          </p:cNvSpPr>
          <p:nvPr/>
        </p:nvSpPr>
        <p:spPr bwMode="auto">
          <a:xfrm rot="7324929" flipH="1">
            <a:off x="5411788" y="5092700"/>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77837" name="Text Box 14"/>
          <p:cNvSpPr txBox="1">
            <a:spLocks noChangeArrowheads="1"/>
          </p:cNvSpPr>
          <p:nvPr/>
        </p:nvSpPr>
        <p:spPr bwMode="auto">
          <a:xfrm>
            <a:off x="2200275" y="5078413"/>
            <a:ext cx="2259013" cy="331787"/>
          </a:xfrm>
          <a:prstGeom prst="rect">
            <a:avLst/>
          </a:prstGeom>
          <a:noFill/>
          <a:ln w="9525">
            <a:noFill/>
            <a:miter lim="800000"/>
            <a:headEnd/>
            <a:tailEnd/>
          </a:ln>
        </p:spPr>
        <p:txBody>
          <a:bodyPr wrap="none" lIns="0" tIns="46800" rIns="0" bIns="10800">
            <a:spAutoFit/>
          </a:bodyPr>
          <a:lstStyle/>
          <a:p>
            <a:pPr algn="r" eaLnBrk="0" hangingPunct="0">
              <a:spcBef>
                <a:spcPct val="50000"/>
              </a:spcBef>
            </a:pPr>
            <a:r>
              <a:rPr lang="es-ES_tradnl" b="1">
                <a:solidFill>
                  <a:schemeClr val="accent2"/>
                </a:solidFill>
                <a:latin typeface="Arial Narrow" pitchFamily="34" charset="0"/>
              </a:rPr>
              <a:t>estadoLaboral=en_activo</a:t>
            </a:r>
          </a:p>
        </p:txBody>
      </p:sp>
      <p:sp>
        <p:nvSpPr>
          <p:cNvPr id="77838" name="Text Box 15"/>
          <p:cNvSpPr txBox="1">
            <a:spLocks noChangeArrowheads="1"/>
          </p:cNvSpPr>
          <p:nvPr/>
        </p:nvSpPr>
        <p:spPr bwMode="auto">
          <a:xfrm>
            <a:off x="6056313" y="5002213"/>
            <a:ext cx="1527175" cy="331787"/>
          </a:xfrm>
          <a:prstGeom prst="rect">
            <a:avLst/>
          </a:prstGeom>
          <a:noFill/>
          <a:ln w="9525">
            <a:noFill/>
            <a:miter lim="800000"/>
            <a:headEnd/>
            <a:tailEnd/>
          </a:ln>
        </p:spPr>
        <p:txBody>
          <a:bodyPr wrap="none" lIns="0" tIns="46800" rIns="0" bIns="10800">
            <a:spAutoFit/>
          </a:bodyPr>
          <a:lstStyle/>
          <a:p>
            <a:pPr algn="r" eaLnBrk="0" hangingPunct="0">
              <a:spcBef>
                <a:spcPct val="50000"/>
              </a:spcBef>
            </a:pPr>
            <a:r>
              <a:rPr lang="es-ES_tradnl" b="1">
                <a:solidFill>
                  <a:schemeClr val="accent2"/>
                </a:solidFill>
                <a:latin typeface="Arial Narrow" pitchFamily="34" charset="0"/>
              </a:rPr>
              <a:t>matriculado=true</a:t>
            </a:r>
          </a:p>
        </p:txBody>
      </p:sp>
      <p:sp>
        <p:nvSpPr>
          <p:cNvPr id="77839" name="Rectangle 16"/>
          <p:cNvSpPr>
            <a:spLocks noChangeArrowheads="1"/>
          </p:cNvSpPr>
          <p:nvPr/>
        </p:nvSpPr>
        <p:spPr bwMode="auto">
          <a:xfrm>
            <a:off x="7092950" y="4365625"/>
            <a:ext cx="1484313"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77840" name="Rectangle 17"/>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Restricciones sobre la E/G:</a:t>
            </a:r>
            <a:r>
              <a:rPr lang="es-ES_tradnl" sz="3200" b="1">
                <a:solidFill>
                  <a:schemeClr val="tx2"/>
                </a:solidFill>
                <a:latin typeface="Times New Roman" pitchFamily="18" charset="0"/>
              </a:rPr>
              <a:t> Definición</a:t>
            </a:r>
            <a:endParaRPr lang="es-ES" sz="3200" b="1">
              <a:solidFill>
                <a:schemeClr val="tx2"/>
              </a:solidFill>
              <a:latin typeface="Times New Roman" pitchFamily="18" charset="0"/>
            </a:endParaRPr>
          </a:p>
        </p:txBody>
      </p:sp>
      <p:sp>
        <p:nvSpPr>
          <p:cNvPr id="77841" name="Rectangle 18"/>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3 Marcador de número de diapositiva"/>
          <p:cNvSpPr>
            <a:spLocks noGrp="1"/>
          </p:cNvSpPr>
          <p:nvPr>
            <p:ph type="sldNum" sz="quarter" idx="12"/>
          </p:nvPr>
        </p:nvSpPr>
        <p:spPr/>
        <p:txBody>
          <a:bodyPr/>
          <a:lstStyle/>
          <a:p>
            <a:pPr>
              <a:defRPr/>
            </a:pPr>
            <a:fld id="{2C7E6C89-4AB5-44F9-BFFB-B0569A185968}" type="slidenum">
              <a:rPr lang="es-ES"/>
              <a:pPr>
                <a:defRPr/>
              </a:pPr>
              <a:t>73</a:t>
            </a:fld>
            <a:endParaRPr lang="es-ES"/>
          </a:p>
        </p:txBody>
      </p:sp>
      <p:sp>
        <p:nvSpPr>
          <p:cNvPr id="78851" name="Rectangle 3"/>
          <p:cNvSpPr>
            <a:spLocks noChangeArrowheads="1"/>
          </p:cNvSpPr>
          <p:nvPr/>
        </p:nvSpPr>
        <p:spPr bwMode="auto">
          <a:xfrm>
            <a:off x="1066800" y="1371600"/>
            <a:ext cx="7831138" cy="1524000"/>
          </a:xfrm>
          <a:prstGeom prst="rect">
            <a:avLst/>
          </a:prstGeom>
          <a:noFill/>
          <a:ln w="9525">
            <a:noFill/>
            <a:miter lim="800000"/>
            <a:headEnd/>
            <a:tailEnd/>
          </a:ln>
        </p:spPr>
        <p:txBody>
          <a:bodyPr/>
          <a:lstStyle/>
          <a:p>
            <a:pPr marL="342900" indent="-342900">
              <a:spcBef>
                <a:spcPct val="20000"/>
              </a:spcBef>
              <a:buFontTx/>
              <a:buChar char="•"/>
              <a:tabLst>
                <a:tab pos="381000" algn="l"/>
                <a:tab pos="4000500" algn="l"/>
                <a:tab pos="6477000" algn="l"/>
              </a:tabLst>
            </a:pPr>
            <a:r>
              <a:rPr lang="es-ES_tradnl" sz="2400" b="1">
                <a:latin typeface="Arial" charset="0"/>
              </a:rPr>
              <a:t>Subtipos definidos por atributo</a:t>
            </a:r>
          </a:p>
          <a:p>
            <a:pPr marL="819150" lvl="1" indent="-285750">
              <a:spcBef>
                <a:spcPct val="20000"/>
              </a:spcBef>
              <a:buFontTx/>
              <a:buChar char="–"/>
              <a:tabLst>
                <a:tab pos="381000" algn="l"/>
                <a:tab pos="4000500" algn="l"/>
                <a:tab pos="6477000" algn="l"/>
              </a:tabLst>
            </a:pPr>
            <a:r>
              <a:rPr lang="es-ES_tradnl" sz="2000">
                <a:latin typeface="Arial" charset="0"/>
              </a:rPr>
              <a:t>Todas las subclases definen la condición de pertenencia en términos del </a:t>
            </a:r>
            <a:r>
              <a:rPr lang="es-ES_tradnl" sz="2000" b="1">
                <a:latin typeface="Arial" charset="0"/>
              </a:rPr>
              <a:t>mismo atributo</a:t>
            </a:r>
          </a:p>
          <a:p>
            <a:pPr marL="819150" lvl="1" indent="-285750">
              <a:spcBef>
                <a:spcPct val="20000"/>
              </a:spcBef>
              <a:buFontTx/>
              <a:buChar char="–"/>
              <a:tabLst>
                <a:tab pos="381000" algn="l"/>
                <a:tab pos="4000500" algn="l"/>
                <a:tab pos="6477000" algn="l"/>
              </a:tabLst>
            </a:pPr>
            <a:r>
              <a:rPr lang="es-ES_tradnl" sz="2000">
                <a:latin typeface="Arial" charset="0"/>
              </a:rPr>
              <a:t>... es el discriminante de la especialización</a:t>
            </a:r>
          </a:p>
        </p:txBody>
      </p:sp>
      <p:sp>
        <p:nvSpPr>
          <p:cNvPr id="78852" name="Line 7"/>
          <p:cNvSpPr>
            <a:spLocks noChangeShapeType="1"/>
          </p:cNvSpPr>
          <p:nvPr/>
        </p:nvSpPr>
        <p:spPr bwMode="auto">
          <a:xfrm flipH="1">
            <a:off x="2808288" y="3517900"/>
            <a:ext cx="0" cy="609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8853" name="Line 8"/>
          <p:cNvSpPr>
            <a:spLocks noChangeShapeType="1"/>
          </p:cNvSpPr>
          <p:nvPr/>
        </p:nvSpPr>
        <p:spPr bwMode="auto">
          <a:xfrm flipH="1">
            <a:off x="1944688" y="4298950"/>
            <a:ext cx="703262" cy="503238"/>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8854" name="Line 9"/>
          <p:cNvSpPr>
            <a:spLocks noChangeShapeType="1"/>
          </p:cNvSpPr>
          <p:nvPr/>
        </p:nvSpPr>
        <p:spPr bwMode="auto">
          <a:xfrm>
            <a:off x="3000375" y="4298950"/>
            <a:ext cx="773113"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8855" name="Oval 11"/>
          <p:cNvSpPr>
            <a:spLocks noChangeArrowheads="1"/>
          </p:cNvSpPr>
          <p:nvPr/>
        </p:nvSpPr>
        <p:spPr bwMode="auto">
          <a:xfrm>
            <a:off x="2647950" y="4070350"/>
            <a:ext cx="352425" cy="3810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78856" name="Arc 12"/>
          <p:cNvSpPr>
            <a:spLocks/>
          </p:cNvSpPr>
          <p:nvPr/>
        </p:nvSpPr>
        <p:spPr bwMode="auto">
          <a:xfrm rot="14652668" flipH="1">
            <a:off x="2262188" y="4333875"/>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78857" name="Arc 13"/>
          <p:cNvSpPr>
            <a:spLocks/>
          </p:cNvSpPr>
          <p:nvPr/>
        </p:nvSpPr>
        <p:spPr bwMode="auto">
          <a:xfrm rot="7324929" flipH="1">
            <a:off x="3035300" y="4333875"/>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78858" name="Text Box 14"/>
          <p:cNvSpPr txBox="1">
            <a:spLocks noChangeArrowheads="1"/>
          </p:cNvSpPr>
          <p:nvPr/>
        </p:nvSpPr>
        <p:spPr bwMode="auto">
          <a:xfrm>
            <a:off x="1255713" y="4279900"/>
            <a:ext cx="1335087" cy="331788"/>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a:solidFill>
                  <a:schemeClr val="accent2"/>
                </a:solidFill>
                <a:latin typeface="Arial Narrow" pitchFamily="34" charset="0"/>
              </a:rPr>
              <a:t>en_activo</a:t>
            </a:r>
          </a:p>
        </p:txBody>
      </p:sp>
      <p:sp>
        <p:nvSpPr>
          <p:cNvPr id="78859" name="Text Box 15"/>
          <p:cNvSpPr txBox="1">
            <a:spLocks noChangeArrowheads="1"/>
          </p:cNvSpPr>
          <p:nvPr/>
        </p:nvSpPr>
        <p:spPr bwMode="auto">
          <a:xfrm>
            <a:off x="3517900" y="4279900"/>
            <a:ext cx="1054100" cy="331788"/>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a:solidFill>
                  <a:schemeClr val="accent2"/>
                </a:solidFill>
                <a:latin typeface="Arial Narrow" pitchFamily="34" charset="0"/>
              </a:rPr>
              <a:t>en_paro</a:t>
            </a:r>
          </a:p>
        </p:txBody>
      </p:sp>
      <p:sp>
        <p:nvSpPr>
          <p:cNvPr id="78860" name="Text Box 16"/>
          <p:cNvSpPr txBox="1">
            <a:spLocks noChangeArrowheads="1"/>
          </p:cNvSpPr>
          <p:nvPr/>
        </p:nvSpPr>
        <p:spPr bwMode="auto">
          <a:xfrm>
            <a:off x="2895600" y="3630613"/>
            <a:ext cx="1336675" cy="331787"/>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a:solidFill>
                  <a:schemeClr val="accent2"/>
                </a:solidFill>
                <a:latin typeface="Arial Narrow" pitchFamily="34" charset="0"/>
              </a:rPr>
              <a:t>estadoLaboral</a:t>
            </a:r>
          </a:p>
        </p:txBody>
      </p:sp>
      <p:sp>
        <p:nvSpPr>
          <p:cNvPr id="78861" name="Line 18"/>
          <p:cNvSpPr>
            <a:spLocks noChangeShapeType="1"/>
          </p:cNvSpPr>
          <p:nvPr/>
        </p:nvSpPr>
        <p:spPr bwMode="auto">
          <a:xfrm>
            <a:off x="6735763" y="3517900"/>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8862" name="Line 19"/>
          <p:cNvSpPr>
            <a:spLocks noChangeShapeType="1"/>
          </p:cNvSpPr>
          <p:nvPr/>
        </p:nvSpPr>
        <p:spPr bwMode="auto">
          <a:xfrm flipH="1">
            <a:off x="4978400" y="4073525"/>
            <a:ext cx="1528763" cy="968375"/>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8863" name="Line 20"/>
          <p:cNvSpPr>
            <a:spLocks noChangeShapeType="1"/>
          </p:cNvSpPr>
          <p:nvPr/>
        </p:nvSpPr>
        <p:spPr bwMode="auto">
          <a:xfrm>
            <a:off x="6986588" y="4073525"/>
            <a:ext cx="1438275" cy="968375"/>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8864" name="Line 21"/>
          <p:cNvSpPr>
            <a:spLocks noChangeShapeType="1"/>
          </p:cNvSpPr>
          <p:nvPr/>
        </p:nvSpPr>
        <p:spPr bwMode="auto">
          <a:xfrm flipH="1">
            <a:off x="6103938" y="4181475"/>
            <a:ext cx="542925" cy="936625"/>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8865" name="Line 22"/>
          <p:cNvSpPr>
            <a:spLocks noChangeShapeType="1"/>
          </p:cNvSpPr>
          <p:nvPr/>
        </p:nvSpPr>
        <p:spPr bwMode="auto">
          <a:xfrm>
            <a:off x="6877050" y="4181475"/>
            <a:ext cx="422275" cy="860425"/>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8866" name="Line 23"/>
          <p:cNvSpPr>
            <a:spLocks noChangeShapeType="1"/>
          </p:cNvSpPr>
          <p:nvPr/>
        </p:nvSpPr>
        <p:spPr bwMode="auto">
          <a:xfrm>
            <a:off x="7158038" y="3975100"/>
            <a:ext cx="280987"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8867" name="Oval 24"/>
          <p:cNvSpPr>
            <a:spLocks noChangeArrowheads="1"/>
          </p:cNvSpPr>
          <p:nvPr/>
        </p:nvSpPr>
        <p:spPr bwMode="auto">
          <a:xfrm>
            <a:off x="7439025" y="3822700"/>
            <a:ext cx="282575" cy="3048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78868" name="Text Box 25"/>
          <p:cNvSpPr txBox="1">
            <a:spLocks noChangeArrowheads="1"/>
          </p:cNvSpPr>
          <p:nvPr/>
        </p:nvSpPr>
        <p:spPr bwMode="auto">
          <a:xfrm>
            <a:off x="7861300" y="3746500"/>
            <a:ext cx="1074738" cy="296863"/>
          </a:xfrm>
          <a:prstGeom prst="rect">
            <a:avLst/>
          </a:prstGeom>
          <a:noFill/>
          <a:ln w="9525">
            <a:noFill/>
            <a:miter lim="800000"/>
            <a:headEnd/>
            <a:tailEnd/>
          </a:ln>
        </p:spPr>
        <p:txBody>
          <a:bodyPr wrap="none" lIns="0" tIns="10800" rIns="0" bIns="10800">
            <a:spAutoFit/>
          </a:bodyPr>
          <a:lstStyle/>
          <a:p>
            <a:pPr eaLnBrk="0" hangingPunct="0">
              <a:spcBef>
                <a:spcPct val="50000"/>
              </a:spcBef>
            </a:pPr>
            <a:r>
              <a:rPr lang="es-ES_tradnl">
                <a:solidFill>
                  <a:schemeClr val="accent2"/>
                </a:solidFill>
                <a:latin typeface="Arial Narrow" pitchFamily="34" charset="0"/>
              </a:rPr>
              <a:t>claseTrabajo</a:t>
            </a:r>
          </a:p>
        </p:txBody>
      </p:sp>
      <p:sp>
        <p:nvSpPr>
          <p:cNvPr id="78869" name="Text Box 26"/>
          <p:cNvSpPr txBox="1">
            <a:spLocks noChangeArrowheads="1"/>
          </p:cNvSpPr>
          <p:nvPr/>
        </p:nvSpPr>
        <p:spPr bwMode="auto">
          <a:xfrm>
            <a:off x="4724400" y="4495800"/>
            <a:ext cx="604838" cy="331788"/>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a:solidFill>
                  <a:schemeClr val="accent2"/>
                </a:solidFill>
                <a:latin typeface="Arial Narrow" pitchFamily="34" charset="0"/>
              </a:rPr>
              <a:t>médico</a:t>
            </a:r>
          </a:p>
        </p:txBody>
      </p:sp>
      <p:sp>
        <p:nvSpPr>
          <p:cNvPr id="78870" name="AutoShape 27"/>
          <p:cNvSpPr>
            <a:spLocks noChangeArrowheads="1"/>
          </p:cNvSpPr>
          <p:nvPr/>
        </p:nvSpPr>
        <p:spPr bwMode="auto">
          <a:xfrm flipV="1">
            <a:off x="6283325" y="3903663"/>
            <a:ext cx="944563" cy="376237"/>
          </a:xfrm>
          <a:prstGeom prst="triangle">
            <a:avLst>
              <a:gd name="adj" fmla="val 50000"/>
            </a:avLst>
          </a:prstGeom>
          <a:solidFill>
            <a:schemeClr val="bg1"/>
          </a:solidFill>
          <a:ln w="9525">
            <a:solidFill>
              <a:schemeClr val="tx1"/>
            </a:solidFill>
            <a:miter lim="800000"/>
            <a:headEnd/>
            <a:tailEnd/>
          </a:ln>
        </p:spPr>
        <p:txBody>
          <a:bodyPr lIns="0" tIns="46800" rIns="0" bIns="10800" anchor="ctr">
            <a:spAutoFit/>
          </a:bodyPr>
          <a:lstStyle/>
          <a:p>
            <a:endParaRPr lang="es-MX"/>
          </a:p>
        </p:txBody>
      </p:sp>
      <p:sp>
        <p:nvSpPr>
          <p:cNvPr id="78871" name="Text Box 28"/>
          <p:cNvSpPr txBox="1">
            <a:spLocks noChangeArrowheads="1"/>
          </p:cNvSpPr>
          <p:nvPr/>
        </p:nvSpPr>
        <p:spPr bwMode="auto">
          <a:xfrm>
            <a:off x="5562600" y="4572000"/>
            <a:ext cx="615950" cy="331788"/>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a:solidFill>
                  <a:schemeClr val="accent2"/>
                </a:solidFill>
                <a:latin typeface="Arial Narrow" pitchFamily="34" charset="0"/>
              </a:rPr>
              <a:t>celador</a:t>
            </a:r>
          </a:p>
        </p:txBody>
      </p:sp>
      <p:sp>
        <p:nvSpPr>
          <p:cNvPr id="78872" name="Text Box 33"/>
          <p:cNvSpPr txBox="1">
            <a:spLocks noChangeArrowheads="1"/>
          </p:cNvSpPr>
          <p:nvPr/>
        </p:nvSpPr>
        <p:spPr bwMode="auto">
          <a:xfrm>
            <a:off x="7510463" y="4724400"/>
            <a:ext cx="760412" cy="331788"/>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a:solidFill>
                  <a:schemeClr val="accent2"/>
                </a:solidFill>
                <a:latin typeface="Arial Narrow" pitchFamily="34" charset="0"/>
              </a:rPr>
              <a:t>limpiador</a:t>
            </a:r>
          </a:p>
        </p:txBody>
      </p:sp>
      <p:sp>
        <p:nvSpPr>
          <p:cNvPr id="78873" name="Text Box 34"/>
          <p:cNvSpPr txBox="1">
            <a:spLocks noChangeArrowheads="1"/>
          </p:cNvSpPr>
          <p:nvPr/>
        </p:nvSpPr>
        <p:spPr bwMode="auto">
          <a:xfrm>
            <a:off x="6383338" y="4724400"/>
            <a:ext cx="855662" cy="331788"/>
          </a:xfrm>
          <a:prstGeom prst="rect">
            <a:avLst/>
          </a:prstGeom>
          <a:noFill/>
          <a:ln w="9525">
            <a:noFill/>
            <a:miter lim="800000"/>
            <a:headEnd/>
            <a:tailEnd/>
          </a:ln>
        </p:spPr>
        <p:txBody>
          <a:bodyPr wrap="none" lIns="0" tIns="46800" rIns="0" bIns="10800">
            <a:spAutoFit/>
          </a:bodyPr>
          <a:lstStyle/>
          <a:p>
            <a:pPr eaLnBrk="0" hangingPunct="0">
              <a:spcBef>
                <a:spcPct val="50000"/>
              </a:spcBef>
            </a:pPr>
            <a:r>
              <a:rPr lang="es-ES_tradnl">
                <a:solidFill>
                  <a:schemeClr val="accent2"/>
                </a:solidFill>
                <a:latin typeface="Arial Narrow" pitchFamily="34" charset="0"/>
              </a:rPr>
              <a:t>enfermero</a:t>
            </a:r>
          </a:p>
        </p:txBody>
      </p:sp>
      <p:sp>
        <p:nvSpPr>
          <p:cNvPr id="78874" name="Rectangle 35"/>
          <p:cNvSpPr>
            <a:spLocks noChangeArrowheads="1"/>
          </p:cNvSpPr>
          <p:nvPr/>
        </p:nvSpPr>
        <p:spPr bwMode="auto">
          <a:xfrm>
            <a:off x="6027738" y="5611813"/>
            <a:ext cx="182086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78875" name="Rectangle 36"/>
          <p:cNvSpPr>
            <a:spLocks noChangeArrowheads="1"/>
          </p:cNvSpPr>
          <p:nvPr/>
        </p:nvSpPr>
        <p:spPr bwMode="auto">
          <a:xfrm>
            <a:off x="2455863" y="5611813"/>
            <a:ext cx="148431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78876" name="Rectangle 37"/>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Restricciones sobre la E/G:</a:t>
            </a:r>
            <a:r>
              <a:rPr lang="es-ES_tradnl" sz="3200" b="1">
                <a:solidFill>
                  <a:schemeClr val="tx2"/>
                </a:solidFill>
                <a:latin typeface="Times New Roman" pitchFamily="18" charset="0"/>
              </a:rPr>
              <a:t> Definición </a:t>
            </a:r>
            <a:r>
              <a:rPr lang="es-ES_tradnl" sz="2800">
                <a:solidFill>
                  <a:schemeClr val="tx2"/>
                </a:solidFill>
                <a:latin typeface="Times New Roman" pitchFamily="18" charset="0"/>
              </a:rPr>
              <a:t>(ii)</a:t>
            </a:r>
            <a:endParaRPr lang="es-ES" sz="2800">
              <a:solidFill>
                <a:schemeClr val="tx2"/>
              </a:solidFill>
              <a:latin typeface="Times New Roman" pitchFamily="18" charset="0"/>
            </a:endParaRPr>
          </a:p>
        </p:txBody>
      </p:sp>
      <p:sp>
        <p:nvSpPr>
          <p:cNvPr id="78877" name="Rectangle 38"/>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78878" name="Rectangle 5"/>
          <p:cNvSpPr>
            <a:spLocks noChangeArrowheads="1"/>
          </p:cNvSpPr>
          <p:nvPr/>
        </p:nvSpPr>
        <p:spPr bwMode="auto">
          <a:xfrm>
            <a:off x="2244725" y="3213100"/>
            <a:ext cx="1055688" cy="31115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PERSONA</a:t>
            </a:r>
          </a:p>
        </p:txBody>
      </p:sp>
      <p:sp>
        <p:nvSpPr>
          <p:cNvPr id="78879" name="Rectangle 6"/>
          <p:cNvSpPr>
            <a:spLocks noChangeArrowheads="1"/>
          </p:cNvSpPr>
          <p:nvPr/>
        </p:nvSpPr>
        <p:spPr bwMode="auto">
          <a:xfrm>
            <a:off x="1241425" y="4795838"/>
            <a:ext cx="1285875" cy="31115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EMPLEADO</a:t>
            </a:r>
          </a:p>
        </p:txBody>
      </p:sp>
      <p:sp>
        <p:nvSpPr>
          <p:cNvPr id="78880" name="Rectangle 10"/>
          <p:cNvSpPr>
            <a:spLocks noChangeArrowheads="1"/>
          </p:cNvSpPr>
          <p:nvPr/>
        </p:nvSpPr>
        <p:spPr bwMode="auto">
          <a:xfrm>
            <a:off x="3089275" y="4792663"/>
            <a:ext cx="1214438" cy="31115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PARADO</a:t>
            </a:r>
          </a:p>
        </p:txBody>
      </p:sp>
      <p:sp>
        <p:nvSpPr>
          <p:cNvPr id="78881" name="Rectangle 17"/>
          <p:cNvSpPr>
            <a:spLocks noChangeArrowheads="1"/>
          </p:cNvSpPr>
          <p:nvPr/>
        </p:nvSpPr>
        <p:spPr bwMode="auto">
          <a:xfrm>
            <a:off x="5892800" y="3213100"/>
            <a:ext cx="1727200" cy="279400"/>
          </a:xfrm>
          <a:prstGeom prst="rect">
            <a:avLst/>
          </a:prstGeom>
          <a:solidFill>
            <a:schemeClr val="bg1"/>
          </a:solidFill>
          <a:ln w="9525">
            <a:solidFill>
              <a:schemeClr val="tx1"/>
            </a:solidFill>
            <a:miter lim="800000"/>
            <a:headEnd/>
            <a:tailEnd/>
          </a:ln>
        </p:spPr>
        <p:txBody>
          <a:bodyPr lIns="0" tIns="46800" rIns="0" bIns="10800" anchor="ctr">
            <a:spAutoFit/>
          </a:bodyPr>
          <a:lstStyle/>
          <a:p>
            <a:pPr indent="90488" algn="ctr" eaLnBrk="0" hangingPunct="0"/>
            <a:r>
              <a:rPr lang="es-ES_tradnl" sz="1400">
                <a:latin typeface="Arial Narrow" pitchFamily="34" charset="0"/>
              </a:rPr>
              <a:t>EMPLEADO_HOSPITAL</a:t>
            </a:r>
          </a:p>
        </p:txBody>
      </p:sp>
      <p:sp>
        <p:nvSpPr>
          <p:cNvPr id="78882" name="Rectangle 29"/>
          <p:cNvSpPr>
            <a:spLocks noChangeArrowheads="1"/>
          </p:cNvSpPr>
          <p:nvPr/>
        </p:nvSpPr>
        <p:spPr bwMode="auto">
          <a:xfrm>
            <a:off x="6807200" y="5051425"/>
            <a:ext cx="1041400" cy="27940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400">
                <a:latin typeface="Arial Narrow" pitchFamily="34" charset="0"/>
              </a:rPr>
              <a:t>ENFERMERO</a:t>
            </a:r>
          </a:p>
        </p:txBody>
      </p:sp>
      <p:sp>
        <p:nvSpPr>
          <p:cNvPr id="78883" name="Rectangle 30"/>
          <p:cNvSpPr>
            <a:spLocks noChangeArrowheads="1"/>
          </p:cNvSpPr>
          <p:nvPr/>
        </p:nvSpPr>
        <p:spPr bwMode="auto">
          <a:xfrm>
            <a:off x="4695825" y="5048250"/>
            <a:ext cx="877888" cy="27940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400">
                <a:latin typeface="Arial Narrow" pitchFamily="34" charset="0"/>
              </a:rPr>
              <a:t>MÉDICO</a:t>
            </a:r>
          </a:p>
        </p:txBody>
      </p:sp>
      <p:sp>
        <p:nvSpPr>
          <p:cNvPr id="78884" name="Rectangle 31"/>
          <p:cNvSpPr>
            <a:spLocks noChangeArrowheads="1"/>
          </p:cNvSpPr>
          <p:nvPr/>
        </p:nvSpPr>
        <p:spPr bwMode="auto">
          <a:xfrm>
            <a:off x="5751513" y="5054600"/>
            <a:ext cx="877887" cy="27940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400">
                <a:latin typeface="Arial Narrow" pitchFamily="34" charset="0"/>
              </a:rPr>
              <a:t>CELADOR</a:t>
            </a:r>
          </a:p>
        </p:txBody>
      </p:sp>
      <p:sp>
        <p:nvSpPr>
          <p:cNvPr id="78885" name="Rectangle 32"/>
          <p:cNvSpPr>
            <a:spLocks noChangeArrowheads="1"/>
          </p:cNvSpPr>
          <p:nvPr/>
        </p:nvSpPr>
        <p:spPr bwMode="auto">
          <a:xfrm>
            <a:off x="7970838" y="5041900"/>
            <a:ext cx="974725" cy="27940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400">
                <a:latin typeface="Arial Narrow" pitchFamily="34" charset="0"/>
              </a:rPr>
              <a:t>LIMPIADOR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3 Marcador de número de diapositiva"/>
          <p:cNvSpPr>
            <a:spLocks noGrp="1"/>
          </p:cNvSpPr>
          <p:nvPr>
            <p:ph type="sldNum" sz="quarter" idx="12"/>
          </p:nvPr>
        </p:nvSpPr>
        <p:spPr>
          <a:noFill/>
        </p:spPr>
        <p:txBody>
          <a:bodyPr/>
          <a:lstStyle/>
          <a:p>
            <a:fld id="{8D74D6E4-B9DE-4973-BAAD-564CCFA8CC6B}" type="slidenum">
              <a:rPr lang="es-ES" smtClean="0"/>
              <a:pPr/>
              <a:t>74</a:t>
            </a:fld>
            <a:endParaRPr lang="es-ES"/>
          </a:p>
        </p:txBody>
      </p:sp>
      <p:sp>
        <p:nvSpPr>
          <p:cNvPr id="79875" name="Rectangle 2"/>
          <p:cNvSpPr>
            <a:spLocks noChangeArrowheads="1"/>
          </p:cNvSpPr>
          <p:nvPr/>
        </p:nvSpPr>
        <p:spPr bwMode="auto">
          <a:xfrm>
            <a:off x="1116013" y="1844675"/>
            <a:ext cx="7831137" cy="1981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Subtipos definidos por el usuario</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a:t>No existe (o no interesa definir) ninguna condición de pertenencia a los subtipos</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b="1"/>
              <a:t>El usuario</a:t>
            </a:r>
            <a:r>
              <a:rPr lang="es-ES_tradnl" sz="2000"/>
              <a:t>, al insertar una instancia, </a:t>
            </a:r>
            <a:r>
              <a:rPr lang="es-ES_tradnl" sz="2000" b="1"/>
              <a:t>elige</a:t>
            </a:r>
            <a:r>
              <a:rPr lang="es-ES_tradnl" sz="2000"/>
              <a:t> a qué subtipo pertenece</a:t>
            </a:r>
            <a:endParaRPr lang="es-ES_tradnl" sz="1600"/>
          </a:p>
        </p:txBody>
      </p:sp>
      <p:sp>
        <p:nvSpPr>
          <p:cNvPr id="79876" name="Rectangle 15"/>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Restricciones sobre la E/G:</a:t>
            </a:r>
            <a:r>
              <a:rPr lang="es-ES_tradnl" sz="3200" b="1">
                <a:solidFill>
                  <a:schemeClr val="tx2"/>
                </a:solidFill>
                <a:latin typeface="Times New Roman" pitchFamily="18" charset="0"/>
              </a:rPr>
              <a:t> Definición </a:t>
            </a:r>
            <a:r>
              <a:rPr lang="es-ES_tradnl" sz="2800">
                <a:solidFill>
                  <a:schemeClr val="tx2"/>
                </a:solidFill>
                <a:latin typeface="Times New Roman" pitchFamily="18" charset="0"/>
              </a:rPr>
              <a:t>(iii)</a:t>
            </a:r>
            <a:endParaRPr lang="es-ES" sz="2800">
              <a:solidFill>
                <a:schemeClr val="tx2"/>
              </a:solidFill>
              <a:latin typeface="Times New Roman" pitchFamily="18" charset="0"/>
            </a:endParaRPr>
          </a:p>
        </p:txBody>
      </p:sp>
      <p:sp>
        <p:nvSpPr>
          <p:cNvPr id="79877" name="Rectangle 16"/>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79878" name="Rectangle 17"/>
          <p:cNvSpPr>
            <a:spLocks noChangeArrowheads="1"/>
          </p:cNvSpPr>
          <p:nvPr/>
        </p:nvSpPr>
        <p:spPr bwMode="auto">
          <a:xfrm>
            <a:off x="4462463" y="3925888"/>
            <a:ext cx="1135062" cy="341312"/>
          </a:xfrm>
          <a:prstGeom prst="rect">
            <a:avLst/>
          </a:prstGeom>
          <a:noFill/>
          <a:ln w="9525">
            <a:solidFill>
              <a:schemeClr val="tx1"/>
            </a:solidFill>
            <a:miter lim="800000"/>
            <a:headEnd/>
            <a:tailEnd/>
          </a:ln>
        </p:spPr>
        <p:txBody>
          <a:bodyPr wrap="none" lIns="36000" tIns="46800" rIns="36000" bIns="10800" anchor="ctr">
            <a:spAutoFit/>
          </a:bodyPr>
          <a:lstStyle/>
          <a:p>
            <a:pPr algn="ctr" eaLnBrk="0" hangingPunct="0"/>
            <a:r>
              <a:rPr lang="es-ES_tradnl">
                <a:latin typeface="Arial Narrow" pitchFamily="34" charset="0"/>
              </a:rPr>
              <a:t>PROFESOR</a:t>
            </a:r>
          </a:p>
        </p:txBody>
      </p:sp>
      <p:sp>
        <p:nvSpPr>
          <p:cNvPr id="79879" name="Line 18"/>
          <p:cNvSpPr>
            <a:spLocks noChangeShapeType="1"/>
          </p:cNvSpPr>
          <p:nvPr/>
        </p:nvSpPr>
        <p:spPr bwMode="auto">
          <a:xfrm flipH="1">
            <a:off x="5035550" y="4267200"/>
            <a:ext cx="0" cy="4572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9880" name="AutoShape 19"/>
          <p:cNvSpPr>
            <a:spLocks noChangeArrowheads="1"/>
          </p:cNvSpPr>
          <p:nvPr/>
        </p:nvSpPr>
        <p:spPr bwMode="auto">
          <a:xfrm flipV="1">
            <a:off x="4519613" y="4724400"/>
            <a:ext cx="984250" cy="533400"/>
          </a:xfrm>
          <a:prstGeom prst="triangle">
            <a:avLst>
              <a:gd name="adj" fmla="val 50000"/>
            </a:avLst>
          </a:prstGeom>
          <a:noFill/>
          <a:ln w="9525">
            <a:solidFill>
              <a:schemeClr val="tx1"/>
            </a:solidFill>
            <a:miter lim="800000"/>
            <a:headEnd/>
            <a:tailEnd/>
          </a:ln>
        </p:spPr>
        <p:txBody>
          <a:bodyPr wrap="none" lIns="0" tIns="46800" rIns="0" bIns="10800" anchor="ctr">
            <a:spAutoFit/>
          </a:bodyPr>
          <a:lstStyle/>
          <a:p>
            <a:endParaRPr lang="es-MX"/>
          </a:p>
        </p:txBody>
      </p:sp>
      <p:sp>
        <p:nvSpPr>
          <p:cNvPr id="79881" name="Line 23"/>
          <p:cNvSpPr>
            <a:spLocks noChangeShapeType="1"/>
          </p:cNvSpPr>
          <p:nvPr/>
        </p:nvSpPr>
        <p:spPr bwMode="auto">
          <a:xfrm flipH="1">
            <a:off x="3983038" y="5029200"/>
            <a:ext cx="84455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9882" name="Line 24"/>
          <p:cNvSpPr>
            <a:spLocks noChangeShapeType="1"/>
          </p:cNvSpPr>
          <p:nvPr/>
        </p:nvSpPr>
        <p:spPr bwMode="auto">
          <a:xfrm>
            <a:off x="5249863" y="5029200"/>
            <a:ext cx="84455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9883" name="Line 25"/>
          <p:cNvSpPr>
            <a:spLocks noChangeShapeType="1"/>
          </p:cNvSpPr>
          <p:nvPr/>
        </p:nvSpPr>
        <p:spPr bwMode="auto">
          <a:xfrm>
            <a:off x="5040313" y="5257800"/>
            <a:ext cx="0" cy="3048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79884" name="Rectangle 26"/>
          <p:cNvSpPr>
            <a:spLocks noChangeArrowheads="1"/>
          </p:cNvSpPr>
          <p:nvPr/>
        </p:nvSpPr>
        <p:spPr bwMode="auto">
          <a:xfrm>
            <a:off x="3429000" y="5500688"/>
            <a:ext cx="863600" cy="306387"/>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TITULAR</a:t>
            </a:r>
          </a:p>
        </p:txBody>
      </p:sp>
      <p:sp>
        <p:nvSpPr>
          <p:cNvPr id="79885" name="Rectangle 27"/>
          <p:cNvSpPr>
            <a:spLocks noChangeArrowheads="1"/>
          </p:cNvSpPr>
          <p:nvPr/>
        </p:nvSpPr>
        <p:spPr bwMode="auto">
          <a:xfrm>
            <a:off x="4510088" y="5500688"/>
            <a:ext cx="1103312" cy="306387"/>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AYUDANTE</a:t>
            </a:r>
          </a:p>
        </p:txBody>
      </p:sp>
      <p:sp>
        <p:nvSpPr>
          <p:cNvPr id="79886" name="Rectangle 28"/>
          <p:cNvSpPr>
            <a:spLocks noChangeArrowheads="1"/>
          </p:cNvSpPr>
          <p:nvPr/>
        </p:nvSpPr>
        <p:spPr bwMode="auto">
          <a:xfrm>
            <a:off x="5784850" y="5500688"/>
            <a:ext cx="1073150" cy="306387"/>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ASOCIADO</a:t>
            </a:r>
          </a:p>
        </p:txBody>
      </p:sp>
      <p:sp>
        <p:nvSpPr>
          <p:cNvPr id="79887" name="Rectangle 29"/>
          <p:cNvSpPr>
            <a:spLocks noChangeArrowheads="1"/>
          </p:cNvSpPr>
          <p:nvPr/>
        </p:nvSpPr>
        <p:spPr bwMode="auto">
          <a:xfrm>
            <a:off x="6677025" y="3810000"/>
            <a:ext cx="1820863"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3 Marcador de número de diapositiva"/>
          <p:cNvSpPr>
            <a:spLocks noGrp="1"/>
          </p:cNvSpPr>
          <p:nvPr>
            <p:ph type="sldNum" sz="quarter" idx="12"/>
          </p:nvPr>
        </p:nvSpPr>
        <p:spPr>
          <a:noFill/>
        </p:spPr>
        <p:txBody>
          <a:bodyPr/>
          <a:lstStyle/>
          <a:p>
            <a:fld id="{3DC26D28-BCCC-419D-AC1B-96A719DBCD56}" type="slidenum">
              <a:rPr lang="es-ES" smtClean="0"/>
              <a:pPr/>
              <a:t>75</a:t>
            </a:fld>
            <a:endParaRPr lang="es-ES"/>
          </a:p>
        </p:txBody>
      </p:sp>
      <p:sp>
        <p:nvSpPr>
          <p:cNvPr id="80899" name="Rectangle 3"/>
          <p:cNvSpPr>
            <a:spLocks noChangeArrowheads="1"/>
          </p:cNvSpPr>
          <p:nvPr/>
        </p:nvSpPr>
        <p:spPr bwMode="auto">
          <a:xfrm>
            <a:off x="1042988" y="1916113"/>
            <a:ext cx="7935912" cy="12954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Subtipos disjuntos</a:t>
            </a:r>
            <a:r>
              <a:rPr lang="es-ES_tradnl" sz="2400"/>
              <a:t> si una instancia del supertipo puede ser miembro de, como máximo, </a:t>
            </a:r>
            <a:r>
              <a:rPr lang="es-ES_tradnl" sz="2400" b="1"/>
              <a:t>uno</a:t>
            </a:r>
            <a:r>
              <a:rPr lang="es-ES_tradnl" sz="2400"/>
              <a:t> de los subtipos</a:t>
            </a:r>
          </a:p>
        </p:txBody>
      </p:sp>
      <p:sp>
        <p:nvSpPr>
          <p:cNvPr id="80900" name="Rectangle 5"/>
          <p:cNvSpPr>
            <a:spLocks noChangeArrowheads="1"/>
          </p:cNvSpPr>
          <p:nvPr/>
        </p:nvSpPr>
        <p:spPr bwMode="auto">
          <a:xfrm>
            <a:off x="2528888" y="3290888"/>
            <a:ext cx="1054100"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VEHÍCULO</a:t>
            </a:r>
          </a:p>
        </p:txBody>
      </p:sp>
      <p:sp>
        <p:nvSpPr>
          <p:cNvPr id="80901" name="Rectangle 6"/>
          <p:cNvSpPr>
            <a:spLocks noChangeArrowheads="1"/>
          </p:cNvSpPr>
          <p:nvPr/>
        </p:nvSpPr>
        <p:spPr bwMode="auto">
          <a:xfrm>
            <a:off x="1524000" y="4559300"/>
            <a:ext cx="1074738"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TURISMO</a:t>
            </a:r>
          </a:p>
        </p:txBody>
      </p:sp>
      <p:sp>
        <p:nvSpPr>
          <p:cNvPr id="80902" name="Line 7"/>
          <p:cNvSpPr>
            <a:spLocks noChangeShapeType="1"/>
          </p:cNvSpPr>
          <p:nvPr/>
        </p:nvSpPr>
        <p:spPr bwMode="auto">
          <a:xfrm>
            <a:off x="3071813" y="3595688"/>
            <a:ext cx="0" cy="24765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0903" name="Line 8"/>
          <p:cNvSpPr>
            <a:spLocks noChangeShapeType="1"/>
          </p:cNvSpPr>
          <p:nvPr/>
        </p:nvSpPr>
        <p:spPr bwMode="auto">
          <a:xfrm flipH="1">
            <a:off x="2227263" y="4071938"/>
            <a:ext cx="703262" cy="503237"/>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0904" name="Line 9"/>
          <p:cNvSpPr>
            <a:spLocks noChangeShapeType="1"/>
          </p:cNvSpPr>
          <p:nvPr/>
        </p:nvSpPr>
        <p:spPr bwMode="auto">
          <a:xfrm>
            <a:off x="3282950" y="4071938"/>
            <a:ext cx="773113"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0905" name="Rectangle 10"/>
          <p:cNvSpPr>
            <a:spLocks noChangeArrowheads="1"/>
          </p:cNvSpPr>
          <p:nvPr/>
        </p:nvSpPr>
        <p:spPr bwMode="auto">
          <a:xfrm>
            <a:off x="3371850" y="4565650"/>
            <a:ext cx="1214438" cy="31115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CAMIÓN</a:t>
            </a:r>
          </a:p>
        </p:txBody>
      </p:sp>
      <p:sp>
        <p:nvSpPr>
          <p:cNvPr id="80906" name="Oval 11"/>
          <p:cNvSpPr>
            <a:spLocks noChangeArrowheads="1"/>
          </p:cNvSpPr>
          <p:nvPr/>
        </p:nvSpPr>
        <p:spPr bwMode="auto">
          <a:xfrm>
            <a:off x="2811463" y="3803650"/>
            <a:ext cx="485775" cy="549275"/>
          </a:xfrm>
          <a:prstGeom prst="ellipse">
            <a:avLst/>
          </a:prstGeom>
          <a:solidFill>
            <a:schemeClr val="bg1"/>
          </a:solidFill>
          <a:ln w="9525">
            <a:solidFill>
              <a:schemeClr val="tx1"/>
            </a:solidFill>
            <a:round/>
            <a:headEnd/>
            <a:tailEnd/>
          </a:ln>
        </p:spPr>
        <p:txBody>
          <a:bodyPr lIns="0" tIns="10800" rIns="0" bIns="10800" anchor="ctr"/>
          <a:lstStyle/>
          <a:p>
            <a:pPr algn="ctr" eaLnBrk="0" hangingPunct="0"/>
            <a:r>
              <a:rPr lang="es-ES_tradnl" sz="3200" b="1">
                <a:solidFill>
                  <a:schemeClr val="accent2"/>
                </a:solidFill>
                <a:latin typeface="Times New Roman" pitchFamily="18" charset="0"/>
              </a:rPr>
              <a:t>d</a:t>
            </a:r>
            <a:endParaRPr lang="es-ES_tradnl" sz="3200">
              <a:solidFill>
                <a:schemeClr val="accent2"/>
              </a:solidFill>
              <a:latin typeface="Times New Roman" pitchFamily="18" charset="0"/>
            </a:endParaRPr>
          </a:p>
        </p:txBody>
      </p:sp>
      <p:sp>
        <p:nvSpPr>
          <p:cNvPr id="80907" name="Arc 12"/>
          <p:cNvSpPr>
            <a:spLocks/>
          </p:cNvSpPr>
          <p:nvPr/>
        </p:nvSpPr>
        <p:spPr bwMode="auto">
          <a:xfrm rot="14652668" flipH="1">
            <a:off x="2544763" y="4106863"/>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0908" name="Arc 13"/>
          <p:cNvSpPr>
            <a:spLocks/>
          </p:cNvSpPr>
          <p:nvPr/>
        </p:nvSpPr>
        <p:spPr bwMode="auto">
          <a:xfrm rot="7324929" flipH="1">
            <a:off x="3317875" y="4106863"/>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0909" name="Rectangle 14"/>
          <p:cNvSpPr>
            <a:spLocks noChangeArrowheads="1"/>
          </p:cNvSpPr>
          <p:nvPr/>
        </p:nvSpPr>
        <p:spPr bwMode="auto">
          <a:xfrm>
            <a:off x="6448425" y="3333750"/>
            <a:ext cx="984250"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VEHÍCULO</a:t>
            </a:r>
          </a:p>
        </p:txBody>
      </p:sp>
      <p:sp>
        <p:nvSpPr>
          <p:cNvPr id="80910" name="Rectangle 15"/>
          <p:cNvSpPr>
            <a:spLocks noChangeArrowheads="1"/>
          </p:cNvSpPr>
          <p:nvPr/>
        </p:nvSpPr>
        <p:spPr bwMode="auto">
          <a:xfrm>
            <a:off x="7151688" y="4641850"/>
            <a:ext cx="914400"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CAMIÓN</a:t>
            </a:r>
          </a:p>
        </p:txBody>
      </p:sp>
      <p:sp>
        <p:nvSpPr>
          <p:cNvPr id="80911" name="Line 16"/>
          <p:cNvSpPr>
            <a:spLocks noChangeShapeType="1"/>
          </p:cNvSpPr>
          <p:nvPr/>
        </p:nvSpPr>
        <p:spPr bwMode="auto">
          <a:xfrm>
            <a:off x="6940550" y="3657600"/>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0912" name="AutoShape 17"/>
          <p:cNvSpPr>
            <a:spLocks noChangeArrowheads="1"/>
          </p:cNvSpPr>
          <p:nvPr/>
        </p:nvSpPr>
        <p:spPr bwMode="auto">
          <a:xfrm flipV="1">
            <a:off x="6488113" y="4038600"/>
            <a:ext cx="944562" cy="381000"/>
          </a:xfrm>
          <a:prstGeom prst="triangle">
            <a:avLst>
              <a:gd name="adj" fmla="val 50000"/>
            </a:avLst>
          </a:prstGeom>
          <a:noFill/>
          <a:ln w="9525">
            <a:solidFill>
              <a:schemeClr val="tx1"/>
            </a:solidFill>
            <a:miter lim="800000"/>
            <a:headEnd/>
            <a:tailEnd/>
          </a:ln>
        </p:spPr>
        <p:txBody>
          <a:bodyPr lIns="0" tIns="46800" rIns="0" bIns="10800" anchor="ctr">
            <a:spAutoFit/>
          </a:bodyPr>
          <a:lstStyle/>
          <a:p>
            <a:endParaRPr lang="es-MX"/>
          </a:p>
        </p:txBody>
      </p:sp>
      <p:sp>
        <p:nvSpPr>
          <p:cNvPr id="80913" name="Rectangle 18"/>
          <p:cNvSpPr>
            <a:spLocks noChangeArrowheads="1"/>
          </p:cNvSpPr>
          <p:nvPr/>
        </p:nvSpPr>
        <p:spPr bwMode="auto">
          <a:xfrm>
            <a:off x="5845175" y="4641850"/>
            <a:ext cx="1025525"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TURISMO</a:t>
            </a:r>
          </a:p>
        </p:txBody>
      </p:sp>
      <p:sp>
        <p:nvSpPr>
          <p:cNvPr id="80914" name="Line 19"/>
          <p:cNvSpPr>
            <a:spLocks noChangeShapeType="1"/>
          </p:cNvSpPr>
          <p:nvPr/>
        </p:nvSpPr>
        <p:spPr bwMode="auto">
          <a:xfrm flipH="1">
            <a:off x="6348413" y="4267200"/>
            <a:ext cx="411162"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0915" name="Line 20"/>
          <p:cNvSpPr>
            <a:spLocks noChangeShapeType="1"/>
          </p:cNvSpPr>
          <p:nvPr/>
        </p:nvSpPr>
        <p:spPr bwMode="auto">
          <a:xfrm>
            <a:off x="7151688" y="4267200"/>
            <a:ext cx="411162" cy="398463"/>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0916" name="Arc 21"/>
          <p:cNvSpPr>
            <a:spLocks/>
          </p:cNvSpPr>
          <p:nvPr/>
        </p:nvSpPr>
        <p:spPr bwMode="auto">
          <a:xfrm flipH="1" flipV="1">
            <a:off x="6376988" y="3276600"/>
            <a:ext cx="1196975" cy="1295400"/>
          </a:xfrm>
          <a:custGeom>
            <a:avLst/>
            <a:gdLst>
              <a:gd name="T0" fmla="*/ 0 w 31236"/>
              <a:gd name="T1" fmla="*/ 22673397 h 21600"/>
              <a:gd name="T2" fmla="*/ 45868530 w 31236"/>
              <a:gd name="T3" fmla="*/ 25439195 h 21600"/>
              <a:gd name="T4" fmla="*/ 22395346 w 31236"/>
              <a:gd name="T5" fmla="*/ 77688019 h 21600"/>
              <a:gd name="T6" fmla="*/ 0 60000 65536"/>
              <a:gd name="T7" fmla="*/ 0 60000 65536"/>
              <a:gd name="T8" fmla="*/ 0 60000 65536"/>
              <a:gd name="T9" fmla="*/ 0 w 31236"/>
              <a:gd name="T10" fmla="*/ 0 h 21600"/>
              <a:gd name="T11" fmla="*/ 31236 w 31236"/>
              <a:gd name="T12" fmla="*/ 21600 h 21600"/>
            </a:gdLst>
            <a:ahLst/>
            <a:cxnLst>
              <a:cxn ang="T6">
                <a:pos x="T0" y="T1"/>
              </a:cxn>
              <a:cxn ang="T7">
                <a:pos x="T2" y="T3"/>
              </a:cxn>
              <a:cxn ang="T8">
                <a:pos x="T4" y="T5"/>
              </a:cxn>
            </a:cxnLst>
            <a:rect l="T9" t="T10" r="T11" b="T12"/>
            <a:pathLst>
              <a:path w="31236" h="21600" fill="none" extrusionOk="0">
                <a:moveTo>
                  <a:pt x="0" y="6304"/>
                </a:moveTo>
                <a:cubicBezTo>
                  <a:pt x="4048" y="2266"/>
                  <a:pt x="9533" y="-1"/>
                  <a:pt x="15251" y="0"/>
                </a:cubicBezTo>
                <a:cubicBezTo>
                  <a:pt x="21337" y="0"/>
                  <a:pt x="27142" y="2568"/>
                  <a:pt x="31236" y="7072"/>
                </a:cubicBezTo>
              </a:path>
              <a:path w="31236" h="21600" stroke="0" extrusionOk="0">
                <a:moveTo>
                  <a:pt x="0" y="6304"/>
                </a:moveTo>
                <a:cubicBezTo>
                  <a:pt x="4048" y="2266"/>
                  <a:pt x="9533" y="-1"/>
                  <a:pt x="15251" y="0"/>
                </a:cubicBezTo>
                <a:cubicBezTo>
                  <a:pt x="21337" y="0"/>
                  <a:pt x="27142" y="2568"/>
                  <a:pt x="31236" y="7072"/>
                </a:cubicBezTo>
                <a:lnTo>
                  <a:pt x="15251" y="21600"/>
                </a:lnTo>
                <a:close/>
              </a:path>
            </a:pathLst>
          </a:custGeom>
          <a:noFill/>
          <a:ln w="28575">
            <a:solidFill>
              <a:schemeClr val="accent2"/>
            </a:solidFill>
            <a:round/>
            <a:headEnd/>
            <a:tailEnd/>
          </a:ln>
        </p:spPr>
        <p:txBody>
          <a:bodyPr lIns="0" tIns="46800" rIns="0" bIns="10800" anchor="ctr">
            <a:spAutoFit/>
          </a:bodyPr>
          <a:lstStyle/>
          <a:p>
            <a:endParaRPr lang="es-MX"/>
          </a:p>
        </p:txBody>
      </p:sp>
      <p:sp>
        <p:nvSpPr>
          <p:cNvPr id="80917" name="Rectangle 22"/>
          <p:cNvSpPr>
            <a:spLocks noChangeArrowheads="1"/>
          </p:cNvSpPr>
          <p:nvPr/>
        </p:nvSpPr>
        <p:spPr bwMode="auto">
          <a:xfrm>
            <a:off x="6103938" y="5276850"/>
            <a:ext cx="182086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80918" name="Rectangle 23"/>
          <p:cNvSpPr>
            <a:spLocks noChangeArrowheads="1"/>
          </p:cNvSpPr>
          <p:nvPr/>
        </p:nvSpPr>
        <p:spPr bwMode="auto">
          <a:xfrm>
            <a:off x="2325688" y="5276850"/>
            <a:ext cx="148431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80919" name="Rectangle 24"/>
          <p:cNvSpPr>
            <a:spLocks noChangeArrowheads="1"/>
          </p:cNvSpPr>
          <p:nvPr/>
        </p:nvSpPr>
        <p:spPr bwMode="auto">
          <a:xfrm>
            <a:off x="1173163" y="762000"/>
            <a:ext cx="7772400" cy="914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Restricciones sobre la E/G:</a:t>
            </a:r>
            <a:r>
              <a:rPr lang="es-ES_tradnl" sz="3200" b="1">
                <a:solidFill>
                  <a:schemeClr val="tx2"/>
                </a:solidFill>
                <a:latin typeface="Times New Roman" pitchFamily="18" charset="0"/>
              </a:rPr>
              <a:t> Disyunción/Solapamiento</a:t>
            </a:r>
            <a:endParaRPr lang="es-ES" sz="2800">
              <a:solidFill>
                <a:schemeClr val="tx2"/>
              </a:solidFill>
              <a:latin typeface="Times New Roman" pitchFamily="18" charset="0"/>
            </a:endParaRPr>
          </a:p>
        </p:txBody>
      </p:sp>
      <p:sp>
        <p:nvSpPr>
          <p:cNvPr id="80920" name="Rectangle 25"/>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3 Marcador de número de diapositiva"/>
          <p:cNvSpPr>
            <a:spLocks noGrp="1"/>
          </p:cNvSpPr>
          <p:nvPr>
            <p:ph type="sldNum" sz="quarter" idx="12"/>
          </p:nvPr>
        </p:nvSpPr>
        <p:spPr>
          <a:noFill/>
        </p:spPr>
        <p:txBody>
          <a:bodyPr/>
          <a:lstStyle/>
          <a:p>
            <a:fld id="{C3122C93-F30C-4E08-93B5-351C5738602F}" type="slidenum">
              <a:rPr lang="es-ES" smtClean="0"/>
              <a:pPr/>
              <a:t>76</a:t>
            </a:fld>
            <a:endParaRPr lang="es-ES"/>
          </a:p>
        </p:txBody>
      </p:sp>
      <p:sp>
        <p:nvSpPr>
          <p:cNvPr id="81923" name="Rectangle 3"/>
          <p:cNvSpPr>
            <a:spLocks noChangeArrowheads="1"/>
          </p:cNvSpPr>
          <p:nvPr/>
        </p:nvSpPr>
        <p:spPr bwMode="auto">
          <a:xfrm>
            <a:off x="1042988" y="1916113"/>
            <a:ext cx="7831137" cy="1371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Subtipos solapados</a:t>
            </a:r>
            <a:r>
              <a:rPr lang="es-ES_tradnl" sz="2400"/>
              <a:t> si una instancia del supertipo puede ser, a la vez, miembro de </a:t>
            </a:r>
            <a:r>
              <a:rPr lang="es-ES_tradnl" sz="2400" b="1"/>
              <a:t>más de un</a:t>
            </a:r>
            <a:r>
              <a:rPr lang="es-ES_tradnl" sz="2400"/>
              <a:t> subtipo</a:t>
            </a:r>
          </a:p>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a:t>Es la opción </a:t>
            </a:r>
            <a:r>
              <a:rPr lang="es-ES_tradnl" sz="2400">
                <a:cs typeface="Arial" charset="0"/>
              </a:rPr>
              <a:t>«</a:t>
            </a:r>
            <a:r>
              <a:rPr lang="es-ES_tradnl" sz="2400"/>
              <a:t>por defecto</a:t>
            </a:r>
            <a:r>
              <a:rPr lang="es-ES_tradnl" sz="2400">
                <a:cs typeface="Arial" charset="0"/>
              </a:rPr>
              <a:t>»</a:t>
            </a:r>
          </a:p>
        </p:txBody>
      </p:sp>
      <p:sp>
        <p:nvSpPr>
          <p:cNvPr id="81924" name="Rectangle 5"/>
          <p:cNvSpPr>
            <a:spLocks noChangeArrowheads="1"/>
          </p:cNvSpPr>
          <p:nvPr/>
        </p:nvSpPr>
        <p:spPr bwMode="auto">
          <a:xfrm>
            <a:off x="2514600" y="3352800"/>
            <a:ext cx="1054100"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PERSONA</a:t>
            </a:r>
          </a:p>
        </p:txBody>
      </p:sp>
      <p:sp>
        <p:nvSpPr>
          <p:cNvPr id="81925" name="Rectangle 6"/>
          <p:cNvSpPr>
            <a:spLocks noChangeArrowheads="1"/>
          </p:cNvSpPr>
          <p:nvPr/>
        </p:nvSpPr>
        <p:spPr bwMode="auto">
          <a:xfrm>
            <a:off x="1509713" y="4621213"/>
            <a:ext cx="1074737"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EMPLEADO</a:t>
            </a:r>
          </a:p>
        </p:txBody>
      </p:sp>
      <p:sp>
        <p:nvSpPr>
          <p:cNvPr id="81926" name="Line 7"/>
          <p:cNvSpPr>
            <a:spLocks noChangeShapeType="1"/>
          </p:cNvSpPr>
          <p:nvPr/>
        </p:nvSpPr>
        <p:spPr bwMode="auto">
          <a:xfrm>
            <a:off x="3057525" y="3657600"/>
            <a:ext cx="0" cy="24765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1927" name="Line 8"/>
          <p:cNvSpPr>
            <a:spLocks noChangeShapeType="1"/>
          </p:cNvSpPr>
          <p:nvPr/>
        </p:nvSpPr>
        <p:spPr bwMode="auto">
          <a:xfrm flipH="1">
            <a:off x="2212975" y="4133850"/>
            <a:ext cx="703263" cy="503238"/>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1928" name="Line 9"/>
          <p:cNvSpPr>
            <a:spLocks noChangeShapeType="1"/>
          </p:cNvSpPr>
          <p:nvPr/>
        </p:nvSpPr>
        <p:spPr bwMode="auto">
          <a:xfrm>
            <a:off x="3268663" y="4133850"/>
            <a:ext cx="773112"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1929" name="Rectangle 10"/>
          <p:cNvSpPr>
            <a:spLocks noChangeArrowheads="1"/>
          </p:cNvSpPr>
          <p:nvPr/>
        </p:nvSpPr>
        <p:spPr bwMode="auto">
          <a:xfrm>
            <a:off x="3357563" y="4627563"/>
            <a:ext cx="1214437" cy="311150"/>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ESTUDIANTE</a:t>
            </a:r>
          </a:p>
        </p:txBody>
      </p:sp>
      <p:sp>
        <p:nvSpPr>
          <p:cNvPr id="81930" name="Oval 11"/>
          <p:cNvSpPr>
            <a:spLocks noChangeArrowheads="1"/>
          </p:cNvSpPr>
          <p:nvPr/>
        </p:nvSpPr>
        <p:spPr bwMode="auto">
          <a:xfrm>
            <a:off x="2797175" y="3908425"/>
            <a:ext cx="485775" cy="463550"/>
          </a:xfrm>
          <a:prstGeom prst="ellipse">
            <a:avLst/>
          </a:prstGeom>
          <a:solidFill>
            <a:schemeClr val="bg1"/>
          </a:solidFill>
          <a:ln w="9525">
            <a:solidFill>
              <a:schemeClr val="tx1"/>
            </a:solidFill>
            <a:round/>
            <a:headEnd/>
            <a:tailEnd/>
          </a:ln>
        </p:spPr>
        <p:txBody>
          <a:bodyPr lIns="0" tIns="10800" rIns="0" bIns="46800" anchor="ctr"/>
          <a:lstStyle/>
          <a:p>
            <a:pPr algn="ctr" eaLnBrk="0" hangingPunct="0"/>
            <a:r>
              <a:rPr lang="es-ES_tradnl" sz="3200" b="1">
                <a:solidFill>
                  <a:schemeClr val="accent2"/>
                </a:solidFill>
                <a:latin typeface="Times New Roman" pitchFamily="18" charset="0"/>
              </a:rPr>
              <a:t>o</a:t>
            </a:r>
          </a:p>
        </p:txBody>
      </p:sp>
      <p:sp>
        <p:nvSpPr>
          <p:cNvPr id="81931" name="Arc 12"/>
          <p:cNvSpPr>
            <a:spLocks/>
          </p:cNvSpPr>
          <p:nvPr/>
        </p:nvSpPr>
        <p:spPr bwMode="auto">
          <a:xfrm rot="14652668" flipH="1">
            <a:off x="2530475" y="4168775"/>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1932" name="Arc 13"/>
          <p:cNvSpPr>
            <a:spLocks/>
          </p:cNvSpPr>
          <p:nvPr/>
        </p:nvSpPr>
        <p:spPr bwMode="auto">
          <a:xfrm rot="7324929" flipH="1">
            <a:off x="3303588" y="4168775"/>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1933" name="Rectangle 14"/>
          <p:cNvSpPr>
            <a:spLocks noChangeArrowheads="1"/>
          </p:cNvSpPr>
          <p:nvPr/>
        </p:nvSpPr>
        <p:spPr bwMode="auto">
          <a:xfrm>
            <a:off x="6254750" y="3352800"/>
            <a:ext cx="984250"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PERSONA</a:t>
            </a:r>
          </a:p>
        </p:txBody>
      </p:sp>
      <p:sp>
        <p:nvSpPr>
          <p:cNvPr id="81934" name="Rectangle 15"/>
          <p:cNvSpPr>
            <a:spLocks noChangeArrowheads="1"/>
          </p:cNvSpPr>
          <p:nvPr/>
        </p:nvSpPr>
        <p:spPr bwMode="auto">
          <a:xfrm>
            <a:off x="6958013" y="4660900"/>
            <a:ext cx="1195387"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ESTUDIANTE</a:t>
            </a:r>
          </a:p>
        </p:txBody>
      </p:sp>
      <p:sp>
        <p:nvSpPr>
          <p:cNvPr id="81935" name="Line 16"/>
          <p:cNvSpPr>
            <a:spLocks noChangeShapeType="1"/>
          </p:cNvSpPr>
          <p:nvPr/>
        </p:nvSpPr>
        <p:spPr bwMode="auto">
          <a:xfrm>
            <a:off x="6746875" y="3676650"/>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1936" name="AutoShape 17"/>
          <p:cNvSpPr>
            <a:spLocks noChangeArrowheads="1"/>
          </p:cNvSpPr>
          <p:nvPr/>
        </p:nvSpPr>
        <p:spPr bwMode="auto">
          <a:xfrm flipV="1">
            <a:off x="6294438" y="4057650"/>
            <a:ext cx="944562" cy="381000"/>
          </a:xfrm>
          <a:prstGeom prst="triangle">
            <a:avLst>
              <a:gd name="adj" fmla="val 50000"/>
            </a:avLst>
          </a:prstGeom>
          <a:noFill/>
          <a:ln w="9525">
            <a:solidFill>
              <a:schemeClr val="tx1"/>
            </a:solidFill>
            <a:miter lim="800000"/>
            <a:headEnd/>
            <a:tailEnd/>
          </a:ln>
        </p:spPr>
        <p:txBody>
          <a:bodyPr lIns="0" tIns="46800" rIns="0" bIns="10800" anchor="ctr">
            <a:spAutoFit/>
          </a:bodyPr>
          <a:lstStyle/>
          <a:p>
            <a:endParaRPr lang="es-MX"/>
          </a:p>
        </p:txBody>
      </p:sp>
      <p:sp>
        <p:nvSpPr>
          <p:cNvPr id="81937" name="Rectangle 18"/>
          <p:cNvSpPr>
            <a:spLocks noChangeArrowheads="1"/>
          </p:cNvSpPr>
          <p:nvPr/>
        </p:nvSpPr>
        <p:spPr bwMode="auto">
          <a:xfrm>
            <a:off x="5480050" y="4660900"/>
            <a:ext cx="1196975" cy="311150"/>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sz="1600">
                <a:latin typeface="Arial Narrow" pitchFamily="34" charset="0"/>
              </a:rPr>
              <a:t>EMPLEADO</a:t>
            </a:r>
          </a:p>
        </p:txBody>
      </p:sp>
      <p:sp>
        <p:nvSpPr>
          <p:cNvPr id="81938" name="Line 19"/>
          <p:cNvSpPr>
            <a:spLocks noChangeShapeType="1"/>
          </p:cNvSpPr>
          <p:nvPr/>
        </p:nvSpPr>
        <p:spPr bwMode="auto">
          <a:xfrm flipH="1">
            <a:off x="6154738" y="4286250"/>
            <a:ext cx="411162"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1939" name="Line 20"/>
          <p:cNvSpPr>
            <a:spLocks noChangeShapeType="1"/>
          </p:cNvSpPr>
          <p:nvPr/>
        </p:nvSpPr>
        <p:spPr bwMode="auto">
          <a:xfrm>
            <a:off x="6958013" y="4286250"/>
            <a:ext cx="411162" cy="398463"/>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1940" name="Rectangle 21"/>
          <p:cNvSpPr>
            <a:spLocks noChangeArrowheads="1"/>
          </p:cNvSpPr>
          <p:nvPr/>
        </p:nvSpPr>
        <p:spPr bwMode="auto">
          <a:xfrm>
            <a:off x="5900738" y="5295900"/>
            <a:ext cx="182086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81941" name="Rectangle 22"/>
          <p:cNvSpPr>
            <a:spLocks noChangeArrowheads="1"/>
          </p:cNvSpPr>
          <p:nvPr/>
        </p:nvSpPr>
        <p:spPr bwMode="auto">
          <a:xfrm>
            <a:off x="2338388" y="5338763"/>
            <a:ext cx="148431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81942" name="Rectangle 23"/>
          <p:cNvSpPr>
            <a:spLocks noChangeArrowheads="1"/>
          </p:cNvSpPr>
          <p:nvPr/>
        </p:nvSpPr>
        <p:spPr bwMode="auto">
          <a:xfrm>
            <a:off x="1173163" y="762000"/>
            <a:ext cx="7772400" cy="914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Restricciones sobre la E/G:</a:t>
            </a:r>
            <a:r>
              <a:rPr lang="es-ES_tradnl" sz="3200" b="1">
                <a:solidFill>
                  <a:schemeClr val="tx2"/>
                </a:solidFill>
                <a:latin typeface="Times New Roman" pitchFamily="18" charset="0"/>
              </a:rPr>
              <a:t> </a:t>
            </a:r>
            <a:r>
              <a:rPr lang="es-ES_tradnl" sz="2800" b="1">
                <a:solidFill>
                  <a:schemeClr val="tx2"/>
                </a:solidFill>
                <a:latin typeface="Times New Roman" pitchFamily="18" charset="0"/>
              </a:rPr>
              <a:t>Disyunción/Solapamiento </a:t>
            </a:r>
            <a:r>
              <a:rPr lang="es-ES_tradnl" sz="2800">
                <a:solidFill>
                  <a:schemeClr val="tx2"/>
                </a:solidFill>
                <a:latin typeface="Times New Roman" pitchFamily="18" charset="0"/>
              </a:rPr>
              <a:t>(ii)</a:t>
            </a:r>
            <a:endParaRPr lang="es-ES" sz="2400">
              <a:solidFill>
                <a:schemeClr val="tx2"/>
              </a:solidFill>
              <a:latin typeface="Times New Roman" pitchFamily="18" charset="0"/>
            </a:endParaRPr>
          </a:p>
        </p:txBody>
      </p:sp>
      <p:sp>
        <p:nvSpPr>
          <p:cNvPr id="81943" name="Rectangle 2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3 Marcador de número de diapositiva"/>
          <p:cNvSpPr>
            <a:spLocks noGrp="1"/>
          </p:cNvSpPr>
          <p:nvPr>
            <p:ph type="sldNum" sz="quarter" idx="12"/>
          </p:nvPr>
        </p:nvSpPr>
        <p:spPr>
          <a:noFill/>
        </p:spPr>
        <p:txBody>
          <a:bodyPr/>
          <a:lstStyle/>
          <a:p>
            <a:fld id="{B6313AE4-E63C-411C-8DEF-B2D3AE52F082}" type="slidenum">
              <a:rPr lang="es-ES" smtClean="0"/>
              <a:pPr/>
              <a:t>77</a:t>
            </a:fld>
            <a:endParaRPr lang="es-ES"/>
          </a:p>
        </p:txBody>
      </p:sp>
      <p:sp>
        <p:nvSpPr>
          <p:cNvPr id="82947" name="Rectangle 3"/>
          <p:cNvSpPr>
            <a:spLocks noChangeArrowheads="1"/>
          </p:cNvSpPr>
          <p:nvPr/>
        </p:nvSpPr>
        <p:spPr bwMode="auto">
          <a:xfrm>
            <a:off x="1042988" y="1916113"/>
            <a:ext cx="7831137" cy="2209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Especialización total</a:t>
            </a:r>
            <a:r>
              <a:rPr lang="es-ES_tradnl" sz="2400"/>
              <a:t> (completa) indica que toda instancia del supertipo también </a:t>
            </a:r>
            <a:r>
              <a:rPr lang="es-ES_tradnl" sz="2400" b="1"/>
              <a:t>debe </a:t>
            </a:r>
            <a:r>
              <a:rPr lang="es-ES_tradnl" sz="2400"/>
              <a:t>ser instancia de algún subtipo</a:t>
            </a:r>
          </a:p>
        </p:txBody>
      </p:sp>
      <p:sp>
        <p:nvSpPr>
          <p:cNvPr id="82948" name="Rectangle 5"/>
          <p:cNvSpPr>
            <a:spLocks noChangeArrowheads="1"/>
          </p:cNvSpPr>
          <p:nvPr/>
        </p:nvSpPr>
        <p:spPr bwMode="auto">
          <a:xfrm>
            <a:off x="2209800" y="3316288"/>
            <a:ext cx="933450" cy="341312"/>
          </a:xfrm>
          <a:prstGeom prst="rect">
            <a:avLst/>
          </a:prstGeom>
          <a:solidFill>
            <a:schemeClr val="bg1"/>
          </a:solidFill>
          <a:ln w="9525">
            <a:solidFill>
              <a:schemeClr val="tx1"/>
            </a:solidFill>
            <a:miter lim="800000"/>
            <a:headEnd/>
            <a:tailEnd/>
          </a:ln>
        </p:spPr>
        <p:txBody>
          <a:bodyPr lIns="36000" tIns="46800" rIns="36000" bIns="10800" anchor="ctr">
            <a:spAutoFit/>
          </a:bodyPr>
          <a:lstStyle/>
          <a:p>
            <a:pPr algn="ctr" eaLnBrk="0" hangingPunct="0"/>
            <a:r>
              <a:rPr lang="es-ES_tradnl">
                <a:latin typeface="Arial Narrow" pitchFamily="34" charset="0"/>
              </a:rPr>
              <a:t>ANIMAL</a:t>
            </a:r>
          </a:p>
        </p:txBody>
      </p:sp>
      <p:sp>
        <p:nvSpPr>
          <p:cNvPr id="82949" name="Line 7"/>
          <p:cNvSpPr>
            <a:spLocks noChangeShapeType="1"/>
          </p:cNvSpPr>
          <p:nvPr/>
        </p:nvSpPr>
        <p:spPr bwMode="auto">
          <a:xfrm flipH="1">
            <a:off x="2689225" y="3657600"/>
            <a:ext cx="0" cy="457200"/>
          </a:xfrm>
          <a:prstGeom prst="line">
            <a:avLst/>
          </a:prstGeom>
          <a:noFill/>
          <a:ln w="88900" cmpd="dbl">
            <a:solidFill>
              <a:schemeClr val="accent2"/>
            </a:solidFill>
            <a:round/>
            <a:headEnd/>
            <a:tailEnd/>
          </a:ln>
        </p:spPr>
        <p:txBody>
          <a:bodyPr lIns="0" tIns="46800" rIns="0" bIns="10800" anchor="ctr">
            <a:spAutoFit/>
          </a:bodyPr>
          <a:lstStyle/>
          <a:p>
            <a:endParaRPr lang="es-MX"/>
          </a:p>
        </p:txBody>
      </p:sp>
      <p:sp>
        <p:nvSpPr>
          <p:cNvPr id="82950" name="Line 8"/>
          <p:cNvSpPr>
            <a:spLocks noChangeShapeType="1"/>
          </p:cNvSpPr>
          <p:nvPr/>
        </p:nvSpPr>
        <p:spPr bwMode="auto">
          <a:xfrm flipH="1">
            <a:off x="1493838" y="4343400"/>
            <a:ext cx="984250" cy="609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2951" name="Line 9"/>
          <p:cNvSpPr>
            <a:spLocks noChangeShapeType="1"/>
          </p:cNvSpPr>
          <p:nvPr/>
        </p:nvSpPr>
        <p:spPr bwMode="auto">
          <a:xfrm>
            <a:off x="2830513" y="4343400"/>
            <a:ext cx="1336675" cy="609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2952" name="Oval 11"/>
          <p:cNvSpPr>
            <a:spLocks noChangeArrowheads="1"/>
          </p:cNvSpPr>
          <p:nvPr/>
        </p:nvSpPr>
        <p:spPr bwMode="auto">
          <a:xfrm>
            <a:off x="2482850" y="4017963"/>
            <a:ext cx="398463" cy="463550"/>
          </a:xfrm>
          <a:prstGeom prst="ellipse">
            <a:avLst/>
          </a:prstGeom>
          <a:solidFill>
            <a:schemeClr val="bg1"/>
          </a:solidFill>
          <a:ln w="9525">
            <a:solidFill>
              <a:schemeClr val="tx1"/>
            </a:solidFill>
            <a:round/>
            <a:headEnd/>
            <a:tailEnd/>
          </a:ln>
        </p:spPr>
        <p:txBody>
          <a:bodyPr lIns="0" tIns="10800" rIns="0" bIns="10800" anchor="ctr">
            <a:spAutoFit/>
          </a:bodyPr>
          <a:lstStyle/>
          <a:p>
            <a:pPr algn="ctr" eaLnBrk="0" hangingPunct="0"/>
            <a:r>
              <a:rPr lang="es-ES_tradnl" sz="2000" b="1">
                <a:latin typeface="Times New Roman" pitchFamily="18" charset="0"/>
              </a:rPr>
              <a:t>d</a:t>
            </a:r>
            <a:endParaRPr lang="es-ES_tradnl" sz="2000">
              <a:latin typeface="Times New Roman" pitchFamily="18" charset="0"/>
            </a:endParaRPr>
          </a:p>
        </p:txBody>
      </p:sp>
      <p:sp>
        <p:nvSpPr>
          <p:cNvPr id="82953" name="Arc 12"/>
          <p:cNvSpPr>
            <a:spLocks/>
          </p:cNvSpPr>
          <p:nvPr/>
        </p:nvSpPr>
        <p:spPr bwMode="auto">
          <a:xfrm rot="14652668" flipH="1">
            <a:off x="1881188" y="4454525"/>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2954" name="Arc 13"/>
          <p:cNvSpPr>
            <a:spLocks/>
          </p:cNvSpPr>
          <p:nvPr/>
        </p:nvSpPr>
        <p:spPr bwMode="auto">
          <a:xfrm rot="7324929" flipH="1">
            <a:off x="3076575" y="4403725"/>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2955" name="Line 16"/>
          <p:cNvSpPr>
            <a:spLocks noChangeShapeType="1"/>
          </p:cNvSpPr>
          <p:nvPr/>
        </p:nvSpPr>
        <p:spPr bwMode="auto">
          <a:xfrm flipH="1">
            <a:off x="6727825" y="3429000"/>
            <a:ext cx="0" cy="762000"/>
          </a:xfrm>
          <a:prstGeom prst="line">
            <a:avLst/>
          </a:prstGeom>
          <a:noFill/>
          <a:ln w="28575">
            <a:solidFill>
              <a:schemeClr val="accent2"/>
            </a:solidFill>
            <a:round/>
            <a:headEnd/>
            <a:tailEnd/>
          </a:ln>
        </p:spPr>
        <p:txBody>
          <a:bodyPr lIns="0" tIns="46800" rIns="0" bIns="10800" anchor="ctr">
            <a:spAutoFit/>
          </a:bodyPr>
          <a:lstStyle/>
          <a:p>
            <a:endParaRPr lang="es-MX"/>
          </a:p>
        </p:txBody>
      </p:sp>
      <p:sp>
        <p:nvSpPr>
          <p:cNvPr id="82956" name="AutoShape 17"/>
          <p:cNvSpPr>
            <a:spLocks noChangeArrowheads="1"/>
          </p:cNvSpPr>
          <p:nvPr/>
        </p:nvSpPr>
        <p:spPr bwMode="auto">
          <a:xfrm flipV="1">
            <a:off x="6234113" y="4191000"/>
            <a:ext cx="946150" cy="381000"/>
          </a:xfrm>
          <a:prstGeom prst="triangle">
            <a:avLst>
              <a:gd name="adj" fmla="val 50000"/>
            </a:avLst>
          </a:prstGeom>
          <a:solidFill>
            <a:schemeClr val="bg1"/>
          </a:solidFill>
          <a:ln w="9525">
            <a:solidFill>
              <a:schemeClr val="tx1"/>
            </a:solidFill>
            <a:miter lim="800000"/>
            <a:headEnd/>
            <a:tailEnd/>
          </a:ln>
        </p:spPr>
        <p:txBody>
          <a:bodyPr lIns="0" tIns="46800" rIns="0" bIns="10800" anchor="ctr">
            <a:spAutoFit/>
          </a:bodyPr>
          <a:lstStyle/>
          <a:p>
            <a:endParaRPr lang="es-MX"/>
          </a:p>
        </p:txBody>
      </p:sp>
      <p:sp>
        <p:nvSpPr>
          <p:cNvPr id="82957" name="Line 19"/>
          <p:cNvSpPr>
            <a:spLocks noChangeShapeType="1"/>
          </p:cNvSpPr>
          <p:nvPr/>
        </p:nvSpPr>
        <p:spPr bwMode="auto">
          <a:xfrm flipH="1">
            <a:off x="5673725" y="4419600"/>
            <a:ext cx="833438" cy="5207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2958" name="Line 20"/>
          <p:cNvSpPr>
            <a:spLocks noChangeShapeType="1"/>
          </p:cNvSpPr>
          <p:nvPr/>
        </p:nvSpPr>
        <p:spPr bwMode="auto">
          <a:xfrm>
            <a:off x="6897688" y="4419600"/>
            <a:ext cx="955675" cy="5207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2959" name="Arc 21"/>
          <p:cNvSpPr>
            <a:spLocks/>
          </p:cNvSpPr>
          <p:nvPr/>
        </p:nvSpPr>
        <p:spPr bwMode="auto">
          <a:xfrm flipH="1" flipV="1">
            <a:off x="6124575" y="3429000"/>
            <a:ext cx="1195388" cy="1295400"/>
          </a:xfrm>
          <a:custGeom>
            <a:avLst/>
            <a:gdLst>
              <a:gd name="T0" fmla="*/ 0 w 31236"/>
              <a:gd name="T1" fmla="*/ 22673397 h 21600"/>
              <a:gd name="T2" fmla="*/ 45746981 w 31236"/>
              <a:gd name="T3" fmla="*/ 25439195 h 21600"/>
              <a:gd name="T4" fmla="*/ 22335995 w 31236"/>
              <a:gd name="T5" fmla="*/ 77688019 h 21600"/>
              <a:gd name="T6" fmla="*/ 0 60000 65536"/>
              <a:gd name="T7" fmla="*/ 0 60000 65536"/>
              <a:gd name="T8" fmla="*/ 0 60000 65536"/>
              <a:gd name="T9" fmla="*/ 0 w 31236"/>
              <a:gd name="T10" fmla="*/ 0 h 21600"/>
              <a:gd name="T11" fmla="*/ 31236 w 31236"/>
              <a:gd name="T12" fmla="*/ 21600 h 21600"/>
            </a:gdLst>
            <a:ahLst/>
            <a:cxnLst>
              <a:cxn ang="T6">
                <a:pos x="T0" y="T1"/>
              </a:cxn>
              <a:cxn ang="T7">
                <a:pos x="T2" y="T3"/>
              </a:cxn>
              <a:cxn ang="T8">
                <a:pos x="T4" y="T5"/>
              </a:cxn>
            </a:cxnLst>
            <a:rect l="T9" t="T10" r="T11" b="T12"/>
            <a:pathLst>
              <a:path w="31236" h="21600" fill="none" extrusionOk="0">
                <a:moveTo>
                  <a:pt x="0" y="6304"/>
                </a:moveTo>
                <a:cubicBezTo>
                  <a:pt x="4048" y="2266"/>
                  <a:pt x="9533" y="-1"/>
                  <a:pt x="15251" y="0"/>
                </a:cubicBezTo>
                <a:cubicBezTo>
                  <a:pt x="21337" y="0"/>
                  <a:pt x="27142" y="2568"/>
                  <a:pt x="31236" y="7072"/>
                </a:cubicBezTo>
              </a:path>
              <a:path w="31236" h="21600" stroke="0" extrusionOk="0">
                <a:moveTo>
                  <a:pt x="0" y="6304"/>
                </a:moveTo>
                <a:cubicBezTo>
                  <a:pt x="4048" y="2266"/>
                  <a:pt x="9533" y="-1"/>
                  <a:pt x="15251" y="0"/>
                </a:cubicBezTo>
                <a:cubicBezTo>
                  <a:pt x="21337" y="0"/>
                  <a:pt x="27142" y="2568"/>
                  <a:pt x="31236" y="7072"/>
                </a:cubicBezTo>
                <a:lnTo>
                  <a:pt x="15251"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2960" name="Line 23"/>
          <p:cNvSpPr>
            <a:spLocks noChangeShapeType="1"/>
          </p:cNvSpPr>
          <p:nvPr/>
        </p:nvSpPr>
        <p:spPr bwMode="auto">
          <a:xfrm>
            <a:off x="2689225" y="4495800"/>
            <a:ext cx="0" cy="4572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2961" name="Arc 24"/>
          <p:cNvSpPr>
            <a:spLocks/>
          </p:cNvSpPr>
          <p:nvPr/>
        </p:nvSpPr>
        <p:spPr bwMode="auto">
          <a:xfrm rot="10610310" flipH="1">
            <a:off x="2501900" y="4495800"/>
            <a:ext cx="328613" cy="309563"/>
          </a:xfrm>
          <a:custGeom>
            <a:avLst/>
            <a:gdLst>
              <a:gd name="T0" fmla="*/ 0 w 39212"/>
              <a:gd name="T1" fmla="*/ 2381973 h 21600"/>
              <a:gd name="T2" fmla="*/ 2753915 w 39212"/>
              <a:gd name="T3" fmla="*/ 2795640 h 21600"/>
              <a:gd name="T4" fmla="*/ 1344513 w 39212"/>
              <a:gd name="T5" fmla="*/ 4436540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2962" name="Line 26"/>
          <p:cNvSpPr>
            <a:spLocks noChangeShapeType="1"/>
          </p:cNvSpPr>
          <p:nvPr/>
        </p:nvSpPr>
        <p:spPr bwMode="auto">
          <a:xfrm>
            <a:off x="6727825" y="4559300"/>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2963" name="Oval 27"/>
          <p:cNvSpPr>
            <a:spLocks noChangeArrowheads="1"/>
          </p:cNvSpPr>
          <p:nvPr/>
        </p:nvSpPr>
        <p:spPr bwMode="auto">
          <a:xfrm>
            <a:off x="6594475" y="3624263"/>
            <a:ext cx="274638" cy="287337"/>
          </a:xfrm>
          <a:prstGeom prst="ellipse">
            <a:avLst/>
          </a:prstGeom>
          <a:solidFill>
            <a:schemeClr val="bg1"/>
          </a:solidFill>
          <a:ln w="28575">
            <a:solidFill>
              <a:schemeClr val="accent2"/>
            </a:solidFill>
            <a:round/>
            <a:headEnd/>
            <a:tailEnd/>
          </a:ln>
        </p:spPr>
        <p:txBody>
          <a:bodyPr lIns="0" tIns="0" rIns="0" bIns="0" anchor="ctr">
            <a:spAutoFit/>
          </a:bodyPr>
          <a:lstStyle/>
          <a:p>
            <a:pPr algn="ctr" eaLnBrk="0" hangingPunct="0"/>
            <a:endParaRPr lang="es-ES" sz="1200">
              <a:latin typeface="Times New Roman" pitchFamily="18" charset="0"/>
            </a:endParaRPr>
          </a:p>
        </p:txBody>
      </p:sp>
      <p:sp>
        <p:nvSpPr>
          <p:cNvPr id="82964" name="Rectangle 28"/>
          <p:cNvSpPr>
            <a:spLocks noChangeArrowheads="1"/>
          </p:cNvSpPr>
          <p:nvPr/>
        </p:nvSpPr>
        <p:spPr bwMode="auto">
          <a:xfrm>
            <a:off x="6016625" y="5394325"/>
            <a:ext cx="1820863" cy="484188"/>
          </a:xfrm>
          <a:prstGeom prst="rect">
            <a:avLst/>
          </a:prstGeom>
          <a:solidFill>
            <a:schemeClr val="bg1"/>
          </a:solid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82965" name="Rectangle 29"/>
          <p:cNvSpPr>
            <a:spLocks noChangeArrowheads="1"/>
          </p:cNvSpPr>
          <p:nvPr/>
        </p:nvSpPr>
        <p:spPr bwMode="auto">
          <a:xfrm>
            <a:off x="2197100" y="5394325"/>
            <a:ext cx="1484313" cy="484188"/>
          </a:xfrm>
          <a:prstGeom prst="rect">
            <a:avLst/>
          </a:prstGeom>
          <a:solidFill>
            <a:schemeClr val="bg1"/>
          </a:solid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82966" name="Rectangle 30"/>
          <p:cNvSpPr>
            <a:spLocks noChangeArrowheads="1"/>
          </p:cNvSpPr>
          <p:nvPr/>
        </p:nvSpPr>
        <p:spPr bwMode="auto">
          <a:xfrm>
            <a:off x="1173163" y="762000"/>
            <a:ext cx="7772400" cy="914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Restricciones sobre la E/G:</a:t>
            </a:r>
            <a:r>
              <a:rPr lang="es-ES_tradnl" sz="3200" b="1">
                <a:solidFill>
                  <a:schemeClr val="tx2"/>
                </a:solidFill>
                <a:latin typeface="Times New Roman" pitchFamily="18" charset="0"/>
              </a:rPr>
              <a:t> Completitud/Parcialidad</a:t>
            </a:r>
            <a:endParaRPr lang="es-ES" sz="2800">
              <a:solidFill>
                <a:schemeClr val="tx2"/>
              </a:solidFill>
              <a:latin typeface="Times New Roman" pitchFamily="18" charset="0"/>
            </a:endParaRPr>
          </a:p>
        </p:txBody>
      </p:sp>
      <p:sp>
        <p:nvSpPr>
          <p:cNvPr id="82967" name="Rectangle 31"/>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82968" name="Rectangle 14"/>
          <p:cNvSpPr>
            <a:spLocks noChangeArrowheads="1"/>
          </p:cNvSpPr>
          <p:nvPr/>
        </p:nvSpPr>
        <p:spPr bwMode="auto">
          <a:xfrm>
            <a:off x="6257925" y="3087688"/>
            <a:ext cx="904875" cy="341312"/>
          </a:xfrm>
          <a:prstGeom prst="rect">
            <a:avLst/>
          </a:prstGeom>
          <a:solidFill>
            <a:schemeClr val="bg1"/>
          </a:solidFill>
          <a:ln w="9525">
            <a:solidFill>
              <a:schemeClr val="tx1"/>
            </a:solidFill>
            <a:miter lim="800000"/>
            <a:headEnd/>
            <a:tailEnd/>
          </a:ln>
        </p:spPr>
        <p:txBody>
          <a:bodyPr lIns="36000" tIns="46800" rIns="36000" bIns="10800" anchor="ctr">
            <a:spAutoFit/>
          </a:bodyPr>
          <a:lstStyle/>
          <a:p>
            <a:pPr algn="ctr" eaLnBrk="0" hangingPunct="0"/>
            <a:r>
              <a:rPr lang="es-ES_tradnl">
                <a:latin typeface="Arial Narrow" pitchFamily="34" charset="0"/>
              </a:rPr>
              <a:t>ANIMAL</a:t>
            </a:r>
          </a:p>
        </p:txBody>
      </p:sp>
      <p:sp>
        <p:nvSpPr>
          <p:cNvPr id="82969" name="Rectangle 6"/>
          <p:cNvSpPr>
            <a:spLocks noChangeArrowheads="1"/>
          </p:cNvSpPr>
          <p:nvPr/>
        </p:nvSpPr>
        <p:spPr bwMode="auto">
          <a:xfrm>
            <a:off x="1219200" y="4926013"/>
            <a:ext cx="779463" cy="341312"/>
          </a:xfrm>
          <a:prstGeom prst="rect">
            <a:avLst/>
          </a:prstGeom>
          <a:solidFill>
            <a:schemeClr val="bg1"/>
          </a:solidFill>
          <a:ln w="9525">
            <a:solidFill>
              <a:schemeClr val="tx1"/>
            </a:solidFill>
            <a:miter lim="800000"/>
            <a:headEnd/>
            <a:tailEnd/>
          </a:ln>
        </p:spPr>
        <p:txBody>
          <a:bodyPr wrap="none" lIns="36000" tIns="46800" rIns="36000" bIns="10800" anchor="ctr">
            <a:spAutoFit/>
          </a:bodyPr>
          <a:lstStyle/>
          <a:p>
            <a:pPr algn="ctr" eaLnBrk="0" hangingPunct="0"/>
            <a:r>
              <a:rPr lang="es-ES_tradnl">
                <a:latin typeface="Arial Narrow" pitchFamily="34" charset="0"/>
              </a:rPr>
              <a:t>MACHO</a:t>
            </a:r>
          </a:p>
        </p:txBody>
      </p:sp>
      <p:sp>
        <p:nvSpPr>
          <p:cNvPr id="82970" name="Rectangle 10"/>
          <p:cNvSpPr>
            <a:spLocks noChangeArrowheads="1"/>
          </p:cNvSpPr>
          <p:nvPr/>
        </p:nvSpPr>
        <p:spPr bwMode="auto">
          <a:xfrm>
            <a:off x="2222500" y="4926013"/>
            <a:ext cx="884238" cy="341312"/>
          </a:xfrm>
          <a:prstGeom prst="rect">
            <a:avLst/>
          </a:prstGeom>
          <a:solidFill>
            <a:schemeClr val="bg1"/>
          </a:solidFill>
          <a:ln w="9525">
            <a:solidFill>
              <a:schemeClr val="tx1"/>
            </a:solidFill>
            <a:miter lim="800000"/>
            <a:headEnd/>
            <a:tailEnd/>
          </a:ln>
        </p:spPr>
        <p:txBody>
          <a:bodyPr wrap="none" lIns="36000" tIns="46800" rIns="36000" bIns="10800" anchor="ctr">
            <a:spAutoFit/>
          </a:bodyPr>
          <a:lstStyle/>
          <a:p>
            <a:pPr algn="ctr" eaLnBrk="0" hangingPunct="0"/>
            <a:r>
              <a:rPr lang="es-ES_tradnl">
                <a:latin typeface="Arial Narrow" pitchFamily="34" charset="0"/>
              </a:rPr>
              <a:t>HEMBRA</a:t>
            </a:r>
          </a:p>
        </p:txBody>
      </p:sp>
      <p:sp>
        <p:nvSpPr>
          <p:cNvPr id="82971" name="Rectangle 22"/>
          <p:cNvSpPr>
            <a:spLocks noChangeArrowheads="1"/>
          </p:cNvSpPr>
          <p:nvPr/>
        </p:nvSpPr>
        <p:spPr bwMode="auto">
          <a:xfrm>
            <a:off x="3289300" y="4926013"/>
            <a:ext cx="1581150" cy="341312"/>
          </a:xfrm>
          <a:prstGeom prst="rect">
            <a:avLst/>
          </a:prstGeom>
          <a:solidFill>
            <a:schemeClr val="bg1"/>
          </a:solidFill>
          <a:ln w="9525">
            <a:solidFill>
              <a:schemeClr val="tx1"/>
            </a:solidFill>
            <a:miter lim="800000"/>
            <a:headEnd/>
            <a:tailEnd/>
          </a:ln>
        </p:spPr>
        <p:txBody>
          <a:bodyPr wrap="none" lIns="36000" tIns="46800" rIns="36000" bIns="10800" anchor="ctr">
            <a:spAutoFit/>
          </a:bodyPr>
          <a:lstStyle/>
          <a:p>
            <a:pPr algn="ctr" eaLnBrk="0" hangingPunct="0"/>
            <a:r>
              <a:rPr lang="es-ES_tradnl">
                <a:latin typeface="Arial Narrow" pitchFamily="34" charset="0"/>
              </a:rPr>
              <a:t>HERMAFRODITA</a:t>
            </a:r>
          </a:p>
        </p:txBody>
      </p:sp>
      <p:sp>
        <p:nvSpPr>
          <p:cNvPr id="82972" name="Rectangle 15"/>
          <p:cNvSpPr>
            <a:spLocks noChangeArrowheads="1"/>
          </p:cNvSpPr>
          <p:nvPr/>
        </p:nvSpPr>
        <p:spPr bwMode="auto">
          <a:xfrm>
            <a:off x="6184900" y="4926013"/>
            <a:ext cx="884238" cy="341312"/>
          </a:xfrm>
          <a:prstGeom prst="rect">
            <a:avLst/>
          </a:prstGeom>
          <a:solidFill>
            <a:schemeClr val="bg1"/>
          </a:solidFill>
          <a:ln w="9525">
            <a:solidFill>
              <a:schemeClr val="tx1"/>
            </a:solidFill>
            <a:miter lim="800000"/>
            <a:headEnd/>
            <a:tailEnd/>
          </a:ln>
        </p:spPr>
        <p:txBody>
          <a:bodyPr wrap="none" lIns="36000" tIns="46800" rIns="36000" bIns="10800" anchor="ctr">
            <a:spAutoFit/>
          </a:bodyPr>
          <a:lstStyle/>
          <a:p>
            <a:pPr algn="ctr" eaLnBrk="0" hangingPunct="0"/>
            <a:r>
              <a:rPr lang="es-ES_tradnl">
                <a:latin typeface="Arial Narrow" pitchFamily="34" charset="0"/>
              </a:rPr>
              <a:t>HEMBRA</a:t>
            </a:r>
          </a:p>
        </p:txBody>
      </p:sp>
      <p:sp>
        <p:nvSpPr>
          <p:cNvPr id="82973" name="Rectangle 18"/>
          <p:cNvSpPr>
            <a:spLocks noChangeArrowheads="1"/>
          </p:cNvSpPr>
          <p:nvPr/>
        </p:nvSpPr>
        <p:spPr bwMode="auto">
          <a:xfrm>
            <a:off x="5194300" y="4926013"/>
            <a:ext cx="779463" cy="341312"/>
          </a:xfrm>
          <a:prstGeom prst="rect">
            <a:avLst/>
          </a:prstGeom>
          <a:solidFill>
            <a:schemeClr val="bg1"/>
          </a:solidFill>
          <a:ln w="9525">
            <a:solidFill>
              <a:schemeClr val="tx1"/>
            </a:solidFill>
            <a:miter lim="800000"/>
            <a:headEnd/>
            <a:tailEnd/>
          </a:ln>
        </p:spPr>
        <p:txBody>
          <a:bodyPr wrap="none" lIns="36000" tIns="46800" rIns="36000" bIns="10800" anchor="ctr">
            <a:spAutoFit/>
          </a:bodyPr>
          <a:lstStyle/>
          <a:p>
            <a:pPr algn="ctr" eaLnBrk="0" hangingPunct="0"/>
            <a:r>
              <a:rPr lang="es-ES_tradnl">
                <a:latin typeface="Arial Narrow" pitchFamily="34" charset="0"/>
              </a:rPr>
              <a:t>MACHO</a:t>
            </a:r>
          </a:p>
        </p:txBody>
      </p:sp>
      <p:sp>
        <p:nvSpPr>
          <p:cNvPr id="82974" name="Rectangle 25"/>
          <p:cNvSpPr>
            <a:spLocks noChangeArrowheads="1"/>
          </p:cNvSpPr>
          <p:nvPr/>
        </p:nvSpPr>
        <p:spPr bwMode="auto">
          <a:xfrm>
            <a:off x="7251700" y="4926013"/>
            <a:ext cx="1581150" cy="341312"/>
          </a:xfrm>
          <a:prstGeom prst="rect">
            <a:avLst/>
          </a:prstGeom>
          <a:solidFill>
            <a:schemeClr val="bg1"/>
          </a:solidFill>
          <a:ln w="9525">
            <a:solidFill>
              <a:schemeClr val="tx1"/>
            </a:solidFill>
            <a:miter lim="800000"/>
            <a:headEnd/>
            <a:tailEnd/>
          </a:ln>
        </p:spPr>
        <p:txBody>
          <a:bodyPr wrap="none" lIns="36000" tIns="46800" rIns="36000" bIns="10800" anchor="ctr">
            <a:spAutoFit/>
          </a:bodyPr>
          <a:lstStyle/>
          <a:p>
            <a:pPr algn="ctr" eaLnBrk="0" hangingPunct="0"/>
            <a:r>
              <a:rPr lang="es-ES_tradnl">
                <a:latin typeface="Arial Narrow" pitchFamily="34" charset="0"/>
              </a:rPr>
              <a:t>HERMAFRODITA</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3 Marcador de número de diapositiva"/>
          <p:cNvSpPr>
            <a:spLocks noGrp="1"/>
          </p:cNvSpPr>
          <p:nvPr>
            <p:ph type="sldNum" sz="quarter" idx="12"/>
          </p:nvPr>
        </p:nvSpPr>
        <p:spPr>
          <a:noFill/>
        </p:spPr>
        <p:txBody>
          <a:bodyPr/>
          <a:lstStyle/>
          <a:p>
            <a:fld id="{079A8EC8-9932-4E70-B412-EC69192C73A4}" type="slidenum">
              <a:rPr lang="es-ES" smtClean="0"/>
              <a:pPr/>
              <a:t>78</a:t>
            </a:fld>
            <a:endParaRPr lang="es-ES"/>
          </a:p>
        </p:txBody>
      </p:sp>
      <p:sp>
        <p:nvSpPr>
          <p:cNvPr id="83971" name="Rectangle 3"/>
          <p:cNvSpPr>
            <a:spLocks noChangeArrowheads="1"/>
          </p:cNvSpPr>
          <p:nvPr/>
        </p:nvSpPr>
        <p:spPr bwMode="auto">
          <a:xfrm>
            <a:off x="1066800" y="1752600"/>
            <a:ext cx="7831138" cy="24384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Especialización parcial</a:t>
            </a:r>
            <a:r>
              <a:rPr lang="es-ES_tradnl" sz="2400"/>
              <a:t> indica que es posible que alguna instancia del supertipo no pertenezca a </a:t>
            </a:r>
            <a:r>
              <a:rPr lang="es-ES_tradnl" sz="2400" b="1"/>
              <a:t>ninguno</a:t>
            </a:r>
            <a:r>
              <a:rPr lang="es-ES_tradnl" sz="2400"/>
              <a:t> de los subtipos</a:t>
            </a:r>
          </a:p>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a:t>Es la opción </a:t>
            </a:r>
            <a:r>
              <a:rPr lang="es-ES_tradnl" sz="2400">
                <a:cs typeface="Arial" charset="0"/>
              </a:rPr>
              <a:t>«</a:t>
            </a:r>
            <a:r>
              <a:rPr lang="es-ES_tradnl" sz="2400"/>
              <a:t>por defecto</a:t>
            </a:r>
            <a:r>
              <a:rPr lang="es-ES_tradnl" sz="2400">
                <a:cs typeface="Arial" charset="0"/>
              </a:rPr>
              <a:t>»</a:t>
            </a:r>
          </a:p>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a:t>La unión de las extensiones de los subtipos </a:t>
            </a:r>
            <a:r>
              <a:rPr lang="es-ES_tradnl" sz="2400" b="1"/>
              <a:t>no</a:t>
            </a:r>
            <a:r>
              <a:rPr lang="es-ES_tradnl" sz="2400"/>
              <a:t> es la extensión del supertipo en su totalidad</a:t>
            </a:r>
          </a:p>
        </p:txBody>
      </p:sp>
      <p:sp>
        <p:nvSpPr>
          <p:cNvPr id="83972" name="Rectangle 5"/>
          <p:cNvSpPr>
            <a:spLocks noChangeArrowheads="1"/>
          </p:cNvSpPr>
          <p:nvPr/>
        </p:nvSpPr>
        <p:spPr bwMode="auto">
          <a:xfrm>
            <a:off x="2590800" y="4267200"/>
            <a:ext cx="968375" cy="276225"/>
          </a:xfrm>
          <a:prstGeom prst="rect">
            <a:avLst/>
          </a:prstGeom>
          <a:noFill/>
          <a:ln w="9525">
            <a:solidFill>
              <a:schemeClr val="tx1"/>
            </a:solidFill>
            <a:miter lim="800000"/>
            <a:headEnd/>
            <a:tailEnd/>
          </a:ln>
        </p:spPr>
        <p:txBody>
          <a:bodyPr wrap="none" lIns="54000" tIns="10800" rIns="54000" bIns="10800" anchor="ctr">
            <a:spAutoFit/>
          </a:bodyPr>
          <a:lstStyle/>
          <a:p>
            <a:pPr algn="ctr" eaLnBrk="0" hangingPunct="0"/>
            <a:r>
              <a:rPr lang="es-ES_tradnl" sz="1600">
                <a:latin typeface="Arial Narrow" pitchFamily="34" charset="0"/>
              </a:rPr>
              <a:t>ALIMENTO</a:t>
            </a:r>
          </a:p>
        </p:txBody>
      </p:sp>
      <p:sp>
        <p:nvSpPr>
          <p:cNvPr id="83973" name="Line 7"/>
          <p:cNvSpPr>
            <a:spLocks noChangeShapeType="1"/>
          </p:cNvSpPr>
          <p:nvPr/>
        </p:nvSpPr>
        <p:spPr bwMode="auto">
          <a:xfrm flipH="1">
            <a:off x="3065463" y="4560888"/>
            <a:ext cx="0" cy="457200"/>
          </a:xfrm>
          <a:prstGeom prst="line">
            <a:avLst/>
          </a:prstGeom>
          <a:noFill/>
          <a:ln w="28575">
            <a:solidFill>
              <a:schemeClr val="accent2"/>
            </a:solidFill>
            <a:round/>
            <a:headEnd/>
            <a:tailEnd/>
          </a:ln>
        </p:spPr>
        <p:txBody>
          <a:bodyPr lIns="0" tIns="46800" rIns="0" bIns="10800" anchor="ctr">
            <a:spAutoFit/>
          </a:bodyPr>
          <a:lstStyle/>
          <a:p>
            <a:endParaRPr lang="es-MX"/>
          </a:p>
        </p:txBody>
      </p:sp>
      <p:sp>
        <p:nvSpPr>
          <p:cNvPr id="83974" name="Line 8"/>
          <p:cNvSpPr>
            <a:spLocks noChangeShapeType="1"/>
          </p:cNvSpPr>
          <p:nvPr/>
        </p:nvSpPr>
        <p:spPr bwMode="auto">
          <a:xfrm flipH="1">
            <a:off x="2133600" y="5246688"/>
            <a:ext cx="720725" cy="620712"/>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3975" name="Line 9"/>
          <p:cNvSpPr>
            <a:spLocks noChangeShapeType="1"/>
          </p:cNvSpPr>
          <p:nvPr/>
        </p:nvSpPr>
        <p:spPr bwMode="auto">
          <a:xfrm>
            <a:off x="3206750" y="5246688"/>
            <a:ext cx="908050" cy="620712"/>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3976" name="Oval 11"/>
          <p:cNvSpPr>
            <a:spLocks noChangeArrowheads="1"/>
          </p:cNvSpPr>
          <p:nvPr/>
        </p:nvSpPr>
        <p:spPr bwMode="auto">
          <a:xfrm>
            <a:off x="2859088" y="4921250"/>
            <a:ext cx="398462" cy="463550"/>
          </a:xfrm>
          <a:prstGeom prst="ellipse">
            <a:avLst/>
          </a:prstGeom>
          <a:solidFill>
            <a:schemeClr val="bg1"/>
          </a:solidFill>
          <a:ln w="9525">
            <a:solidFill>
              <a:schemeClr val="tx1"/>
            </a:solidFill>
            <a:round/>
            <a:headEnd/>
            <a:tailEnd/>
          </a:ln>
        </p:spPr>
        <p:txBody>
          <a:bodyPr lIns="0" tIns="10800" rIns="0" bIns="10800" anchor="ctr">
            <a:spAutoFit/>
          </a:bodyPr>
          <a:lstStyle/>
          <a:p>
            <a:pPr algn="ctr" eaLnBrk="0" hangingPunct="0"/>
            <a:r>
              <a:rPr lang="es-ES_tradnl" sz="2000" b="1">
                <a:latin typeface="Times New Roman" pitchFamily="18" charset="0"/>
              </a:rPr>
              <a:t>d</a:t>
            </a:r>
            <a:endParaRPr lang="es-ES_tradnl" sz="2000">
              <a:latin typeface="Times New Roman" pitchFamily="18" charset="0"/>
            </a:endParaRPr>
          </a:p>
        </p:txBody>
      </p:sp>
      <p:sp>
        <p:nvSpPr>
          <p:cNvPr id="83977" name="Arc 12"/>
          <p:cNvSpPr>
            <a:spLocks/>
          </p:cNvSpPr>
          <p:nvPr/>
        </p:nvSpPr>
        <p:spPr bwMode="auto">
          <a:xfrm rot="14652668" flipH="1">
            <a:off x="2422525" y="5318125"/>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3978" name="Arc 13"/>
          <p:cNvSpPr>
            <a:spLocks/>
          </p:cNvSpPr>
          <p:nvPr/>
        </p:nvSpPr>
        <p:spPr bwMode="auto">
          <a:xfrm rot="7324929" flipH="1">
            <a:off x="3452813" y="5394325"/>
            <a:ext cx="355600" cy="285750"/>
          </a:xfrm>
          <a:custGeom>
            <a:avLst/>
            <a:gdLst>
              <a:gd name="T0" fmla="*/ 0 w 39212"/>
              <a:gd name="T1" fmla="*/ 2029606 h 21600"/>
              <a:gd name="T2" fmla="*/ 3224813 w 39212"/>
              <a:gd name="T3" fmla="*/ 2382070 h 21600"/>
              <a:gd name="T4" fmla="*/ 1574409 w 39212"/>
              <a:gd name="T5" fmla="*/ 3780235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3979" name="Line 15"/>
          <p:cNvSpPr>
            <a:spLocks noChangeShapeType="1"/>
          </p:cNvSpPr>
          <p:nvPr/>
        </p:nvSpPr>
        <p:spPr bwMode="auto">
          <a:xfrm flipH="1">
            <a:off x="6678613" y="4560888"/>
            <a:ext cx="0" cy="533400"/>
          </a:xfrm>
          <a:prstGeom prst="line">
            <a:avLst/>
          </a:prstGeom>
          <a:noFill/>
          <a:ln w="28575">
            <a:solidFill>
              <a:schemeClr val="accent2"/>
            </a:solidFill>
            <a:round/>
            <a:headEnd/>
            <a:tailEnd/>
          </a:ln>
        </p:spPr>
        <p:txBody>
          <a:bodyPr lIns="0" tIns="46800" rIns="0" bIns="10800" anchor="ctr">
            <a:spAutoFit/>
          </a:bodyPr>
          <a:lstStyle/>
          <a:p>
            <a:endParaRPr lang="es-MX"/>
          </a:p>
        </p:txBody>
      </p:sp>
      <p:sp>
        <p:nvSpPr>
          <p:cNvPr id="83980" name="AutoShape 16"/>
          <p:cNvSpPr>
            <a:spLocks noChangeArrowheads="1"/>
          </p:cNvSpPr>
          <p:nvPr/>
        </p:nvSpPr>
        <p:spPr bwMode="auto">
          <a:xfrm flipV="1">
            <a:off x="6184900" y="5094288"/>
            <a:ext cx="944563" cy="381000"/>
          </a:xfrm>
          <a:prstGeom prst="triangle">
            <a:avLst>
              <a:gd name="adj" fmla="val 50000"/>
            </a:avLst>
          </a:prstGeom>
          <a:noFill/>
          <a:ln w="9525">
            <a:solidFill>
              <a:schemeClr val="tx1"/>
            </a:solidFill>
            <a:miter lim="800000"/>
            <a:headEnd/>
            <a:tailEnd/>
          </a:ln>
        </p:spPr>
        <p:txBody>
          <a:bodyPr lIns="0" tIns="46800" rIns="0" bIns="10800" anchor="ctr">
            <a:spAutoFit/>
          </a:bodyPr>
          <a:lstStyle/>
          <a:p>
            <a:endParaRPr lang="es-MX"/>
          </a:p>
        </p:txBody>
      </p:sp>
      <p:sp>
        <p:nvSpPr>
          <p:cNvPr id="83981" name="Line 18"/>
          <p:cNvSpPr>
            <a:spLocks noChangeShapeType="1"/>
          </p:cNvSpPr>
          <p:nvPr/>
        </p:nvSpPr>
        <p:spPr bwMode="auto">
          <a:xfrm flipH="1">
            <a:off x="5624513" y="5322888"/>
            <a:ext cx="833437" cy="5207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3982" name="Line 19"/>
          <p:cNvSpPr>
            <a:spLocks noChangeShapeType="1"/>
          </p:cNvSpPr>
          <p:nvPr/>
        </p:nvSpPr>
        <p:spPr bwMode="auto">
          <a:xfrm>
            <a:off x="6848475" y="5322888"/>
            <a:ext cx="955675" cy="5207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3983" name="Arc 20"/>
          <p:cNvSpPr>
            <a:spLocks/>
          </p:cNvSpPr>
          <p:nvPr/>
        </p:nvSpPr>
        <p:spPr bwMode="auto">
          <a:xfrm flipH="1" flipV="1">
            <a:off x="6075363" y="4332288"/>
            <a:ext cx="1195387" cy="1295400"/>
          </a:xfrm>
          <a:custGeom>
            <a:avLst/>
            <a:gdLst>
              <a:gd name="T0" fmla="*/ 0 w 31236"/>
              <a:gd name="T1" fmla="*/ 22673397 h 21600"/>
              <a:gd name="T2" fmla="*/ 45746905 w 31236"/>
              <a:gd name="T3" fmla="*/ 25439195 h 21600"/>
              <a:gd name="T4" fmla="*/ 22335976 w 31236"/>
              <a:gd name="T5" fmla="*/ 77688019 h 21600"/>
              <a:gd name="T6" fmla="*/ 0 60000 65536"/>
              <a:gd name="T7" fmla="*/ 0 60000 65536"/>
              <a:gd name="T8" fmla="*/ 0 60000 65536"/>
              <a:gd name="T9" fmla="*/ 0 w 31236"/>
              <a:gd name="T10" fmla="*/ 0 h 21600"/>
              <a:gd name="T11" fmla="*/ 31236 w 31236"/>
              <a:gd name="T12" fmla="*/ 21600 h 21600"/>
            </a:gdLst>
            <a:ahLst/>
            <a:cxnLst>
              <a:cxn ang="T6">
                <a:pos x="T0" y="T1"/>
              </a:cxn>
              <a:cxn ang="T7">
                <a:pos x="T2" y="T3"/>
              </a:cxn>
              <a:cxn ang="T8">
                <a:pos x="T4" y="T5"/>
              </a:cxn>
            </a:cxnLst>
            <a:rect l="T9" t="T10" r="T11" b="T12"/>
            <a:pathLst>
              <a:path w="31236" h="21600" fill="none" extrusionOk="0">
                <a:moveTo>
                  <a:pt x="0" y="6304"/>
                </a:moveTo>
                <a:cubicBezTo>
                  <a:pt x="4048" y="2266"/>
                  <a:pt x="9533" y="-1"/>
                  <a:pt x="15251" y="0"/>
                </a:cubicBezTo>
                <a:cubicBezTo>
                  <a:pt x="21337" y="0"/>
                  <a:pt x="27142" y="2568"/>
                  <a:pt x="31236" y="7072"/>
                </a:cubicBezTo>
              </a:path>
              <a:path w="31236" h="21600" stroke="0" extrusionOk="0">
                <a:moveTo>
                  <a:pt x="0" y="6304"/>
                </a:moveTo>
                <a:cubicBezTo>
                  <a:pt x="4048" y="2266"/>
                  <a:pt x="9533" y="-1"/>
                  <a:pt x="15251" y="0"/>
                </a:cubicBezTo>
                <a:cubicBezTo>
                  <a:pt x="21337" y="0"/>
                  <a:pt x="27142" y="2568"/>
                  <a:pt x="31236" y="7072"/>
                </a:cubicBezTo>
                <a:lnTo>
                  <a:pt x="15251"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3984" name="Line 22"/>
          <p:cNvSpPr>
            <a:spLocks noChangeShapeType="1"/>
          </p:cNvSpPr>
          <p:nvPr/>
        </p:nvSpPr>
        <p:spPr bwMode="auto">
          <a:xfrm>
            <a:off x="3065463" y="5399088"/>
            <a:ext cx="0" cy="4572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3985" name="Arc 23"/>
          <p:cNvSpPr>
            <a:spLocks/>
          </p:cNvSpPr>
          <p:nvPr/>
        </p:nvSpPr>
        <p:spPr bwMode="auto">
          <a:xfrm rot="10610310" flipH="1">
            <a:off x="2878138" y="5399088"/>
            <a:ext cx="328612" cy="309562"/>
          </a:xfrm>
          <a:custGeom>
            <a:avLst/>
            <a:gdLst>
              <a:gd name="T0" fmla="*/ 0 w 39212"/>
              <a:gd name="T1" fmla="*/ 2381951 h 21600"/>
              <a:gd name="T2" fmla="*/ 2753898 w 39212"/>
              <a:gd name="T3" fmla="*/ 2795617 h 21600"/>
              <a:gd name="T4" fmla="*/ 1344500 w 39212"/>
              <a:gd name="T5" fmla="*/ 4436511 h 21600"/>
              <a:gd name="T6" fmla="*/ 0 60000 65536"/>
              <a:gd name="T7" fmla="*/ 0 60000 65536"/>
              <a:gd name="T8" fmla="*/ 0 60000 65536"/>
              <a:gd name="T9" fmla="*/ 0 w 39212"/>
              <a:gd name="T10" fmla="*/ 0 h 21600"/>
              <a:gd name="T11" fmla="*/ 39212 w 39212"/>
              <a:gd name="T12" fmla="*/ 21600 h 21600"/>
            </a:gdLst>
            <a:ahLst/>
            <a:cxnLst>
              <a:cxn ang="T6">
                <a:pos x="T0" y="T1"/>
              </a:cxn>
              <a:cxn ang="T7">
                <a:pos x="T2" y="T3"/>
              </a:cxn>
              <a:cxn ang="T8">
                <a:pos x="T4" y="T5"/>
              </a:cxn>
            </a:cxnLst>
            <a:rect l="T9" t="T10" r="T11" b="T12"/>
            <a:pathLst>
              <a:path w="39212" h="21600" fill="none" extrusionOk="0">
                <a:moveTo>
                  <a:pt x="-1" y="11596"/>
                </a:moveTo>
                <a:cubicBezTo>
                  <a:pt x="3724" y="4468"/>
                  <a:pt x="11101" y="-1"/>
                  <a:pt x="19144" y="0"/>
                </a:cubicBezTo>
                <a:cubicBezTo>
                  <a:pt x="27989" y="0"/>
                  <a:pt x="35940" y="5392"/>
                  <a:pt x="39212" y="13610"/>
                </a:cubicBezTo>
              </a:path>
              <a:path w="39212" h="21600" stroke="0" extrusionOk="0">
                <a:moveTo>
                  <a:pt x="-1" y="11596"/>
                </a:moveTo>
                <a:cubicBezTo>
                  <a:pt x="3724" y="4468"/>
                  <a:pt x="11101" y="-1"/>
                  <a:pt x="19144" y="0"/>
                </a:cubicBezTo>
                <a:cubicBezTo>
                  <a:pt x="27989" y="0"/>
                  <a:pt x="35940" y="5392"/>
                  <a:pt x="39212" y="13610"/>
                </a:cubicBezTo>
                <a:lnTo>
                  <a:pt x="19144"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3986" name="Line 25"/>
          <p:cNvSpPr>
            <a:spLocks noChangeShapeType="1"/>
          </p:cNvSpPr>
          <p:nvPr/>
        </p:nvSpPr>
        <p:spPr bwMode="auto">
          <a:xfrm>
            <a:off x="6678613" y="5462588"/>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3987" name="Rectangle 27"/>
          <p:cNvSpPr>
            <a:spLocks noChangeArrowheads="1"/>
          </p:cNvSpPr>
          <p:nvPr/>
        </p:nvSpPr>
        <p:spPr bwMode="auto">
          <a:xfrm>
            <a:off x="7094538" y="4495800"/>
            <a:ext cx="182086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83988" name="Rectangle 28"/>
          <p:cNvSpPr>
            <a:spLocks noChangeArrowheads="1"/>
          </p:cNvSpPr>
          <p:nvPr/>
        </p:nvSpPr>
        <p:spPr bwMode="auto">
          <a:xfrm>
            <a:off x="1066800" y="4495800"/>
            <a:ext cx="1484313"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83989" name="Rectangle 29"/>
          <p:cNvSpPr>
            <a:spLocks noChangeArrowheads="1"/>
          </p:cNvSpPr>
          <p:nvPr/>
        </p:nvSpPr>
        <p:spPr bwMode="auto">
          <a:xfrm>
            <a:off x="6194425" y="4273550"/>
            <a:ext cx="968375" cy="276225"/>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sz="1600">
                <a:latin typeface="Arial Narrow" pitchFamily="34" charset="0"/>
              </a:rPr>
              <a:t>ALIMENTO</a:t>
            </a:r>
          </a:p>
        </p:txBody>
      </p:sp>
      <p:sp>
        <p:nvSpPr>
          <p:cNvPr id="83990" name="Rectangle 30"/>
          <p:cNvSpPr>
            <a:spLocks noChangeArrowheads="1"/>
          </p:cNvSpPr>
          <p:nvPr/>
        </p:nvSpPr>
        <p:spPr bwMode="auto">
          <a:xfrm>
            <a:off x="1173163" y="762000"/>
            <a:ext cx="7772400" cy="914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Restricciones sobre la E/G:</a:t>
            </a:r>
            <a:r>
              <a:rPr lang="es-ES_tradnl" sz="3200" b="1">
                <a:solidFill>
                  <a:schemeClr val="tx2"/>
                </a:solidFill>
                <a:latin typeface="Times New Roman" pitchFamily="18" charset="0"/>
              </a:rPr>
              <a:t> </a:t>
            </a:r>
            <a:r>
              <a:rPr lang="es-ES_tradnl" sz="2800" b="1">
                <a:solidFill>
                  <a:schemeClr val="tx2"/>
                </a:solidFill>
                <a:latin typeface="Times New Roman" pitchFamily="18" charset="0"/>
              </a:rPr>
              <a:t>Completitud/Parcialidad </a:t>
            </a:r>
            <a:r>
              <a:rPr lang="es-ES_tradnl" sz="2800">
                <a:solidFill>
                  <a:schemeClr val="tx2"/>
                </a:solidFill>
                <a:latin typeface="Times New Roman" pitchFamily="18" charset="0"/>
              </a:rPr>
              <a:t>(ii)</a:t>
            </a:r>
            <a:endParaRPr lang="es-ES" sz="2400">
              <a:solidFill>
                <a:schemeClr val="tx2"/>
              </a:solidFill>
              <a:latin typeface="Times New Roman" pitchFamily="18" charset="0"/>
            </a:endParaRPr>
          </a:p>
        </p:txBody>
      </p:sp>
      <p:sp>
        <p:nvSpPr>
          <p:cNvPr id="83991" name="Rectangle 31"/>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83992" name="Rectangle 6"/>
          <p:cNvSpPr>
            <a:spLocks noChangeArrowheads="1"/>
          </p:cNvSpPr>
          <p:nvPr/>
        </p:nvSpPr>
        <p:spPr bwMode="auto">
          <a:xfrm>
            <a:off x="1676400" y="5791200"/>
            <a:ext cx="784225" cy="276225"/>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sz="1600">
                <a:latin typeface="Arial Narrow" pitchFamily="34" charset="0"/>
              </a:rPr>
              <a:t>LACTEO</a:t>
            </a:r>
          </a:p>
        </p:txBody>
      </p:sp>
      <p:sp>
        <p:nvSpPr>
          <p:cNvPr id="83993" name="Rectangle 10"/>
          <p:cNvSpPr>
            <a:spLocks noChangeArrowheads="1"/>
          </p:cNvSpPr>
          <p:nvPr/>
        </p:nvSpPr>
        <p:spPr bwMode="auto">
          <a:xfrm>
            <a:off x="2703513" y="5791200"/>
            <a:ext cx="673100" cy="276225"/>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sz="1600">
                <a:latin typeface="Arial Narrow" pitchFamily="34" charset="0"/>
              </a:rPr>
              <a:t>FRUTA</a:t>
            </a:r>
          </a:p>
        </p:txBody>
      </p:sp>
      <p:sp>
        <p:nvSpPr>
          <p:cNvPr id="83994" name="Rectangle 14"/>
          <p:cNvSpPr>
            <a:spLocks noChangeArrowheads="1"/>
          </p:cNvSpPr>
          <p:nvPr/>
        </p:nvSpPr>
        <p:spPr bwMode="auto">
          <a:xfrm>
            <a:off x="6327775" y="5791200"/>
            <a:ext cx="673100" cy="276225"/>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sz="1600">
                <a:latin typeface="Arial Narrow" pitchFamily="34" charset="0"/>
              </a:rPr>
              <a:t>FRUTA</a:t>
            </a:r>
          </a:p>
        </p:txBody>
      </p:sp>
      <p:sp>
        <p:nvSpPr>
          <p:cNvPr id="83995" name="Rectangle 17"/>
          <p:cNvSpPr>
            <a:spLocks noChangeArrowheads="1"/>
          </p:cNvSpPr>
          <p:nvPr/>
        </p:nvSpPr>
        <p:spPr bwMode="auto">
          <a:xfrm>
            <a:off x="5311775" y="5791200"/>
            <a:ext cx="784225" cy="276225"/>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sz="1600">
                <a:latin typeface="Arial Narrow" pitchFamily="34" charset="0"/>
              </a:rPr>
              <a:t>LACTEO</a:t>
            </a:r>
          </a:p>
        </p:txBody>
      </p:sp>
      <p:sp>
        <p:nvSpPr>
          <p:cNvPr id="83996" name="Rectangle 21"/>
          <p:cNvSpPr>
            <a:spLocks noChangeArrowheads="1"/>
          </p:cNvSpPr>
          <p:nvPr/>
        </p:nvSpPr>
        <p:spPr bwMode="auto">
          <a:xfrm>
            <a:off x="3638550" y="5791200"/>
            <a:ext cx="933450" cy="276225"/>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sz="1600">
                <a:latin typeface="Arial Narrow" pitchFamily="34" charset="0"/>
              </a:rPr>
              <a:t>VERDURA</a:t>
            </a:r>
          </a:p>
        </p:txBody>
      </p:sp>
      <p:sp>
        <p:nvSpPr>
          <p:cNvPr id="83997" name="Rectangle 24"/>
          <p:cNvSpPr>
            <a:spLocks noChangeArrowheads="1"/>
          </p:cNvSpPr>
          <p:nvPr/>
        </p:nvSpPr>
        <p:spPr bwMode="auto">
          <a:xfrm>
            <a:off x="7219950" y="5791200"/>
            <a:ext cx="933450" cy="276225"/>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sz="1600">
                <a:latin typeface="Arial Narrow" pitchFamily="34" charset="0"/>
              </a:rPr>
              <a:t>VERDURA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3 Marcador de número de diapositiva"/>
          <p:cNvSpPr>
            <a:spLocks noGrp="1"/>
          </p:cNvSpPr>
          <p:nvPr>
            <p:ph type="sldNum" sz="quarter" idx="12"/>
          </p:nvPr>
        </p:nvSpPr>
        <p:spPr>
          <a:noFill/>
        </p:spPr>
        <p:txBody>
          <a:bodyPr/>
          <a:lstStyle/>
          <a:p>
            <a:fld id="{BA212481-3150-4286-AF96-E81CE809511F}" type="slidenum">
              <a:rPr lang="es-ES" smtClean="0"/>
              <a:pPr/>
              <a:t>79</a:t>
            </a:fld>
            <a:endParaRPr lang="es-ES"/>
          </a:p>
        </p:txBody>
      </p:sp>
      <p:sp>
        <p:nvSpPr>
          <p:cNvPr id="84995" name="Rectangle 3"/>
          <p:cNvSpPr>
            <a:spLocks noChangeArrowheads="1"/>
          </p:cNvSpPr>
          <p:nvPr/>
        </p:nvSpPr>
        <p:spPr bwMode="auto">
          <a:xfrm>
            <a:off x="1066800" y="1844675"/>
            <a:ext cx="7831138" cy="40989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5622925" algn="l"/>
              </a:tabLst>
            </a:pPr>
            <a:r>
              <a:rPr lang="es-ES_tradnl" sz="2400"/>
              <a:t>Las restricciones de </a:t>
            </a:r>
            <a:r>
              <a:rPr lang="es-ES_tradnl" sz="2400" b="1"/>
              <a:t>disyunción</a:t>
            </a:r>
            <a:r>
              <a:rPr lang="es-ES_tradnl" sz="2400"/>
              <a:t> y </a:t>
            </a:r>
            <a:r>
              <a:rPr lang="es-ES_tradnl" sz="2400" b="1"/>
              <a:t>completitud</a:t>
            </a:r>
            <a:r>
              <a:rPr lang="es-ES_tradnl" sz="2400"/>
              <a:t> son </a:t>
            </a:r>
            <a:r>
              <a:rPr lang="es-ES_tradnl" sz="2400" b="1"/>
              <a:t>independientes</a:t>
            </a:r>
            <a:r>
              <a:rPr lang="es-ES_tradnl" sz="2400"/>
              <a:t> entre sí </a:t>
            </a:r>
          </a:p>
          <a:p>
            <a:pPr marL="342900" indent="-342900">
              <a:spcBef>
                <a:spcPct val="20000"/>
              </a:spcBef>
              <a:buClr>
                <a:schemeClr val="folHlink"/>
              </a:buClr>
              <a:buSzPct val="60000"/>
              <a:buFont typeface="Wingdings" pitchFamily="2" charset="2"/>
              <a:buChar char="n"/>
              <a:tabLst>
                <a:tab pos="381000" algn="l"/>
                <a:tab pos="5622925" algn="l"/>
              </a:tabLst>
            </a:pPr>
            <a:endParaRPr lang="es-ES_tradnl" sz="2400"/>
          </a:p>
          <a:p>
            <a:pPr marL="342900" indent="-342900">
              <a:spcBef>
                <a:spcPct val="20000"/>
              </a:spcBef>
              <a:buClr>
                <a:schemeClr val="folHlink"/>
              </a:buClr>
              <a:buSzPct val="60000"/>
              <a:buFont typeface="Wingdings" pitchFamily="2" charset="2"/>
              <a:buChar char="n"/>
              <a:tabLst>
                <a:tab pos="381000" algn="l"/>
                <a:tab pos="5622925" algn="l"/>
              </a:tabLst>
            </a:pPr>
            <a:r>
              <a:rPr lang="es-ES_tradnl" sz="2400"/>
              <a:t>Dan lugar a 4 tipos de especialización:</a:t>
            </a:r>
          </a:p>
          <a:p>
            <a:pPr marL="819150" lvl="1" indent="-285750">
              <a:spcBef>
                <a:spcPct val="20000"/>
              </a:spcBef>
              <a:buClr>
                <a:schemeClr val="hlink"/>
              </a:buClr>
              <a:buSzPct val="55000"/>
              <a:buFont typeface="Wingdings" pitchFamily="2" charset="2"/>
              <a:buChar char="n"/>
              <a:tabLst>
                <a:tab pos="381000" algn="l"/>
                <a:tab pos="5622925" algn="l"/>
              </a:tabLst>
            </a:pPr>
            <a:r>
              <a:rPr lang="es-ES_tradnl" sz="2400"/>
              <a:t>Disjunta y Total</a:t>
            </a:r>
          </a:p>
          <a:p>
            <a:pPr marL="819150" lvl="1" indent="-285750">
              <a:spcBef>
                <a:spcPct val="20000"/>
              </a:spcBef>
              <a:buClr>
                <a:schemeClr val="hlink"/>
              </a:buClr>
              <a:buSzPct val="55000"/>
              <a:buFont typeface="Wingdings" pitchFamily="2" charset="2"/>
              <a:buChar char="n"/>
              <a:tabLst>
                <a:tab pos="381000" algn="l"/>
                <a:tab pos="5622925" algn="l"/>
              </a:tabLst>
            </a:pPr>
            <a:r>
              <a:rPr lang="es-ES_tradnl" sz="2400"/>
              <a:t>Disjunta y Parcial</a:t>
            </a:r>
          </a:p>
          <a:p>
            <a:pPr marL="819150" lvl="1" indent="-285750">
              <a:spcBef>
                <a:spcPct val="20000"/>
              </a:spcBef>
              <a:buClr>
                <a:schemeClr val="hlink"/>
              </a:buClr>
              <a:buSzPct val="55000"/>
              <a:buFont typeface="Wingdings" pitchFamily="2" charset="2"/>
              <a:buChar char="n"/>
              <a:tabLst>
                <a:tab pos="381000" algn="l"/>
                <a:tab pos="5622925" algn="l"/>
              </a:tabLst>
            </a:pPr>
            <a:r>
              <a:rPr lang="es-ES_tradnl" sz="2400"/>
              <a:t>Solapada y Total</a:t>
            </a:r>
          </a:p>
          <a:p>
            <a:pPr marL="819150" lvl="1" indent="-285750">
              <a:spcBef>
                <a:spcPct val="20000"/>
              </a:spcBef>
              <a:buClr>
                <a:schemeClr val="hlink"/>
              </a:buClr>
              <a:buSzPct val="55000"/>
              <a:buFont typeface="Wingdings" pitchFamily="2" charset="2"/>
              <a:buChar char="n"/>
              <a:tabLst>
                <a:tab pos="381000" algn="l"/>
                <a:tab pos="5622925" algn="l"/>
              </a:tabLst>
            </a:pPr>
            <a:r>
              <a:rPr lang="es-ES_tradnl" sz="2400"/>
              <a:t>Solapada y Parcial</a:t>
            </a:r>
          </a:p>
          <a:p>
            <a:pPr marL="342900" indent="-342900">
              <a:spcBef>
                <a:spcPct val="20000"/>
              </a:spcBef>
              <a:buClr>
                <a:schemeClr val="folHlink"/>
              </a:buClr>
              <a:buSzPct val="60000"/>
              <a:buFont typeface="Wingdings" pitchFamily="2" charset="2"/>
              <a:buChar char="n"/>
              <a:tabLst>
                <a:tab pos="381000" algn="l"/>
                <a:tab pos="5622925" algn="l"/>
              </a:tabLst>
            </a:pPr>
            <a:endParaRPr lang="es-ES_tradnl" sz="2400"/>
          </a:p>
          <a:p>
            <a:pPr marL="342900" indent="-342900">
              <a:spcBef>
                <a:spcPct val="20000"/>
              </a:spcBef>
              <a:buClr>
                <a:schemeClr val="folHlink"/>
              </a:buClr>
              <a:buSzPct val="60000"/>
              <a:buFont typeface="Wingdings" pitchFamily="2" charset="2"/>
              <a:buChar char="n"/>
              <a:tabLst>
                <a:tab pos="381000" algn="l"/>
                <a:tab pos="5622925" algn="l"/>
              </a:tabLst>
            </a:pPr>
            <a:r>
              <a:rPr lang="es-ES_tradnl" sz="2400"/>
              <a:t>Lo veremos con un ejemplo de una base de datos de una Universidad</a:t>
            </a:r>
          </a:p>
        </p:txBody>
      </p:sp>
      <p:sp>
        <p:nvSpPr>
          <p:cNvPr id="84996" name="Rectangle 3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84997" name="Rectangle 35"/>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3200" b="1">
                <a:solidFill>
                  <a:schemeClr val="tx2"/>
                </a:solidFill>
                <a:latin typeface="Times New Roman" pitchFamily="18" charset="0"/>
              </a:rPr>
              <a:t>E/G: Tipos de Especialización</a:t>
            </a:r>
            <a:endParaRPr lang="es-ES" sz="3200" b="1">
              <a:solidFill>
                <a:schemeClr val="tx2"/>
              </a:solidFill>
              <a:latin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5 Marcador de número de diapositiva"/>
          <p:cNvSpPr>
            <a:spLocks noGrp="1"/>
          </p:cNvSpPr>
          <p:nvPr>
            <p:ph type="sldNum" sz="quarter" idx="12"/>
          </p:nvPr>
        </p:nvSpPr>
        <p:spPr>
          <a:noFill/>
        </p:spPr>
        <p:txBody>
          <a:bodyPr/>
          <a:lstStyle/>
          <a:p>
            <a:fld id="{C0756DC6-45D8-4211-9727-55A234C48B67}" type="slidenum">
              <a:rPr lang="es-ES" smtClean="0"/>
              <a:pPr/>
              <a:t>8</a:t>
            </a:fld>
            <a:endParaRPr lang="es-ES"/>
          </a:p>
        </p:txBody>
      </p:sp>
      <p:sp>
        <p:nvSpPr>
          <p:cNvPr id="12291" name="Rectangle 5"/>
          <p:cNvSpPr>
            <a:spLocks noGrp="1" noChangeArrowheads="1"/>
          </p:cNvSpPr>
          <p:nvPr>
            <p:ph type="title"/>
          </p:nvPr>
        </p:nvSpPr>
        <p:spPr>
          <a:xfrm>
            <a:off x="1150938" y="993775"/>
            <a:ext cx="7793037" cy="682625"/>
          </a:xfrm>
        </p:spPr>
        <p:txBody>
          <a:bodyPr/>
          <a:lstStyle/>
          <a:p>
            <a:pPr eaLnBrk="1" hangingPunct="1"/>
            <a:r>
              <a:rPr lang="es-ES_tradnl" b="1"/>
              <a:t>ATRIBUTO</a:t>
            </a:r>
          </a:p>
        </p:txBody>
      </p:sp>
      <p:sp>
        <p:nvSpPr>
          <p:cNvPr id="12292" name="Rectangle 6"/>
          <p:cNvSpPr>
            <a:spLocks noGrp="1" noChangeArrowheads="1"/>
          </p:cNvSpPr>
          <p:nvPr>
            <p:ph type="body" idx="1"/>
          </p:nvPr>
        </p:nvSpPr>
        <p:spPr>
          <a:xfrm>
            <a:off x="1182688" y="1916113"/>
            <a:ext cx="7772400" cy="1541462"/>
          </a:xfrm>
        </p:spPr>
        <p:txBody>
          <a:bodyPr/>
          <a:lstStyle/>
          <a:p>
            <a:pPr eaLnBrk="1" hangingPunct="1"/>
            <a:r>
              <a:rPr lang="es-ES_tradnl" sz="2400">
                <a:solidFill>
                  <a:schemeClr val="accent2"/>
                </a:solidFill>
              </a:rPr>
              <a:t>Propiedad</a:t>
            </a:r>
            <a:r>
              <a:rPr lang="es-ES_tradnl" sz="2400"/>
              <a:t> o característica de una entidad</a:t>
            </a:r>
          </a:p>
          <a:p>
            <a:pPr eaLnBrk="1" hangingPunct="1"/>
            <a:r>
              <a:rPr lang="es-ES_tradnl" sz="2400"/>
              <a:t>Una </a:t>
            </a:r>
            <a:r>
              <a:rPr lang="es-ES_tradnl" sz="2400">
                <a:solidFill>
                  <a:schemeClr val="accent2"/>
                </a:solidFill>
              </a:rPr>
              <a:t>entidad particular</a:t>
            </a:r>
            <a:r>
              <a:rPr lang="es-ES_tradnl" sz="2400"/>
              <a:t> es descrita por los </a:t>
            </a:r>
            <a:r>
              <a:rPr lang="es-ES_tradnl" sz="2400">
                <a:solidFill>
                  <a:schemeClr val="accent2"/>
                </a:solidFill>
              </a:rPr>
              <a:t>valores de sus atributos</a:t>
            </a:r>
            <a:r>
              <a:rPr lang="es-ES_tradnl" sz="2400"/>
              <a:t>:</a:t>
            </a:r>
          </a:p>
        </p:txBody>
      </p:sp>
      <p:grpSp>
        <p:nvGrpSpPr>
          <p:cNvPr id="12293" name="Group 35"/>
          <p:cNvGrpSpPr>
            <a:grpSpLocks/>
          </p:cNvGrpSpPr>
          <p:nvPr/>
        </p:nvGrpSpPr>
        <p:grpSpPr bwMode="auto">
          <a:xfrm>
            <a:off x="1676400" y="3048000"/>
            <a:ext cx="5629275" cy="1809750"/>
            <a:chOff x="1056" y="1920"/>
            <a:chExt cx="3546" cy="1140"/>
          </a:xfrm>
        </p:grpSpPr>
        <p:sp>
          <p:nvSpPr>
            <p:cNvPr id="12308" name="Text Box 7"/>
            <p:cNvSpPr txBox="1">
              <a:spLocks noChangeArrowheads="1"/>
            </p:cNvSpPr>
            <p:nvPr/>
          </p:nvSpPr>
          <p:spPr bwMode="auto">
            <a:xfrm>
              <a:off x="2064" y="1920"/>
              <a:ext cx="2538"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b="1">
                  <a:solidFill>
                    <a:schemeClr val="tx2"/>
                  </a:solidFill>
                  <a:latin typeface="Arial Narrow" pitchFamily="34" charset="0"/>
                </a:rPr>
                <a:t>titulo</a:t>
              </a:r>
              <a:r>
                <a:rPr lang="es-ES_tradnl" sz="2400">
                  <a:solidFill>
                    <a:schemeClr val="tx2"/>
                  </a:solidFill>
                  <a:latin typeface="Times New Roman" pitchFamily="18" charset="0"/>
                </a:rPr>
                <a:t> = El alquimista impaciente</a:t>
              </a:r>
              <a:endParaRPr lang="es-ES" sz="2400">
                <a:solidFill>
                  <a:schemeClr val="tx2"/>
                </a:solidFill>
                <a:latin typeface="Times New Roman" pitchFamily="18" charset="0"/>
              </a:endParaRPr>
            </a:p>
          </p:txBody>
        </p:sp>
        <p:sp>
          <p:nvSpPr>
            <p:cNvPr id="12309" name="Text Box 8"/>
            <p:cNvSpPr txBox="1">
              <a:spLocks noChangeArrowheads="1"/>
            </p:cNvSpPr>
            <p:nvPr/>
          </p:nvSpPr>
          <p:spPr bwMode="auto">
            <a:xfrm>
              <a:off x="2064" y="2124"/>
              <a:ext cx="1360"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b="1">
                  <a:solidFill>
                    <a:schemeClr val="tx2"/>
                  </a:solidFill>
                  <a:latin typeface="Arial Narrow" pitchFamily="34" charset="0"/>
                </a:rPr>
                <a:t>genero</a:t>
              </a:r>
              <a:r>
                <a:rPr lang="es-ES_tradnl" sz="2400">
                  <a:solidFill>
                    <a:schemeClr val="tx2"/>
                  </a:solidFill>
                  <a:latin typeface="Times New Roman" pitchFamily="18" charset="0"/>
                </a:rPr>
                <a:t> = Thriller</a:t>
              </a:r>
              <a:endParaRPr lang="es-ES" sz="2400">
                <a:solidFill>
                  <a:schemeClr val="tx2"/>
                </a:solidFill>
                <a:latin typeface="Times New Roman" pitchFamily="18" charset="0"/>
              </a:endParaRPr>
            </a:p>
          </p:txBody>
        </p:sp>
        <p:sp>
          <p:nvSpPr>
            <p:cNvPr id="12310" name="Text Box 9"/>
            <p:cNvSpPr txBox="1">
              <a:spLocks noChangeArrowheads="1"/>
            </p:cNvSpPr>
            <p:nvPr/>
          </p:nvSpPr>
          <p:spPr bwMode="auto">
            <a:xfrm>
              <a:off x="2064" y="2364"/>
              <a:ext cx="1768"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b="1">
                  <a:solidFill>
                    <a:schemeClr val="tx2"/>
                  </a:solidFill>
                  <a:latin typeface="Arial Narrow" pitchFamily="34" charset="0"/>
                </a:rPr>
                <a:t>nacionalidad</a:t>
              </a:r>
              <a:r>
                <a:rPr lang="es-ES_tradnl" sz="2400">
                  <a:solidFill>
                    <a:schemeClr val="tx2"/>
                  </a:solidFill>
                  <a:latin typeface="Times New Roman" pitchFamily="18" charset="0"/>
                </a:rPr>
                <a:t> = España</a:t>
              </a:r>
              <a:endParaRPr lang="es-ES" sz="2400">
                <a:solidFill>
                  <a:schemeClr val="tx2"/>
                </a:solidFill>
                <a:latin typeface="Times New Roman" pitchFamily="18" charset="0"/>
              </a:endParaRPr>
            </a:p>
          </p:txBody>
        </p:sp>
        <p:sp>
          <p:nvSpPr>
            <p:cNvPr id="12311" name="Text Box 10"/>
            <p:cNvSpPr txBox="1">
              <a:spLocks noChangeArrowheads="1"/>
            </p:cNvSpPr>
            <p:nvPr/>
          </p:nvSpPr>
          <p:spPr bwMode="auto">
            <a:xfrm>
              <a:off x="2064" y="2592"/>
              <a:ext cx="1483"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b="1">
                  <a:solidFill>
                    <a:schemeClr val="tx2"/>
                  </a:solidFill>
                  <a:latin typeface="Arial Narrow" pitchFamily="34" charset="0"/>
                </a:rPr>
                <a:t>añoestreno</a:t>
              </a:r>
              <a:r>
                <a:rPr lang="es-ES_tradnl" sz="2400">
                  <a:solidFill>
                    <a:schemeClr val="tx2"/>
                  </a:solidFill>
                  <a:latin typeface="Times New Roman" pitchFamily="18" charset="0"/>
                </a:rPr>
                <a:t> = 2002</a:t>
              </a:r>
              <a:endParaRPr lang="es-ES" sz="2400">
                <a:solidFill>
                  <a:schemeClr val="tx2"/>
                </a:solidFill>
                <a:latin typeface="Times New Roman" pitchFamily="18" charset="0"/>
              </a:endParaRPr>
            </a:p>
          </p:txBody>
        </p:sp>
        <p:sp>
          <p:nvSpPr>
            <p:cNvPr id="12312" name="Text Box 11"/>
            <p:cNvSpPr txBox="1">
              <a:spLocks noChangeArrowheads="1"/>
            </p:cNvSpPr>
            <p:nvPr/>
          </p:nvSpPr>
          <p:spPr bwMode="auto">
            <a:xfrm>
              <a:off x="1056" y="2220"/>
              <a:ext cx="336" cy="276"/>
            </a:xfrm>
            <a:prstGeom prst="rect">
              <a:avLst/>
            </a:prstGeom>
            <a:noFill/>
            <a:ln w="9525">
              <a:noFill/>
              <a:miter lim="800000"/>
              <a:headEnd/>
              <a:tailEnd/>
            </a:ln>
          </p:spPr>
          <p:txBody>
            <a:bodyPr lIns="36000" tIns="36000" rIns="36000" bIns="36000">
              <a:spAutoFit/>
            </a:bodyPr>
            <a:lstStyle/>
            <a:p>
              <a:pPr>
                <a:spcBef>
                  <a:spcPct val="50000"/>
                </a:spcBef>
              </a:pPr>
              <a:r>
                <a:rPr lang="es-ES_tradnl" sz="2400">
                  <a:solidFill>
                    <a:schemeClr val="tx2"/>
                  </a:solidFill>
                  <a:latin typeface="Arial Narrow" pitchFamily="34" charset="0"/>
                </a:rPr>
                <a:t>p1</a:t>
              </a:r>
              <a:endParaRPr lang="es-ES" sz="2400">
                <a:solidFill>
                  <a:schemeClr val="tx2"/>
                </a:solidFill>
                <a:latin typeface="Arial Narrow" pitchFamily="34" charset="0"/>
              </a:endParaRPr>
            </a:p>
          </p:txBody>
        </p:sp>
        <p:sp>
          <p:nvSpPr>
            <p:cNvPr id="12313" name="Oval 12"/>
            <p:cNvSpPr>
              <a:spLocks noChangeAspect="1" noChangeArrowheads="1"/>
            </p:cNvSpPr>
            <p:nvPr/>
          </p:nvSpPr>
          <p:spPr bwMode="auto">
            <a:xfrm>
              <a:off x="1296" y="2357"/>
              <a:ext cx="91" cy="91"/>
            </a:xfrm>
            <a:prstGeom prst="ellipse">
              <a:avLst/>
            </a:prstGeom>
            <a:solidFill>
              <a:schemeClr val="tx2"/>
            </a:solidFill>
            <a:ln w="9525">
              <a:solidFill>
                <a:schemeClr val="tx2"/>
              </a:solidFill>
              <a:round/>
              <a:headEnd/>
              <a:tailEnd/>
            </a:ln>
          </p:spPr>
          <p:txBody>
            <a:bodyPr wrap="none" lIns="36000" tIns="36000" rIns="36000" bIns="36000" anchor="ctr"/>
            <a:lstStyle/>
            <a:p>
              <a:endParaRPr lang="es-MX"/>
            </a:p>
          </p:txBody>
        </p:sp>
        <p:sp>
          <p:nvSpPr>
            <p:cNvPr id="12314" name="Line 13"/>
            <p:cNvSpPr>
              <a:spLocks noChangeShapeType="1"/>
            </p:cNvSpPr>
            <p:nvPr/>
          </p:nvSpPr>
          <p:spPr bwMode="auto">
            <a:xfrm flipV="1">
              <a:off x="1344" y="2064"/>
              <a:ext cx="672" cy="336"/>
            </a:xfrm>
            <a:prstGeom prst="line">
              <a:avLst/>
            </a:prstGeom>
            <a:noFill/>
            <a:ln w="9525">
              <a:solidFill>
                <a:schemeClr val="tx2"/>
              </a:solidFill>
              <a:round/>
              <a:headEnd/>
              <a:tailEnd/>
            </a:ln>
          </p:spPr>
          <p:txBody>
            <a:bodyPr lIns="36000" tIns="36000" rIns="36000" bIns="36000" anchor="ctr"/>
            <a:lstStyle/>
            <a:p>
              <a:endParaRPr lang="es-MX"/>
            </a:p>
          </p:txBody>
        </p:sp>
        <p:sp>
          <p:nvSpPr>
            <p:cNvPr id="12315" name="Line 14"/>
            <p:cNvSpPr>
              <a:spLocks noChangeShapeType="1"/>
            </p:cNvSpPr>
            <p:nvPr/>
          </p:nvSpPr>
          <p:spPr bwMode="auto">
            <a:xfrm flipV="1">
              <a:off x="1344" y="2304"/>
              <a:ext cx="672" cy="96"/>
            </a:xfrm>
            <a:prstGeom prst="line">
              <a:avLst/>
            </a:prstGeom>
            <a:noFill/>
            <a:ln w="9525">
              <a:solidFill>
                <a:schemeClr val="tx2"/>
              </a:solidFill>
              <a:round/>
              <a:headEnd/>
              <a:tailEnd/>
            </a:ln>
          </p:spPr>
          <p:txBody>
            <a:bodyPr lIns="36000" tIns="36000" rIns="36000" bIns="36000" anchor="ctr"/>
            <a:lstStyle/>
            <a:p>
              <a:endParaRPr lang="es-MX"/>
            </a:p>
          </p:txBody>
        </p:sp>
        <p:sp>
          <p:nvSpPr>
            <p:cNvPr id="12316" name="Line 15"/>
            <p:cNvSpPr>
              <a:spLocks noChangeShapeType="1"/>
            </p:cNvSpPr>
            <p:nvPr/>
          </p:nvSpPr>
          <p:spPr bwMode="auto">
            <a:xfrm>
              <a:off x="1344" y="2400"/>
              <a:ext cx="672" cy="96"/>
            </a:xfrm>
            <a:prstGeom prst="line">
              <a:avLst/>
            </a:prstGeom>
            <a:noFill/>
            <a:ln w="9525">
              <a:solidFill>
                <a:schemeClr val="tx2"/>
              </a:solidFill>
              <a:round/>
              <a:headEnd/>
              <a:tailEnd/>
            </a:ln>
          </p:spPr>
          <p:txBody>
            <a:bodyPr lIns="36000" tIns="36000" rIns="36000" bIns="36000" anchor="ctr"/>
            <a:lstStyle/>
            <a:p>
              <a:endParaRPr lang="es-MX"/>
            </a:p>
          </p:txBody>
        </p:sp>
        <p:sp>
          <p:nvSpPr>
            <p:cNvPr id="12317" name="Line 16"/>
            <p:cNvSpPr>
              <a:spLocks noChangeShapeType="1"/>
            </p:cNvSpPr>
            <p:nvPr/>
          </p:nvSpPr>
          <p:spPr bwMode="auto">
            <a:xfrm>
              <a:off x="1344" y="2400"/>
              <a:ext cx="720" cy="336"/>
            </a:xfrm>
            <a:prstGeom prst="line">
              <a:avLst/>
            </a:prstGeom>
            <a:noFill/>
            <a:ln w="9525">
              <a:solidFill>
                <a:schemeClr val="tx2"/>
              </a:solidFill>
              <a:round/>
              <a:headEnd/>
              <a:tailEnd/>
            </a:ln>
          </p:spPr>
          <p:txBody>
            <a:bodyPr lIns="36000" tIns="36000" rIns="36000" bIns="36000" anchor="ctr"/>
            <a:lstStyle/>
            <a:p>
              <a:endParaRPr lang="es-MX"/>
            </a:p>
          </p:txBody>
        </p:sp>
        <p:sp>
          <p:nvSpPr>
            <p:cNvPr id="12318" name="Text Box 31"/>
            <p:cNvSpPr txBox="1">
              <a:spLocks noChangeArrowheads="1"/>
            </p:cNvSpPr>
            <p:nvPr/>
          </p:nvSpPr>
          <p:spPr bwMode="auto">
            <a:xfrm>
              <a:off x="2064" y="2784"/>
              <a:ext cx="178"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b="1">
                  <a:solidFill>
                    <a:schemeClr val="tx2"/>
                  </a:solidFill>
                  <a:latin typeface="Arial Narrow" pitchFamily="34" charset="0"/>
                </a:rPr>
                <a:t>...</a:t>
              </a:r>
              <a:endParaRPr lang="es-ES" sz="2400" b="1">
                <a:solidFill>
                  <a:schemeClr val="tx2"/>
                </a:solidFill>
                <a:latin typeface="Times New Roman" pitchFamily="18" charset="0"/>
              </a:endParaRPr>
            </a:p>
          </p:txBody>
        </p:sp>
        <p:sp>
          <p:nvSpPr>
            <p:cNvPr id="12319" name="Line 32"/>
            <p:cNvSpPr>
              <a:spLocks noChangeShapeType="1"/>
            </p:cNvSpPr>
            <p:nvPr/>
          </p:nvSpPr>
          <p:spPr bwMode="auto">
            <a:xfrm>
              <a:off x="1344" y="2400"/>
              <a:ext cx="672" cy="528"/>
            </a:xfrm>
            <a:prstGeom prst="line">
              <a:avLst/>
            </a:prstGeom>
            <a:noFill/>
            <a:ln w="9525">
              <a:solidFill>
                <a:schemeClr val="tx2"/>
              </a:solidFill>
              <a:round/>
              <a:headEnd/>
              <a:tailEnd/>
            </a:ln>
          </p:spPr>
          <p:txBody>
            <a:bodyPr lIns="36000" tIns="36000" rIns="36000" bIns="36000" anchor="ctr"/>
            <a:lstStyle/>
            <a:p>
              <a:endParaRPr lang="es-MX"/>
            </a:p>
          </p:txBody>
        </p:sp>
      </p:grpSp>
      <p:grpSp>
        <p:nvGrpSpPr>
          <p:cNvPr id="12294" name="Group 37"/>
          <p:cNvGrpSpPr>
            <a:grpSpLocks/>
          </p:cNvGrpSpPr>
          <p:nvPr/>
        </p:nvGrpSpPr>
        <p:grpSpPr bwMode="auto">
          <a:xfrm>
            <a:off x="1676400" y="4895850"/>
            <a:ext cx="5229225" cy="1790700"/>
            <a:chOff x="1056" y="3084"/>
            <a:chExt cx="3294" cy="1128"/>
          </a:xfrm>
        </p:grpSpPr>
        <p:sp>
          <p:nvSpPr>
            <p:cNvPr id="12296" name="Text Box 21"/>
            <p:cNvSpPr txBox="1">
              <a:spLocks noChangeArrowheads="1"/>
            </p:cNvSpPr>
            <p:nvPr/>
          </p:nvSpPr>
          <p:spPr bwMode="auto">
            <a:xfrm>
              <a:off x="2064" y="3297"/>
              <a:ext cx="1482"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b="1">
                  <a:solidFill>
                    <a:schemeClr val="tx2"/>
                  </a:solidFill>
                  <a:latin typeface="Arial Narrow" pitchFamily="34" charset="0"/>
                </a:rPr>
                <a:t>nss</a:t>
              </a:r>
              <a:r>
                <a:rPr lang="es-ES_tradnl" sz="2400">
                  <a:solidFill>
                    <a:schemeClr val="tx2"/>
                  </a:solidFill>
                  <a:latin typeface="Times New Roman" pitchFamily="18" charset="0"/>
                </a:rPr>
                <a:t> = 1122334455</a:t>
              </a:r>
              <a:endParaRPr lang="es-ES" sz="2400">
                <a:solidFill>
                  <a:schemeClr val="tx2"/>
                </a:solidFill>
                <a:latin typeface="Times New Roman" pitchFamily="18" charset="0"/>
              </a:endParaRPr>
            </a:p>
          </p:txBody>
        </p:sp>
        <p:sp>
          <p:nvSpPr>
            <p:cNvPr id="12297" name="Text Box 22"/>
            <p:cNvSpPr txBox="1">
              <a:spLocks noChangeArrowheads="1"/>
            </p:cNvSpPr>
            <p:nvPr/>
          </p:nvSpPr>
          <p:spPr bwMode="auto">
            <a:xfrm>
              <a:off x="2064" y="3084"/>
              <a:ext cx="1254"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b="1">
                  <a:solidFill>
                    <a:schemeClr val="tx2"/>
                  </a:solidFill>
                  <a:latin typeface="Arial Narrow" pitchFamily="34" charset="0"/>
                </a:rPr>
                <a:t>dni</a:t>
              </a:r>
              <a:r>
                <a:rPr lang="es-ES_tradnl" sz="2400">
                  <a:solidFill>
                    <a:schemeClr val="tx2"/>
                  </a:solidFill>
                  <a:latin typeface="Times New Roman" pitchFamily="18" charset="0"/>
                </a:rPr>
                <a:t> = 87654321</a:t>
              </a:r>
              <a:endParaRPr lang="es-ES" sz="2400">
                <a:solidFill>
                  <a:schemeClr val="tx2"/>
                </a:solidFill>
                <a:latin typeface="Times New Roman" pitchFamily="18" charset="0"/>
              </a:endParaRPr>
            </a:p>
          </p:txBody>
        </p:sp>
        <p:sp>
          <p:nvSpPr>
            <p:cNvPr id="12298" name="Text Box 23"/>
            <p:cNvSpPr txBox="1">
              <a:spLocks noChangeArrowheads="1"/>
            </p:cNvSpPr>
            <p:nvPr/>
          </p:nvSpPr>
          <p:spPr bwMode="auto">
            <a:xfrm>
              <a:off x="2064" y="3510"/>
              <a:ext cx="2286"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b="1">
                  <a:solidFill>
                    <a:schemeClr val="tx2"/>
                  </a:solidFill>
                  <a:latin typeface="Arial Narrow" pitchFamily="34" charset="0"/>
                </a:rPr>
                <a:t>nombre</a:t>
              </a:r>
              <a:r>
                <a:rPr lang="es-ES_tradnl" sz="2400">
                  <a:solidFill>
                    <a:schemeClr val="tx2"/>
                  </a:solidFill>
                  <a:latin typeface="Times New Roman" pitchFamily="18" charset="0"/>
                </a:rPr>
                <a:t> = Cristina Aliaga Gil</a:t>
              </a:r>
              <a:endParaRPr lang="es-ES" sz="2400">
                <a:solidFill>
                  <a:schemeClr val="tx2"/>
                </a:solidFill>
                <a:latin typeface="Times New Roman" pitchFamily="18" charset="0"/>
              </a:endParaRPr>
            </a:p>
          </p:txBody>
        </p:sp>
        <p:sp>
          <p:nvSpPr>
            <p:cNvPr id="12299" name="Text Box 24"/>
            <p:cNvSpPr txBox="1">
              <a:spLocks noChangeArrowheads="1"/>
            </p:cNvSpPr>
            <p:nvPr/>
          </p:nvSpPr>
          <p:spPr bwMode="auto">
            <a:xfrm>
              <a:off x="2064" y="3723"/>
              <a:ext cx="1768"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b="1">
                  <a:solidFill>
                    <a:schemeClr val="tx2"/>
                  </a:solidFill>
                  <a:latin typeface="Arial Narrow" pitchFamily="34" charset="0"/>
                </a:rPr>
                <a:t>nacionalidad</a:t>
              </a:r>
              <a:r>
                <a:rPr lang="es-ES_tradnl" sz="2400">
                  <a:solidFill>
                    <a:schemeClr val="tx2"/>
                  </a:solidFill>
                  <a:latin typeface="Times New Roman" pitchFamily="18" charset="0"/>
                </a:rPr>
                <a:t> = España</a:t>
              </a:r>
              <a:endParaRPr lang="es-ES" sz="2400">
                <a:solidFill>
                  <a:schemeClr val="tx2"/>
                </a:solidFill>
                <a:latin typeface="Times New Roman" pitchFamily="18" charset="0"/>
              </a:endParaRPr>
            </a:p>
          </p:txBody>
        </p:sp>
        <p:sp>
          <p:nvSpPr>
            <p:cNvPr id="12300" name="Text Box 25"/>
            <p:cNvSpPr txBox="1">
              <a:spLocks noChangeArrowheads="1"/>
            </p:cNvSpPr>
            <p:nvPr/>
          </p:nvSpPr>
          <p:spPr bwMode="auto">
            <a:xfrm>
              <a:off x="1056" y="3372"/>
              <a:ext cx="336" cy="276"/>
            </a:xfrm>
            <a:prstGeom prst="rect">
              <a:avLst/>
            </a:prstGeom>
            <a:noFill/>
            <a:ln w="9525">
              <a:noFill/>
              <a:miter lim="800000"/>
              <a:headEnd/>
              <a:tailEnd/>
            </a:ln>
          </p:spPr>
          <p:txBody>
            <a:bodyPr lIns="36000" tIns="36000" rIns="36000" bIns="36000">
              <a:spAutoFit/>
            </a:bodyPr>
            <a:lstStyle/>
            <a:p>
              <a:pPr>
                <a:spcBef>
                  <a:spcPct val="50000"/>
                </a:spcBef>
              </a:pPr>
              <a:r>
                <a:rPr lang="es-ES_tradnl" sz="2400">
                  <a:solidFill>
                    <a:schemeClr val="tx2"/>
                  </a:solidFill>
                  <a:latin typeface="Arial Narrow" pitchFamily="34" charset="0"/>
                </a:rPr>
                <a:t>e1</a:t>
              </a:r>
              <a:endParaRPr lang="es-ES" sz="2400">
                <a:solidFill>
                  <a:schemeClr val="tx2"/>
                </a:solidFill>
                <a:latin typeface="Arial Narrow" pitchFamily="34" charset="0"/>
              </a:endParaRPr>
            </a:p>
          </p:txBody>
        </p:sp>
        <p:sp>
          <p:nvSpPr>
            <p:cNvPr id="12301" name="Oval 26"/>
            <p:cNvSpPr>
              <a:spLocks noChangeAspect="1" noChangeArrowheads="1"/>
            </p:cNvSpPr>
            <p:nvPr/>
          </p:nvSpPr>
          <p:spPr bwMode="auto">
            <a:xfrm>
              <a:off x="1296" y="3509"/>
              <a:ext cx="91" cy="91"/>
            </a:xfrm>
            <a:prstGeom prst="ellipse">
              <a:avLst/>
            </a:prstGeom>
            <a:solidFill>
              <a:schemeClr val="tx2"/>
            </a:solidFill>
            <a:ln w="9525">
              <a:solidFill>
                <a:schemeClr val="tx2"/>
              </a:solidFill>
              <a:round/>
              <a:headEnd/>
              <a:tailEnd/>
            </a:ln>
          </p:spPr>
          <p:txBody>
            <a:bodyPr wrap="none" lIns="36000" tIns="36000" rIns="36000" bIns="36000" anchor="ctr"/>
            <a:lstStyle/>
            <a:p>
              <a:endParaRPr lang="es-MX"/>
            </a:p>
          </p:txBody>
        </p:sp>
        <p:sp>
          <p:nvSpPr>
            <p:cNvPr id="12302" name="Line 27"/>
            <p:cNvSpPr>
              <a:spLocks noChangeShapeType="1"/>
            </p:cNvSpPr>
            <p:nvPr/>
          </p:nvSpPr>
          <p:spPr bwMode="auto">
            <a:xfrm flipV="1">
              <a:off x="1344" y="3216"/>
              <a:ext cx="672" cy="336"/>
            </a:xfrm>
            <a:prstGeom prst="line">
              <a:avLst/>
            </a:prstGeom>
            <a:noFill/>
            <a:ln w="9525">
              <a:solidFill>
                <a:schemeClr val="tx2"/>
              </a:solidFill>
              <a:round/>
              <a:headEnd/>
              <a:tailEnd/>
            </a:ln>
          </p:spPr>
          <p:txBody>
            <a:bodyPr lIns="36000" tIns="36000" rIns="36000" bIns="36000" anchor="ctr"/>
            <a:lstStyle/>
            <a:p>
              <a:endParaRPr lang="es-MX"/>
            </a:p>
          </p:txBody>
        </p:sp>
        <p:sp>
          <p:nvSpPr>
            <p:cNvPr id="12303" name="Line 28"/>
            <p:cNvSpPr>
              <a:spLocks noChangeShapeType="1"/>
            </p:cNvSpPr>
            <p:nvPr/>
          </p:nvSpPr>
          <p:spPr bwMode="auto">
            <a:xfrm flipV="1">
              <a:off x="1344" y="3456"/>
              <a:ext cx="672" cy="96"/>
            </a:xfrm>
            <a:prstGeom prst="line">
              <a:avLst/>
            </a:prstGeom>
            <a:noFill/>
            <a:ln w="9525">
              <a:solidFill>
                <a:schemeClr val="tx2"/>
              </a:solidFill>
              <a:round/>
              <a:headEnd/>
              <a:tailEnd/>
            </a:ln>
          </p:spPr>
          <p:txBody>
            <a:bodyPr lIns="36000" tIns="36000" rIns="36000" bIns="36000" anchor="ctr"/>
            <a:lstStyle/>
            <a:p>
              <a:endParaRPr lang="es-MX"/>
            </a:p>
          </p:txBody>
        </p:sp>
        <p:sp>
          <p:nvSpPr>
            <p:cNvPr id="12304" name="Line 29"/>
            <p:cNvSpPr>
              <a:spLocks noChangeShapeType="1"/>
            </p:cNvSpPr>
            <p:nvPr/>
          </p:nvSpPr>
          <p:spPr bwMode="auto">
            <a:xfrm>
              <a:off x="1344" y="3552"/>
              <a:ext cx="672" cy="96"/>
            </a:xfrm>
            <a:prstGeom prst="line">
              <a:avLst/>
            </a:prstGeom>
            <a:noFill/>
            <a:ln w="9525">
              <a:solidFill>
                <a:schemeClr val="tx2"/>
              </a:solidFill>
              <a:round/>
              <a:headEnd/>
              <a:tailEnd/>
            </a:ln>
          </p:spPr>
          <p:txBody>
            <a:bodyPr lIns="36000" tIns="36000" rIns="36000" bIns="36000" anchor="ctr"/>
            <a:lstStyle/>
            <a:p>
              <a:endParaRPr lang="es-MX"/>
            </a:p>
          </p:txBody>
        </p:sp>
        <p:sp>
          <p:nvSpPr>
            <p:cNvPr id="12305" name="Line 30"/>
            <p:cNvSpPr>
              <a:spLocks noChangeShapeType="1"/>
            </p:cNvSpPr>
            <p:nvPr/>
          </p:nvSpPr>
          <p:spPr bwMode="auto">
            <a:xfrm>
              <a:off x="1344" y="3552"/>
              <a:ext cx="672" cy="336"/>
            </a:xfrm>
            <a:prstGeom prst="line">
              <a:avLst/>
            </a:prstGeom>
            <a:noFill/>
            <a:ln w="9525">
              <a:solidFill>
                <a:schemeClr val="tx2"/>
              </a:solidFill>
              <a:round/>
              <a:headEnd/>
              <a:tailEnd/>
            </a:ln>
          </p:spPr>
          <p:txBody>
            <a:bodyPr lIns="36000" tIns="36000" rIns="36000" bIns="36000" anchor="ctr"/>
            <a:lstStyle/>
            <a:p>
              <a:endParaRPr lang="es-MX"/>
            </a:p>
          </p:txBody>
        </p:sp>
        <p:sp>
          <p:nvSpPr>
            <p:cNvPr id="12306" name="Text Box 33"/>
            <p:cNvSpPr txBox="1">
              <a:spLocks noChangeArrowheads="1"/>
            </p:cNvSpPr>
            <p:nvPr/>
          </p:nvSpPr>
          <p:spPr bwMode="auto">
            <a:xfrm>
              <a:off x="2064" y="3936"/>
              <a:ext cx="178" cy="276"/>
            </a:xfrm>
            <a:prstGeom prst="rect">
              <a:avLst/>
            </a:prstGeom>
            <a:noFill/>
            <a:ln w="9525">
              <a:noFill/>
              <a:miter lim="800000"/>
              <a:headEnd/>
              <a:tailEnd/>
            </a:ln>
          </p:spPr>
          <p:txBody>
            <a:bodyPr wrap="none" lIns="36000" tIns="36000" rIns="36000" bIns="36000">
              <a:spAutoFit/>
            </a:bodyPr>
            <a:lstStyle/>
            <a:p>
              <a:pPr>
                <a:spcBef>
                  <a:spcPct val="50000"/>
                </a:spcBef>
              </a:pPr>
              <a:r>
                <a:rPr lang="es-ES_tradnl" sz="2400" b="1">
                  <a:solidFill>
                    <a:schemeClr val="tx2"/>
                  </a:solidFill>
                  <a:latin typeface="Arial Narrow" pitchFamily="34" charset="0"/>
                </a:rPr>
                <a:t>...</a:t>
              </a:r>
              <a:endParaRPr lang="es-ES" sz="2400" b="1">
                <a:solidFill>
                  <a:schemeClr val="tx2"/>
                </a:solidFill>
                <a:latin typeface="Times New Roman" pitchFamily="18" charset="0"/>
              </a:endParaRPr>
            </a:p>
          </p:txBody>
        </p:sp>
        <p:sp>
          <p:nvSpPr>
            <p:cNvPr id="12307" name="Line 34"/>
            <p:cNvSpPr>
              <a:spLocks noChangeShapeType="1"/>
            </p:cNvSpPr>
            <p:nvPr/>
          </p:nvSpPr>
          <p:spPr bwMode="auto">
            <a:xfrm>
              <a:off x="1344" y="3552"/>
              <a:ext cx="672" cy="528"/>
            </a:xfrm>
            <a:prstGeom prst="line">
              <a:avLst/>
            </a:prstGeom>
            <a:noFill/>
            <a:ln w="9525">
              <a:solidFill>
                <a:schemeClr val="tx2"/>
              </a:solidFill>
              <a:round/>
              <a:headEnd/>
              <a:tailEnd/>
            </a:ln>
          </p:spPr>
          <p:txBody>
            <a:bodyPr lIns="36000" tIns="36000" rIns="36000" bIns="36000" anchor="ctr"/>
            <a:lstStyle/>
            <a:p>
              <a:endParaRPr lang="es-MX"/>
            </a:p>
          </p:txBody>
        </p:sp>
      </p:grpSp>
      <p:sp>
        <p:nvSpPr>
          <p:cNvPr id="12295" name="Rectangle 38"/>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57568"/>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3 Marcador de número de diapositiva"/>
          <p:cNvSpPr>
            <a:spLocks noGrp="1"/>
          </p:cNvSpPr>
          <p:nvPr>
            <p:ph type="sldNum" sz="quarter" idx="12"/>
          </p:nvPr>
        </p:nvSpPr>
        <p:spPr>
          <a:noFill/>
        </p:spPr>
        <p:txBody>
          <a:bodyPr/>
          <a:lstStyle/>
          <a:p>
            <a:fld id="{4CBD1797-1B35-4CBD-8A2C-A7097FED76CA}" type="slidenum">
              <a:rPr lang="es-ES" smtClean="0"/>
              <a:pPr/>
              <a:t>80</a:t>
            </a:fld>
            <a:endParaRPr lang="es-ES"/>
          </a:p>
        </p:txBody>
      </p:sp>
      <p:sp>
        <p:nvSpPr>
          <p:cNvPr id="86019" name="Rectangle 4"/>
          <p:cNvSpPr>
            <a:spLocks noChangeArrowheads="1"/>
          </p:cNvSpPr>
          <p:nvPr/>
        </p:nvSpPr>
        <p:spPr bwMode="auto">
          <a:xfrm>
            <a:off x="2549525" y="1524000"/>
            <a:ext cx="1160463" cy="306388"/>
          </a:xfrm>
          <a:prstGeom prst="rect">
            <a:avLst/>
          </a:prstGeom>
          <a:no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EMPLEADO</a:t>
            </a:r>
          </a:p>
        </p:txBody>
      </p:sp>
      <p:sp>
        <p:nvSpPr>
          <p:cNvPr id="86020" name="Line 5"/>
          <p:cNvSpPr>
            <a:spLocks noChangeShapeType="1"/>
          </p:cNvSpPr>
          <p:nvPr/>
        </p:nvSpPr>
        <p:spPr bwMode="auto">
          <a:xfrm flipH="1">
            <a:off x="3124200" y="1828800"/>
            <a:ext cx="4763" cy="609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21" name="AutoShape 6"/>
          <p:cNvSpPr>
            <a:spLocks noChangeArrowheads="1"/>
          </p:cNvSpPr>
          <p:nvPr/>
        </p:nvSpPr>
        <p:spPr bwMode="auto">
          <a:xfrm flipV="1">
            <a:off x="2635250" y="2422525"/>
            <a:ext cx="944563" cy="381000"/>
          </a:xfrm>
          <a:prstGeom prst="triangle">
            <a:avLst>
              <a:gd name="adj" fmla="val 50000"/>
            </a:avLst>
          </a:prstGeom>
          <a:noFill/>
          <a:ln w="9525">
            <a:solidFill>
              <a:schemeClr val="tx1"/>
            </a:solidFill>
            <a:miter lim="800000"/>
            <a:headEnd/>
            <a:tailEnd/>
          </a:ln>
        </p:spPr>
        <p:txBody>
          <a:bodyPr lIns="0" tIns="46800" rIns="0" bIns="10800" anchor="ctr">
            <a:spAutoFit/>
          </a:bodyPr>
          <a:lstStyle/>
          <a:p>
            <a:endParaRPr lang="es-MX"/>
          </a:p>
        </p:txBody>
      </p:sp>
      <p:sp>
        <p:nvSpPr>
          <p:cNvPr id="86022" name="Line 8"/>
          <p:cNvSpPr>
            <a:spLocks noChangeShapeType="1"/>
          </p:cNvSpPr>
          <p:nvPr/>
        </p:nvSpPr>
        <p:spPr bwMode="auto">
          <a:xfrm flipH="1">
            <a:off x="1752600" y="2651125"/>
            <a:ext cx="1155700" cy="473075"/>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23" name="Line 9"/>
          <p:cNvSpPr>
            <a:spLocks noChangeShapeType="1"/>
          </p:cNvSpPr>
          <p:nvPr/>
        </p:nvSpPr>
        <p:spPr bwMode="auto">
          <a:xfrm>
            <a:off x="3298825" y="2651125"/>
            <a:ext cx="1025525" cy="530225"/>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24" name="Arc 10"/>
          <p:cNvSpPr>
            <a:spLocks/>
          </p:cNvSpPr>
          <p:nvPr/>
        </p:nvSpPr>
        <p:spPr bwMode="auto">
          <a:xfrm flipH="1" flipV="1">
            <a:off x="2590800" y="1660525"/>
            <a:ext cx="1065213" cy="1295400"/>
          </a:xfrm>
          <a:custGeom>
            <a:avLst/>
            <a:gdLst>
              <a:gd name="T0" fmla="*/ 0 w 27841"/>
              <a:gd name="T1" fmla="*/ 17343128 h 21600"/>
              <a:gd name="T2" fmla="*/ 40755682 w 27841"/>
              <a:gd name="T3" fmla="*/ 19267336 h 21600"/>
              <a:gd name="T4" fmla="*/ 19913066 w 27841"/>
              <a:gd name="T5" fmla="*/ 77688019 h 21600"/>
              <a:gd name="T6" fmla="*/ 0 60000 65536"/>
              <a:gd name="T7" fmla="*/ 0 60000 65536"/>
              <a:gd name="T8" fmla="*/ 0 60000 65536"/>
              <a:gd name="T9" fmla="*/ 0 w 27841"/>
              <a:gd name="T10" fmla="*/ 0 h 21600"/>
              <a:gd name="T11" fmla="*/ 27841 w 27841"/>
              <a:gd name="T12" fmla="*/ 21600 h 21600"/>
            </a:gdLst>
            <a:ahLst/>
            <a:cxnLst>
              <a:cxn ang="T6">
                <a:pos x="T0" y="T1"/>
              </a:cxn>
              <a:cxn ang="T7">
                <a:pos x="T2" y="T3"/>
              </a:cxn>
              <a:cxn ang="T8">
                <a:pos x="T4" y="T5"/>
              </a:cxn>
            </a:cxnLst>
            <a:rect l="T9" t="T10" r="T11" b="T12"/>
            <a:pathLst>
              <a:path w="27841" h="21600" fill="none" extrusionOk="0">
                <a:moveTo>
                  <a:pt x="-1" y="4821"/>
                </a:moveTo>
                <a:cubicBezTo>
                  <a:pt x="3847" y="1702"/>
                  <a:pt x="8649" y="-1"/>
                  <a:pt x="13603" y="0"/>
                </a:cubicBezTo>
                <a:cubicBezTo>
                  <a:pt x="18841" y="0"/>
                  <a:pt x="23901" y="1903"/>
                  <a:pt x="27841" y="5356"/>
                </a:cubicBezTo>
              </a:path>
              <a:path w="27841" h="21600" stroke="0" extrusionOk="0">
                <a:moveTo>
                  <a:pt x="-1" y="4821"/>
                </a:moveTo>
                <a:cubicBezTo>
                  <a:pt x="3847" y="1702"/>
                  <a:pt x="8649" y="-1"/>
                  <a:pt x="13603" y="0"/>
                </a:cubicBezTo>
                <a:cubicBezTo>
                  <a:pt x="18841" y="0"/>
                  <a:pt x="23901" y="1903"/>
                  <a:pt x="27841" y="5356"/>
                </a:cubicBezTo>
                <a:lnTo>
                  <a:pt x="13603"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6025" name="Line 12"/>
          <p:cNvSpPr>
            <a:spLocks noChangeShapeType="1"/>
          </p:cNvSpPr>
          <p:nvPr/>
        </p:nvSpPr>
        <p:spPr bwMode="auto">
          <a:xfrm>
            <a:off x="3128963" y="2790825"/>
            <a:ext cx="0" cy="466725"/>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26" name="Line 13"/>
          <p:cNvSpPr>
            <a:spLocks noChangeShapeType="1"/>
          </p:cNvSpPr>
          <p:nvPr/>
        </p:nvSpPr>
        <p:spPr bwMode="auto">
          <a:xfrm>
            <a:off x="3479800" y="2495550"/>
            <a:ext cx="2825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27" name="Oval 14"/>
          <p:cNvSpPr>
            <a:spLocks noChangeArrowheads="1"/>
          </p:cNvSpPr>
          <p:nvPr/>
        </p:nvSpPr>
        <p:spPr bwMode="auto">
          <a:xfrm>
            <a:off x="3762375" y="2343150"/>
            <a:ext cx="280988" cy="3048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86028" name="Text Box 15"/>
          <p:cNvSpPr txBox="1">
            <a:spLocks noChangeArrowheads="1"/>
          </p:cNvSpPr>
          <p:nvPr/>
        </p:nvSpPr>
        <p:spPr bwMode="auto">
          <a:xfrm>
            <a:off x="4075113" y="2266950"/>
            <a:ext cx="1182687" cy="296863"/>
          </a:xfrm>
          <a:prstGeom prst="rect">
            <a:avLst/>
          </a:prstGeom>
          <a:noFill/>
          <a:ln w="9525">
            <a:noFill/>
            <a:miter lim="800000"/>
            <a:headEnd/>
            <a:tailEnd/>
          </a:ln>
        </p:spPr>
        <p:txBody>
          <a:bodyPr wrap="none" lIns="54000" tIns="10800" rIns="54000" bIns="10800">
            <a:spAutoFit/>
          </a:bodyPr>
          <a:lstStyle/>
          <a:p>
            <a:pPr eaLnBrk="0" hangingPunct="0">
              <a:spcBef>
                <a:spcPct val="50000"/>
              </a:spcBef>
            </a:pPr>
            <a:r>
              <a:rPr lang="es-ES_tradnl">
                <a:latin typeface="Arial Narrow" pitchFamily="34" charset="0"/>
              </a:rPr>
              <a:t>claseTrabajo</a:t>
            </a:r>
            <a:endParaRPr lang="es-ES_tradnl">
              <a:latin typeface="Times New Roman" pitchFamily="18" charset="0"/>
            </a:endParaRPr>
          </a:p>
        </p:txBody>
      </p:sp>
      <p:sp>
        <p:nvSpPr>
          <p:cNvPr id="86029" name="Oval 16"/>
          <p:cNvSpPr>
            <a:spLocks noChangeArrowheads="1"/>
          </p:cNvSpPr>
          <p:nvPr/>
        </p:nvSpPr>
        <p:spPr bwMode="auto">
          <a:xfrm>
            <a:off x="2992438" y="1981200"/>
            <a:ext cx="206375" cy="268288"/>
          </a:xfrm>
          <a:prstGeom prst="ellipse">
            <a:avLst/>
          </a:prstGeom>
          <a:solidFill>
            <a:schemeClr val="bg1"/>
          </a:solidFill>
          <a:ln w="9525">
            <a:solidFill>
              <a:schemeClr val="tx1"/>
            </a:solidFill>
            <a:round/>
            <a:headEnd/>
            <a:tailEnd/>
          </a:ln>
        </p:spPr>
        <p:txBody>
          <a:bodyPr lIns="0" tIns="0" rIns="0" bIns="0" anchor="ctr">
            <a:spAutoFit/>
          </a:bodyPr>
          <a:lstStyle/>
          <a:p>
            <a:pPr algn="ctr" eaLnBrk="0" hangingPunct="0"/>
            <a:endParaRPr lang="es-ES" sz="1200">
              <a:latin typeface="Times New Roman" pitchFamily="18" charset="0"/>
            </a:endParaRPr>
          </a:p>
        </p:txBody>
      </p:sp>
      <p:sp>
        <p:nvSpPr>
          <p:cNvPr id="86030" name="Rectangle 17"/>
          <p:cNvSpPr>
            <a:spLocks noChangeArrowheads="1"/>
          </p:cNvSpPr>
          <p:nvPr/>
        </p:nvSpPr>
        <p:spPr bwMode="auto">
          <a:xfrm>
            <a:off x="6543675" y="1581150"/>
            <a:ext cx="1304925" cy="306388"/>
          </a:xfrm>
          <a:prstGeom prst="rect">
            <a:avLst/>
          </a:prstGeom>
          <a:no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ESTUDIANTE</a:t>
            </a:r>
          </a:p>
        </p:txBody>
      </p:sp>
      <p:sp>
        <p:nvSpPr>
          <p:cNvPr id="86031" name="Line 18"/>
          <p:cNvSpPr>
            <a:spLocks noChangeShapeType="1"/>
          </p:cNvSpPr>
          <p:nvPr/>
        </p:nvSpPr>
        <p:spPr bwMode="auto">
          <a:xfrm flipH="1">
            <a:off x="7231063" y="1885950"/>
            <a:ext cx="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32" name="AutoShape 19"/>
          <p:cNvSpPr>
            <a:spLocks noChangeArrowheads="1"/>
          </p:cNvSpPr>
          <p:nvPr/>
        </p:nvSpPr>
        <p:spPr bwMode="auto">
          <a:xfrm flipV="1">
            <a:off x="6737350" y="2419350"/>
            <a:ext cx="946150" cy="381000"/>
          </a:xfrm>
          <a:prstGeom prst="triangle">
            <a:avLst>
              <a:gd name="adj" fmla="val 50000"/>
            </a:avLst>
          </a:prstGeom>
          <a:noFill/>
          <a:ln w="9525">
            <a:solidFill>
              <a:schemeClr val="tx1"/>
            </a:solidFill>
            <a:miter lim="800000"/>
            <a:headEnd/>
            <a:tailEnd/>
          </a:ln>
        </p:spPr>
        <p:txBody>
          <a:bodyPr lIns="0" tIns="46800" rIns="0" bIns="10800" anchor="ctr">
            <a:spAutoFit/>
          </a:bodyPr>
          <a:lstStyle/>
          <a:p>
            <a:endParaRPr lang="es-MX"/>
          </a:p>
        </p:txBody>
      </p:sp>
      <p:sp>
        <p:nvSpPr>
          <p:cNvPr id="86033" name="Line 21"/>
          <p:cNvSpPr>
            <a:spLocks noChangeShapeType="1"/>
          </p:cNvSpPr>
          <p:nvPr/>
        </p:nvSpPr>
        <p:spPr bwMode="auto">
          <a:xfrm flipH="1">
            <a:off x="6669088" y="2647950"/>
            <a:ext cx="341312"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34" name="Line 22"/>
          <p:cNvSpPr>
            <a:spLocks noChangeShapeType="1"/>
          </p:cNvSpPr>
          <p:nvPr/>
        </p:nvSpPr>
        <p:spPr bwMode="auto">
          <a:xfrm>
            <a:off x="7400925" y="2647950"/>
            <a:ext cx="604838" cy="609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35" name="Arc 23"/>
          <p:cNvSpPr>
            <a:spLocks/>
          </p:cNvSpPr>
          <p:nvPr/>
        </p:nvSpPr>
        <p:spPr bwMode="auto">
          <a:xfrm flipH="1" flipV="1">
            <a:off x="6692900" y="1657350"/>
            <a:ext cx="1066800" cy="1295400"/>
          </a:xfrm>
          <a:custGeom>
            <a:avLst/>
            <a:gdLst>
              <a:gd name="T0" fmla="*/ 0 w 27841"/>
              <a:gd name="T1" fmla="*/ 17343128 h 21600"/>
              <a:gd name="T2" fmla="*/ 40877212 w 27841"/>
              <a:gd name="T3" fmla="*/ 19267336 h 21600"/>
              <a:gd name="T4" fmla="*/ 19972429 w 27841"/>
              <a:gd name="T5" fmla="*/ 77688019 h 21600"/>
              <a:gd name="T6" fmla="*/ 0 60000 65536"/>
              <a:gd name="T7" fmla="*/ 0 60000 65536"/>
              <a:gd name="T8" fmla="*/ 0 60000 65536"/>
              <a:gd name="T9" fmla="*/ 0 w 27841"/>
              <a:gd name="T10" fmla="*/ 0 h 21600"/>
              <a:gd name="T11" fmla="*/ 27841 w 27841"/>
              <a:gd name="T12" fmla="*/ 21600 h 21600"/>
            </a:gdLst>
            <a:ahLst/>
            <a:cxnLst>
              <a:cxn ang="T6">
                <a:pos x="T0" y="T1"/>
              </a:cxn>
              <a:cxn ang="T7">
                <a:pos x="T2" y="T3"/>
              </a:cxn>
              <a:cxn ang="T8">
                <a:pos x="T4" y="T5"/>
              </a:cxn>
            </a:cxnLst>
            <a:rect l="T9" t="T10" r="T11" b="T12"/>
            <a:pathLst>
              <a:path w="27841" h="21600" fill="none" extrusionOk="0">
                <a:moveTo>
                  <a:pt x="-1" y="4821"/>
                </a:moveTo>
                <a:cubicBezTo>
                  <a:pt x="3847" y="1702"/>
                  <a:pt x="8649" y="-1"/>
                  <a:pt x="13603" y="0"/>
                </a:cubicBezTo>
                <a:cubicBezTo>
                  <a:pt x="18841" y="0"/>
                  <a:pt x="23901" y="1903"/>
                  <a:pt x="27841" y="5356"/>
                </a:cubicBezTo>
              </a:path>
              <a:path w="27841" h="21600" stroke="0" extrusionOk="0">
                <a:moveTo>
                  <a:pt x="-1" y="4821"/>
                </a:moveTo>
                <a:cubicBezTo>
                  <a:pt x="3847" y="1702"/>
                  <a:pt x="8649" y="-1"/>
                  <a:pt x="13603" y="0"/>
                </a:cubicBezTo>
                <a:cubicBezTo>
                  <a:pt x="18841" y="0"/>
                  <a:pt x="23901" y="1903"/>
                  <a:pt x="27841" y="5356"/>
                </a:cubicBezTo>
                <a:lnTo>
                  <a:pt x="13603"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6036" name="Line 25"/>
          <p:cNvSpPr>
            <a:spLocks noChangeShapeType="1"/>
          </p:cNvSpPr>
          <p:nvPr/>
        </p:nvSpPr>
        <p:spPr bwMode="auto">
          <a:xfrm>
            <a:off x="7583488" y="2492375"/>
            <a:ext cx="280987"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37" name="Oval 26"/>
          <p:cNvSpPr>
            <a:spLocks noChangeArrowheads="1"/>
          </p:cNvSpPr>
          <p:nvPr/>
        </p:nvSpPr>
        <p:spPr bwMode="auto">
          <a:xfrm>
            <a:off x="7864475" y="2339975"/>
            <a:ext cx="280988" cy="3048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86038" name="Text Box 27"/>
          <p:cNvSpPr txBox="1">
            <a:spLocks noChangeArrowheads="1"/>
          </p:cNvSpPr>
          <p:nvPr/>
        </p:nvSpPr>
        <p:spPr bwMode="auto">
          <a:xfrm>
            <a:off x="8216900" y="2263775"/>
            <a:ext cx="411163" cy="296863"/>
          </a:xfrm>
          <a:prstGeom prst="rect">
            <a:avLst/>
          </a:prstGeom>
          <a:noFill/>
          <a:ln w="9525">
            <a:noFill/>
            <a:miter lim="800000"/>
            <a:headEnd/>
            <a:tailEnd/>
          </a:ln>
        </p:spPr>
        <p:txBody>
          <a:bodyPr wrap="none" lIns="54000" tIns="10800" rIns="54000" bIns="10800">
            <a:spAutoFit/>
          </a:bodyPr>
          <a:lstStyle/>
          <a:p>
            <a:pPr eaLnBrk="0" hangingPunct="0">
              <a:spcBef>
                <a:spcPct val="50000"/>
              </a:spcBef>
            </a:pPr>
            <a:r>
              <a:rPr lang="es-ES_tradnl">
                <a:latin typeface="Arial Narrow" pitchFamily="34" charset="0"/>
              </a:rPr>
              <a:t>tipo</a:t>
            </a:r>
            <a:endParaRPr lang="es-ES_tradnl">
              <a:latin typeface="Times New Roman" pitchFamily="18" charset="0"/>
            </a:endParaRPr>
          </a:p>
        </p:txBody>
      </p:sp>
      <p:sp>
        <p:nvSpPr>
          <p:cNvPr id="86039" name="Oval 28"/>
          <p:cNvSpPr>
            <a:spLocks noChangeArrowheads="1"/>
          </p:cNvSpPr>
          <p:nvPr/>
        </p:nvSpPr>
        <p:spPr bwMode="auto">
          <a:xfrm>
            <a:off x="7094538" y="1981200"/>
            <a:ext cx="207962" cy="268288"/>
          </a:xfrm>
          <a:prstGeom prst="ellipse">
            <a:avLst/>
          </a:prstGeom>
          <a:solidFill>
            <a:schemeClr val="bg1"/>
          </a:solidFill>
          <a:ln w="9525">
            <a:solidFill>
              <a:schemeClr val="tx1"/>
            </a:solidFill>
            <a:round/>
            <a:headEnd/>
            <a:tailEnd/>
          </a:ln>
        </p:spPr>
        <p:txBody>
          <a:bodyPr lIns="0" tIns="0" rIns="0" bIns="0" anchor="ctr">
            <a:spAutoFit/>
          </a:bodyPr>
          <a:lstStyle/>
          <a:p>
            <a:pPr algn="ctr" eaLnBrk="0" hangingPunct="0"/>
            <a:endParaRPr lang="es-ES" sz="1200">
              <a:latin typeface="Times New Roman" pitchFamily="18" charset="0"/>
            </a:endParaRPr>
          </a:p>
        </p:txBody>
      </p:sp>
      <p:sp>
        <p:nvSpPr>
          <p:cNvPr id="86040" name="Rectangle 29"/>
          <p:cNvSpPr>
            <a:spLocks noChangeArrowheads="1"/>
          </p:cNvSpPr>
          <p:nvPr/>
        </p:nvSpPr>
        <p:spPr bwMode="auto">
          <a:xfrm>
            <a:off x="7094538" y="5611813"/>
            <a:ext cx="182086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86041" name="Rectangle 31"/>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86042" name="Rectangle 32"/>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3200" b="1">
                <a:solidFill>
                  <a:schemeClr val="tx2"/>
                </a:solidFill>
                <a:latin typeface="Times New Roman" pitchFamily="18" charset="0"/>
              </a:rPr>
              <a:t>E/G: Especialización Disjunta y Total</a:t>
            </a:r>
            <a:endParaRPr lang="es-ES" sz="3200" b="1">
              <a:solidFill>
                <a:schemeClr val="tx2"/>
              </a:solidFill>
              <a:latin typeface="Times New Roman" pitchFamily="18" charset="0"/>
            </a:endParaRPr>
          </a:p>
        </p:txBody>
      </p:sp>
      <p:sp>
        <p:nvSpPr>
          <p:cNvPr id="86043" name="Rectangle 7"/>
          <p:cNvSpPr>
            <a:spLocks noChangeArrowheads="1"/>
          </p:cNvSpPr>
          <p:nvPr/>
        </p:nvSpPr>
        <p:spPr bwMode="auto">
          <a:xfrm>
            <a:off x="1143000" y="3109913"/>
            <a:ext cx="1033463"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DOCENTE</a:t>
            </a:r>
          </a:p>
        </p:txBody>
      </p:sp>
      <p:sp>
        <p:nvSpPr>
          <p:cNvPr id="86044" name="Rectangle 11"/>
          <p:cNvSpPr>
            <a:spLocks noChangeArrowheads="1"/>
          </p:cNvSpPr>
          <p:nvPr/>
        </p:nvSpPr>
        <p:spPr bwMode="auto">
          <a:xfrm>
            <a:off x="4067175" y="3109913"/>
            <a:ext cx="962025"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BECARIO</a:t>
            </a:r>
          </a:p>
        </p:txBody>
      </p:sp>
      <p:sp>
        <p:nvSpPr>
          <p:cNvPr id="86045" name="Rectangle 20"/>
          <p:cNvSpPr>
            <a:spLocks noChangeArrowheads="1"/>
          </p:cNvSpPr>
          <p:nvPr/>
        </p:nvSpPr>
        <p:spPr bwMode="auto">
          <a:xfrm>
            <a:off x="6189663" y="3116263"/>
            <a:ext cx="962025"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BECARIO</a:t>
            </a:r>
          </a:p>
        </p:txBody>
      </p:sp>
      <p:sp>
        <p:nvSpPr>
          <p:cNvPr id="86046" name="Rectangle 24"/>
          <p:cNvSpPr>
            <a:spLocks noChangeArrowheads="1"/>
          </p:cNvSpPr>
          <p:nvPr/>
        </p:nvSpPr>
        <p:spPr bwMode="auto">
          <a:xfrm>
            <a:off x="7331075" y="3116263"/>
            <a:ext cx="1347788"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NO_BECARIO</a:t>
            </a:r>
          </a:p>
        </p:txBody>
      </p:sp>
      <p:sp>
        <p:nvSpPr>
          <p:cNvPr id="86047" name="Rectangle 30"/>
          <p:cNvSpPr>
            <a:spLocks noChangeArrowheads="1"/>
          </p:cNvSpPr>
          <p:nvPr/>
        </p:nvSpPr>
        <p:spPr bwMode="auto">
          <a:xfrm>
            <a:off x="2301875" y="3116263"/>
            <a:ext cx="1660525"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ADMON_Y_SERV</a:t>
            </a:r>
          </a:p>
        </p:txBody>
      </p:sp>
      <p:sp>
        <p:nvSpPr>
          <p:cNvPr id="86048" name="Rectangle 33"/>
          <p:cNvSpPr>
            <a:spLocks noChangeArrowheads="1"/>
          </p:cNvSpPr>
          <p:nvPr/>
        </p:nvSpPr>
        <p:spPr bwMode="auto">
          <a:xfrm>
            <a:off x="1143000" y="3733800"/>
            <a:ext cx="7772400" cy="533400"/>
          </a:xfrm>
          <a:prstGeom prst="rect">
            <a:avLst/>
          </a:prstGeom>
          <a:noFill/>
          <a:ln w="9525">
            <a:solidFill>
              <a:schemeClr val="tx2"/>
            </a:solidFill>
            <a:miter lim="800000"/>
            <a:headEnd/>
            <a:tailEnd/>
          </a:ln>
        </p:spPr>
        <p:txBody>
          <a:bodyPr anchor="ctr"/>
          <a:lstStyle/>
          <a:p>
            <a:pPr marL="96838"/>
            <a:r>
              <a:rPr lang="es-ES_tradnl" sz="3200" b="1">
                <a:solidFill>
                  <a:schemeClr val="tx2"/>
                </a:solidFill>
                <a:latin typeface="Times New Roman" pitchFamily="18" charset="0"/>
              </a:rPr>
              <a:t>Especialización Disjunta y Parcial</a:t>
            </a:r>
            <a:endParaRPr lang="es-ES" sz="3200" b="1">
              <a:solidFill>
                <a:schemeClr val="tx2"/>
              </a:solidFill>
              <a:latin typeface="Times New Roman" pitchFamily="18" charset="0"/>
            </a:endParaRPr>
          </a:p>
        </p:txBody>
      </p:sp>
      <p:sp>
        <p:nvSpPr>
          <p:cNvPr id="86049" name="Rectangle 34"/>
          <p:cNvSpPr>
            <a:spLocks noChangeArrowheads="1"/>
          </p:cNvSpPr>
          <p:nvPr/>
        </p:nvSpPr>
        <p:spPr bwMode="auto">
          <a:xfrm>
            <a:off x="2625725" y="4486275"/>
            <a:ext cx="1033463" cy="306388"/>
          </a:xfrm>
          <a:prstGeom prst="rect">
            <a:avLst/>
          </a:prstGeom>
          <a:no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DOCENTE</a:t>
            </a:r>
          </a:p>
        </p:txBody>
      </p:sp>
      <p:sp>
        <p:nvSpPr>
          <p:cNvPr id="86050" name="Line 36"/>
          <p:cNvSpPr>
            <a:spLocks noChangeShapeType="1"/>
          </p:cNvSpPr>
          <p:nvPr/>
        </p:nvSpPr>
        <p:spPr bwMode="auto">
          <a:xfrm flipH="1">
            <a:off x="3141663" y="4794250"/>
            <a:ext cx="0" cy="38735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51" name="AutoShape 37"/>
          <p:cNvSpPr>
            <a:spLocks noChangeArrowheads="1"/>
          </p:cNvSpPr>
          <p:nvPr/>
        </p:nvSpPr>
        <p:spPr bwMode="auto">
          <a:xfrm flipV="1">
            <a:off x="2647950" y="5181600"/>
            <a:ext cx="946150" cy="381000"/>
          </a:xfrm>
          <a:prstGeom prst="triangle">
            <a:avLst>
              <a:gd name="adj" fmla="val 50000"/>
            </a:avLst>
          </a:prstGeom>
          <a:noFill/>
          <a:ln w="9525">
            <a:solidFill>
              <a:schemeClr val="tx1"/>
            </a:solidFill>
            <a:miter lim="800000"/>
            <a:headEnd/>
            <a:tailEnd/>
          </a:ln>
        </p:spPr>
        <p:txBody>
          <a:bodyPr lIns="0" tIns="46800" rIns="0" bIns="10800" anchor="ctr">
            <a:spAutoFit/>
          </a:bodyPr>
          <a:lstStyle/>
          <a:p>
            <a:endParaRPr lang="es-MX"/>
          </a:p>
        </p:txBody>
      </p:sp>
      <p:sp>
        <p:nvSpPr>
          <p:cNvPr id="86052" name="Line 39"/>
          <p:cNvSpPr>
            <a:spLocks noChangeShapeType="1"/>
          </p:cNvSpPr>
          <p:nvPr/>
        </p:nvSpPr>
        <p:spPr bwMode="auto">
          <a:xfrm flipH="1">
            <a:off x="2087563" y="5410200"/>
            <a:ext cx="833437" cy="5207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53" name="Line 40"/>
          <p:cNvSpPr>
            <a:spLocks noChangeShapeType="1"/>
          </p:cNvSpPr>
          <p:nvPr/>
        </p:nvSpPr>
        <p:spPr bwMode="auto">
          <a:xfrm>
            <a:off x="3311525" y="5410200"/>
            <a:ext cx="955675" cy="5207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54" name="Arc 41"/>
          <p:cNvSpPr>
            <a:spLocks/>
          </p:cNvSpPr>
          <p:nvPr/>
        </p:nvSpPr>
        <p:spPr bwMode="auto">
          <a:xfrm flipH="1" flipV="1">
            <a:off x="2605088" y="4419600"/>
            <a:ext cx="1065212" cy="1295400"/>
          </a:xfrm>
          <a:custGeom>
            <a:avLst/>
            <a:gdLst>
              <a:gd name="T0" fmla="*/ 0 w 27841"/>
              <a:gd name="T1" fmla="*/ 17343128 h 21600"/>
              <a:gd name="T2" fmla="*/ 40755606 w 27841"/>
              <a:gd name="T3" fmla="*/ 19267336 h 21600"/>
              <a:gd name="T4" fmla="*/ 19913009 w 27841"/>
              <a:gd name="T5" fmla="*/ 77688019 h 21600"/>
              <a:gd name="T6" fmla="*/ 0 60000 65536"/>
              <a:gd name="T7" fmla="*/ 0 60000 65536"/>
              <a:gd name="T8" fmla="*/ 0 60000 65536"/>
              <a:gd name="T9" fmla="*/ 0 w 27841"/>
              <a:gd name="T10" fmla="*/ 0 h 21600"/>
              <a:gd name="T11" fmla="*/ 27841 w 27841"/>
              <a:gd name="T12" fmla="*/ 21600 h 21600"/>
            </a:gdLst>
            <a:ahLst/>
            <a:cxnLst>
              <a:cxn ang="T6">
                <a:pos x="T0" y="T1"/>
              </a:cxn>
              <a:cxn ang="T7">
                <a:pos x="T2" y="T3"/>
              </a:cxn>
              <a:cxn ang="T8">
                <a:pos x="T4" y="T5"/>
              </a:cxn>
            </a:cxnLst>
            <a:rect l="T9" t="T10" r="T11" b="T12"/>
            <a:pathLst>
              <a:path w="27841" h="21600" fill="none" extrusionOk="0">
                <a:moveTo>
                  <a:pt x="-1" y="4821"/>
                </a:moveTo>
                <a:cubicBezTo>
                  <a:pt x="3847" y="1702"/>
                  <a:pt x="8649" y="-1"/>
                  <a:pt x="13603" y="0"/>
                </a:cubicBezTo>
                <a:cubicBezTo>
                  <a:pt x="18841" y="0"/>
                  <a:pt x="23901" y="1903"/>
                  <a:pt x="27841" y="5356"/>
                </a:cubicBezTo>
              </a:path>
              <a:path w="27841" h="21600" stroke="0" extrusionOk="0">
                <a:moveTo>
                  <a:pt x="-1" y="4821"/>
                </a:moveTo>
                <a:cubicBezTo>
                  <a:pt x="3847" y="1702"/>
                  <a:pt x="8649" y="-1"/>
                  <a:pt x="13603" y="0"/>
                </a:cubicBezTo>
                <a:cubicBezTo>
                  <a:pt x="18841" y="0"/>
                  <a:pt x="23901" y="1903"/>
                  <a:pt x="27841" y="5356"/>
                </a:cubicBezTo>
                <a:lnTo>
                  <a:pt x="13603"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86055" name="Line 43"/>
          <p:cNvSpPr>
            <a:spLocks noChangeShapeType="1"/>
          </p:cNvSpPr>
          <p:nvPr/>
        </p:nvSpPr>
        <p:spPr bwMode="auto">
          <a:xfrm>
            <a:off x="3141663" y="5549900"/>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56" name="Rectangle 35"/>
          <p:cNvSpPr>
            <a:spLocks noChangeArrowheads="1"/>
          </p:cNvSpPr>
          <p:nvPr/>
        </p:nvSpPr>
        <p:spPr bwMode="auto">
          <a:xfrm>
            <a:off x="2643188" y="5856288"/>
            <a:ext cx="898525"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TITULAR</a:t>
            </a:r>
          </a:p>
        </p:txBody>
      </p:sp>
      <p:sp>
        <p:nvSpPr>
          <p:cNvPr id="86057" name="Rectangle 38"/>
          <p:cNvSpPr>
            <a:spLocks noChangeArrowheads="1"/>
          </p:cNvSpPr>
          <p:nvPr/>
        </p:nvSpPr>
        <p:spPr bwMode="auto">
          <a:xfrm>
            <a:off x="1295400" y="5853113"/>
            <a:ext cx="1138238"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AYUDANTE</a:t>
            </a:r>
          </a:p>
        </p:txBody>
      </p:sp>
      <p:sp>
        <p:nvSpPr>
          <p:cNvPr id="86058" name="Rectangle 42"/>
          <p:cNvSpPr>
            <a:spLocks noChangeArrowheads="1"/>
          </p:cNvSpPr>
          <p:nvPr/>
        </p:nvSpPr>
        <p:spPr bwMode="auto">
          <a:xfrm>
            <a:off x="3716338" y="5856288"/>
            <a:ext cx="1460500"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CATEDRÁTICO</a:t>
            </a:r>
          </a:p>
        </p:txBody>
      </p:sp>
      <p:sp>
        <p:nvSpPr>
          <p:cNvPr id="86059" name="Line 44"/>
          <p:cNvSpPr>
            <a:spLocks noChangeShapeType="1"/>
          </p:cNvSpPr>
          <p:nvPr/>
        </p:nvSpPr>
        <p:spPr bwMode="auto">
          <a:xfrm>
            <a:off x="3500438" y="5257800"/>
            <a:ext cx="2825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6060" name="Oval 45"/>
          <p:cNvSpPr>
            <a:spLocks noChangeArrowheads="1"/>
          </p:cNvSpPr>
          <p:nvPr/>
        </p:nvSpPr>
        <p:spPr bwMode="auto">
          <a:xfrm>
            <a:off x="3783013" y="5105400"/>
            <a:ext cx="280987" cy="3048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86061" name="Text Box 46"/>
          <p:cNvSpPr txBox="1">
            <a:spLocks noChangeArrowheads="1"/>
          </p:cNvSpPr>
          <p:nvPr/>
        </p:nvSpPr>
        <p:spPr bwMode="auto">
          <a:xfrm>
            <a:off x="4098925" y="5029200"/>
            <a:ext cx="1382713" cy="296863"/>
          </a:xfrm>
          <a:prstGeom prst="rect">
            <a:avLst/>
          </a:prstGeom>
          <a:noFill/>
          <a:ln w="9525">
            <a:noFill/>
            <a:miter lim="800000"/>
            <a:headEnd/>
            <a:tailEnd/>
          </a:ln>
        </p:spPr>
        <p:txBody>
          <a:bodyPr wrap="none" lIns="54000" tIns="10800" rIns="54000" bIns="10800">
            <a:spAutoFit/>
          </a:bodyPr>
          <a:lstStyle/>
          <a:p>
            <a:pPr eaLnBrk="0" hangingPunct="0">
              <a:spcBef>
                <a:spcPct val="50000"/>
              </a:spcBef>
            </a:pPr>
            <a:r>
              <a:rPr lang="es-ES_tradnl">
                <a:latin typeface="Arial Narrow" pitchFamily="34" charset="0"/>
              </a:rPr>
              <a:t>cuerpoDocente</a:t>
            </a:r>
            <a:endParaRPr lang="es-ES_tradnl">
              <a:latin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3 Marcador de número de diapositiva"/>
          <p:cNvSpPr>
            <a:spLocks noGrp="1"/>
          </p:cNvSpPr>
          <p:nvPr>
            <p:ph type="sldNum" sz="quarter" idx="12"/>
          </p:nvPr>
        </p:nvSpPr>
        <p:spPr>
          <a:noFill/>
        </p:spPr>
        <p:txBody>
          <a:bodyPr/>
          <a:lstStyle/>
          <a:p>
            <a:fld id="{534DBA85-0A0D-49E6-8712-82C6C4420FE4}" type="slidenum">
              <a:rPr lang="es-ES" smtClean="0"/>
              <a:pPr/>
              <a:t>81</a:t>
            </a:fld>
            <a:endParaRPr lang="es-ES"/>
          </a:p>
        </p:txBody>
      </p:sp>
      <p:sp>
        <p:nvSpPr>
          <p:cNvPr id="87043" name="Rectangle 23"/>
          <p:cNvSpPr>
            <a:spLocks noChangeArrowheads="1"/>
          </p:cNvSpPr>
          <p:nvPr/>
        </p:nvSpPr>
        <p:spPr bwMode="auto">
          <a:xfrm>
            <a:off x="7010400" y="2944813"/>
            <a:ext cx="1820863"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87044" name="Rectangle 2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87045" name="Rectangle 25"/>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3200" b="1">
                <a:solidFill>
                  <a:schemeClr val="tx2"/>
                </a:solidFill>
                <a:latin typeface="Times New Roman" pitchFamily="18" charset="0"/>
              </a:rPr>
              <a:t>E/G: Especialización Solapada y Total</a:t>
            </a:r>
            <a:endParaRPr lang="es-ES" sz="3200" b="1">
              <a:solidFill>
                <a:schemeClr val="tx2"/>
              </a:solidFill>
              <a:latin typeface="Times New Roman" pitchFamily="18" charset="0"/>
            </a:endParaRPr>
          </a:p>
        </p:txBody>
      </p:sp>
      <p:sp>
        <p:nvSpPr>
          <p:cNvPr id="87046" name="Rectangle 31"/>
          <p:cNvSpPr>
            <a:spLocks noChangeArrowheads="1"/>
          </p:cNvSpPr>
          <p:nvPr/>
        </p:nvSpPr>
        <p:spPr bwMode="auto">
          <a:xfrm>
            <a:off x="1143000" y="3733800"/>
            <a:ext cx="7772400" cy="533400"/>
          </a:xfrm>
          <a:prstGeom prst="rect">
            <a:avLst/>
          </a:prstGeom>
          <a:noFill/>
          <a:ln w="9525">
            <a:solidFill>
              <a:schemeClr val="tx2"/>
            </a:solidFill>
            <a:miter lim="800000"/>
            <a:headEnd/>
            <a:tailEnd/>
          </a:ln>
        </p:spPr>
        <p:txBody>
          <a:bodyPr anchor="ctr"/>
          <a:lstStyle/>
          <a:p>
            <a:pPr marL="96838"/>
            <a:r>
              <a:rPr lang="es-ES_tradnl" sz="3200" b="1">
                <a:solidFill>
                  <a:schemeClr val="tx2"/>
                </a:solidFill>
                <a:latin typeface="Times New Roman" pitchFamily="18" charset="0"/>
              </a:rPr>
              <a:t>Especialización Solapada y Parcial</a:t>
            </a:r>
            <a:endParaRPr lang="es-ES" sz="3200" b="1">
              <a:solidFill>
                <a:schemeClr val="tx2"/>
              </a:solidFill>
              <a:latin typeface="Times New Roman" pitchFamily="18" charset="0"/>
            </a:endParaRPr>
          </a:p>
        </p:txBody>
      </p:sp>
      <p:sp>
        <p:nvSpPr>
          <p:cNvPr id="87047" name="Line 45"/>
          <p:cNvSpPr>
            <a:spLocks noChangeShapeType="1"/>
          </p:cNvSpPr>
          <p:nvPr/>
        </p:nvSpPr>
        <p:spPr bwMode="auto">
          <a:xfrm flipH="1">
            <a:off x="2960688" y="1811338"/>
            <a:ext cx="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7048" name="AutoShape 46"/>
          <p:cNvSpPr>
            <a:spLocks noChangeArrowheads="1"/>
          </p:cNvSpPr>
          <p:nvPr/>
        </p:nvSpPr>
        <p:spPr bwMode="auto">
          <a:xfrm flipV="1">
            <a:off x="2466975" y="2344738"/>
            <a:ext cx="944563" cy="381000"/>
          </a:xfrm>
          <a:prstGeom prst="triangle">
            <a:avLst>
              <a:gd name="adj" fmla="val 50000"/>
            </a:avLst>
          </a:prstGeom>
          <a:noFill/>
          <a:ln w="9525">
            <a:solidFill>
              <a:schemeClr val="tx1"/>
            </a:solidFill>
            <a:miter lim="800000"/>
            <a:headEnd/>
            <a:tailEnd/>
          </a:ln>
        </p:spPr>
        <p:txBody>
          <a:bodyPr lIns="0" tIns="46800" rIns="0" bIns="10800" anchor="ctr">
            <a:spAutoFit/>
          </a:bodyPr>
          <a:lstStyle/>
          <a:p>
            <a:endParaRPr lang="es-MX"/>
          </a:p>
        </p:txBody>
      </p:sp>
      <p:sp>
        <p:nvSpPr>
          <p:cNvPr id="87049" name="Rectangle 47"/>
          <p:cNvSpPr>
            <a:spLocks noChangeArrowheads="1"/>
          </p:cNvSpPr>
          <p:nvPr/>
        </p:nvSpPr>
        <p:spPr bwMode="auto">
          <a:xfrm>
            <a:off x="1624013" y="3092450"/>
            <a:ext cx="1195387" cy="341313"/>
          </a:xfrm>
          <a:prstGeom prst="rect">
            <a:avLst/>
          </a:prstGeom>
          <a:noFill/>
          <a:ln w="9525">
            <a:solidFill>
              <a:schemeClr val="tx1"/>
            </a:solidFill>
            <a:miter lim="800000"/>
            <a:headEnd/>
            <a:tailEnd/>
          </a:ln>
        </p:spPr>
        <p:txBody>
          <a:bodyPr lIns="0" tIns="46800" rIns="0" bIns="10800" anchor="ctr">
            <a:spAutoFit/>
          </a:bodyPr>
          <a:lstStyle/>
          <a:p>
            <a:pPr algn="ctr" eaLnBrk="0" hangingPunct="0"/>
            <a:r>
              <a:rPr lang="es-ES_tradnl">
                <a:latin typeface="Arial Narrow" pitchFamily="34" charset="0"/>
              </a:rPr>
              <a:t>EMPLEADO</a:t>
            </a:r>
          </a:p>
        </p:txBody>
      </p:sp>
      <p:sp>
        <p:nvSpPr>
          <p:cNvPr id="87050" name="Line 48"/>
          <p:cNvSpPr>
            <a:spLocks noChangeShapeType="1"/>
          </p:cNvSpPr>
          <p:nvPr/>
        </p:nvSpPr>
        <p:spPr bwMode="auto">
          <a:xfrm flipH="1">
            <a:off x="2397125" y="2573338"/>
            <a:ext cx="341313"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7051" name="Line 49"/>
          <p:cNvSpPr>
            <a:spLocks noChangeShapeType="1"/>
          </p:cNvSpPr>
          <p:nvPr/>
        </p:nvSpPr>
        <p:spPr bwMode="auto">
          <a:xfrm>
            <a:off x="3311525" y="2417763"/>
            <a:ext cx="28098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7052" name="Oval 50"/>
          <p:cNvSpPr>
            <a:spLocks noChangeArrowheads="1"/>
          </p:cNvSpPr>
          <p:nvPr/>
        </p:nvSpPr>
        <p:spPr bwMode="auto">
          <a:xfrm>
            <a:off x="3592513" y="2265363"/>
            <a:ext cx="282575" cy="3048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87053" name="Text Box 51"/>
          <p:cNvSpPr txBox="1">
            <a:spLocks noChangeArrowheads="1"/>
          </p:cNvSpPr>
          <p:nvPr/>
        </p:nvSpPr>
        <p:spPr bwMode="auto">
          <a:xfrm>
            <a:off x="3962400" y="2209800"/>
            <a:ext cx="914400" cy="331788"/>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a:latin typeface="Arial Narrow" pitchFamily="34" charset="0"/>
              </a:rPr>
              <a:t>ocupación</a:t>
            </a:r>
            <a:endParaRPr lang="es-ES_tradnl">
              <a:latin typeface="Times New Roman" pitchFamily="18" charset="0"/>
            </a:endParaRPr>
          </a:p>
        </p:txBody>
      </p:sp>
      <p:sp>
        <p:nvSpPr>
          <p:cNvPr id="87054" name="Oval 52"/>
          <p:cNvSpPr>
            <a:spLocks noChangeArrowheads="1"/>
          </p:cNvSpPr>
          <p:nvPr/>
        </p:nvSpPr>
        <p:spPr bwMode="auto">
          <a:xfrm>
            <a:off x="2819400" y="1905000"/>
            <a:ext cx="300038" cy="268288"/>
          </a:xfrm>
          <a:prstGeom prst="ellipse">
            <a:avLst/>
          </a:prstGeom>
          <a:solidFill>
            <a:schemeClr val="bg1"/>
          </a:solidFill>
          <a:ln w="9525">
            <a:solidFill>
              <a:schemeClr val="tx1"/>
            </a:solidFill>
            <a:round/>
            <a:headEnd/>
            <a:tailEnd/>
          </a:ln>
        </p:spPr>
        <p:txBody>
          <a:bodyPr lIns="0" tIns="0" rIns="0" bIns="0" anchor="ctr">
            <a:spAutoFit/>
          </a:bodyPr>
          <a:lstStyle/>
          <a:p>
            <a:pPr algn="ctr" eaLnBrk="0" hangingPunct="0"/>
            <a:endParaRPr lang="es-ES" sz="1200">
              <a:latin typeface="Times New Roman" pitchFamily="18" charset="0"/>
            </a:endParaRPr>
          </a:p>
        </p:txBody>
      </p:sp>
      <p:sp>
        <p:nvSpPr>
          <p:cNvPr id="87055" name="Line 53"/>
          <p:cNvSpPr>
            <a:spLocks noChangeShapeType="1"/>
          </p:cNvSpPr>
          <p:nvPr/>
        </p:nvSpPr>
        <p:spPr bwMode="auto">
          <a:xfrm>
            <a:off x="3171825" y="2560638"/>
            <a:ext cx="280988" cy="61595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7056" name="Rectangle 54"/>
          <p:cNvSpPr>
            <a:spLocks noChangeArrowheads="1"/>
          </p:cNvSpPr>
          <p:nvPr/>
        </p:nvSpPr>
        <p:spPr bwMode="auto">
          <a:xfrm>
            <a:off x="2960688" y="3092450"/>
            <a:ext cx="1335087" cy="341313"/>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a:latin typeface="Arial Narrow" pitchFamily="34" charset="0"/>
              </a:rPr>
              <a:t>ESTUDIANTE</a:t>
            </a:r>
          </a:p>
        </p:txBody>
      </p:sp>
      <p:sp>
        <p:nvSpPr>
          <p:cNvPr id="87057" name="Rectangle 55"/>
          <p:cNvSpPr>
            <a:spLocks noChangeArrowheads="1"/>
          </p:cNvSpPr>
          <p:nvPr/>
        </p:nvSpPr>
        <p:spPr bwMode="auto">
          <a:xfrm>
            <a:off x="2386013" y="1447800"/>
            <a:ext cx="1195387" cy="341313"/>
          </a:xfrm>
          <a:prstGeom prst="rect">
            <a:avLst/>
          </a:prstGeom>
          <a:solidFill>
            <a:schemeClr val="bg1"/>
          </a:solidFill>
          <a:ln w="9525">
            <a:solidFill>
              <a:schemeClr val="tx1"/>
            </a:solidFill>
            <a:miter lim="800000"/>
            <a:headEnd/>
            <a:tailEnd/>
          </a:ln>
        </p:spPr>
        <p:txBody>
          <a:bodyPr lIns="0" tIns="46800" rIns="0" bIns="10800" anchor="ctr">
            <a:spAutoFit/>
          </a:bodyPr>
          <a:lstStyle/>
          <a:p>
            <a:pPr algn="ctr" eaLnBrk="0" hangingPunct="0"/>
            <a:r>
              <a:rPr lang="es-ES_tradnl">
                <a:latin typeface="Arial Narrow" pitchFamily="34" charset="0"/>
              </a:rPr>
              <a:t>PERSONA</a:t>
            </a:r>
          </a:p>
        </p:txBody>
      </p:sp>
      <p:sp>
        <p:nvSpPr>
          <p:cNvPr id="87058" name="Line 56"/>
          <p:cNvSpPr>
            <a:spLocks noChangeShapeType="1"/>
          </p:cNvSpPr>
          <p:nvPr/>
        </p:nvSpPr>
        <p:spPr bwMode="auto">
          <a:xfrm flipH="1">
            <a:off x="6629400" y="4848225"/>
            <a:ext cx="0" cy="4572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7059" name="AutoShape 57"/>
          <p:cNvSpPr>
            <a:spLocks noChangeArrowheads="1"/>
          </p:cNvSpPr>
          <p:nvPr/>
        </p:nvSpPr>
        <p:spPr bwMode="auto">
          <a:xfrm flipV="1">
            <a:off x="6170613" y="5299075"/>
            <a:ext cx="944562" cy="381000"/>
          </a:xfrm>
          <a:prstGeom prst="triangle">
            <a:avLst>
              <a:gd name="adj" fmla="val 50000"/>
            </a:avLst>
          </a:prstGeom>
          <a:noFill/>
          <a:ln w="9525">
            <a:solidFill>
              <a:schemeClr val="tx1"/>
            </a:solidFill>
            <a:miter lim="800000"/>
            <a:headEnd/>
            <a:tailEnd/>
          </a:ln>
        </p:spPr>
        <p:txBody>
          <a:bodyPr lIns="0" tIns="46800" rIns="0" bIns="10800" anchor="ctr">
            <a:spAutoFit/>
          </a:bodyPr>
          <a:lstStyle/>
          <a:p>
            <a:endParaRPr lang="es-MX"/>
          </a:p>
        </p:txBody>
      </p:sp>
      <p:sp>
        <p:nvSpPr>
          <p:cNvPr id="87060" name="Line 59"/>
          <p:cNvSpPr>
            <a:spLocks noChangeShapeType="1"/>
          </p:cNvSpPr>
          <p:nvPr/>
        </p:nvSpPr>
        <p:spPr bwMode="auto">
          <a:xfrm flipH="1">
            <a:off x="6102350" y="5527675"/>
            <a:ext cx="341313"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7061" name="Line 60"/>
          <p:cNvSpPr>
            <a:spLocks noChangeShapeType="1"/>
          </p:cNvSpPr>
          <p:nvPr/>
        </p:nvSpPr>
        <p:spPr bwMode="auto">
          <a:xfrm>
            <a:off x="6875463" y="5521325"/>
            <a:ext cx="280987"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7062" name="Rectangle 62"/>
          <p:cNvSpPr>
            <a:spLocks noChangeArrowheads="1"/>
          </p:cNvSpPr>
          <p:nvPr/>
        </p:nvSpPr>
        <p:spPr bwMode="auto">
          <a:xfrm>
            <a:off x="6037263" y="4557713"/>
            <a:ext cx="1160462"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EMPLEADO</a:t>
            </a:r>
          </a:p>
        </p:txBody>
      </p:sp>
      <p:sp>
        <p:nvSpPr>
          <p:cNvPr id="87063" name="Rectangle 58"/>
          <p:cNvSpPr>
            <a:spLocks noChangeArrowheads="1"/>
          </p:cNvSpPr>
          <p:nvPr/>
        </p:nvSpPr>
        <p:spPr bwMode="auto">
          <a:xfrm>
            <a:off x="5408613" y="5976938"/>
            <a:ext cx="1033462"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DOCENTE</a:t>
            </a:r>
          </a:p>
        </p:txBody>
      </p:sp>
      <p:sp>
        <p:nvSpPr>
          <p:cNvPr id="87064" name="Rectangle 61"/>
          <p:cNvSpPr>
            <a:spLocks noChangeArrowheads="1"/>
          </p:cNvSpPr>
          <p:nvPr/>
        </p:nvSpPr>
        <p:spPr bwMode="auto">
          <a:xfrm>
            <a:off x="6565900" y="5976938"/>
            <a:ext cx="1535113"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INVESTIGADOR</a:t>
            </a:r>
          </a:p>
        </p:txBody>
      </p:sp>
      <p:sp>
        <p:nvSpPr>
          <p:cNvPr id="87065" name="Line 63"/>
          <p:cNvSpPr>
            <a:spLocks noChangeShapeType="1"/>
          </p:cNvSpPr>
          <p:nvPr/>
        </p:nvSpPr>
        <p:spPr bwMode="auto">
          <a:xfrm>
            <a:off x="5991225" y="5410200"/>
            <a:ext cx="28098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87066" name="Oval 64"/>
          <p:cNvSpPr>
            <a:spLocks noChangeArrowheads="1"/>
          </p:cNvSpPr>
          <p:nvPr/>
        </p:nvSpPr>
        <p:spPr bwMode="auto">
          <a:xfrm>
            <a:off x="5715000" y="5257800"/>
            <a:ext cx="282575" cy="3048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87067" name="Text Box 65"/>
          <p:cNvSpPr txBox="1">
            <a:spLocks noChangeArrowheads="1"/>
          </p:cNvSpPr>
          <p:nvPr/>
        </p:nvSpPr>
        <p:spPr bwMode="auto">
          <a:xfrm>
            <a:off x="4724400" y="5230813"/>
            <a:ext cx="914400" cy="331787"/>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a:latin typeface="Arial Narrow" pitchFamily="34" charset="0"/>
              </a:rPr>
              <a:t>dedicación</a:t>
            </a:r>
            <a:endParaRPr lang="es-ES_tradnl">
              <a:latin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3 Marcador de número de diapositiva"/>
          <p:cNvSpPr>
            <a:spLocks noGrp="1"/>
          </p:cNvSpPr>
          <p:nvPr>
            <p:ph type="sldNum" sz="quarter" idx="12"/>
          </p:nvPr>
        </p:nvSpPr>
        <p:spPr>
          <a:noFill/>
        </p:spPr>
        <p:txBody>
          <a:bodyPr/>
          <a:lstStyle/>
          <a:p>
            <a:fld id="{4B5A2209-9F9E-4D38-869F-BF7A53CE6696}" type="slidenum">
              <a:rPr lang="es-ES" smtClean="0"/>
              <a:pPr/>
              <a:t>82</a:t>
            </a:fld>
            <a:endParaRPr lang="es-ES"/>
          </a:p>
        </p:txBody>
      </p:sp>
      <p:sp>
        <p:nvSpPr>
          <p:cNvPr id="88067" name="Rectangle 3"/>
          <p:cNvSpPr>
            <a:spLocks noChangeArrowheads="1"/>
          </p:cNvSpPr>
          <p:nvPr/>
        </p:nvSpPr>
        <p:spPr bwMode="auto">
          <a:xfrm>
            <a:off x="827088" y="1989138"/>
            <a:ext cx="8083550" cy="4267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	</a:t>
            </a:r>
            <a:r>
              <a:rPr lang="es-ES_tradnl" sz="2200"/>
              <a:t>Deben aplicarse a la Especialización y la Generalización, debido a las restricciones definidas</a:t>
            </a:r>
          </a:p>
          <a:p>
            <a:pPr marL="342900" indent="-342900">
              <a:spcBef>
                <a:spcPct val="20000"/>
              </a:spcBef>
              <a:buClr>
                <a:schemeClr val="folHlink"/>
              </a:buClr>
              <a:buSzPct val="60000"/>
              <a:buFont typeface="Wingdings" pitchFamily="2" charset="2"/>
              <a:buChar char="n"/>
              <a:tabLst>
                <a:tab pos="381000" algn="l"/>
                <a:tab pos="4000500" algn="l"/>
                <a:tab pos="6477000" algn="l"/>
              </a:tabLst>
            </a:pPr>
            <a:endParaRPr lang="es-ES_tradnl" sz="2200" b="1"/>
          </a:p>
          <a:p>
            <a:pPr marL="342900" indent="-342900">
              <a:spcBef>
                <a:spcPct val="20000"/>
              </a:spcBef>
              <a:buClr>
                <a:schemeClr val="folHlink"/>
              </a:buClr>
              <a:buSzPct val="60000"/>
              <a:buFont typeface="Wingdings" pitchFamily="2" charset="2"/>
              <a:buChar char="q"/>
              <a:tabLst>
                <a:tab pos="381000" algn="l"/>
                <a:tab pos="4000500" algn="l"/>
                <a:tab pos="6477000" algn="l"/>
              </a:tabLst>
            </a:pPr>
            <a:r>
              <a:rPr lang="es-ES_tradnl" sz="2200" b="1"/>
              <a:t>Insertar</a:t>
            </a:r>
            <a:r>
              <a:rPr lang="es-ES_tradnl" sz="2200"/>
              <a:t> una </a:t>
            </a:r>
            <a:r>
              <a:rPr lang="es-ES_tradnl" sz="2200" b="1"/>
              <a:t>instancia</a:t>
            </a:r>
            <a:r>
              <a:rPr lang="es-ES_tradnl" sz="2200"/>
              <a:t> en un </a:t>
            </a:r>
            <a:r>
              <a:rPr lang="es-ES_tradnl" sz="2200" b="1"/>
              <a:t>supertipo</a:t>
            </a:r>
            <a:r>
              <a:rPr lang="es-ES_tradnl" sz="2200"/>
              <a:t> implica </a:t>
            </a:r>
            <a:br>
              <a:rPr lang="es-ES_tradnl" sz="2200"/>
            </a:br>
            <a:r>
              <a:rPr lang="es-ES_tradnl" sz="2200"/>
              <a:t>insertarla en todos los subtipos definidos por predicado o por atributo, para los cuales satisface el predicado de definición</a:t>
            </a:r>
          </a:p>
          <a:p>
            <a:pPr marL="342900" indent="-342900">
              <a:spcBef>
                <a:spcPct val="20000"/>
              </a:spcBef>
              <a:buClr>
                <a:schemeClr val="folHlink"/>
              </a:buClr>
              <a:buSzPct val="60000"/>
              <a:buFont typeface="Wingdings" pitchFamily="2" charset="2"/>
              <a:buChar char="q"/>
              <a:tabLst>
                <a:tab pos="381000" algn="l"/>
                <a:tab pos="4000500" algn="l"/>
                <a:tab pos="6477000" algn="l"/>
              </a:tabLst>
            </a:pPr>
            <a:endParaRPr lang="es-ES_tradnl" sz="2200"/>
          </a:p>
          <a:p>
            <a:pPr marL="342900" indent="-342900">
              <a:spcBef>
                <a:spcPct val="20000"/>
              </a:spcBef>
              <a:buClr>
                <a:schemeClr val="folHlink"/>
              </a:buClr>
              <a:buSzPct val="60000"/>
              <a:buFont typeface="Wingdings" pitchFamily="2" charset="2"/>
              <a:buChar char="q"/>
              <a:tabLst>
                <a:tab pos="381000" algn="l"/>
                <a:tab pos="4000500" algn="l"/>
                <a:tab pos="6477000" algn="l"/>
              </a:tabLst>
            </a:pPr>
            <a:r>
              <a:rPr lang="es-ES_tradnl" sz="2200" b="1"/>
              <a:t>Insertar</a:t>
            </a:r>
            <a:r>
              <a:rPr lang="es-ES_tradnl" sz="2200"/>
              <a:t> una </a:t>
            </a:r>
            <a:r>
              <a:rPr lang="es-ES_tradnl" sz="2200" b="1"/>
              <a:t>instancia </a:t>
            </a:r>
            <a:r>
              <a:rPr lang="es-ES_tradnl" sz="2200"/>
              <a:t>en un </a:t>
            </a:r>
            <a:r>
              <a:rPr lang="es-ES_tradnl" sz="2200" b="1"/>
              <a:t>supertipo</a:t>
            </a:r>
            <a:r>
              <a:rPr lang="es-ES_tradnl" sz="2200"/>
              <a:t> de una</a:t>
            </a:r>
            <a:br>
              <a:rPr lang="es-ES_tradnl" sz="2200"/>
            </a:br>
            <a:r>
              <a:rPr lang="es-ES_tradnl" sz="2200" b="1"/>
              <a:t>especialización total</a:t>
            </a:r>
            <a:r>
              <a:rPr lang="es-ES_tradnl" sz="2200"/>
              <a:t> implica insertarla en, al menos, un subtipo</a:t>
            </a:r>
            <a:br>
              <a:rPr lang="es-ES_tradnl" sz="2200"/>
            </a:br>
            <a:r>
              <a:rPr lang="es-ES_tradnl" sz="2200"/>
              <a:t>Y si la especialización es </a:t>
            </a:r>
            <a:r>
              <a:rPr lang="es-ES_tradnl" sz="2200" b="1"/>
              <a:t>disjunta</a:t>
            </a:r>
            <a:r>
              <a:rPr lang="es-ES_tradnl" sz="2200"/>
              <a:t>, entonces la instancia se insertará en un único subtipo</a:t>
            </a:r>
          </a:p>
        </p:txBody>
      </p:sp>
      <p:sp>
        <p:nvSpPr>
          <p:cNvPr id="88068" name="Rectangle 5"/>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88069" name="Rectangle 6"/>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3200" b="1">
                <a:solidFill>
                  <a:schemeClr val="tx2"/>
                </a:solidFill>
                <a:latin typeface="Times New Roman" pitchFamily="18" charset="0"/>
              </a:rPr>
              <a:t>E/G: Reglas de inserción y eliminación</a:t>
            </a:r>
            <a:endParaRPr lang="es-ES" sz="3200" b="1">
              <a:solidFill>
                <a:schemeClr val="tx2"/>
              </a:solidFill>
              <a:latin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3 Marcador de número de diapositiva"/>
          <p:cNvSpPr>
            <a:spLocks noGrp="1"/>
          </p:cNvSpPr>
          <p:nvPr>
            <p:ph type="sldNum" sz="quarter" idx="12"/>
          </p:nvPr>
        </p:nvSpPr>
        <p:spPr>
          <a:noFill/>
        </p:spPr>
        <p:txBody>
          <a:bodyPr/>
          <a:lstStyle/>
          <a:p>
            <a:fld id="{FB6678ED-ED65-4632-A816-1DC7061EF133}" type="slidenum">
              <a:rPr lang="es-ES" smtClean="0"/>
              <a:pPr/>
              <a:t>83</a:t>
            </a:fld>
            <a:endParaRPr lang="es-ES"/>
          </a:p>
        </p:txBody>
      </p:sp>
      <p:sp>
        <p:nvSpPr>
          <p:cNvPr id="89091" name="Rectangle 3"/>
          <p:cNvSpPr>
            <a:spLocks noChangeArrowheads="1"/>
          </p:cNvSpPr>
          <p:nvPr/>
        </p:nvSpPr>
        <p:spPr bwMode="auto">
          <a:xfrm>
            <a:off x="990600" y="1371600"/>
            <a:ext cx="7831138" cy="49530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q"/>
              <a:tabLst>
                <a:tab pos="381000" algn="l"/>
                <a:tab pos="4000500" algn="l"/>
                <a:tab pos="6477000" algn="l"/>
              </a:tabLst>
            </a:pPr>
            <a:endParaRPr lang="es-ES_tradnl" sz="2400"/>
          </a:p>
          <a:p>
            <a:pPr marL="342900" indent="-342900">
              <a:spcBef>
                <a:spcPct val="20000"/>
              </a:spcBef>
              <a:buClr>
                <a:schemeClr val="folHlink"/>
              </a:buClr>
              <a:buSzPct val="60000"/>
              <a:buFont typeface="Wingdings" pitchFamily="2" charset="2"/>
              <a:buChar char="q"/>
              <a:tabLst>
                <a:tab pos="381000" algn="l"/>
                <a:tab pos="4000500" algn="l"/>
                <a:tab pos="6477000" algn="l"/>
              </a:tabLst>
            </a:pPr>
            <a:r>
              <a:rPr lang="es-ES_tradnl" sz="2400"/>
              <a:t>	</a:t>
            </a:r>
            <a:r>
              <a:rPr lang="es-ES_tradnl" sz="2400" b="1"/>
              <a:t>Eliminar</a:t>
            </a:r>
            <a:r>
              <a:rPr lang="es-ES_tradnl" sz="2400"/>
              <a:t> una </a:t>
            </a:r>
            <a:r>
              <a:rPr lang="es-ES_tradnl" sz="2400" b="1"/>
              <a:t>instancia</a:t>
            </a:r>
            <a:r>
              <a:rPr lang="es-ES_tradnl" sz="2400"/>
              <a:t> de un </a:t>
            </a:r>
            <a:r>
              <a:rPr lang="es-ES_tradnl" sz="2400" b="1"/>
              <a:t>supertipo</a:t>
            </a:r>
            <a:r>
              <a:rPr lang="es-ES_tradnl" sz="2400"/>
              <a:t> implica eliminarla de todos los subtipos a los que pertenece</a:t>
            </a:r>
          </a:p>
          <a:p>
            <a:pPr marL="342900" indent="-342900">
              <a:spcBef>
                <a:spcPct val="20000"/>
              </a:spcBef>
              <a:buClr>
                <a:schemeClr val="folHlink"/>
              </a:buClr>
              <a:buSzPct val="60000"/>
              <a:buFont typeface="Wingdings" pitchFamily="2" charset="2"/>
              <a:buChar char="q"/>
              <a:tabLst>
                <a:tab pos="381000" algn="l"/>
                <a:tab pos="4000500" algn="l"/>
                <a:tab pos="6477000" algn="l"/>
              </a:tabLst>
            </a:pPr>
            <a:endParaRPr lang="es-ES_tradnl" sz="2000"/>
          </a:p>
          <a:p>
            <a:pPr marL="342900" indent="-342900">
              <a:spcBef>
                <a:spcPct val="20000"/>
              </a:spcBef>
              <a:buClr>
                <a:schemeClr val="folHlink"/>
              </a:buClr>
              <a:buSzPct val="60000"/>
              <a:buFont typeface="Wingdings" pitchFamily="2" charset="2"/>
              <a:buChar char="q"/>
              <a:tabLst>
                <a:tab pos="381000" algn="l"/>
                <a:tab pos="4000500" algn="l"/>
                <a:tab pos="6477000" algn="l"/>
              </a:tabLst>
            </a:pPr>
            <a:r>
              <a:rPr lang="es-ES_tradnl" sz="2400" b="1"/>
              <a:t>Eliminar</a:t>
            </a:r>
            <a:r>
              <a:rPr lang="es-ES_tradnl" sz="2400"/>
              <a:t> una </a:t>
            </a:r>
            <a:r>
              <a:rPr lang="es-ES_tradnl" sz="2400" b="1"/>
              <a:t>instancia</a:t>
            </a:r>
            <a:r>
              <a:rPr lang="es-ES_tradnl" sz="2400"/>
              <a:t> de un </a:t>
            </a:r>
            <a:r>
              <a:rPr lang="es-ES_tradnl" sz="2400" b="1"/>
              <a:t>subtipo</a:t>
            </a:r>
            <a:r>
              <a:rPr lang="es-ES_tradnl" sz="2400"/>
              <a:t> implica eliminarla del supertipo si la especialización es ...</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400"/>
              <a:t>disjunta y total, o bien</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400"/>
              <a:t>solapada y total, y la instancia ya sólo pertenece al subtipo (se eliminó del resto)</a:t>
            </a:r>
          </a:p>
          <a:p>
            <a:pPr marL="342900" indent="-342900">
              <a:spcBef>
                <a:spcPct val="20000"/>
              </a:spcBef>
              <a:buClr>
                <a:schemeClr val="folHlink"/>
              </a:buClr>
              <a:buSzPct val="60000"/>
              <a:buFont typeface="Wingdings" pitchFamily="2" charset="2"/>
              <a:buNone/>
              <a:tabLst>
                <a:tab pos="381000" algn="l"/>
                <a:tab pos="4000500" algn="l"/>
                <a:tab pos="6477000" algn="l"/>
              </a:tabLst>
            </a:pPr>
            <a:r>
              <a:rPr lang="es-ES_tradnl" sz="2400"/>
              <a:t>	En el resto de casos, la instancia sólo se elimina del subtipo </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a:t>No del supertipo (</a:t>
            </a:r>
            <a:r>
              <a:rPr lang="es-ES_tradnl" sz="2000">
                <a:solidFill>
                  <a:schemeClr val="accent2"/>
                </a:solidFill>
                <a:sym typeface="Webdings" pitchFamily="18" charset="2"/>
              </a:rPr>
              <a:t></a:t>
            </a:r>
            <a:r>
              <a:rPr lang="es-ES_tradnl" sz="2000"/>
              <a:t> lo haría el usuario, si fuese necesario)</a:t>
            </a:r>
          </a:p>
        </p:txBody>
      </p:sp>
      <p:sp>
        <p:nvSpPr>
          <p:cNvPr id="89092" name="Rectangle 5"/>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89093" name="Rectangle 6"/>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2800" b="1">
                <a:solidFill>
                  <a:schemeClr val="tx2"/>
                </a:solidFill>
                <a:latin typeface="Times New Roman" pitchFamily="18" charset="0"/>
              </a:rPr>
              <a:t>E/G: </a:t>
            </a:r>
            <a:r>
              <a:rPr lang="es-ES_tradnl" sz="2800">
                <a:solidFill>
                  <a:schemeClr val="tx2"/>
                </a:solidFill>
                <a:latin typeface="Times New Roman" pitchFamily="18" charset="0"/>
              </a:rPr>
              <a:t>Reglas de inserción y eliminación (ii)</a:t>
            </a:r>
            <a:endParaRPr lang="es-ES" sz="2800">
              <a:solidFill>
                <a:schemeClr val="tx2"/>
              </a:solidFill>
              <a:latin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3 Marcador de número de diapositiva"/>
          <p:cNvSpPr>
            <a:spLocks noGrp="1"/>
          </p:cNvSpPr>
          <p:nvPr>
            <p:ph type="sldNum" sz="quarter" idx="12"/>
          </p:nvPr>
        </p:nvSpPr>
        <p:spPr>
          <a:noFill/>
        </p:spPr>
        <p:txBody>
          <a:bodyPr/>
          <a:lstStyle/>
          <a:p>
            <a:fld id="{792FB49B-AC0F-4B41-A929-275163B8B2AB}" type="slidenum">
              <a:rPr lang="es-ES" smtClean="0"/>
              <a:pPr/>
              <a:t>84</a:t>
            </a:fld>
            <a:endParaRPr lang="es-ES"/>
          </a:p>
        </p:txBody>
      </p:sp>
      <p:sp>
        <p:nvSpPr>
          <p:cNvPr id="90115" name="Rectangle 3"/>
          <p:cNvSpPr>
            <a:spLocks noChangeArrowheads="1"/>
          </p:cNvSpPr>
          <p:nvPr/>
        </p:nvSpPr>
        <p:spPr bwMode="auto">
          <a:xfrm>
            <a:off x="1008063" y="1989138"/>
            <a:ext cx="7831137" cy="4487862"/>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a:t>Hasta ahora hemos estudiado</a:t>
            </a:r>
            <a:r>
              <a:rPr lang="es-ES_tradnl" sz="2400" b="1"/>
              <a:t> jerarquías de especialización</a:t>
            </a:r>
            <a:r>
              <a:rPr lang="es-ES_tradnl" sz="2400"/>
              <a:t> en las que se cumple la restricción:</a:t>
            </a:r>
            <a:endParaRPr lang="es-ES_tradnl" sz="2400" b="1"/>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400" b="1">
                <a:solidFill>
                  <a:schemeClr val="accent2"/>
                </a:solidFill>
              </a:rPr>
              <a:t>Todo subtipo participa en sólo una relación supertipo/subtipo</a:t>
            </a:r>
            <a:r>
              <a:rPr lang="es-ES_tradnl" sz="2400">
                <a:solidFill>
                  <a:schemeClr val="accent2"/>
                </a:solidFill>
              </a:rPr>
              <a:t> </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a:t>Un subtipo tiene un único supertipo: es el concepto de</a:t>
            </a:r>
            <a:r>
              <a:rPr lang="es-ES_tradnl" sz="2000" b="1"/>
              <a:t> </a:t>
            </a:r>
            <a:r>
              <a:rPr lang="es-ES_tradnl" sz="2000"/>
              <a:t>árbol</a:t>
            </a:r>
            <a:endParaRPr lang="es-ES_tradnl" sz="2000" b="1"/>
          </a:p>
          <a:p>
            <a:pPr marL="342900" indent="-342900">
              <a:spcBef>
                <a:spcPct val="20000"/>
              </a:spcBef>
              <a:buClr>
                <a:schemeClr val="folHlink"/>
              </a:buClr>
              <a:buSzPct val="60000"/>
              <a:buFont typeface="Wingdings" pitchFamily="2" charset="2"/>
              <a:buChar char="n"/>
              <a:tabLst>
                <a:tab pos="381000" algn="l"/>
                <a:tab pos="4000500" algn="l"/>
                <a:tab pos="6477000" algn="l"/>
              </a:tabLst>
            </a:pPr>
            <a:endParaRPr lang="es-ES_tradnl" sz="2400" b="1"/>
          </a:p>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a:t>En una</a:t>
            </a:r>
            <a:r>
              <a:rPr lang="es-ES_tradnl" sz="2400" b="1"/>
              <a:t> retícula de especialización</a:t>
            </a:r>
            <a:r>
              <a:rPr lang="es-ES_tradnl" sz="2400"/>
              <a:t>...</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400" b="1">
                <a:solidFill>
                  <a:schemeClr val="accent2"/>
                </a:solidFill>
              </a:rPr>
              <a:t>Un subtipo puede participar en varias relaciones supertipo/subtipo</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400"/>
              <a:t>Un subtipo puede tener más de un supertipo</a:t>
            </a:r>
          </a:p>
        </p:txBody>
      </p:sp>
      <p:sp>
        <p:nvSpPr>
          <p:cNvPr id="90116" name="Rectangle 5"/>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90117" name="Rectangle 6"/>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3200" b="1">
                <a:solidFill>
                  <a:schemeClr val="tx2"/>
                </a:solidFill>
                <a:latin typeface="Times New Roman" pitchFamily="18" charset="0"/>
              </a:rPr>
              <a:t>E/G: Jerarquías y Retículas</a:t>
            </a:r>
            <a:endParaRPr lang="es-ES" sz="3200" b="1">
              <a:solidFill>
                <a:schemeClr val="tx2"/>
              </a:solidFill>
              <a:latin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3 Marcador de número de diapositiva"/>
          <p:cNvSpPr>
            <a:spLocks noGrp="1"/>
          </p:cNvSpPr>
          <p:nvPr>
            <p:ph type="sldNum" sz="quarter" idx="12"/>
          </p:nvPr>
        </p:nvSpPr>
        <p:spPr/>
        <p:txBody>
          <a:bodyPr/>
          <a:lstStyle/>
          <a:p>
            <a:pPr>
              <a:defRPr/>
            </a:pPr>
            <a:fld id="{9963C1D9-1846-489A-97F5-12D46B86585B}" type="slidenum">
              <a:rPr lang="es-ES"/>
              <a:pPr>
                <a:defRPr/>
              </a:pPr>
              <a:t>85</a:t>
            </a:fld>
            <a:endParaRPr lang="es-ES"/>
          </a:p>
        </p:txBody>
      </p:sp>
      <p:sp>
        <p:nvSpPr>
          <p:cNvPr id="91139" name="Line 2"/>
          <p:cNvSpPr>
            <a:spLocks noChangeShapeType="1"/>
          </p:cNvSpPr>
          <p:nvPr/>
        </p:nvSpPr>
        <p:spPr bwMode="auto">
          <a:xfrm flipH="1">
            <a:off x="4895850" y="2743200"/>
            <a:ext cx="4763" cy="612775"/>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40" name="Line 3"/>
          <p:cNvSpPr>
            <a:spLocks noChangeShapeType="1"/>
          </p:cNvSpPr>
          <p:nvPr/>
        </p:nvSpPr>
        <p:spPr bwMode="auto">
          <a:xfrm flipH="1">
            <a:off x="3705225" y="3584575"/>
            <a:ext cx="969963" cy="606425"/>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41" name="Line 4"/>
          <p:cNvSpPr>
            <a:spLocks noChangeShapeType="1"/>
          </p:cNvSpPr>
          <p:nvPr/>
        </p:nvSpPr>
        <p:spPr bwMode="auto">
          <a:xfrm>
            <a:off x="5065713" y="3584575"/>
            <a:ext cx="890587" cy="530225"/>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42" name="Arc 5"/>
          <p:cNvSpPr>
            <a:spLocks/>
          </p:cNvSpPr>
          <p:nvPr/>
        </p:nvSpPr>
        <p:spPr bwMode="auto">
          <a:xfrm flipH="1" flipV="1">
            <a:off x="4337050" y="2590800"/>
            <a:ext cx="1066800" cy="1295400"/>
          </a:xfrm>
          <a:custGeom>
            <a:avLst/>
            <a:gdLst>
              <a:gd name="T0" fmla="*/ 0 w 27841"/>
              <a:gd name="T1" fmla="*/ 17343128 h 21600"/>
              <a:gd name="T2" fmla="*/ 40877212 w 27841"/>
              <a:gd name="T3" fmla="*/ 19267336 h 21600"/>
              <a:gd name="T4" fmla="*/ 19972429 w 27841"/>
              <a:gd name="T5" fmla="*/ 77688019 h 21600"/>
              <a:gd name="T6" fmla="*/ 0 60000 65536"/>
              <a:gd name="T7" fmla="*/ 0 60000 65536"/>
              <a:gd name="T8" fmla="*/ 0 60000 65536"/>
              <a:gd name="T9" fmla="*/ 0 w 27841"/>
              <a:gd name="T10" fmla="*/ 0 h 21600"/>
              <a:gd name="T11" fmla="*/ 27841 w 27841"/>
              <a:gd name="T12" fmla="*/ 21600 h 21600"/>
            </a:gdLst>
            <a:ahLst/>
            <a:cxnLst>
              <a:cxn ang="T6">
                <a:pos x="T0" y="T1"/>
              </a:cxn>
              <a:cxn ang="T7">
                <a:pos x="T2" y="T3"/>
              </a:cxn>
              <a:cxn ang="T8">
                <a:pos x="T4" y="T5"/>
              </a:cxn>
            </a:cxnLst>
            <a:rect l="T9" t="T10" r="T11" b="T12"/>
            <a:pathLst>
              <a:path w="27841" h="21600" fill="none" extrusionOk="0">
                <a:moveTo>
                  <a:pt x="-1" y="4821"/>
                </a:moveTo>
                <a:cubicBezTo>
                  <a:pt x="3847" y="1702"/>
                  <a:pt x="8649" y="-1"/>
                  <a:pt x="13603" y="0"/>
                </a:cubicBezTo>
                <a:cubicBezTo>
                  <a:pt x="18841" y="0"/>
                  <a:pt x="23901" y="1903"/>
                  <a:pt x="27841" y="5356"/>
                </a:cubicBezTo>
              </a:path>
              <a:path w="27841" h="21600" stroke="0" extrusionOk="0">
                <a:moveTo>
                  <a:pt x="-1" y="4821"/>
                </a:moveTo>
                <a:cubicBezTo>
                  <a:pt x="3847" y="1702"/>
                  <a:pt x="8649" y="-1"/>
                  <a:pt x="13603" y="0"/>
                </a:cubicBezTo>
                <a:cubicBezTo>
                  <a:pt x="18841" y="0"/>
                  <a:pt x="23901" y="1903"/>
                  <a:pt x="27841" y="5356"/>
                </a:cubicBezTo>
                <a:lnTo>
                  <a:pt x="13603"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91143" name="Line 7"/>
          <p:cNvSpPr>
            <a:spLocks noChangeShapeType="1"/>
          </p:cNvSpPr>
          <p:nvPr/>
        </p:nvSpPr>
        <p:spPr bwMode="auto">
          <a:xfrm>
            <a:off x="4900613" y="3733800"/>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44" name="Line 8"/>
          <p:cNvSpPr>
            <a:spLocks noChangeShapeType="1"/>
          </p:cNvSpPr>
          <p:nvPr/>
        </p:nvSpPr>
        <p:spPr bwMode="auto">
          <a:xfrm flipH="1">
            <a:off x="4911725" y="914400"/>
            <a:ext cx="2825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45" name="Oval 9"/>
          <p:cNvSpPr>
            <a:spLocks noChangeArrowheads="1"/>
          </p:cNvSpPr>
          <p:nvPr/>
        </p:nvSpPr>
        <p:spPr bwMode="auto">
          <a:xfrm flipH="1">
            <a:off x="4772025" y="838200"/>
            <a:ext cx="139700" cy="1524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146" name="Text Box 10"/>
          <p:cNvSpPr txBox="1">
            <a:spLocks noChangeArrowheads="1"/>
          </p:cNvSpPr>
          <p:nvPr/>
        </p:nvSpPr>
        <p:spPr bwMode="auto">
          <a:xfrm flipH="1">
            <a:off x="3786188" y="688975"/>
            <a:ext cx="914400" cy="301625"/>
          </a:xfrm>
          <a:prstGeom prst="rect">
            <a:avLst/>
          </a:prstGeom>
          <a:noFill/>
          <a:ln w="9525">
            <a:noFill/>
            <a:miter lim="800000"/>
            <a:headEnd/>
            <a:tailEnd/>
          </a:ln>
        </p:spPr>
        <p:txBody>
          <a:bodyPr lIns="0" tIns="46800" rIns="0" bIns="10800">
            <a:spAutoFit/>
          </a:bodyPr>
          <a:lstStyle/>
          <a:p>
            <a:pPr algn="r" eaLnBrk="0" hangingPunct="0">
              <a:spcBef>
                <a:spcPct val="50000"/>
              </a:spcBef>
            </a:pPr>
            <a:r>
              <a:rPr lang="es-ES_tradnl" sz="1600">
                <a:latin typeface="Arial Narrow" pitchFamily="34" charset="0"/>
              </a:rPr>
              <a:t>nombre</a:t>
            </a:r>
            <a:endParaRPr lang="es-ES_tradnl" sz="1600">
              <a:latin typeface="Times New Roman" pitchFamily="18" charset="0"/>
            </a:endParaRPr>
          </a:p>
        </p:txBody>
      </p:sp>
      <p:sp>
        <p:nvSpPr>
          <p:cNvPr id="91147" name="Line 11"/>
          <p:cNvSpPr>
            <a:spLocks noChangeShapeType="1"/>
          </p:cNvSpPr>
          <p:nvPr/>
        </p:nvSpPr>
        <p:spPr bwMode="auto">
          <a:xfrm flipH="1">
            <a:off x="6654800" y="2743200"/>
            <a:ext cx="4763" cy="612775"/>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48" name="Line 12"/>
          <p:cNvSpPr>
            <a:spLocks noChangeShapeType="1"/>
          </p:cNvSpPr>
          <p:nvPr/>
        </p:nvSpPr>
        <p:spPr bwMode="auto">
          <a:xfrm flipH="1">
            <a:off x="6091238" y="3584575"/>
            <a:ext cx="341312"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49" name="Line 13"/>
          <p:cNvSpPr>
            <a:spLocks noChangeShapeType="1"/>
          </p:cNvSpPr>
          <p:nvPr/>
        </p:nvSpPr>
        <p:spPr bwMode="auto">
          <a:xfrm>
            <a:off x="6870700" y="3505200"/>
            <a:ext cx="487363" cy="612775"/>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50" name="Arc 14"/>
          <p:cNvSpPr>
            <a:spLocks/>
          </p:cNvSpPr>
          <p:nvPr/>
        </p:nvSpPr>
        <p:spPr bwMode="auto">
          <a:xfrm flipH="1" flipV="1">
            <a:off x="6116638" y="2593975"/>
            <a:ext cx="1065212" cy="1295400"/>
          </a:xfrm>
          <a:custGeom>
            <a:avLst/>
            <a:gdLst>
              <a:gd name="T0" fmla="*/ 0 w 27841"/>
              <a:gd name="T1" fmla="*/ 17343128 h 21600"/>
              <a:gd name="T2" fmla="*/ 40755606 w 27841"/>
              <a:gd name="T3" fmla="*/ 19267336 h 21600"/>
              <a:gd name="T4" fmla="*/ 19913009 w 27841"/>
              <a:gd name="T5" fmla="*/ 77688019 h 21600"/>
              <a:gd name="T6" fmla="*/ 0 60000 65536"/>
              <a:gd name="T7" fmla="*/ 0 60000 65536"/>
              <a:gd name="T8" fmla="*/ 0 60000 65536"/>
              <a:gd name="T9" fmla="*/ 0 w 27841"/>
              <a:gd name="T10" fmla="*/ 0 h 21600"/>
              <a:gd name="T11" fmla="*/ 27841 w 27841"/>
              <a:gd name="T12" fmla="*/ 21600 h 21600"/>
            </a:gdLst>
            <a:ahLst/>
            <a:cxnLst>
              <a:cxn ang="T6">
                <a:pos x="T0" y="T1"/>
              </a:cxn>
              <a:cxn ang="T7">
                <a:pos x="T2" y="T3"/>
              </a:cxn>
              <a:cxn ang="T8">
                <a:pos x="T4" y="T5"/>
              </a:cxn>
            </a:cxnLst>
            <a:rect l="T9" t="T10" r="T11" b="T12"/>
            <a:pathLst>
              <a:path w="27841" h="21600" fill="none" extrusionOk="0">
                <a:moveTo>
                  <a:pt x="-1" y="4821"/>
                </a:moveTo>
                <a:cubicBezTo>
                  <a:pt x="3847" y="1702"/>
                  <a:pt x="8649" y="-1"/>
                  <a:pt x="13603" y="0"/>
                </a:cubicBezTo>
                <a:cubicBezTo>
                  <a:pt x="18841" y="0"/>
                  <a:pt x="23901" y="1903"/>
                  <a:pt x="27841" y="5356"/>
                </a:cubicBezTo>
              </a:path>
              <a:path w="27841" h="21600" stroke="0" extrusionOk="0">
                <a:moveTo>
                  <a:pt x="-1" y="4821"/>
                </a:moveTo>
                <a:cubicBezTo>
                  <a:pt x="3847" y="1702"/>
                  <a:pt x="8649" y="-1"/>
                  <a:pt x="13603" y="0"/>
                </a:cubicBezTo>
                <a:cubicBezTo>
                  <a:pt x="18841" y="0"/>
                  <a:pt x="23901" y="1903"/>
                  <a:pt x="27841" y="5356"/>
                </a:cubicBezTo>
                <a:lnTo>
                  <a:pt x="13603"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91151" name="Rectangle 15"/>
          <p:cNvSpPr>
            <a:spLocks noChangeArrowheads="1"/>
          </p:cNvSpPr>
          <p:nvPr/>
        </p:nvSpPr>
        <p:spPr bwMode="auto">
          <a:xfrm>
            <a:off x="6832600" y="4059238"/>
            <a:ext cx="1193800" cy="276225"/>
          </a:xfrm>
          <a:prstGeom prst="rect">
            <a:avLst/>
          </a:prstGeom>
          <a:solidFill>
            <a:schemeClr val="bg1"/>
          </a:solidFill>
          <a:ln w="9525">
            <a:solidFill>
              <a:schemeClr val="tx1"/>
            </a:solidFill>
            <a:miter lim="800000"/>
            <a:headEnd/>
            <a:tailEnd/>
          </a:ln>
        </p:spPr>
        <p:txBody>
          <a:bodyPr wrap="none" lIns="54000" tIns="10800" rIns="36000" bIns="10800" anchor="ctr">
            <a:spAutoFit/>
          </a:bodyPr>
          <a:lstStyle/>
          <a:p>
            <a:pPr algn="ctr" eaLnBrk="0" hangingPunct="0"/>
            <a:r>
              <a:rPr lang="es-ES_tradnl" sz="1600">
                <a:latin typeface="Arial Narrow" pitchFamily="34" charset="0"/>
              </a:rPr>
              <a:t>NO_BECARIO</a:t>
            </a:r>
          </a:p>
        </p:txBody>
      </p:sp>
      <p:sp>
        <p:nvSpPr>
          <p:cNvPr id="91152" name="Line 16"/>
          <p:cNvSpPr>
            <a:spLocks noChangeShapeType="1"/>
          </p:cNvSpPr>
          <p:nvPr/>
        </p:nvSpPr>
        <p:spPr bwMode="auto">
          <a:xfrm>
            <a:off x="7005638" y="3429000"/>
            <a:ext cx="2825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53" name="Oval 17"/>
          <p:cNvSpPr>
            <a:spLocks noChangeArrowheads="1"/>
          </p:cNvSpPr>
          <p:nvPr/>
        </p:nvSpPr>
        <p:spPr bwMode="auto">
          <a:xfrm>
            <a:off x="7288213" y="3352800"/>
            <a:ext cx="214312" cy="2286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154" name="Text Box 18"/>
          <p:cNvSpPr txBox="1">
            <a:spLocks noChangeArrowheads="1"/>
          </p:cNvSpPr>
          <p:nvPr/>
        </p:nvSpPr>
        <p:spPr bwMode="auto">
          <a:xfrm>
            <a:off x="7573963" y="3203575"/>
            <a:ext cx="1050925" cy="266700"/>
          </a:xfrm>
          <a:prstGeom prst="rect">
            <a:avLst/>
          </a:prstGeom>
          <a:noFill/>
          <a:ln w="9525">
            <a:noFill/>
            <a:miter lim="800000"/>
            <a:headEnd/>
            <a:tailEnd/>
          </a:ln>
        </p:spPr>
        <p:txBody>
          <a:bodyPr wrap="none" lIns="0" tIns="10800" rIns="0" bIns="10800">
            <a:spAutoFit/>
          </a:bodyPr>
          <a:lstStyle/>
          <a:p>
            <a:pPr eaLnBrk="0" hangingPunct="0">
              <a:spcBef>
                <a:spcPct val="50000"/>
              </a:spcBef>
            </a:pPr>
            <a:r>
              <a:rPr lang="es-ES_tradnl" sz="1600">
                <a:latin typeface="Arial Narrow" pitchFamily="34" charset="0"/>
              </a:rPr>
              <a:t>tipoEstudiante</a:t>
            </a:r>
            <a:endParaRPr lang="es-ES_tradnl" sz="1600">
              <a:latin typeface="Times New Roman" pitchFamily="18" charset="0"/>
            </a:endParaRPr>
          </a:p>
        </p:txBody>
      </p:sp>
      <p:sp>
        <p:nvSpPr>
          <p:cNvPr id="91155" name="Line 19"/>
          <p:cNvSpPr>
            <a:spLocks noChangeShapeType="1"/>
          </p:cNvSpPr>
          <p:nvPr/>
        </p:nvSpPr>
        <p:spPr bwMode="auto">
          <a:xfrm flipH="1">
            <a:off x="5673725" y="1146175"/>
            <a:ext cx="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56" name="Line 20"/>
          <p:cNvSpPr>
            <a:spLocks noChangeShapeType="1"/>
          </p:cNvSpPr>
          <p:nvPr/>
        </p:nvSpPr>
        <p:spPr bwMode="auto">
          <a:xfrm flipH="1">
            <a:off x="5181600" y="1981200"/>
            <a:ext cx="341313"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57" name="Line 21"/>
          <p:cNvSpPr>
            <a:spLocks noChangeShapeType="1"/>
          </p:cNvSpPr>
          <p:nvPr/>
        </p:nvSpPr>
        <p:spPr bwMode="auto">
          <a:xfrm>
            <a:off x="5884863" y="1905000"/>
            <a:ext cx="492125" cy="688975"/>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58" name="Rectangle 22"/>
          <p:cNvSpPr>
            <a:spLocks noChangeArrowheads="1"/>
          </p:cNvSpPr>
          <p:nvPr/>
        </p:nvSpPr>
        <p:spPr bwMode="auto">
          <a:xfrm>
            <a:off x="6011863" y="2459038"/>
            <a:ext cx="1155700" cy="276225"/>
          </a:xfrm>
          <a:prstGeom prst="rect">
            <a:avLst/>
          </a:prstGeom>
          <a:solidFill>
            <a:schemeClr val="bg1"/>
          </a:solidFill>
          <a:ln w="9525">
            <a:solidFill>
              <a:schemeClr val="tx1"/>
            </a:solidFill>
            <a:miter lim="800000"/>
            <a:headEnd/>
            <a:tailEnd/>
          </a:ln>
        </p:spPr>
        <p:txBody>
          <a:bodyPr wrap="none" lIns="54000" tIns="10800" rIns="36000" bIns="10800" anchor="ctr">
            <a:spAutoFit/>
          </a:bodyPr>
          <a:lstStyle/>
          <a:p>
            <a:pPr algn="ctr" eaLnBrk="0" hangingPunct="0"/>
            <a:r>
              <a:rPr lang="es-ES_tradnl" sz="1600">
                <a:latin typeface="Arial Narrow" pitchFamily="34" charset="0"/>
              </a:rPr>
              <a:t>ESTUDIANTE</a:t>
            </a:r>
          </a:p>
        </p:txBody>
      </p:sp>
      <p:sp>
        <p:nvSpPr>
          <p:cNvPr id="91159" name="Line 23"/>
          <p:cNvSpPr>
            <a:spLocks noChangeShapeType="1"/>
          </p:cNvSpPr>
          <p:nvPr/>
        </p:nvSpPr>
        <p:spPr bwMode="auto">
          <a:xfrm>
            <a:off x="6026150" y="1752600"/>
            <a:ext cx="28098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60" name="Oval 24"/>
          <p:cNvSpPr>
            <a:spLocks noChangeArrowheads="1"/>
          </p:cNvSpPr>
          <p:nvPr/>
        </p:nvSpPr>
        <p:spPr bwMode="auto">
          <a:xfrm>
            <a:off x="6307138" y="1600200"/>
            <a:ext cx="211137" cy="2286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161" name="Text Box 25"/>
          <p:cNvSpPr txBox="1">
            <a:spLocks noChangeArrowheads="1"/>
          </p:cNvSpPr>
          <p:nvPr/>
        </p:nvSpPr>
        <p:spPr bwMode="auto">
          <a:xfrm>
            <a:off x="6588125" y="1527175"/>
            <a:ext cx="757238" cy="266700"/>
          </a:xfrm>
          <a:prstGeom prst="rect">
            <a:avLst/>
          </a:prstGeom>
          <a:noFill/>
          <a:ln w="9525">
            <a:noFill/>
            <a:miter lim="800000"/>
            <a:headEnd/>
            <a:tailEnd/>
          </a:ln>
        </p:spPr>
        <p:txBody>
          <a:bodyPr wrap="none" lIns="0" tIns="10800" rIns="0" bIns="10800">
            <a:spAutoFit/>
          </a:bodyPr>
          <a:lstStyle/>
          <a:p>
            <a:pPr eaLnBrk="0" hangingPunct="0">
              <a:spcBef>
                <a:spcPct val="50000"/>
              </a:spcBef>
            </a:pPr>
            <a:r>
              <a:rPr lang="es-ES_tradnl" sz="1600">
                <a:latin typeface="Arial Narrow" pitchFamily="34" charset="0"/>
              </a:rPr>
              <a:t>ocupación</a:t>
            </a:r>
            <a:endParaRPr lang="es-ES_tradnl" sz="1600">
              <a:latin typeface="Times New Roman" pitchFamily="18" charset="0"/>
            </a:endParaRPr>
          </a:p>
        </p:txBody>
      </p:sp>
      <p:sp>
        <p:nvSpPr>
          <p:cNvPr id="91162" name="Line 27"/>
          <p:cNvSpPr>
            <a:spLocks noChangeShapeType="1"/>
          </p:cNvSpPr>
          <p:nvPr/>
        </p:nvSpPr>
        <p:spPr bwMode="auto">
          <a:xfrm flipH="1">
            <a:off x="3556000" y="4343400"/>
            <a:ext cx="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63" name="AutoShape 28"/>
          <p:cNvSpPr>
            <a:spLocks noChangeArrowheads="1"/>
          </p:cNvSpPr>
          <p:nvPr/>
        </p:nvSpPr>
        <p:spPr bwMode="auto">
          <a:xfrm flipV="1">
            <a:off x="3062288" y="4883150"/>
            <a:ext cx="946150" cy="381000"/>
          </a:xfrm>
          <a:prstGeom prst="triangle">
            <a:avLst>
              <a:gd name="adj" fmla="val 50000"/>
            </a:avLst>
          </a:prstGeom>
          <a:noFill/>
          <a:ln w="9525">
            <a:solidFill>
              <a:schemeClr val="tx1"/>
            </a:solidFill>
            <a:miter lim="800000"/>
            <a:headEnd/>
            <a:tailEnd/>
          </a:ln>
        </p:spPr>
        <p:txBody>
          <a:bodyPr lIns="0" tIns="46800" rIns="0" bIns="10800" anchor="ctr">
            <a:spAutoFit/>
          </a:bodyPr>
          <a:lstStyle/>
          <a:p>
            <a:endParaRPr lang="es-MX"/>
          </a:p>
        </p:txBody>
      </p:sp>
      <p:sp>
        <p:nvSpPr>
          <p:cNvPr id="91164" name="Line 30"/>
          <p:cNvSpPr>
            <a:spLocks noChangeShapeType="1"/>
          </p:cNvSpPr>
          <p:nvPr/>
        </p:nvSpPr>
        <p:spPr bwMode="auto">
          <a:xfrm flipH="1">
            <a:off x="2501900" y="5111750"/>
            <a:ext cx="833438" cy="5207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65" name="Line 31"/>
          <p:cNvSpPr>
            <a:spLocks noChangeShapeType="1"/>
          </p:cNvSpPr>
          <p:nvPr/>
        </p:nvSpPr>
        <p:spPr bwMode="auto">
          <a:xfrm>
            <a:off x="3725863" y="5111750"/>
            <a:ext cx="955675" cy="5207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66" name="Rectangle 32"/>
          <p:cNvSpPr>
            <a:spLocks noChangeArrowheads="1"/>
          </p:cNvSpPr>
          <p:nvPr/>
        </p:nvSpPr>
        <p:spPr bwMode="auto">
          <a:xfrm>
            <a:off x="4022725" y="5562600"/>
            <a:ext cx="1462088" cy="276225"/>
          </a:xfrm>
          <a:prstGeom prst="rect">
            <a:avLst/>
          </a:prstGeom>
          <a:solidFill>
            <a:schemeClr val="bg1"/>
          </a:solidFill>
          <a:ln w="9525">
            <a:solidFill>
              <a:schemeClr val="tx1"/>
            </a:solidFill>
            <a:miter lim="800000"/>
            <a:headEnd/>
            <a:tailEnd/>
          </a:ln>
        </p:spPr>
        <p:txBody>
          <a:bodyPr wrap="none" lIns="54000" tIns="10800" rIns="36000" bIns="10800" anchor="ctr">
            <a:spAutoFit/>
          </a:bodyPr>
          <a:lstStyle/>
          <a:p>
            <a:pPr algn="ctr" eaLnBrk="0" hangingPunct="0"/>
            <a:r>
              <a:rPr lang="es-ES_tradnl" sz="1600">
                <a:latin typeface="Arial Narrow" pitchFamily="34" charset="0"/>
              </a:rPr>
              <a:t>NO_NUMERARIO</a:t>
            </a:r>
          </a:p>
        </p:txBody>
      </p:sp>
      <p:sp>
        <p:nvSpPr>
          <p:cNvPr id="91167" name="Line 33"/>
          <p:cNvSpPr>
            <a:spLocks noChangeShapeType="1"/>
          </p:cNvSpPr>
          <p:nvPr/>
        </p:nvSpPr>
        <p:spPr bwMode="auto">
          <a:xfrm>
            <a:off x="3556000" y="5251450"/>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68" name="Line 34"/>
          <p:cNvSpPr>
            <a:spLocks noChangeShapeType="1"/>
          </p:cNvSpPr>
          <p:nvPr/>
        </p:nvSpPr>
        <p:spPr bwMode="auto">
          <a:xfrm flipH="1">
            <a:off x="2852738" y="4953000"/>
            <a:ext cx="2825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69" name="Oval 35"/>
          <p:cNvSpPr>
            <a:spLocks noChangeArrowheads="1"/>
          </p:cNvSpPr>
          <p:nvPr/>
        </p:nvSpPr>
        <p:spPr bwMode="auto">
          <a:xfrm flipH="1">
            <a:off x="2641600" y="4800600"/>
            <a:ext cx="211138" cy="2286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170" name="Text Box 36"/>
          <p:cNvSpPr txBox="1">
            <a:spLocks noChangeArrowheads="1"/>
          </p:cNvSpPr>
          <p:nvPr/>
        </p:nvSpPr>
        <p:spPr bwMode="auto">
          <a:xfrm flipH="1">
            <a:off x="1447800" y="4724400"/>
            <a:ext cx="1127125" cy="266700"/>
          </a:xfrm>
          <a:prstGeom prst="rect">
            <a:avLst/>
          </a:prstGeom>
          <a:noFill/>
          <a:ln w="9525">
            <a:noFill/>
            <a:miter lim="800000"/>
            <a:headEnd/>
            <a:tailEnd/>
          </a:ln>
        </p:spPr>
        <p:txBody>
          <a:bodyPr wrap="none" lIns="0" tIns="10800" rIns="0" bIns="10800">
            <a:spAutoFit/>
          </a:bodyPr>
          <a:lstStyle/>
          <a:p>
            <a:pPr algn="r" eaLnBrk="0" hangingPunct="0">
              <a:spcBef>
                <a:spcPct val="50000"/>
              </a:spcBef>
            </a:pPr>
            <a:r>
              <a:rPr lang="es-ES_tradnl" sz="1600">
                <a:latin typeface="Arial Narrow" pitchFamily="34" charset="0"/>
              </a:rPr>
              <a:t>cuerpoDocente</a:t>
            </a:r>
            <a:endParaRPr lang="es-ES_tradnl" sz="1600">
              <a:latin typeface="Times New Roman" pitchFamily="18" charset="0"/>
            </a:endParaRPr>
          </a:p>
        </p:txBody>
      </p:sp>
      <p:sp>
        <p:nvSpPr>
          <p:cNvPr id="91171" name="Line 37"/>
          <p:cNvSpPr>
            <a:spLocks noChangeShapeType="1"/>
          </p:cNvSpPr>
          <p:nvPr/>
        </p:nvSpPr>
        <p:spPr bwMode="auto">
          <a:xfrm flipH="1">
            <a:off x="4267200" y="3429000"/>
            <a:ext cx="28098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72" name="Oval 38"/>
          <p:cNvSpPr>
            <a:spLocks noChangeArrowheads="1"/>
          </p:cNvSpPr>
          <p:nvPr/>
        </p:nvSpPr>
        <p:spPr bwMode="auto">
          <a:xfrm flipH="1">
            <a:off x="4056063" y="3352800"/>
            <a:ext cx="211137" cy="2286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173" name="Text Box 39"/>
          <p:cNvSpPr txBox="1">
            <a:spLocks noChangeArrowheads="1"/>
          </p:cNvSpPr>
          <p:nvPr/>
        </p:nvSpPr>
        <p:spPr bwMode="auto">
          <a:xfrm flipH="1">
            <a:off x="3141663" y="3200400"/>
            <a:ext cx="914400" cy="301625"/>
          </a:xfrm>
          <a:prstGeom prst="rect">
            <a:avLst/>
          </a:prstGeom>
          <a:noFill/>
          <a:ln w="9525">
            <a:noFill/>
            <a:miter lim="800000"/>
            <a:headEnd/>
            <a:tailEnd/>
          </a:ln>
        </p:spPr>
        <p:txBody>
          <a:bodyPr lIns="0" tIns="46800" rIns="0" bIns="10800">
            <a:spAutoFit/>
          </a:bodyPr>
          <a:lstStyle/>
          <a:p>
            <a:pPr eaLnBrk="0" hangingPunct="0">
              <a:spcBef>
                <a:spcPct val="50000"/>
              </a:spcBef>
            </a:pPr>
            <a:r>
              <a:rPr lang="es-ES_tradnl" sz="1600">
                <a:latin typeface="Arial Narrow" pitchFamily="34" charset="0"/>
              </a:rPr>
              <a:t>dedicación</a:t>
            </a:r>
            <a:endParaRPr lang="es-ES_tradnl" sz="1600">
              <a:latin typeface="Times New Roman" pitchFamily="18" charset="0"/>
            </a:endParaRPr>
          </a:p>
        </p:txBody>
      </p:sp>
      <p:sp>
        <p:nvSpPr>
          <p:cNvPr id="91174" name="Line 40"/>
          <p:cNvSpPr>
            <a:spLocks noChangeShapeType="1"/>
          </p:cNvSpPr>
          <p:nvPr/>
        </p:nvSpPr>
        <p:spPr bwMode="auto">
          <a:xfrm flipH="1">
            <a:off x="4911725" y="1143000"/>
            <a:ext cx="2825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75" name="Oval 41"/>
          <p:cNvSpPr>
            <a:spLocks noChangeArrowheads="1"/>
          </p:cNvSpPr>
          <p:nvPr/>
        </p:nvSpPr>
        <p:spPr bwMode="auto">
          <a:xfrm flipH="1">
            <a:off x="4772025" y="1066800"/>
            <a:ext cx="139700" cy="152400"/>
          </a:xfrm>
          <a:prstGeom prst="ellipse">
            <a:avLst/>
          </a:prstGeom>
          <a:solidFill>
            <a:schemeClr val="accent1"/>
          </a:solidFill>
          <a:ln w="9525">
            <a:solidFill>
              <a:schemeClr val="tx1"/>
            </a:solidFill>
            <a:round/>
            <a:headEnd/>
            <a:tailEnd/>
          </a:ln>
        </p:spPr>
        <p:txBody>
          <a:bodyPr lIns="0" tIns="46800" rIns="0" bIns="10800" anchor="ctr">
            <a:spAutoFit/>
          </a:bodyPr>
          <a:lstStyle/>
          <a:p>
            <a:endParaRPr lang="es-MX"/>
          </a:p>
        </p:txBody>
      </p:sp>
      <p:sp>
        <p:nvSpPr>
          <p:cNvPr id="91176" name="Text Box 42"/>
          <p:cNvSpPr txBox="1">
            <a:spLocks noChangeArrowheads="1"/>
          </p:cNvSpPr>
          <p:nvPr/>
        </p:nvSpPr>
        <p:spPr bwMode="auto">
          <a:xfrm flipH="1">
            <a:off x="3786188" y="914400"/>
            <a:ext cx="914400" cy="301625"/>
          </a:xfrm>
          <a:prstGeom prst="rect">
            <a:avLst/>
          </a:prstGeom>
          <a:noFill/>
          <a:ln w="9525">
            <a:noFill/>
            <a:miter lim="800000"/>
            <a:headEnd/>
            <a:tailEnd/>
          </a:ln>
        </p:spPr>
        <p:txBody>
          <a:bodyPr lIns="0" tIns="46800" rIns="0" bIns="10800">
            <a:spAutoFit/>
          </a:bodyPr>
          <a:lstStyle/>
          <a:p>
            <a:pPr algn="r" eaLnBrk="0" hangingPunct="0">
              <a:spcBef>
                <a:spcPct val="50000"/>
              </a:spcBef>
            </a:pPr>
            <a:r>
              <a:rPr lang="es-ES_tradnl" sz="1600">
                <a:latin typeface="Arial Narrow" pitchFamily="34" charset="0"/>
              </a:rPr>
              <a:t>dni</a:t>
            </a:r>
            <a:endParaRPr lang="es-ES_tradnl" sz="1600">
              <a:latin typeface="Times New Roman" pitchFamily="18" charset="0"/>
            </a:endParaRPr>
          </a:p>
        </p:txBody>
      </p:sp>
      <p:sp>
        <p:nvSpPr>
          <p:cNvPr id="91177" name="Line 43"/>
          <p:cNvSpPr>
            <a:spLocks noChangeShapeType="1"/>
          </p:cNvSpPr>
          <p:nvPr/>
        </p:nvSpPr>
        <p:spPr bwMode="auto">
          <a:xfrm flipH="1">
            <a:off x="4911725" y="1371600"/>
            <a:ext cx="3460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78" name="Oval 44"/>
          <p:cNvSpPr>
            <a:spLocks noChangeArrowheads="1"/>
          </p:cNvSpPr>
          <p:nvPr/>
        </p:nvSpPr>
        <p:spPr bwMode="auto">
          <a:xfrm flipH="1">
            <a:off x="4772025" y="1295400"/>
            <a:ext cx="139700" cy="1524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179" name="Text Box 45"/>
          <p:cNvSpPr txBox="1">
            <a:spLocks noChangeArrowheads="1"/>
          </p:cNvSpPr>
          <p:nvPr/>
        </p:nvSpPr>
        <p:spPr bwMode="auto">
          <a:xfrm flipH="1">
            <a:off x="3786188" y="1222375"/>
            <a:ext cx="914400" cy="301625"/>
          </a:xfrm>
          <a:prstGeom prst="rect">
            <a:avLst/>
          </a:prstGeom>
          <a:noFill/>
          <a:ln w="9525">
            <a:noFill/>
            <a:miter lim="800000"/>
            <a:headEnd/>
            <a:tailEnd/>
          </a:ln>
        </p:spPr>
        <p:txBody>
          <a:bodyPr lIns="0" tIns="46800" rIns="0" bIns="10800">
            <a:spAutoFit/>
          </a:bodyPr>
          <a:lstStyle/>
          <a:p>
            <a:pPr algn="r" eaLnBrk="0" hangingPunct="0">
              <a:spcBef>
                <a:spcPct val="50000"/>
              </a:spcBef>
            </a:pPr>
            <a:r>
              <a:rPr lang="es-ES_tradnl" sz="1600">
                <a:latin typeface="Arial Narrow" pitchFamily="34" charset="0"/>
              </a:rPr>
              <a:t>dirección</a:t>
            </a:r>
            <a:endParaRPr lang="es-ES_tradnl" sz="1600">
              <a:latin typeface="Times New Roman" pitchFamily="18" charset="0"/>
            </a:endParaRPr>
          </a:p>
        </p:txBody>
      </p:sp>
      <p:sp>
        <p:nvSpPr>
          <p:cNvPr id="91180" name="Line 46"/>
          <p:cNvSpPr>
            <a:spLocks noChangeShapeType="1"/>
          </p:cNvSpPr>
          <p:nvPr/>
        </p:nvSpPr>
        <p:spPr bwMode="auto">
          <a:xfrm flipH="1">
            <a:off x="4911725" y="1600200"/>
            <a:ext cx="4222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81" name="Oval 47"/>
          <p:cNvSpPr>
            <a:spLocks noChangeArrowheads="1"/>
          </p:cNvSpPr>
          <p:nvPr/>
        </p:nvSpPr>
        <p:spPr bwMode="auto">
          <a:xfrm flipH="1">
            <a:off x="4772025" y="1524000"/>
            <a:ext cx="139700" cy="1524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182" name="Text Box 48"/>
          <p:cNvSpPr txBox="1">
            <a:spLocks noChangeArrowheads="1"/>
          </p:cNvSpPr>
          <p:nvPr/>
        </p:nvSpPr>
        <p:spPr bwMode="auto">
          <a:xfrm flipH="1">
            <a:off x="3810000" y="1450975"/>
            <a:ext cx="914400" cy="301625"/>
          </a:xfrm>
          <a:prstGeom prst="rect">
            <a:avLst/>
          </a:prstGeom>
          <a:noFill/>
          <a:ln w="9525">
            <a:noFill/>
            <a:miter lim="800000"/>
            <a:headEnd/>
            <a:tailEnd/>
          </a:ln>
        </p:spPr>
        <p:txBody>
          <a:bodyPr lIns="0" tIns="46800" rIns="0" bIns="10800">
            <a:spAutoFit/>
          </a:bodyPr>
          <a:lstStyle/>
          <a:p>
            <a:pPr algn="r" eaLnBrk="0" hangingPunct="0">
              <a:spcBef>
                <a:spcPct val="50000"/>
              </a:spcBef>
            </a:pPr>
            <a:r>
              <a:rPr lang="es-ES_tradnl" sz="1600">
                <a:latin typeface="Arial Narrow" pitchFamily="34" charset="0"/>
              </a:rPr>
              <a:t>sexo</a:t>
            </a:r>
            <a:endParaRPr lang="es-ES_tradnl" sz="1600">
              <a:latin typeface="Times New Roman" pitchFamily="18" charset="0"/>
            </a:endParaRPr>
          </a:p>
        </p:txBody>
      </p:sp>
      <p:sp>
        <p:nvSpPr>
          <p:cNvPr id="91183" name="Line 49"/>
          <p:cNvSpPr>
            <a:spLocks noChangeShapeType="1"/>
          </p:cNvSpPr>
          <p:nvPr/>
        </p:nvSpPr>
        <p:spPr bwMode="auto">
          <a:xfrm flipV="1">
            <a:off x="5257800" y="1143000"/>
            <a:ext cx="0" cy="228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84" name="Line 50"/>
          <p:cNvSpPr>
            <a:spLocks noChangeShapeType="1"/>
          </p:cNvSpPr>
          <p:nvPr/>
        </p:nvSpPr>
        <p:spPr bwMode="auto">
          <a:xfrm flipV="1">
            <a:off x="5334000" y="1066800"/>
            <a:ext cx="0" cy="533400"/>
          </a:xfrm>
          <a:prstGeom prst="line">
            <a:avLst/>
          </a:prstGeom>
          <a:noFill/>
          <a:ln w="9525">
            <a:solidFill>
              <a:schemeClr val="tx1"/>
            </a:solidFill>
            <a:round/>
            <a:headEnd/>
            <a:tailEnd/>
          </a:ln>
        </p:spPr>
        <p:txBody>
          <a:bodyPr lIns="0" tIns="46800" rIns="0" bIns="10800" anchor="ctr">
            <a:spAutoFit/>
          </a:bodyPr>
          <a:lstStyle/>
          <a:p>
            <a:endParaRPr lang="es-MX"/>
          </a:p>
        </p:txBody>
      </p:sp>
      <p:grpSp>
        <p:nvGrpSpPr>
          <p:cNvPr id="91185" name="Group 51"/>
          <p:cNvGrpSpPr>
            <a:grpSpLocks/>
          </p:cNvGrpSpPr>
          <p:nvPr/>
        </p:nvGrpSpPr>
        <p:grpSpPr bwMode="auto">
          <a:xfrm>
            <a:off x="3048000" y="2286000"/>
            <a:ext cx="1406525" cy="533400"/>
            <a:chOff x="1296" y="1344"/>
            <a:chExt cx="960" cy="336"/>
          </a:xfrm>
        </p:grpSpPr>
        <p:sp>
          <p:nvSpPr>
            <p:cNvPr id="91232" name="Line 52"/>
            <p:cNvSpPr>
              <a:spLocks noChangeShapeType="1"/>
            </p:cNvSpPr>
            <p:nvPr/>
          </p:nvSpPr>
          <p:spPr bwMode="auto">
            <a:xfrm flipH="1">
              <a:off x="2064" y="1488"/>
              <a:ext cx="192"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233" name="Oval 53"/>
            <p:cNvSpPr>
              <a:spLocks noChangeArrowheads="1"/>
            </p:cNvSpPr>
            <p:nvPr/>
          </p:nvSpPr>
          <p:spPr bwMode="auto">
            <a:xfrm flipH="1">
              <a:off x="1968" y="1440"/>
              <a:ext cx="96" cy="96"/>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234" name="Text Box 54"/>
            <p:cNvSpPr txBox="1">
              <a:spLocks noChangeArrowheads="1"/>
            </p:cNvSpPr>
            <p:nvPr/>
          </p:nvSpPr>
          <p:spPr bwMode="auto">
            <a:xfrm flipH="1">
              <a:off x="1296" y="1344"/>
              <a:ext cx="624" cy="190"/>
            </a:xfrm>
            <a:prstGeom prst="rect">
              <a:avLst/>
            </a:prstGeom>
            <a:noFill/>
            <a:ln w="9525">
              <a:noFill/>
              <a:miter lim="800000"/>
              <a:headEnd/>
              <a:tailEnd/>
            </a:ln>
          </p:spPr>
          <p:txBody>
            <a:bodyPr lIns="0" tIns="46800" rIns="0" bIns="10800">
              <a:spAutoFit/>
            </a:bodyPr>
            <a:lstStyle/>
            <a:p>
              <a:pPr algn="r" eaLnBrk="0" hangingPunct="0">
                <a:spcBef>
                  <a:spcPct val="50000"/>
                </a:spcBef>
              </a:pPr>
              <a:r>
                <a:rPr lang="es-ES_tradnl" sz="1600">
                  <a:latin typeface="Arial Narrow" pitchFamily="34" charset="0"/>
                </a:rPr>
                <a:t>jornada</a:t>
              </a:r>
              <a:endParaRPr lang="es-ES_tradnl" sz="1600">
                <a:latin typeface="Times New Roman" pitchFamily="18" charset="0"/>
              </a:endParaRPr>
            </a:p>
          </p:txBody>
        </p:sp>
        <p:sp>
          <p:nvSpPr>
            <p:cNvPr id="91235" name="Line 55"/>
            <p:cNvSpPr>
              <a:spLocks noChangeShapeType="1"/>
            </p:cNvSpPr>
            <p:nvPr/>
          </p:nvSpPr>
          <p:spPr bwMode="auto">
            <a:xfrm flipH="1">
              <a:off x="2064" y="1584"/>
              <a:ext cx="192"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236" name="Oval 56"/>
            <p:cNvSpPr>
              <a:spLocks noChangeArrowheads="1"/>
            </p:cNvSpPr>
            <p:nvPr/>
          </p:nvSpPr>
          <p:spPr bwMode="auto">
            <a:xfrm flipH="1">
              <a:off x="1968" y="1536"/>
              <a:ext cx="96" cy="96"/>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237" name="Text Box 57"/>
            <p:cNvSpPr txBox="1">
              <a:spLocks noChangeArrowheads="1"/>
            </p:cNvSpPr>
            <p:nvPr/>
          </p:nvSpPr>
          <p:spPr bwMode="auto">
            <a:xfrm flipH="1">
              <a:off x="1296" y="1490"/>
              <a:ext cx="624" cy="190"/>
            </a:xfrm>
            <a:prstGeom prst="rect">
              <a:avLst/>
            </a:prstGeom>
            <a:noFill/>
            <a:ln w="9525">
              <a:noFill/>
              <a:miter lim="800000"/>
              <a:headEnd/>
              <a:tailEnd/>
            </a:ln>
          </p:spPr>
          <p:txBody>
            <a:bodyPr lIns="0" tIns="46800" rIns="0" bIns="10800">
              <a:spAutoFit/>
            </a:bodyPr>
            <a:lstStyle/>
            <a:p>
              <a:pPr algn="r" eaLnBrk="0" hangingPunct="0">
                <a:spcBef>
                  <a:spcPct val="50000"/>
                </a:spcBef>
              </a:pPr>
              <a:r>
                <a:rPr lang="es-ES_tradnl" sz="1600">
                  <a:latin typeface="Arial Narrow" pitchFamily="34" charset="0"/>
                </a:rPr>
                <a:t>salario</a:t>
              </a:r>
              <a:endParaRPr lang="es-ES_tradnl" sz="1600">
                <a:latin typeface="Times New Roman" pitchFamily="18" charset="0"/>
              </a:endParaRPr>
            </a:p>
          </p:txBody>
        </p:sp>
      </p:grpSp>
      <p:sp>
        <p:nvSpPr>
          <p:cNvPr id="91186" name="Line 58"/>
          <p:cNvSpPr>
            <a:spLocks noChangeShapeType="1"/>
          </p:cNvSpPr>
          <p:nvPr/>
        </p:nvSpPr>
        <p:spPr bwMode="auto">
          <a:xfrm>
            <a:off x="7185025" y="2514600"/>
            <a:ext cx="28098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87" name="Oval 59"/>
          <p:cNvSpPr>
            <a:spLocks noChangeArrowheads="1"/>
          </p:cNvSpPr>
          <p:nvPr/>
        </p:nvSpPr>
        <p:spPr bwMode="auto">
          <a:xfrm>
            <a:off x="7466013" y="2438400"/>
            <a:ext cx="141287" cy="1524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188" name="Text Box 60"/>
          <p:cNvSpPr txBox="1">
            <a:spLocks noChangeArrowheads="1"/>
          </p:cNvSpPr>
          <p:nvPr/>
        </p:nvSpPr>
        <p:spPr bwMode="auto">
          <a:xfrm>
            <a:off x="7677150" y="2286000"/>
            <a:ext cx="552450" cy="266700"/>
          </a:xfrm>
          <a:prstGeom prst="rect">
            <a:avLst/>
          </a:prstGeom>
          <a:noFill/>
          <a:ln w="9525">
            <a:noFill/>
            <a:miter lim="800000"/>
            <a:headEnd/>
            <a:tailEnd/>
          </a:ln>
        </p:spPr>
        <p:txBody>
          <a:bodyPr wrap="none" lIns="0" tIns="10800" rIns="0" bIns="10800">
            <a:spAutoFit/>
          </a:bodyPr>
          <a:lstStyle/>
          <a:p>
            <a:pPr eaLnBrk="0" hangingPunct="0">
              <a:spcBef>
                <a:spcPct val="50000"/>
              </a:spcBef>
            </a:pPr>
            <a:r>
              <a:rPr lang="es-ES_tradnl" sz="1600">
                <a:latin typeface="Arial Narrow" pitchFamily="34" charset="0"/>
              </a:rPr>
              <a:t>jornada</a:t>
            </a:r>
            <a:endParaRPr lang="es-ES_tradnl" sz="1600">
              <a:latin typeface="Times New Roman" pitchFamily="18" charset="0"/>
            </a:endParaRPr>
          </a:p>
        </p:txBody>
      </p:sp>
      <p:sp>
        <p:nvSpPr>
          <p:cNvPr id="91189" name="Line 61"/>
          <p:cNvSpPr>
            <a:spLocks noChangeShapeType="1"/>
          </p:cNvSpPr>
          <p:nvPr/>
        </p:nvSpPr>
        <p:spPr bwMode="auto">
          <a:xfrm>
            <a:off x="7185025" y="2667000"/>
            <a:ext cx="280988"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90" name="Oval 62"/>
          <p:cNvSpPr>
            <a:spLocks noChangeArrowheads="1"/>
          </p:cNvSpPr>
          <p:nvPr/>
        </p:nvSpPr>
        <p:spPr bwMode="auto">
          <a:xfrm>
            <a:off x="7466013" y="2590800"/>
            <a:ext cx="141287" cy="1524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191" name="Text Box 63"/>
          <p:cNvSpPr txBox="1">
            <a:spLocks noChangeArrowheads="1"/>
          </p:cNvSpPr>
          <p:nvPr/>
        </p:nvSpPr>
        <p:spPr bwMode="auto">
          <a:xfrm>
            <a:off x="7677150" y="2517775"/>
            <a:ext cx="527050" cy="266700"/>
          </a:xfrm>
          <a:prstGeom prst="rect">
            <a:avLst/>
          </a:prstGeom>
          <a:noFill/>
          <a:ln w="9525">
            <a:noFill/>
            <a:miter lim="800000"/>
            <a:headEnd/>
            <a:tailEnd/>
          </a:ln>
        </p:spPr>
        <p:txBody>
          <a:bodyPr wrap="none" lIns="0" tIns="10800" rIns="0" bIns="10800">
            <a:spAutoFit/>
          </a:bodyPr>
          <a:lstStyle/>
          <a:p>
            <a:pPr eaLnBrk="0" hangingPunct="0">
              <a:spcBef>
                <a:spcPct val="50000"/>
              </a:spcBef>
            </a:pPr>
            <a:r>
              <a:rPr lang="es-ES_tradnl" sz="1600">
                <a:latin typeface="Arial Narrow" pitchFamily="34" charset="0"/>
              </a:rPr>
              <a:t>carrera</a:t>
            </a:r>
            <a:endParaRPr lang="es-ES_tradnl" sz="1600">
              <a:latin typeface="Times New Roman" pitchFamily="18" charset="0"/>
            </a:endParaRPr>
          </a:p>
        </p:txBody>
      </p:sp>
      <p:sp>
        <p:nvSpPr>
          <p:cNvPr id="91192" name="Line 64"/>
          <p:cNvSpPr>
            <a:spLocks noChangeShapeType="1"/>
          </p:cNvSpPr>
          <p:nvPr/>
        </p:nvSpPr>
        <p:spPr bwMode="auto">
          <a:xfrm>
            <a:off x="2806700" y="4114800"/>
            <a:ext cx="2825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93" name="Oval 65"/>
          <p:cNvSpPr>
            <a:spLocks noChangeArrowheads="1"/>
          </p:cNvSpPr>
          <p:nvPr/>
        </p:nvSpPr>
        <p:spPr bwMode="auto">
          <a:xfrm>
            <a:off x="2667000" y="4038600"/>
            <a:ext cx="139700" cy="1524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194" name="Text Box 66"/>
          <p:cNvSpPr txBox="1">
            <a:spLocks noChangeArrowheads="1"/>
          </p:cNvSpPr>
          <p:nvPr/>
        </p:nvSpPr>
        <p:spPr bwMode="auto">
          <a:xfrm>
            <a:off x="1600200" y="3962400"/>
            <a:ext cx="1143000" cy="301625"/>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sz="1600">
                <a:latin typeface="Times New Roman" pitchFamily="18" charset="0"/>
              </a:rPr>
              <a:t>(1, n)</a:t>
            </a:r>
            <a:r>
              <a:rPr lang="es-ES_tradnl" sz="1600">
                <a:latin typeface="Arial Narrow" pitchFamily="34" charset="0"/>
              </a:rPr>
              <a:t> centro</a:t>
            </a:r>
            <a:endParaRPr lang="es-ES_tradnl" sz="1600">
              <a:latin typeface="Times New Roman" pitchFamily="18" charset="0"/>
            </a:endParaRPr>
          </a:p>
        </p:txBody>
      </p:sp>
      <p:sp>
        <p:nvSpPr>
          <p:cNvPr id="91195" name="Line 67"/>
          <p:cNvSpPr>
            <a:spLocks noChangeShapeType="1"/>
          </p:cNvSpPr>
          <p:nvPr/>
        </p:nvSpPr>
        <p:spPr bwMode="auto">
          <a:xfrm flipH="1" flipV="1">
            <a:off x="6323013" y="4267200"/>
            <a:ext cx="0" cy="228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96" name="Oval 68"/>
          <p:cNvSpPr>
            <a:spLocks noChangeArrowheads="1"/>
          </p:cNvSpPr>
          <p:nvPr/>
        </p:nvSpPr>
        <p:spPr bwMode="auto">
          <a:xfrm>
            <a:off x="6246813" y="4495800"/>
            <a:ext cx="141287" cy="1524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197" name="Text Box 69"/>
          <p:cNvSpPr txBox="1">
            <a:spLocks noChangeArrowheads="1"/>
          </p:cNvSpPr>
          <p:nvPr/>
        </p:nvSpPr>
        <p:spPr bwMode="auto">
          <a:xfrm>
            <a:off x="6248400" y="4610100"/>
            <a:ext cx="360363" cy="266700"/>
          </a:xfrm>
          <a:prstGeom prst="rect">
            <a:avLst/>
          </a:prstGeom>
          <a:noFill/>
          <a:ln w="9525">
            <a:noFill/>
            <a:miter lim="800000"/>
            <a:headEnd/>
            <a:tailEnd/>
          </a:ln>
        </p:spPr>
        <p:txBody>
          <a:bodyPr wrap="none" lIns="0" tIns="10800" rIns="0" bIns="10800">
            <a:spAutoFit/>
          </a:bodyPr>
          <a:lstStyle/>
          <a:p>
            <a:pPr eaLnBrk="0" hangingPunct="0">
              <a:spcBef>
                <a:spcPct val="50000"/>
              </a:spcBef>
            </a:pPr>
            <a:r>
              <a:rPr lang="es-ES_tradnl" sz="1600">
                <a:latin typeface="Arial Narrow" pitchFamily="34" charset="0"/>
              </a:rPr>
              <a:t>beca</a:t>
            </a:r>
            <a:endParaRPr lang="es-ES_tradnl" sz="1600">
              <a:latin typeface="Times New Roman" pitchFamily="18" charset="0"/>
            </a:endParaRPr>
          </a:p>
        </p:txBody>
      </p:sp>
      <p:sp>
        <p:nvSpPr>
          <p:cNvPr id="91198" name="Line 70"/>
          <p:cNvSpPr>
            <a:spLocks noChangeShapeType="1"/>
          </p:cNvSpPr>
          <p:nvPr/>
        </p:nvSpPr>
        <p:spPr bwMode="auto">
          <a:xfrm flipH="1" flipV="1">
            <a:off x="4419600" y="4267200"/>
            <a:ext cx="0" cy="228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199" name="Oval 71"/>
          <p:cNvSpPr>
            <a:spLocks noChangeArrowheads="1"/>
          </p:cNvSpPr>
          <p:nvPr/>
        </p:nvSpPr>
        <p:spPr bwMode="auto">
          <a:xfrm>
            <a:off x="4356100" y="4495800"/>
            <a:ext cx="139700" cy="1524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200" name="Text Box 72"/>
          <p:cNvSpPr txBox="1">
            <a:spLocks noChangeArrowheads="1"/>
          </p:cNvSpPr>
          <p:nvPr/>
        </p:nvSpPr>
        <p:spPr bwMode="auto">
          <a:xfrm>
            <a:off x="4330700" y="4610100"/>
            <a:ext cx="498475" cy="266700"/>
          </a:xfrm>
          <a:prstGeom prst="rect">
            <a:avLst/>
          </a:prstGeom>
          <a:noFill/>
          <a:ln w="9525">
            <a:noFill/>
            <a:miter lim="800000"/>
            <a:headEnd/>
            <a:tailEnd/>
          </a:ln>
        </p:spPr>
        <p:txBody>
          <a:bodyPr wrap="none" lIns="0" tIns="10800" rIns="0" bIns="10800">
            <a:spAutoFit/>
          </a:bodyPr>
          <a:lstStyle/>
          <a:p>
            <a:pPr eaLnBrk="0" hangingPunct="0">
              <a:spcBef>
                <a:spcPct val="50000"/>
              </a:spcBef>
            </a:pPr>
            <a:r>
              <a:rPr lang="es-ES_tradnl" sz="1600">
                <a:latin typeface="Arial Narrow" pitchFamily="34" charset="0"/>
              </a:rPr>
              <a:t>puesto</a:t>
            </a:r>
            <a:endParaRPr lang="es-ES_tradnl" sz="1600">
              <a:latin typeface="Times New Roman" pitchFamily="18" charset="0"/>
            </a:endParaRPr>
          </a:p>
        </p:txBody>
      </p:sp>
      <p:sp>
        <p:nvSpPr>
          <p:cNvPr id="91201" name="Line 73"/>
          <p:cNvSpPr>
            <a:spLocks noChangeShapeType="1"/>
          </p:cNvSpPr>
          <p:nvPr/>
        </p:nvSpPr>
        <p:spPr bwMode="auto">
          <a:xfrm flipV="1">
            <a:off x="4189413" y="5826125"/>
            <a:ext cx="0" cy="152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202" name="Oval 74"/>
          <p:cNvSpPr>
            <a:spLocks noChangeArrowheads="1"/>
          </p:cNvSpPr>
          <p:nvPr/>
        </p:nvSpPr>
        <p:spPr bwMode="auto">
          <a:xfrm>
            <a:off x="4119563" y="5978525"/>
            <a:ext cx="139700" cy="1524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203" name="Text Box 75"/>
          <p:cNvSpPr txBox="1">
            <a:spLocks noChangeArrowheads="1"/>
          </p:cNvSpPr>
          <p:nvPr/>
        </p:nvSpPr>
        <p:spPr bwMode="auto">
          <a:xfrm>
            <a:off x="4119563" y="6130925"/>
            <a:ext cx="1273175" cy="266700"/>
          </a:xfrm>
          <a:prstGeom prst="rect">
            <a:avLst/>
          </a:prstGeom>
          <a:noFill/>
          <a:ln w="9525">
            <a:noFill/>
            <a:miter lim="800000"/>
            <a:headEnd/>
            <a:tailEnd/>
          </a:ln>
        </p:spPr>
        <p:txBody>
          <a:bodyPr wrap="none" lIns="0" tIns="10800" rIns="0" bIns="10800">
            <a:spAutoFit/>
          </a:bodyPr>
          <a:lstStyle/>
          <a:p>
            <a:pPr eaLnBrk="0" hangingPunct="0">
              <a:spcBef>
                <a:spcPct val="50000"/>
              </a:spcBef>
            </a:pPr>
            <a:r>
              <a:rPr lang="es-ES_tradnl" sz="1600">
                <a:latin typeface="Arial Narrow" pitchFamily="34" charset="0"/>
              </a:rPr>
              <a:t>duraciónContrato</a:t>
            </a:r>
            <a:endParaRPr lang="es-ES_tradnl" sz="1600">
              <a:latin typeface="Times New Roman" pitchFamily="18" charset="0"/>
            </a:endParaRPr>
          </a:p>
        </p:txBody>
      </p:sp>
      <p:sp>
        <p:nvSpPr>
          <p:cNvPr id="91204" name="Line 76"/>
          <p:cNvSpPr>
            <a:spLocks noChangeShapeType="1"/>
          </p:cNvSpPr>
          <p:nvPr/>
        </p:nvSpPr>
        <p:spPr bwMode="auto">
          <a:xfrm flipV="1">
            <a:off x="3275013" y="5829300"/>
            <a:ext cx="0" cy="152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205" name="Oval 77"/>
          <p:cNvSpPr>
            <a:spLocks noChangeArrowheads="1"/>
          </p:cNvSpPr>
          <p:nvPr/>
        </p:nvSpPr>
        <p:spPr bwMode="auto">
          <a:xfrm>
            <a:off x="3205163" y="5981700"/>
            <a:ext cx="139700" cy="1524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206" name="Text Box 78"/>
          <p:cNvSpPr txBox="1">
            <a:spLocks noChangeArrowheads="1"/>
          </p:cNvSpPr>
          <p:nvPr/>
        </p:nvSpPr>
        <p:spPr bwMode="auto">
          <a:xfrm>
            <a:off x="3205163" y="6134100"/>
            <a:ext cx="682625" cy="266700"/>
          </a:xfrm>
          <a:prstGeom prst="rect">
            <a:avLst/>
          </a:prstGeom>
          <a:noFill/>
          <a:ln w="9525">
            <a:noFill/>
            <a:miter lim="800000"/>
            <a:headEnd/>
            <a:tailEnd/>
          </a:ln>
        </p:spPr>
        <p:txBody>
          <a:bodyPr wrap="none" lIns="0" tIns="10800" rIns="0" bIns="10800">
            <a:spAutoFit/>
          </a:bodyPr>
          <a:lstStyle/>
          <a:p>
            <a:pPr eaLnBrk="0" hangingPunct="0">
              <a:spcBef>
                <a:spcPct val="50000"/>
              </a:spcBef>
            </a:pPr>
            <a:r>
              <a:rPr lang="es-ES_tradnl" sz="1600">
                <a:latin typeface="Arial Narrow" pitchFamily="34" charset="0"/>
              </a:rPr>
              <a:t>tipoPlaza</a:t>
            </a:r>
            <a:endParaRPr lang="es-ES_tradnl" sz="1600">
              <a:latin typeface="Times New Roman" pitchFamily="18" charset="0"/>
            </a:endParaRPr>
          </a:p>
        </p:txBody>
      </p:sp>
      <p:sp>
        <p:nvSpPr>
          <p:cNvPr id="91207" name="Line 79"/>
          <p:cNvSpPr>
            <a:spLocks noChangeShapeType="1"/>
          </p:cNvSpPr>
          <p:nvPr/>
        </p:nvSpPr>
        <p:spPr bwMode="auto">
          <a:xfrm flipV="1">
            <a:off x="1938338" y="5826125"/>
            <a:ext cx="0" cy="152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208" name="Oval 80"/>
          <p:cNvSpPr>
            <a:spLocks noChangeArrowheads="1"/>
          </p:cNvSpPr>
          <p:nvPr/>
        </p:nvSpPr>
        <p:spPr bwMode="auto">
          <a:xfrm>
            <a:off x="1868488" y="5978525"/>
            <a:ext cx="141287" cy="1524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1209" name="Text Box 81"/>
          <p:cNvSpPr txBox="1">
            <a:spLocks noChangeArrowheads="1"/>
          </p:cNvSpPr>
          <p:nvPr/>
        </p:nvSpPr>
        <p:spPr bwMode="auto">
          <a:xfrm>
            <a:off x="1868488" y="6130925"/>
            <a:ext cx="857250" cy="266700"/>
          </a:xfrm>
          <a:prstGeom prst="rect">
            <a:avLst/>
          </a:prstGeom>
          <a:noFill/>
          <a:ln w="9525">
            <a:noFill/>
            <a:miter lim="800000"/>
            <a:headEnd/>
            <a:tailEnd/>
          </a:ln>
        </p:spPr>
        <p:txBody>
          <a:bodyPr wrap="none" lIns="0" tIns="10800" rIns="0" bIns="10800">
            <a:spAutoFit/>
          </a:bodyPr>
          <a:lstStyle/>
          <a:p>
            <a:pPr eaLnBrk="0" hangingPunct="0">
              <a:spcBef>
                <a:spcPct val="50000"/>
              </a:spcBef>
            </a:pPr>
            <a:r>
              <a:rPr lang="es-ES_tradnl" sz="1600">
                <a:latin typeface="Arial Narrow" pitchFamily="34" charset="0"/>
              </a:rPr>
              <a:t>tipoCátedra</a:t>
            </a:r>
            <a:endParaRPr lang="es-ES_tradnl" sz="1600">
              <a:latin typeface="Times New Roman" pitchFamily="18" charset="0"/>
            </a:endParaRPr>
          </a:p>
        </p:txBody>
      </p:sp>
      <p:sp>
        <p:nvSpPr>
          <p:cNvPr id="91210" name="Arc 82"/>
          <p:cNvSpPr>
            <a:spLocks/>
          </p:cNvSpPr>
          <p:nvPr/>
        </p:nvSpPr>
        <p:spPr bwMode="auto">
          <a:xfrm flipH="1" flipV="1">
            <a:off x="3071813" y="4114800"/>
            <a:ext cx="1065212" cy="1295400"/>
          </a:xfrm>
          <a:custGeom>
            <a:avLst/>
            <a:gdLst>
              <a:gd name="T0" fmla="*/ 0 w 27841"/>
              <a:gd name="T1" fmla="*/ 17343128 h 21600"/>
              <a:gd name="T2" fmla="*/ 40755606 w 27841"/>
              <a:gd name="T3" fmla="*/ 19267336 h 21600"/>
              <a:gd name="T4" fmla="*/ 19913009 w 27841"/>
              <a:gd name="T5" fmla="*/ 77688019 h 21600"/>
              <a:gd name="T6" fmla="*/ 0 60000 65536"/>
              <a:gd name="T7" fmla="*/ 0 60000 65536"/>
              <a:gd name="T8" fmla="*/ 0 60000 65536"/>
              <a:gd name="T9" fmla="*/ 0 w 27841"/>
              <a:gd name="T10" fmla="*/ 0 h 21600"/>
              <a:gd name="T11" fmla="*/ 27841 w 27841"/>
              <a:gd name="T12" fmla="*/ 21600 h 21600"/>
            </a:gdLst>
            <a:ahLst/>
            <a:cxnLst>
              <a:cxn ang="T6">
                <a:pos x="T0" y="T1"/>
              </a:cxn>
              <a:cxn ang="T7">
                <a:pos x="T2" y="T3"/>
              </a:cxn>
              <a:cxn ang="T8">
                <a:pos x="T4" y="T5"/>
              </a:cxn>
            </a:cxnLst>
            <a:rect l="T9" t="T10" r="T11" b="T12"/>
            <a:pathLst>
              <a:path w="27841" h="21600" fill="none" extrusionOk="0">
                <a:moveTo>
                  <a:pt x="-1" y="4821"/>
                </a:moveTo>
                <a:cubicBezTo>
                  <a:pt x="3847" y="1702"/>
                  <a:pt x="8649" y="-1"/>
                  <a:pt x="13603" y="0"/>
                </a:cubicBezTo>
                <a:cubicBezTo>
                  <a:pt x="18841" y="0"/>
                  <a:pt x="23901" y="1903"/>
                  <a:pt x="27841" y="5356"/>
                </a:cubicBezTo>
              </a:path>
              <a:path w="27841" h="21600" stroke="0" extrusionOk="0">
                <a:moveTo>
                  <a:pt x="-1" y="4821"/>
                </a:moveTo>
                <a:cubicBezTo>
                  <a:pt x="3847" y="1702"/>
                  <a:pt x="8649" y="-1"/>
                  <a:pt x="13603" y="0"/>
                </a:cubicBezTo>
                <a:cubicBezTo>
                  <a:pt x="18841" y="0"/>
                  <a:pt x="23901" y="1903"/>
                  <a:pt x="27841" y="5356"/>
                </a:cubicBezTo>
                <a:lnTo>
                  <a:pt x="13603"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91211" name="AutoShape 83"/>
          <p:cNvSpPr>
            <a:spLocks noChangeArrowheads="1"/>
          </p:cNvSpPr>
          <p:nvPr/>
        </p:nvSpPr>
        <p:spPr bwMode="auto">
          <a:xfrm flipV="1">
            <a:off x="4402138" y="3355975"/>
            <a:ext cx="944562" cy="381000"/>
          </a:xfrm>
          <a:prstGeom prst="triangle">
            <a:avLst>
              <a:gd name="adj" fmla="val 50000"/>
            </a:avLst>
          </a:prstGeom>
          <a:solidFill>
            <a:schemeClr val="bg1"/>
          </a:solidFill>
          <a:ln w="9525">
            <a:solidFill>
              <a:schemeClr val="tx1"/>
            </a:solidFill>
            <a:miter lim="800000"/>
            <a:headEnd/>
            <a:tailEnd/>
          </a:ln>
        </p:spPr>
        <p:txBody>
          <a:bodyPr lIns="0" tIns="46800" rIns="0" bIns="10800" anchor="ctr">
            <a:spAutoFit/>
          </a:bodyPr>
          <a:lstStyle/>
          <a:p>
            <a:endParaRPr lang="es-MX"/>
          </a:p>
        </p:txBody>
      </p:sp>
      <p:sp>
        <p:nvSpPr>
          <p:cNvPr id="91212" name="Rectangle 84"/>
          <p:cNvSpPr>
            <a:spLocks noChangeArrowheads="1"/>
          </p:cNvSpPr>
          <p:nvPr/>
        </p:nvSpPr>
        <p:spPr bwMode="auto">
          <a:xfrm>
            <a:off x="4422775" y="2459038"/>
            <a:ext cx="1025525" cy="276225"/>
          </a:xfrm>
          <a:prstGeom prst="rect">
            <a:avLst/>
          </a:prstGeom>
          <a:solidFill>
            <a:schemeClr val="bg1"/>
          </a:solidFill>
          <a:ln w="9525">
            <a:solidFill>
              <a:schemeClr val="tx1"/>
            </a:solidFill>
            <a:miter lim="800000"/>
            <a:headEnd/>
            <a:tailEnd/>
          </a:ln>
        </p:spPr>
        <p:txBody>
          <a:bodyPr wrap="none" lIns="54000" tIns="10800" rIns="36000" bIns="10800" anchor="ctr">
            <a:spAutoFit/>
          </a:bodyPr>
          <a:lstStyle/>
          <a:p>
            <a:pPr algn="ctr" eaLnBrk="0" hangingPunct="0"/>
            <a:r>
              <a:rPr lang="es-ES_tradnl" sz="1600">
                <a:latin typeface="Arial Narrow" pitchFamily="34" charset="0"/>
              </a:rPr>
              <a:t>EMPLEADO</a:t>
            </a:r>
          </a:p>
        </p:txBody>
      </p:sp>
      <p:sp>
        <p:nvSpPr>
          <p:cNvPr id="91213" name="Rectangle 85"/>
          <p:cNvSpPr>
            <a:spLocks noChangeArrowheads="1"/>
          </p:cNvSpPr>
          <p:nvPr/>
        </p:nvSpPr>
        <p:spPr bwMode="auto">
          <a:xfrm>
            <a:off x="4038600" y="4038600"/>
            <a:ext cx="1470025" cy="276225"/>
          </a:xfrm>
          <a:prstGeom prst="rect">
            <a:avLst/>
          </a:prstGeom>
          <a:solidFill>
            <a:schemeClr val="bg1"/>
          </a:solidFill>
          <a:ln w="9525">
            <a:solidFill>
              <a:schemeClr val="tx1"/>
            </a:solidFill>
            <a:miter lim="800000"/>
            <a:headEnd/>
            <a:tailEnd/>
          </a:ln>
        </p:spPr>
        <p:txBody>
          <a:bodyPr wrap="none" lIns="54000" tIns="10800" rIns="36000" bIns="10800" anchor="ctr">
            <a:spAutoFit/>
          </a:bodyPr>
          <a:lstStyle/>
          <a:p>
            <a:pPr algn="ctr" eaLnBrk="0" hangingPunct="0"/>
            <a:r>
              <a:rPr lang="es-ES_tradnl" sz="1600">
                <a:latin typeface="Arial Narrow" pitchFamily="34" charset="0"/>
              </a:rPr>
              <a:t>ADMÓN_Y_SERV</a:t>
            </a:r>
          </a:p>
        </p:txBody>
      </p:sp>
      <p:sp>
        <p:nvSpPr>
          <p:cNvPr id="91214" name="Rectangle 86"/>
          <p:cNvSpPr>
            <a:spLocks noChangeArrowheads="1"/>
          </p:cNvSpPr>
          <p:nvPr/>
        </p:nvSpPr>
        <p:spPr bwMode="auto">
          <a:xfrm>
            <a:off x="3049588" y="4049713"/>
            <a:ext cx="915987" cy="276225"/>
          </a:xfrm>
          <a:prstGeom prst="rect">
            <a:avLst/>
          </a:prstGeom>
          <a:solidFill>
            <a:schemeClr val="bg1"/>
          </a:solidFill>
          <a:ln w="9525">
            <a:solidFill>
              <a:schemeClr val="tx1"/>
            </a:solidFill>
            <a:miter lim="800000"/>
            <a:headEnd/>
            <a:tailEnd/>
          </a:ln>
        </p:spPr>
        <p:txBody>
          <a:bodyPr wrap="none" lIns="54000" tIns="10800" rIns="36000" bIns="10800" anchor="ctr">
            <a:spAutoFit/>
          </a:bodyPr>
          <a:lstStyle/>
          <a:p>
            <a:pPr algn="ctr" eaLnBrk="0" hangingPunct="0"/>
            <a:r>
              <a:rPr lang="es-ES_tradnl" sz="1600">
                <a:latin typeface="Arial Narrow" pitchFamily="34" charset="0"/>
              </a:rPr>
              <a:t>DOCENTE</a:t>
            </a:r>
          </a:p>
        </p:txBody>
      </p:sp>
      <p:sp>
        <p:nvSpPr>
          <p:cNvPr id="91215" name="Rectangle 87"/>
          <p:cNvSpPr>
            <a:spLocks noChangeArrowheads="1"/>
          </p:cNvSpPr>
          <p:nvPr/>
        </p:nvSpPr>
        <p:spPr bwMode="auto">
          <a:xfrm>
            <a:off x="1312863" y="685800"/>
            <a:ext cx="182086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91216" name="AutoShape 89"/>
          <p:cNvSpPr>
            <a:spLocks noChangeArrowheads="1"/>
          </p:cNvSpPr>
          <p:nvPr/>
        </p:nvSpPr>
        <p:spPr bwMode="auto">
          <a:xfrm flipV="1">
            <a:off x="6161088" y="3355975"/>
            <a:ext cx="944562" cy="381000"/>
          </a:xfrm>
          <a:prstGeom prst="triangle">
            <a:avLst>
              <a:gd name="adj" fmla="val 50000"/>
            </a:avLst>
          </a:prstGeom>
          <a:solidFill>
            <a:schemeClr val="bg1"/>
          </a:solidFill>
          <a:ln w="9525">
            <a:solidFill>
              <a:schemeClr val="tx1"/>
            </a:solidFill>
            <a:miter lim="800000"/>
            <a:headEnd/>
            <a:tailEnd/>
          </a:ln>
        </p:spPr>
        <p:txBody>
          <a:bodyPr lIns="0" tIns="46800" rIns="0" bIns="10800" anchor="ctr">
            <a:spAutoFit/>
          </a:bodyPr>
          <a:lstStyle/>
          <a:p>
            <a:endParaRPr lang="es-MX"/>
          </a:p>
        </p:txBody>
      </p:sp>
      <p:sp>
        <p:nvSpPr>
          <p:cNvPr id="91217" name="Line 90"/>
          <p:cNvSpPr>
            <a:spLocks noChangeShapeType="1"/>
          </p:cNvSpPr>
          <p:nvPr/>
        </p:nvSpPr>
        <p:spPr bwMode="auto">
          <a:xfrm flipH="1">
            <a:off x="1665288" y="2514600"/>
            <a:ext cx="280987"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218" name="Oval 91"/>
          <p:cNvSpPr>
            <a:spLocks noChangeArrowheads="1"/>
          </p:cNvSpPr>
          <p:nvPr/>
        </p:nvSpPr>
        <p:spPr bwMode="auto">
          <a:xfrm flipH="1">
            <a:off x="1665288" y="2438400"/>
            <a:ext cx="139700" cy="1524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91219" name="Text Box 92"/>
          <p:cNvSpPr txBox="1">
            <a:spLocks noChangeArrowheads="1"/>
          </p:cNvSpPr>
          <p:nvPr/>
        </p:nvSpPr>
        <p:spPr bwMode="auto">
          <a:xfrm flipH="1">
            <a:off x="1219200" y="2552700"/>
            <a:ext cx="581025" cy="266700"/>
          </a:xfrm>
          <a:prstGeom prst="rect">
            <a:avLst/>
          </a:prstGeom>
          <a:noFill/>
          <a:ln w="9525">
            <a:noFill/>
            <a:miter lim="800000"/>
            <a:headEnd/>
            <a:tailEnd/>
          </a:ln>
        </p:spPr>
        <p:txBody>
          <a:bodyPr wrap="none" lIns="0" tIns="10800" rIns="0" bIns="10800">
            <a:spAutoFit/>
          </a:bodyPr>
          <a:lstStyle/>
          <a:p>
            <a:pPr algn="r" eaLnBrk="0" hangingPunct="0">
              <a:spcBef>
                <a:spcPct val="50000"/>
              </a:spcBef>
            </a:pPr>
            <a:r>
              <a:rPr lang="es-ES_tradnl" sz="1600">
                <a:latin typeface="Arial Narrow" pitchFamily="34" charset="0"/>
              </a:rPr>
              <a:t>fechaIni</a:t>
            </a:r>
            <a:endParaRPr lang="es-ES_tradnl" sz="1600">
              <a:latin typeface="Times New Roman" pitchFamily="18" charset="0"/>
            </a:endParaRPr>
          </a:p>
        </p:txBody>
      </p:sp>
      <p:sp>
        <p:nvSpPr>
          <p:cNvPr id="91220" name="Rectangle 93"/>
          <p:cNvSpPr>
            <a:spLocks noChangeArrowheads="1"/>
          </p:cNvSpPr>
          <p:nvPr/>
        </p:nvSpPr>
        <p:spPr bwMode="auto">
          <a:xfrm>
            <a:off x="1897063" y="2459038"/>
            <a:ext cx="1368425" cy="276225"/>
          </a:xfrm>
          <a:prstGeom prst="rect">
            <a:avLst/>
          </a:prstGeom>
          <a:solidFill>
            <a:schemeClr val="bg1"/>
          </a:solidFill>
          <a:ln w="9525">
            <a:solidFill>
              <a:schemeClr val="tx1"/>
            </a:solidFill>
            <a:miter lim="800000"/>
            <a:headEnd/>
            <a:tailEnd/>
          </a:ln>
        </p:spPr>
        <p:txBody>
          <a:bodyPr wrap="none" lIns="54000" tIns="10800" rIns="36000" bIns="10800" anchor="ctr">
            <a:spAutoFit/>
          </a:bodyPr>
          <a:lstStyle/>
          <a:p>
            <a:pPr algn="ctr" eaLnBrk="0" hangingPunct="0"/>
            <a:r>
              <a:rPr lang="es-ES_tradnl" sz="1600">
                <a:latin typeface="Arial Narrow" pitchFamily="34" charset="0"/>
              </a:rPr>
              <a:t>DESEMPLEADO</a:t>
            </a:r>
          </a:p>
        </p:txBody>
      </p:sp>
      <p:sp>
        <p:nvSpPr>
          <p:cNvPr id="91221" name="Line 94"/>
          <p:cNvSpPr>
            <a:spLocks noChangeShapeType="1"/>
          </p:cNvSpPr>
          <p:nvPr/>
        </p:nvSpPr>
        <p:spPr bwMode="auto">
          <a:xfrm flipH="1">
            <a:off x="2790825" y="1828800"/>
            <a:ext cx="2601913" cy="609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1222" name="AutoShape 95"/>
          <p:cNvSpPr>
            <a:spLocks noChangeArrowheads="1"/>
          </p:cNvSpPr>
          <p:nvPr/>
        </p:nvSpPr>
        <p:spPr bwMode="auto">
          <a:xfrm flipV="1">
            <a:off x="5180013" y="1679575"/>
            <a:ext cx="946150" cy="381000"/>
          </a:xfrm>
          <a:prstGeom prst="triangle">
            <a:avLst>
              <a:gd name="adj" fmla="val 50000"/>
            </a:avLst>
          </a:prstGeom>
          <a:solidFill>
            <a:schemeClr val="bg1"/>
          </a:solidFill>
          <a:ln w="9525">
            <a:solidFill>
              <a:schemeClr val="tx1"/>
            </a:solidFill>
            <a:miter lim="800000"/>
            <a:headEnd/>
            <a:tailEnd/>
          </a:ln>
        </p:spPr>
        <p:txBody>
          <a:bodyPr lIns="0" tIns="46800" rIns="0" bIns="10800" anchor="ctr">
            <a:spAutoFit/>
          </a:bodyPr>
          <a:lstStyle/>
          <a:p>
            <a:endParaRPr lang="es-MX"/>
          </a:p>
        </p:txBody>
      </p:sp>
      <p:sp>
        <p:nvSpPr>
          <p:cNvPr id="91223" name="Rectangle 96"/>
          <p:cNvSpPr>
            <a:spLocks noChangeArrowheads="1"/>
          </p:cNvSpPr>
          <p:nvPr/>
        </p:nvSpPr>
        <p:spPr bwMode="auto">
          <a:xfrm>
            <a:off x="5181600" y="866775"/>
            <a:ext cx="915988" cy="276225"/>
          </a:xfrm>
          <a:prstGeom prst="rect">
            <a:avLst/>
          </a:prstGeom>
          <a:solidFill>
            <a:schemeClr val="bg1"/>
          </a:solidFill>
          <a:ln w="9525">
            <a:solidFill>
              <a:schemeClr val="tx1"/>
            </a:solidFill>
            <a:miter lim="800000"/>
            <a:headEnd/>
            <a:tailEnd/>
          </a:ln>
        </p:spPr>
        <p:txBody>
          <a:bodyPr wrap="none" lIns="54000" tIns="10800" rIns="36000" bIns="10800" anchor="ctr">
            <a:spAutoFit/>
          </a:bodyPr>
          <a:lstStyle/>
          <a:p>
            <a:pPr algn="ctr" eaLnBrk="0" hangingPunct="0"/>
            <a:r>
              <a:rPr lang="es-ES_tradnl" sz="1600">
                <a:latin typeface="Arial Narrow" pitchFamily="34" charset="0"/>
              </a:rPr>
              <a:t>PERSONA</a:t>
            </a:r>
          </a:p>
        </p:txBody>
      </p:sp>
      <p:sp>
        <p:nvSpPr>
          <p:cNvPr id="91224" name="Oval 97"/>
          <p:cNvSpPr>
            <a:spLocks noChangeArrowheads="1"/>
          </p:cNvSpPr>
          <p:nvPr/>
        </p:nvSpPr>
        <p:spPr bwMode="auto">
          <a:xfrm flipH="1">
            <a:off x="3444875" y="4495800"/>
            <a:ext cx="211138" cy="2286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91225" name="Oval 98"/>
          <p:cNvSpPr>
            <a:spLocks noChangeArrowheads="1"/>
          </p:cNvSpPr>
          <p:nvPr/>
        </p:nvSpPr>
        <p:spPr bwMode="auto">
          <a:xfrm flipH="1">
            <a:off x="4784725" y="2895600"/>
            <a:ext cx="211138" cy="2286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91226" name="Oval 99"/>
          <p:cNvSpPr>
            <a:spLocks noChangeArrowheads="1"/>
          </p:cNvSpPr>
          <p:nvPr/>
        </p:nvSpPr>
        <p:spPr bwMode="auto">
          <a:xfrm flipH="1">
            <a:off x="6562725" y="2895600"/>
            <a:ext cx="211138" cy="2286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91227" name="Oval 100"/>
          <p:cNvSpPr>
            <a:spLocks noChangeArrowheads="1"/>
          </p:cNvSpPr>
          <p:nvPr/>
        </p:nvSpPr>
        <p:spPr bwMode="auto">
          <a:xfrm flipH="1">
            <a:off x="5565775" y="1295400"/>
            <a:ext cx="211138" cy="228600"/>
          </a:xfrm>
          <a:prstGeom prst="ellipse">
            <a:avLst/>
          </a:prstGeom>
          <a:solidFill>
            <a:schemeClr val="bg1"/>
          </a:solidFill>
          <a:ln w="9525">
            <a:solidFill>
              <a:schemeClr val="tx1"/>
            </a:solidFill>
            <a:round/>
            <a:headEnd/>
            <a:tailEnd/>
          </a:ln>
        </p:spPr>
        <p:txBody>
          <a:bodyPr lIns="0" tIns="46800" rIns="0" bIns="10800" anchor="ctr">
            <a:spAutoFit/>
          </a:bodyPr>
          <a:lstStyle/>
          <a:p>
            <a:endParaRPr lang="es-MX"/>
          </a:p>
        </p:txBody>
      </p:sp>
      <p:sp>
        <p:nvSpPr>
          <p:cNvPr id="91228" name="Rectangle 101"/>
          <p:cNvSpPr>
            <a:spLocks noChangeArrowheads="1"/>
          </p:cNvSpPr>
          <p:nvPr/>
        </p:nvSpPr>
        <p:spPr bwMode="auto">
          <a:xfrm>
            <a:off x="1173163" y="152400"/>
            <a:ext cx="7772400" cy="533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E/G: Ejemplo de Retículas</a:t>
            </a:r>
            <a:endParaRPr lang="es-ES" sz="2800">
              <a:solidFill>
                <a:schemeClr val="tx2"/>
              </a:solidFill>
              <a:latin typeface="Times New Roman" pitchFamily="18" charset="0"/>
            </a:endParaRPr>
          </a:p>
        </p:txBody>
      </p:sp>
      <p:sp>
        <p:nvSpPr>
          <p:cNvPr id="91229" name="Rectangle 6"/>
          <p:cNvSpPr>
            <a:spLocks noChangeArrowheads="1"/>
          </p:cNvSpPr>
          <p:nvPr/>
        </p:nvSpPr>
        <p:spPr bwMode="auto">
          <a:xfrm>
            <a:off x="5657850" y="4049713"/>
            <a:ext cx="869950" cy="276225"/>
          </a:xfrm>
          <a:prstGeom prst="rect">
            <a:avLst/>
          </a:prstGeom>
          <a:solidFill>
            <a:srgbClr val="DDDDDD"/>
          </a:solidFill>
          <a:ln w="9525">
            <a:solidFill>
              <a:schemeClr val="tx1"/>
            </a:solidFill>
            <a:miter lim="800000"/>
            <a:headEnd/>
            <a:tailEnd/>
          </a:ln>
        </p:spPr>
        <p:txBody>
          <a:bodyPr wrap="none" lIns="54000" tIns="10800" rIns="36000" bIns="10800" anchor="ctr">
            <a:spAutoFit/>
          </a:bodyPr>
          <a:lstStyle/>
          <a:p>
            <a:pPr algn="ctr" eaLnBrk="0" hangingPunct="0"/>
            <a:r>
              <a:rPr lang="es-ES_tradnl" sz="1600" b="1">
                <a:latin typeface="Arial Narrow" pitchFamily="34" charset="0"/>
              </a:rPr>
              <a:t>BECARIO</a:t>
            </a:r>
          </a:p>
        </p:txBody>
      </p:sp>
      <p:sp>
        <p:nvSpPr>
          <p:cNvPr id="91230" name="Rectangle 26"/>
          <p:cNvSpPr>
            <a:spLocks noChangeArrowheads="1"/>
          </p:cNvSpPr>
          <p:nvPr/>
        </p:nvSpPr>
        <p:spPr bwMode="auto">
          <a:xfrm>
            <a:off x="3160713" y="5565775"/>
            <a:ext cx="793750" cy="276225"/>
          </a:xfrm>
          <a:prstGeom prst="rect">
            <a:avLst/>
          </a:prstGeom>
          <a:solidFill>
            <a:schemeClr val="bg1"/>
          </a:solidFill>
          <a:ln w="9525">
            <a:solidFill>
              <a:schemeClr val="tx1"/>
            </a:solidFill>
            <a:miter lim="800000"/>
            <a:headEnd/>
            <a:tailEnd/>
          </a:ln>
        </p:spPr>
        <p:txBody>
          <a:bodyPr wrap="none" lIns="54000" tIns="10800" rIns="36000" bIns="10800" anchor="ctr">
            <a:spAutoFit/>
          </a:bodyPr>
          <a:lstStyle/>
          <a:p>
            <a:pPr algn="ctr" eaLnBrk="0" hangingPunct="0"/>
            <a:r>
              <a:rPr lang="es-ES_tradnl" sz="1600">
                <a:latin typeface="Arial Narrow" pitchFamily="34" charset="0"/>
              </a:rPr>
              <a:t>TITULAR</a:t>
            </a:r>
          </a:p>
        </p:txBody>
      </p:sp>
      <p:sp>
        <p:nvSpPr>
          <p:cNvPr id="91231" name="Rectangle 29"/>
          <p:cNvSpPr>
            <a:spLocks noChangeArrowheads="1"/>
          </p:cNvSpPr>
          <p:nvPr/>
        </p:nvSpPr>
        <p:spPr bwMode="auto">
          <a:xfrm>
            <a:off x="1784350" y="5565775"/>
            <a:ext cx="1295400" cy="276225"/>
          </a:xfrm>
          <a:prstGeom prst="rect">
            <a:avLst/>
          </a:prstGeom>
          <a:solidFill>
            <a:schemeClr val="bg1"/>
          </a:solidFill>
          <a:ln w="9525">
            <a:solidFill>
              <a:schemeClr val="tx1"/>
            </a:solidFill>
            <a:miter lim="800000"/>
            <a:headEnd/>
            <a:tailEnd/>
          </a:ln>
        </p:spPr>
        <p:txBody>
          <a:bodyPr wrap="none" lIns="54000" tIns="10800" rIns="36000" bIns="10800" anchor="ctr">
            <a:spAutoFit/>
          </a:bodyPr>
          <a:lstStyle/>
          <a:p>
            <a:pPr algn="ctr" eaLnBrk="0" hangingPunct="0"/>
            <a:r>
              <a:rPr lang="es-ES_tradnl" sz="1600">
                <a:latin typeface="Arial Narrow" pitchFamily="34" charset="0"/>
              </a:rPr>
              <a:t>CATEDRÁTICO</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3 Marcador de número de diapositiva"/>
          <p:cNvSpPr>
            <a:spLocks noGrp="1"/>
          </p:cNvSpPr>
          <p:nvPr>
            <p:ph type="sldNum" sz="quarter" idx="12"/>
          </p:nvPr>
        </p:nvSpPr>
        <p:spPr>
          <a:noFill/>
        </p:spPr>
        <p:txBody>
          <a:bodyPr/>
          <a:lstStyle/>
          <a:p>
            <a:fld id="{288C55AC-C63A-4EBE-924C-B9EA35F0EE2D}" type="slidenum">
              <a:rPr lang="es-ES" smtClean="0"/>
              <a:pPr/>
              <a:t>86</a:t>
            </a:fld>
            <a:endParaRPr lang="es-ES"/>
          </a:p>
        </p:txBody>
      </p:sp>
      <p:sp>
        <p:nvSpPr>
          <p:cNvPr id="92163" name="Rectangle 3"/>
          <p:cNvSpPr>
            <a:spLocks noChangeArrowheads="1"/>
          </p:cNvSpPr>
          <p:nvPr/>
        </p:nvSpPr>
        <p:spPr bwMode="auto">
          <a:xfrm>
            <a:off x="1066800" y="1989138"/>
            <a:ext cx="7831138" cy="4487862"/>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1600"/>
              <a:t>En las</a:t>
            </a:r>
            <a:r>
              <a:rPr lang="es-ES_tradnl" sz="1600" b="1"/>
              <a:t> jerarquías de especialización</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1600"/>
              <a:t>Cada subtipo </a:t>
            </a:r>
            <a:r>
              <a:rPr lang="es-ES_tradnl" sz="1600" b="1"/>
              <a:t>hereda</a:t>
            </a:r>
            <a:r>
              <a:rPr lang="es-ES_tradnl" sz="1600"/>
              <a:t> atributos y relaciones...</a:t>
            </a:r>
          </a:p>
          <a:p>
            <a:pPr marL="1238250" lvl="2" indent="-228600">
              <a:spcBef>
                <a:spcPct val="20000"/>
              </a:spcBef>
              <a:buClr>
                <a:schemeClr val="folHlink"/>
              </a:buClr>
              <a:buSzPct val="50000"/>
              <a:buFont typeface="Wingdings" pitchFamily="2" charset="2"/>
              <a:buChar char="n"/>
              <a:tabLst>
                <a:tab pos="381000" algn="l"/>
                <a:tab pos="4000500" algn="l"/>
                <a:tab pos="6477000" algn="l"/>
              </a:tabLst>
            </a:pPr>
            <a:r>
              <a:rPr lang="es-ES_tradnl" sz="1600"/>
              <a:t>de su (único) </a:t>
            </a:r>
            <a:r>
              <a:rPr lang="es-ES_tradnl" sz="1600" b="1"/>
              <a:t>supertipo</a:t>
            </a:r>
            <a:r>
              <a:rPr lang="es-ES_tradnl" sz="1600"/>
              <a:t> directo</a:t>
            </a:r>
          </a:p>
          <a:p>
            <a:pPr marL="1238250" lvl="2" indent="-228600">
              <a:spcBef>
                <a:spcPct val="20000"/>
              </a:spcBef>
              <a:buClr>
                <a:schemeClr val="folHlink"/>
              </a:buClr>
              <a:buSzPct val="50000"/>
              <a:buFont typeface="Wingdings" pitchFamily="2" charset="2"/>
              <a:buChar char="n"/>
              <a:tabLst>
                <a:tab pos="381000" algn="l"/>
                <a:tab pos="4000500" algn="l"/>
                <a:tab pos="6477000" algn="l"/>
              </a:tabLst>
            </a:pPr>
            <a:r>
              <a:rPr lang="es-ES_tradnl" sz="1600"/>
              <a:t>y de sus supertipos </a:t>
            </a:r>
            <a:r>
              <a:rPr lang="es-ES_tradnl" sz="1600" b="1"/>
              <a:t>predecesores</a:t>
            </a:r>
            <a:r>
              <a:rPr lang="es-ES_tradnl" sz="1600"/>
              <a:t>, hasta la raíz</a:t>
            </a:r>
          </a:p>
          <a:p>
            <a:pPr marL="1238250" lvl="2" indent="-228600">
              <a:spcBef>
                <a:spcPct val="20000"/>
              </a:spcBef>
              <a:buClr>
                <a:schemeClr val="folHlink"/>
              </a:buClr>
              <a:buSzPct val="50000"/>
              <a:buFont typeface="Wingdings" pitchFamily="2" charset="2"/>
              <a:buChar char="n"/>
              <a:tabLst>
                <a:tab pos="381000" algn="l"/>
                <a:tab pos="4000500" algn="l"/>
                <a:tab pos="6477000" algn="l"/>
              </a:tabLst>
            </a:pPr>
            <a:endParaRPr lang="es-ES_tradnl" sz="1600"/>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1600">
                <a:latin typeface="Arial Narrow" pitchFamily="34" charset="0"/>
              </a:rPr>
              <a:t>TITULAR</a:t>
            </a:r>
            <a:r>
              <a:rPr lang="es-ES_tradnl" sz="1600"/>
              <a:t> hereda de </a:t>
            </a:r>
            <a:r>
              <a:rPr lang="es-ES_tradnl" sz="1600">
                <a:latin typeface="Arial Narrow" pitchFamily="34" charset="0"/>
              </a:rPr>
              <a:t>DOCENTE</a:t>
            </a:r>
            <a:r>
              <a:rPr lang="es-ES_tradnl" sz="1600"/>
              <a:t>, </a:t>
            </a:r>
            <a:r>
              <a:rPr lang="es-ES_tradnl" sz="1600">
                <a:latin typeface="Arial Narrow" pitchFamily="34" charset="0"/>
              </a:rPr>
              <a:t>EMPLEADO</a:t>
            </a:r>
            <a:r>
              <a:rPr lang="es-ES_tradnl" sz="1600"/>
              <a:t> y </a:t>
            </a:r>
            <a:r>
              <a:rPr lang="es-ES_tradnl" sz="1600">
                <a:latin typeface="Arial Narrow" pitchFamily="34" charset="0"/>
              </a:rPr>
              <a:t>PERSONA</a:t>
            </a:r>
          </a:p>
          <a:p>
            <a:pPr marL="819150" lvl="1" indent="-285750">
              <a:spcBef>
                <a:spcPct val="20000"/>
              </a:spcBef>
              <a:buClr>
                <a:schemeClr val="hlink"/>
              </a:buClr>
              <a:buSzPct val="55000"/>
              <a:buFont typeface="Wingdings" pitchFamily="2" charset="2"/>
              <a:buNone/>
              <a:tabLst>
                <a:tab pos="381000" algn="l"/>
                <a:tab pos="4000500" algn="l"/>
                <a:tab pos="6477000" algn="l"/>
              </a:tabLst>
            </a:pPr>
            <a:endParaRPr lang="es-ES_tradnl" sz="1600"/>
          </a:p>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1600"/>
              <a:t>En las</a:t>
            </a:r>
            <a:r>
              <a:rPr lang="es-ES_tradnl" sz="1600" b="1"/>
              <a:t> retículas </a:t>
            </a:r>
            <a:r>
              <a:rPr lang="es-ES_tradnl" sz="1600"/>
              <a:t>de especialización</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1600"/>
              <a:t>Un subtipo </a:t>
            </a:r>
            <a:r>
              <a:rPr lang="es-ES_tradnl" sz="1600" b="1"/>
              <a:t>hereda</a:t>
            </a:r>
            <a:r>
              <a:rPr lang="es-ES_tradnl" sz="1600"/>
              <a:t> atributos y relaciones...</a:t>
            </a:r>
          </a:p>
          <a:p>
            <a:pPr marL="1238250" lvl="2" indent="-228600">
              <a:spcBef>
                <a:spcPct val="20000"/>
              </a:spcBef>
              <a:buClr>
                <a:schemeClr val="folHlink"/>
              </a:buClr>
              <a:buSzPct val="50000"/>
              <a:buFont typeface="Wingdings" pitchFamily="2" charset="2"/>
              <a:buChar char="n"/>
              <a:tabLst>
                <a:tab pos="381000" algn="l"/>
                <a:tab pos="4000500" algn="l"/>
                <a:tab pos="6477000" algn="l"/>
              </a:tabLst>
            </a:pPr>
            <a:r>
              <a:rPr lang="es-ES_tradnl" sz="1600"/>
              <a:t>de sus </a:t>
            </a:r>
            <a:r>
              <a:rPr lang="es-ES_tradnl" sz="1600" b="1"/>
              <a:t>supertipos</a:t>
            </a:r>
            <a:r>
              <a:rPr lang="es-ES_tradnl" sz="1600"/>
              <a:t> (múltiples) directos </a:t>
            </a:r>
            <a:r>
              <a:rPr lang="es-ES_tradnl" sz="1600">
                <a:solidFill>
                  <a:schemeClr val="accent2"/>
                </a:solidFill>
                <a:sym typeface="Wingdings" pitchFamily="2" charset="2"/>
              </a:rPr>
              <a:t> </a:t>
            </a:r>
            <a:r>
              <a:rPr lang="es-ES_tradnl" sz="1600" b="1">
                <a:solidFill>
                  <a:schemeClr val="accent2"/>
                </a:solidFill>
              </a:rPr>
              <a:t>herencia múltiple</a:t>
            </a:r>
            <a:endParaRPr lang="es-ES_tradnl" sz="1600">
              <a:solidFill>
                <a:schemeClr val="accent2"/>
              </a:solidFill>
            </a:endParaRPr>
          </a:p>
          <a:p>
            <a:pPr marL="1238250" lvl="2" indent="-228600">
              <a:spcBef>
                <a:spcPct val="20000"/>
              </a:spcBef>
              <a:buClr>
                <a:schemeClr val="folHlink"/>
              </a:buClr>
              <a:buSzPct val="50000"/>
              <a:buFont typeface="Wingdings" pitchFamily="2" charset="2"/>
              <a:buChar char="n"/>
              <a:tabLst>
                <a:tab pos="381000" algn="l"/>
                <a:tab pos="4000500" algn="l"/>
                <a:tab pos="6477000" algn="l"/>
              </a:tabLst>
            </a:pPr>
            <a:r>
              <a:rPr lang="es-ES_tradnl" sz="1600"/>
              <a:t>y de todos sus supertipos </a:t>
            </a:r>
            <a:r>
              <a:rPr lang="es-ES_tradnl" sz="1600" b="1"/>
              <a:t>predecesores</a:t>
            </a:r>
            <a:r>
              <a:rPr lang="es-ES_tradnl" sz="1600"/>
              <a:t>, hasta la raíz</a:t>
            </a:r>
          </a:p>
          <a:p>
            <a:pPr marL="1238250" lvl="2" indent="-228600">
              <a:spcBef>
                <a:spcPct val="20000"/>
              </a:spcBef>
              <a:buClr>
                <a:schemeClr val="folHlink"/>
              </a:buClr>
              <a:buSzPct val="50000"/>
              <a:buFont typeface="Wingdings" pitchFamily="2" charset="2"/>
              <a:buChar char="n"/>
              <a:tabLst>
                <a:tab pos="381000" algn="l"/>
                <a:tab pos="4000500" algn="l"/>
                <a:tab pos="6477000" algn="l"/>
              </a:tabLst>
            </a:pPr>
            <a:endParaRPr lang="es-ES_tradnl" sz="1600"/>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1600">
                <a:latin typeface="Arial Narrow" pitchFamily="34" charset="0"/>
              </a:rPr>
              <a:t>BECARIO</a:t>
            </a:r>
            <a:r>
              <a:rPr lang="es-ES_tradnl" sz="1600"/>
              <a:t> hereda directamente de </a:t>
            </a:r>
            <a:r>
              <a:rPr lang="es-ES_tradnl" sz="1600">
                <a:latin typeface="Arial Narrow" pitchFamily="34" charset="0"/>
              </a:rPr>
              <a:t>EMPLEADO</a:t>
            </a:r>
            <a:r>
              <a:rPr lang="es-ES_tradnl" sz="1600"/>
              <a:t> y </a:t>
            </a:r>
            <a:r>
              <a:rPr lang="es-ES_tradnl" sz="1600">
                <a:latin typeface="Arial Narrow" pitchFamily="34" charset="0"/>
              </a:rPr>
              <a:t>ESTUDIANTE</a:t>
            </a:r>
            <a:r>
              <a:rPr lang="es-ES_tradnl" sz="1600"/>
              <a:t>, </a:t>
            </a:r>
            <a:br>
              <a:rPr lang="es-ES_tradnl" sz="1600"/>
            </a:br>
            <a:r>
              <a:rPr lang="es-ES_tradnl" sz="1600"/>
              <a:t>e indirectamente hereda de </a:t>
            </a:r>
            <a:r>
              <a:rPr lang="es-ES_tradnl" sz="1600">
                <a:latin typeface="Arial Narrow" pitchFamily="34" charset="0"/>
              </a:rPr>
              <a:t>PERSONA</a:t>
            </a:r>
            <a:endParaRPr lang="es-ES_tradnl" sz="1600"/>
          </a:p>
          <a:p>
            <a:pPr marL="819150" lvl="1" indent="-285750">
              <a:spcBef>
                <a:spcPct val="20000"/>
              </a:spcBef>
              <a:buClr>
                <a:schemeClr val="tx1"/>
              </a:buClr>
              <a:buSzPct val="55000"/>
              <a:buFontTx/>
              <a:buChar char="»"/>
              <a:tabLst>
                <a:tab pos="381000" algn="l"/>
                <a:tab pos="4000500" algn="l"/>
                <a:tab pos="6477000" algn="l"/>
              </a:tabLst>
            </a:pPr>
            <a:r>
              <a:rPr lang="es-ES_tradnl" sz="1600"/>
              <a:t>Los </a:t>
            </a:r>
            <a:r>
              <a:rPr lang="es-ES_tradnl" sz="1600" b="1"/>
              <a:t>subtipos compartidos</a:t>
            </a:r>
            <a:r>
              <a:rPr lang="es-ES_tradnl" sz="1600"/>
              <a:t> dan lugar a retículas</a:t>
            </a:r>
          </a:p>
        </p:txBody>
      </p:sp>
      <p:sp>
        <p:nvSpPr>
          <p:cNvPr id="92164" name="Rectangle 5"/>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E/G: Jerarquías y Retículas:</a:t>
            </a:r>
            <a:r>
              <a:rPr lang="es-ES_tradnl" sz="2800" b="1">
                <a:solidFill>
                  <a:schemeClr val="tx2"/>
                </a:solidFill>
                <a:latin typeface="Times New Roman" pitchFamily="18" charset="0"/>
              </a:rPr>
              <a:t> </a:t>
            </a:r>
            <a:r>
              <a:rPr lang="es-ES_tradnl" sz="3200" b="1">
                <a:solidFill>
                  <a:schemeClr val="tx2"/>
                </a:solidFill>
                <a:latin typeface="Times New Roman" pitchFamily="18" charset="0"/>
              </a:rPr>
              <a:t>Herencia múltiple</a:t>
            </a:r>
            <a:endParaRPr lang="es-ES" sz="3200" b="1">
              <a:solidFill>
                <a:schemeClr val="tx2"/>
              </a:solidFill>
              <a:latin typeface="Times New Roman" pitchFamily="18" charset="0"/>
            </a:endParaRPr>
          </a:p>
        </p:txBody>
      </p:sp>
      <p:sp>
        <p:nvSpPr>
          <p:cNvPr id="92165" name="Rectangle 6"/>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3 Marcador de número de diapositiva"/>
          <p:cNvSpPr>
            <a:spLocks noGrp="1"/>
          </p:cNvSpPr>
          <p:nvPr>
            <p:ph type="sldNum" sz="quarter" idx="12"/>
          </p:nvPr>
        </p:nvSpPr>
        <p:spPr>
          <a:noFill/>
        </p:spPr>
        <p:txBody>
          <a:bodyPr/>
          <a:lstStyle/>
          <a:p>
            <a:fld id="{C156E6B9-EF0A-49B9-92AB-3C79C91DDFA9}" type="slidenum">
              <a:rPr lang="es-ES" smtClean="0"/>
              <a:pPr/>
              <a:t>87</a:t>
            </a:fld>
            <a:endParaRPr lang="es-ES"/>
          </a:p>
        </p:txBody>
      </p:sp>
      <p:sp>
        <p:nvSpPr>
          <p:cNvPr id="1028" name="Rectangle 3"/>
          <p:cNvSpPr>
            <a:spLocks noChangeArrowheads="1"/>
          </p:cNvSpPr>
          <p:nvPr/>
        </p:nvSpPr>
        <p:spPr bwMode="auto">
          <a:xfrm>
            <a:off x="1066800" y="2060575"/>
            <a:ext cx="7831138" cy="44164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000"/>
              <a:t>En herencia múltiple pueden surgir </a:t>
            </a:r>
            <a:r>
              <a:rPr lang="es-ES_tradnl" sz="2000" b="1"/>
              <a:t>conflictos</a:t>
            </a:r>
            <a:r>
              <a:rPr lang="es-ES_tradnl" sz="2000"/>
              <a:t> al heredar atributos distintos denominados igual</a:t>
            </a:r>
            <a:endParaRPr lang="es-ES_tradnl" sz="2000" b="1"/>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a:latin typeface="Arial Narrow" pitchFamily="34" charset="0"/>
              </a:rPr>
              <a:t>BECARIO</a:t>
            </a:r>
            <a:r>
              <a:rPr lang="es-ES_tradnl" sz="2000"/>
              <a:t> hereda “</a:t>
            </a:r>
            <a:r>
              <a:rPr lang="es-ES_tradnl" sz="2000">
                <a:latin typeface="Arial Narrow" pitchFamily="34" charset="0"/>
              </a:rPr>
              <a:t>jornada</a:t>
            </a:r>
            <a:r>
              <a:rPr lang="es-ES_tradnl" sz="2000"/>
              <a:t>” de dos predecesores</a:t>
            </a:r>
            <a:r>
              <a:rPr lang="es-ES_tradnl" sz="2000" b="1"/>
              <a:t> ¡¡ !! </a:t>
            </a:r>
            <a:endParaRPr lang="es-ES_tradnl" sz="2000"/>
          </a:p>
          <a:p>
            <a:pPr marL="342900" indent="-342900">
              <a:spcBef>
                <a:spcPct val="20000"/>
              </a:spcBef>
              <a:buClr>
                <a:schemeClr val="folHlink"/>
              </a:buClr>
              <a:buSzPct val="60000"/>
              <a:buFont typeface="Wingdings" pitchFamily="2" charset="2"/>
              <a:buChar char="n"/>
              <a:tabLst>
                <a:tab pos="381000" algn="l"/>
                <a:tab pos="4000500" algn="l"/>
                <a:tab pos="6477000" algn="l"/>
              </a:tabLst>
            </a:pPr>
            <a:endParaRPr lang="es-ES_tradnl" sz="2000"/>
          </a:p>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000"/>
              <a:t>¿Cómo resolver esta situación?</a:t>
            </a:r>
          </a:p>
          <a:p>
            <a:pPr marL="819150" lvl="1" indent="-285750">
              <a:spcBef>
                <a:spcPct val="20000"/>
              </a:spcBef>
              <a:buClr>
                <a:schemeClr val="bg2"/>
              </a:buClr>
              <a:buSzPct val="80000"/>
              <a:buFont typeface="Wingdings" pitchFamily="2" charset="2"/>
              <a:buChar char="q"/>
              <a:tabLst>
                <a:tab pos="381000" algn="l"/>
                <a:tab pos="4000500" algn="l"/>
                <a:tab pos="6477000" algn="l"/>
              </a:tabLst>
            </a:pPr>
            <a:r>
              <a:rPr lang="es-ES_tradnl" sz="2000" b="1"/>
              <a:t>Renombrar </a:t>
            </a:r>
            <a:r>
              <a:rPr lang="es-ES_tradnl" sz="2000"/>
              <a:t>algunos de los atributos en conflicto</a:t>
            </a:r>
          </a:p>
          <a:p>
            <a:pPr marL="1162050" lvl="2" indent="-228600">
              <a:spcBef>
                <a:spcPct val="20000"/>
              </a:spcBef>
              <a:buClr>
                <a:schemeClr val="tx1"/>
              </a:buClr>
              <a:buSzPct val="50000"/>
              <a:buFont typeface="Wingdings" pitchFamily="2" charset="2"/>
              <a:buChar char="§"/>
              <a:tabLst>
                <a:tab pos="381000" algn="l"/>
                <a:tab pos="4000500" algn="l"/>
                <a:tab pos="6477000" algn="l"/>
              </a:tabLst>
            </a:pPr>
            <a:r>
              <a:rPr lang="es-ES_tradnl" sz="2000">
                <a:latin typeface="Arial Narrow" pitchFamily="34" charset="0"/>
              </a:rPr>
              <a:t>BECARIO</a:t>
            </a:r>
            <a:r>
              <a:rPr lang="es-ES_tradnl" sz="2000"/>
              <a:t> hereda </a:t>
            </a:r>
            <a:r>
              <a:rPr lang="es-ES_tradnl" sz="2000" b="1"/>
              <a:t>ambos</a:t>
            </a:r>
            <a:r>
              <a:rPr lang="es-ES_tradnl" sz="2000"/>
              <a:t> atributos: </a:t>
            </a:r>
          </a:p>
          <a:p>
            <a:pPr marL="1600200" lvl="3" indent="-228600">
              <a:spcBef>
                <a:spcPct val="20000"/>
              </a:spcBef>
              <a:buClr>
                <a:schemeClr val="tx1"/>
              </a:buClr>
              <a:buSzPct val="55000"/>
              <a:buFontTx/>
              <a:buChar char="–"/>
              <a:tabLst>
                <a:tab pos="381000" algn="l"/>
                <a:tab pos="4000500" algn="l"/>
                <a:tab pos="6477000" algn="l"/>
              </a:tabLst>
            </a:pPr>
            <a:r>
              <a:rPr lang="es-ES_tradnl" sz="2000"/>
              <a:t>“</a:t>
            </a:r>
            <a:r>
              <a:rPr lang="es-ES_tradnl" sz="2000">
                <a:latin typeface="Arial Narrow" pitchFamily="34" charset="0"/>
              </a:rPr>
              <a:t>jornada</a:t>
            </a:r>
            <a:r>
              <a:rPr lang="es-ES_tradnl" sz="2000"/>
              <a:t>” corresponde a “</a:t>
            </a:r>
            <a:r>
              <a:rPr lang="es-ES_tradnl" sz="2000">
                <a:latin typeface="Arial Narrow" pitchFamily="34" charset="0"/>
              </a:rPr>
              <a:t>jornada</a:t>
            </a:r>
            <a:r>
              <a:rPr lang="es-ES_tradnl" sz="2000"/>
              <a:t>” de </a:t>
            </a:r>
            <a:r>
              <a:rPr lang="es-ES_tradnl" sz="2000">
                <a:latin typeface="Arial Narrow" pitchFamily="34" charset="0"/>
              </a:rPr>
              <a:t>EMPLEADO</a:t>
            </a:r>
            <a:r>
              <a:rPr lang="es-ES_tradnl" sz="2000"/>
              <a:t> y</a:t>
            </a:r>
          </a:p>
          <a:p>
            <a:pPr marL="1600200" lvl="3" indent="-228600">
              <a:spcBef>
                <a:spcPct val="20000"/>
              </a:spcBef>
              <a:buClr>
                <a:schemeClr val="tx1"/>
              </a:buClr>
              <a:buSzPct val="55000"/>
              <a:buFontTx/>
              <a:buChar char="–"/>
              <a:tabLst>
                <a:tab pos="381000" algn="l"/>
                <a:tab pos="4000500" algn="l"/>
                <a:tab pos="6477000" algn="l"/>
              </a:tabLst>
            </a:pPr>
            <a:r>
              <a:rPr lang="es-ES_tradnl" sz="2000"/>
              <a:t>“</a:t>
            </a:r>
            <a:r>
              <a:rPr lang="es-ES_tradnl" sz="2000">
                <a:latin typeface="Arial Narrow" pitchFamily="34" charset="0"/>
              </a:rPr>
              <a:t>jornadaEstudio</a:t>
            </a:r>
            <a:r>
              <a:rPr lang="es-ES_tradnl" sz="2000"/>
              <a:t>” corresponde a “</a:t>
            </a:r>
            <a:r>
              <a:rPr lang="es-ES_tradnl" sz="2000">
                <a:latin typeface="Arial Narrow" pitchFamily="34" charset="0"/>
              </a:rPr>
              <a:t>jornada</a:t>
            </a:r>
            <a:r>
              <a:rPr lang="es-ES_tradnl" sz="2000"/>
              <a:t>” de </a:t>
            </a:r>
            <a:r>
              <a:rPr lang="es-ES_tradnl" sz="2000">
                <a:latin typeface="Arial Narrow" pitchFamily="34" charset="0"/>
              </a:rPr>
              <a:t>ESTUDIANTE</a:t>
            </a:r>
          </a:p>
          <a:p>
            <a:pPr marL="819150" lvl="1" indent="-285750">
              <a:spcBef>
                <a:spcPct val="20000"/>
              </a:spcBef>
              <a:buClr>
                <a:schemeClr val="bg2"/>
              </a:buClr>
              <a:buSzPct val="80000"/>
              <a:buFont typeface="Wingdings" pitchFamily="2" charset="2"/>
              <a:buChar char="q"/>
              <a:tabLst>
                <a:tab pos="381000" algn="l"/>
                <a:tab pos="4000500" algn="l"/>
                <a:tab pos="6477000" algn="l"/>
              </a:tabLst>
            </a:pPr>
            <a:r>
              <a:rPr lang="es-ES_tradnl" sz="2000"/>
              <a:t>Definir un </a:t>
            </a:r>
            <a:r>
              <a:rPr lang="es-ES_tradnl" sz="2000" b="1"/>
              <a:t>orden de prioridad</a:t>
            </a:r>
            <a:r>
              <a:rPr lang="es-ES_tradnl" sz="2000"/>
              <a:t> en la herencia</a:t>
            </a:r>
          </a:p>
          <a:p>
            <a:pPr marL="1162050" lvl="2" indent="-228600">
              <a:spcBef>
                <a:spcPct val="20000"/>
              </a:spcBef>
              <a:buClr>
                <a:schemeClr val="folHlink"/>
              </a:buClr>
              <a:buSzPct val="50000"/>
              <a:buFont typeface="Wingdings" pitchFamily="2" charset="2"/>
              <a:buChar char="n"/>
              <a:tabLst>
                <a:tab pos="381000" algn="l"/>
                <a:tab pos="4000500" algn="l"/>
                <a:tab pos="6477000" algn="l"/>
              </a:tabLst>
            </a:pPr>
            <a:r>
              <a:rPr lang="es-ES_tradnl" sz="2000">
                <a:latin typeface="Arial Narrow" pitchFamily="34" charset="0"/>
              </a:rPr>
              <a:t>BECARIO</a:t>
            </a:r>
            <a:r>
              <a:rPr lang="es-ES_tradnl" sz="2000"/>
              <a:t> hereda “</a:t>
            </a:r>
            <a:r>
              <a:rPr lang="es-ES_tradnl" sz="2000">
                <a:latin typeface="Arial Narrow" pitchFamily="34" charset="0"/>
              </a:rPr>
              <a:t>jornada</a:t>
            </a:r>
            <a:r>
              <a:rPr lang="es-ES_tradnl" sz="2000"/>
              <a:t>” de </a:t>
            </a:r>
            <a:r>
              <a:rPr lang="es-ES_tradnl" sz="2000">
                <a:latin typeface="Arial Narrow" pitchFamily="34" charset="0"/>
              </a:rPr>
              <a:t>ESTUDIANTE</a:t>
            </a:r>
            <a:r>
              <a:rPr lang="es-ES_tradnl" sz="2000"/>
              <a:t> y no de </a:t>
            </a:r>
            <a:r>
              <a:rPr lang="es-ES_tradnl" sz="2000">
                <a:latin typeface="Arial Narrow" pitchFamily="34" charset="0"/>
              </a:rPr>
              <a:t>EMPLEADO</a:t>
            </a:r>
          </a:p>
        </p:txBody>
      </p:sp>
      <p:graphicFrame>
        <p:nvGraphicFramePr>
          <p:cNvPr id="1026" name="Object 5"/>
          <p:cNvGraphicFramePr>
            <a:graphicFrameLocks noChangeAspect="1"/>
          </p:cNvGraphicFramePr>
          <p:nvPr/>
        </p:nvGraphicFramePr>
        <p:xfrm>
          <a:off x="900113" y="4292600"/>
          <a:ext cx="681037" cy="1463675"/>
        </p:xfrm>
        <a:graphic>
          <a:graphicData uri="http://schemas.openxmlformats.org/presentationml/2006/ole">
            <mc:AlternateContent xmlns:mc="http://schemas.openxmlformats.org/markup-compatibility/2006">
              <mc:Choice xmlns:v="urn:schemas-microsoft-com:vml" Requires="v">
                <p:oleObj name="Imagen" r:id="rId3" imgW="1857600" imgH="3995640" progId="">
                  <p:embed/>
                </p:oleObj>
              </mc:Choice>
              <mc:Fallback>
                <p:oleObj name="Imagen" r:id="rId3" imgW="1857600" imgH="3995640" progId="">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292600"/>
                        <a:ext cx="681037" cy="1463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6"/>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E/G: Jerarquías y Retículas: Herencia múltiple (ii)</a:t>
            </a:r>
            <a:endParaRPr lang="es-ES" sz="2800">
              <a:solidFill>
                <a:schemeClr val="tx2"/>
              </a:solidFill>
              <a:latin typeface="Times New Roman" pitchFamily="18" charset="0"/>
            </a:endParaRPr>
          </a:p>
        </p:txBody>
      </p:sp>
      <p:sp>
        <p:nvSpPr>
          <p:cNvPr id="1030" name="Rectangle 7"/>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3 Marcador de número de diapositiva"/>
          <p:cNvSpPr>
            <a:spLocks noGrp="1"/>
          </p:cNvSpPr>
          <p:nvPr>
            <p:ph type="sldNum" sz="quarter" idx="12"/>
          </p:nvPr>
        </p:nvSpPr>
        <p:spPr>
          <a:noFill/>
        </p:spPr>
        <p:txBody>
          <a:bodyPr/>
          <a:lstStyle/>
          <a:p>
            <a:fld id="{258C2324-026C-40BF-ACEF-463F60E5AF62}" type="slidenum">
              <a:rPr lang="es-ES" smtClean="0"/>
              <a:pPr/>
              <a:t>88</a:t>
            </a:fld>
            <a:endParaRPr lang="es-ES"/>
          </a:p>
        </p:txBody>
      </p:sp>
      <p:sp>
        <p:nvSpPr>
          <p:cNvPr id="93187" name="Rectangle 28"/>
          <p:cNvSpPr>
            <a:spLocks noChangeArrowheads="1"/>
          </p:cNvSpPr>
          <p:nvPr/>
        </p:nvSpPr>
        <p:spPr bwMode="auto">
          <a:xfrm>
            <a:off x="1066800" y="1752600"/>
            <a:ext cx="7831138" cy="47244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a:t>Algunos modelos de datos permiten indicar que ciertos atributos del supertipo </a:t>
            </a:r>
            <a:r>
              <a:rPr lang="es-ES_tradnl" sz="2400" b="1"/>
              <a:t>no deben ser heredados</a:t>
            </a:r>
            <a:r>
              <a:rPr lang="es-ES_tradnl" sz="2400"/>
              <a:t> por los subtipos</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endParaRPr lang="es-ES_tradnl" sz="2000"/>
          </a:p>
          <a:p>
            <a:pPr marL="819150" lvl="1" indent="-285750">
              <a:spcBef>
                <a:spcPct val="20000"/>
              </a:spcBef>
              <a:buClr>
                <a:schemeClr val="hlink"/>
              </a:buClr>
              <a:buSzPct val="55000"/>
              <a:buFont typeface="Wingdings" pitchFamily="2" charset="2"/>
              <a:buChar char="n"/>
              <a:tabLst>
                <a:tab pos="381000" algn="l"/>
                <a:tab pos="4000500" algn="l"/>
                <a:tab pos="6477000" algn="l"/>
              </a:tabLst>
            </a:pPr>
            <a:endParaRPr lang="es-ES_tradnl" sz="2000"/>
          </a:p>
          <a:p>
            <a:pPr marL="819150" lvl="1" indent="-285750">
              <a:spcBef>
                <a:spcPct val="20000"/>
              </a:spcBef>
              <a:buClr>
                <a:schemeClr val="hlink"/>
              </a:buClr>
              <a:buSzPct val="55000"/>
              <a:buFont typeface="Wingdings" pitchFamily="2" charset="2"/>
              <a:buChar char="n"/>
              <a:tabLst>
                <a:tab pos="381000" algn="l"/>
                <a:tab pos="4000500" algn="l"/>
                <a:tab pos="6477000" algn="l"/>
              </a:tabLst>
            </a:pPr>
            <a:endParaRPr lang="es-ES_tradnl" sz="2000"/>
          </a:p>
          <a:p>
            <a:pPr marL="819150" lvl="1" indent="-285750">
              <a:spcBef>
                <a:spcPct val="20000"/>
              </a:spcBef>
              <a:buClr>
                <a:schemeClr val="hlink"/>
              </a:buClr>
              <a:buSzPct val="55000"/>
              <a:buFont typeface="Wingdings" pitchFamily="2" charset="2"/>
              <a:buChar char="n"/>
              <a:tabLst>
                <a:tab pos="381000" algn="l"/>
                <a:tab pos="4000500" algn="l"/>
                <a:tab pos="6477000" algn="l"/>
              </a:tabLst>
            </a:pPr>
            <a:endParaRPr lang="es-ES_tradnl" sz="2000"/>
          </a:p>
          <a:p>
            <a:pPr marL="819150" lvl="1" indent="-285750">
              <a:spcBef>
                <a:spcPct val="20000"/>
              </a:spcBef>
              <a:buClr>
                <a:schemeClr val="hlink"/>
              </a:buClr>
              <a:buSzPct val="55000"/>
              <a:buFont typeface="Wingdings" pitchFamily="2" charset="2"/>
              <a:buChar char="n"/>
              <a:tabLst>
                <a:tab pos="381000" algn="l"/>
                <a:tab pos="4000500" algn="l"/>
                <a:tab pos="6477000" algn="l"/>
              </a:tabLst>
            </a:pPr>
            <a:endParaRPr lang="es-ES_tradnl" sz="2000"/>
          </a:p>
          <a:p>
            <a:pPr marL="819150" lvl="1" indent="-285750">
              <a:spcBef>
                <a:spcPct val="20000"/>
              </a:spcBef>
              <a:buClr>
                <a:schemeClr val="hlink"/>
              </a:buClr>
              <a:buSzPct val="55000"/>
              <a:buFont typeface="Wingdings" pitchFamily="2" charset="2"/>
              <a:buChar char="n"/>
              <a:tabLst>
                <a:tab pos="381000" algn="l"/>
                <a:tab pos="4000500" algn="l"/>
                <a:tab pos="6477000" algn="l"/>
              </a:tabLst>
            </a:pPr>
            <a:endParaRPr lang="es-ES_tradnl" sz="2000"/>
          </a:p>
          <a:p>
            <a:pPr marL="819150" lvl="1" indent="-285750">
              <a:spcBef>
                <a:spcPct val="20000"/>
              </a:spcBef>
              <a:buClr>
                <a:schemeClr val="hlink"/>
              </a:buClr>
              <a:buSzPct val="55000"/>
              <a:buFont typeface="Wingdings" pitchFamily="2" charset="2"/>
              <a:buChar char="n"/>
              <a:tabLst>
                <a:tab pos="381000" algn="l"/>
                <a:tab pos="4000500" algn="l"/>
                <a:tab pos="6477000" algn="l"/>
              </a:tabLst>
            </a:pPr>
            <a:endParaRPr lang="es-ES_tradnl" sz="2000"/>
          </a:p>
          <a:p>
            <a:pPr marL="819150" lvl="1" indent="-285750">
              <a:spcBef>
                <a:spcPct val="20000"/>
              </a:spcBef>
              <a:buClr>
                <a:schemeClr val="hlink"/>
              </a:buClr>
              <a:buSzPct val="55000"/>
              <a:buFont typeface="Wingdings" pitchFamily="2" charset="2"/>
              <a:buChar char="n"/>
              <a:tabLst>
                <a:tab pos="381000" algn="l"/>
                <a:tab pos="4000500" algn="l"/>
                <a:tab pos="6477000" algn="l"/>
              </a:tabLst>
            </a:pPr>
            <a:endParaRPr lang="es-ES_tradnl" sz="2000"/>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a:t>“</a:t>
            </a:r>
            <a:r>
              <a:rPr lang="es-ES_tradnl" sz="2000">
                <a:latin typeface="Arial Narrow" pitchFamily="34" charset="0"/>
              </a:rPr>
              <a:t>ancho</a:t>
            </a:r>
            <a:r>
              <a:rPr lang="es-ES_tradnl" sz="2000"/>
              <a:t>” y “</a:t>
            </a:r>
            <a:r>
              <a:rPr lang="es-ES_tradnl" sz="2000">
                <a:latin typeface="Arial Narrow" pitchFamily="34" charset="0"/>
              </a:rPr>
              <a:t>alto</a:t>
            </a:r>
            <a:r>
              <a:rPr lang="es-ES_tradnl" sz="2000"/>
              <a:t>” no deberían ser heredados por el subtipo</a:t>
            </a:r>
          </a:p>
        </p:txBody>
      </p:sp>
      <p:sp>
        <p:nvSpPr>
          <p:cNvPr id="93188" name="Rectangle 5"/>
          <p:cNvSpPr>
            <a:spLocks noChangeArrowheads="1"/>
          </p:cNvSpPr>
          <p:nvPr/>
        </p:nvSpPr>
        <p:spPr bwMode="auto">
          <a:xfrm>
            <a:off x="1935163" y="4416425"/>
            <a:ext cx="1316037" cy="306388"/>
          </a:xfrm>
          <a:prstGeom prst="rect">
            <a:avLst/>
          </a:prstGeom>
          <a:no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PENTÁGONO</a:t>
            </a:r>
          </a:p>
        </p:txBody>
      </p:sp>
      <p:sp>
        <p:nvSpPr>
          <p:cNvPr id="93189" name="Line 6"/>
          <p:cNvSpPr>
            <a:spLocks noChangeShapeType="1"/>
          </p:cNvSpPr>
          <p:nvPr/>
        </p:nvSpPr>
        <p:spPr bwMode="auto">
          <a:xfrm flipH="1">
            <a:off x="4038600" y="3348038"/>
            <a:ext cx="0" cy="309562"/>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3190" name="AutoShape 7"/>
          <p:cNvSpPr>
            <a:spLocks noChangeArrowheads="1"/>
          </p:cNvSpPr>
          <p:nvPr/>
        </p:nvSpPr>
        <p:spPr bwMode="auto">
          <a:xfrm flipV="1">
            <a:off x="3544888" y="3657600"/>
            <a:ext cx="946150" cy="381000"/>
          </a:xfrm>
          <a:prstGeom prst="triangle">
            <a:avLst>
              <a:gd name="adj" fmla="val 50000"/>
            </a:avLst>
          </a:prstGeom>
          <a:noFill/>
          <a:ln w="9525">
            <a:solidFill>
              <a:schemeClr val="tx1"/>
            </a:solidFill>
            <a:miter lim="800000"/>
            <a:headEnd/>
            <a:tailEnd/>
          </a:ln>
        </p:spPr>
        <p:txBody>
          <a:bodyPr lIns="0" tIns="46800" rIns="0" bIns="10800" anchor="ctr">
            <a:spAutoFit/>
          </a:bodyPr>
          <a:lstStyle/>
          <a:p>
            <a:endParaRPr lang="es-MX"/>
          </a:p>
        </p:txBody>
      </p:sp>
      <p:sp>
        <p:nvSpPr>
          <p:cNvPr id="93191" name="Line 9"/>
          <p:cNvSpPr>
            <a:spLocks noChangeShapeType="1"/>
          </p:cNvSpPr>
          <p:nvPr/>
        </p:nvSpPr>
        <p:spPr bwMode="auto">
          <a:xfrm flipH="1">
            <a:off x="2984500" y="3892550"/>
            <a:ext cx="833438" cy="5207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3192" name="Line 10"/>
          <p:cNvSpPr>
            <a:spLocks noChangeShapeType="1"/>
          </p:cNvSpPr>
          <p:nvPr/>
        </p:nvSpPr>
        <p:spPr bwMode="auto">
          <a:xfrm>
            <a:off x="4208463" y="3892550"/>
            <a:ext cx="955675" cy="5207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3193" name="Rectangle 11"/>
          <p:cNvSpPr>
            <a:spLocks noChangeArrowheads="1"/>
          </p:cNvSpPr>
          <p:nvPr/>
        </p:nvSpPr>
        <p:spPr bwMode="auto">
          <a:xfrm>
            <a:off x="3468688" y="4416425"/>
            <a:ext cx="1211262" cy="306388"/>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TRIÁNGULO</a:t>
            </a:r>
          </a:p>
        </p:txBody>
      </p:sp>
      <p:sp>
        <p:nvSpPr>
          <p:cNvPr id="93194" name="Line 12"/>
          <p:cNvSpPr>
            <a:spLocks noChangeShapeType="1"/>
          </p:cNvSpPr>
          <p:nvPr/>
        </p:nvSpPr>
        <p:spPr bwMode="auto">
          <a:xfrm>
            <a:off x="4038600" y="4032250"/>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3195" name="Line 13"/>
          <p:cNvSpPr>
            <a:spLocks noChangeShapeType="1"/>
          </p:cNvSpPr>
          <p:nvPr/>
        </p:nvSpPr>
        <p:spPr bwMode="auto">
          <a:xfrm flipH="1">
            <a:off x="3335338" y="3733800"/>
            <a:ext cx="2825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3196" name="Oval 14"/>
          <p:cNvSpPr>
            <a:spLocks noChangeArrowheads="1"/>
          </p:cNvSpPr>
          <p:nvPr/>
        </p:nvSpPr>
        <p:spPr bwMode="auto">
          <a:xfrm flipH="1">
            <a:off x="3124200" y="3581400"/>
            <a:ext cx="211138" cy="228600"/>
          </a:xfrm>
          <a:prstGeom prst="ellipse">
            <a:avLst/>
          </a:prstGeom>
          <a:noFill/>
          <a:ln w="9525">
            <a:solidFill>
              <a:schemeClr val="tx1"/>
            </a:solidFill>
            <a:round/>
            <a:headEnd/>
            <a:tailEnd/>
          </a:ln>
        </p:spPr>
        <p:txBody>
          <a:bodyPr lIns="0" tIns="46800" rIns="0" bIns="10800" anchor="ctr">
            <a:spAutoFit/>
          </a:bodyPr>
          <a:lstStyle/>
          <a:p>
            <a:endParaRPr lang="es-MX"/>
          </a:p>
        </p:txBody>
      </p:sp>
      <p:sp>
        <p:nvSpPr>
          <p:cNvPr id="93197" name="Text Box 15"/>
          <p:cNvSpPr txBox="1">
            <a:spLocks noChangeArrowheads="1"/>
          </p:cNvSpPr>
          <p:nvPr/>
        </p:nvSpPr>
        <p:spPr bwMode="auto">
          <a:xfrm flipH="1">
            <a:off x="1973263" y="3505200"/>
            <a:ext cx="1150937" cy="296863"/>
          </a:xfrm>
          <a:prstGeom prst="rect">
            <a:avLst/>
          </a:prstGeom>
          <a:noFill/>
          <a:ln w="9525">
            <a:noFill/>
            <a:miter lim="800000"/>
            <a:headEnd/>
            <a:tailEnd/>
          </a:ln>
        </p:spPr>
        <p:txBody>
          <a:bodyPr wrap="none" lIns="54000" tIns="10800" rIns="54000" bIns="10800">
            <a:spAutoFit/>
          </a:bodyPr>
          <a:lstStyle/>
          <a:p>
            <a:pPr algn="r" eaLnBrk="0" hangingPunct="0">
              <a:spcBef>
                <a:spcPct val="50000"/>
              </a:spcBef>
            </a:pPr>
            <a:r>
              <a:rPr lang="es-ES_tradnl">
                <a:latin typeface="Arial Narrow" pitchFamily="34" charset="0"/>
              </a:rPr>
              <a:t>numVértices</a:t>
            </a:r>
            <a:endParaRPr lang="es-ES_tradnl">
              <a:latin typeface="Times New Roman" pitchFamily="18" charset="0"/>
            </a:endParaRPr>
          </a:p>
        </p:txBody>
      </p:sp>
      <p:sp>
        <p:nvSpPr>
          <p:cNvPr id="93198" name="Text Box 21"/>
          <p:cNvSpPr txBox="1">
            <a:spLocks noChangeArrowheads="1"/>
          </p:cNvSpPr>
          <p:nvPr/>
        </p:nvSpPr>
        <p:spPr bwMode="auto">
          <a:xfrm>
            <a:off x="7018338" y="4419600"/>
            <a:ext cx="601662" cy="296863"/>
          </a:xfrm>
          <a:prstGeom prst="rect">
            <a:avLst/>
          </a:prstGeom>
          <a:noFill/>
          <a:ln w="9525">
            <a:noFill/>
            <a:miter lim="800000"/>
            <a:headEnd/>
            <a:tailEnd/>
          </a:ln>
        </p:spPr>
        <p:txBody>
          <a:bodyPr lIns="54000" tIns="10800" rIns="54000" bIns="10800">
            <a:spAutoFit/>
          </a:bodyPr>
          <a:lstStyle/>
          <a:p>
            <a:pPr eaLnBrk="0" hangingPunct="0">
              <a:spcBef>
                <a:spcPct val="50000"/>
              </a:spcBef>
            </a:pPr>
            <a:r>
              <a:rPr lang="es-ES_tradnl" b="1">
                <a:solidFill>
                  <a:schemeClr val="accent2"/>
                </a:solidFill>
                <a:latin typeface="Arial Narrow" pitchFamily="34" charset="0"/>
              </a:rPr>
              <a:t>alto</a:t>
            </a:r>
            <a:endParaRPr lang="es-ES_tradnl" b="1">
              <a:solidFill>
                <a:schemeClr val="accent2"/>
              </a:solidFill>
              <a:latin typeface="Times New Roman" pitchFamily="18" charset="0"/>
            </a:endParaRPr>
          </a:p>
        </p:txBody>
      </p:sp>
      <p:sp>
        <p:nvSpPr>
          <p:cNvPr id="93199" name="Arc 22"/>
          <p:cNvSpPr>
            <a:spLocks/>
          </p:cNvSpPr>
          <p:nvPr/>
        </p:nvSpPr>
        <p:spPr bwMode="auto">
          <a:xfrm flipH="1" flipV="1">
            <a:off x="3476625" y="2895600"/>
            <a:ext cx="1065213" cy="1295400"/>
          </a:xfrm>
          <a:custGeom>
            <a:avLst/>
            <a:gdLst>
              <a:gd name="T0" fmla="*/ 0 w 27841"/>
              <a:gd name="T1" fmla="*/ 17343128 h 21600"/>
              <a:gd name="T2" fmla="*/ 40755682 w 27841"/>
              <a:gd name="T3" fmla="*/ 19267336 h 21600"/>
              <a:gd name="T4" fmla="*/ 19913066 w 27841"/>
              <a:gd name="T5" fmla="*/ 77688019 h 21600"/>
              <a:gd name="T6" fmla="*/ 0 60000 65536"/>
              <a:gd name="T7" fmla="*/ 0 60000 65536"/>
              <a:gd name="T8" fmla="*/ 0 60000 65536"/>
              <a:gd name="T9" fmla="*/ 0 w 27841"/>
              <a:gd name="T10" fmla="*/ 0 h 21600"/>
              <a:gd name="T11" fmla="*/ 27841 w 27841"/>
              <a:gd name="T12" fmla="*/ 21600 h 21600"/>
            </a:gdLst>
            <a:ahLst/>
            <a:cxnLst>
              <a:cxn ang="T6">
                <a:pos x="T0" y="T1"/>
              </a:cxn>
              <a:cxn ang="T7">
                <a:pos x="T2" y="T3"/>
              </a:cxn>
              <a:cxn ang="T8">
                <a:pos x="T4" y="T5"/>
              </a:cxn>
            </a:cxnLst>
            <a:rect l="T9" t="T10" r="T11" b="T12"/>
            <a:pathLst>
              <a:path w="27841" h="21600" fill="none" extrusionOk="0">
                <a:moveTo>
                  <a:pt x="-1" y="4821"/>
                </a:moveTo>
                <a:cubicBezTo>
                  <a:pt x="3847" y="1702"/>
                  <a:pt x="8649" y="-1"/>
                  <a:pt x="13603" y="0"/>
                </a:cubicBezTo>
                <a:cubicBezTo>
                  <a:pt x="18841" y="0"/>
                  <a:pt x="23901" y="1903"/>
                  <a:pt x="27841" y="5356"/>
                </a:cubicBezTo>
              </a:path>
              <a:path w="27841" h="21600" stroke="0" extrusionOk="0">
                <a:moveTo>
                  <a:pt x="-1" y="4821"/>
                </a:moveTo>
                <a:cubicBezTo>
                  <a:pt x="3847" y="1702"/>
                  <a:pt x="8649" y="-1"/>
                  <a:pt x="13603" y="0"/>
                </a:cubicBezTo>
                <a:cubicBezTo>
                  <a:pt x="18841" y="0"/>
                  <a:pt x="23901" y="1903"/>
                  <a:pt x="27841" y="5356"/>
                </a:cubicBezTo>
                <a:lnTo>
                  <a:pt x="13603" y="21600"/>
                </a:lnTo>
                <a:close/>
              </a:path>
            </a:pathLst>
          </a:custGeom>
          <a:noFill/>
          <a:ln w="9525">
            <a:solidFill>
              <a:schemeClr val="tx1"/>
            </a:solidFill>
            <a:round/>
            <a:headEnd/>
            <a:tailEnd/>
          </a:ln>
        </p:spPr>
        <p:txBody>
          <a:bodyPr lIns="0" tIns="46800" rIns="0" bIns="10800" anchor="ctr">
            <a:spAutoFit/>
          </a:bodyPr>
          <a:lstStyle/>
          <a:p>
            <a:endParaRPr lang="es-MX"/>
          </a:p>
        </p:txBody>
      </p:sp>
      <p:sp>
        <p:nvSpPr>
          <p:cNvPr id="93200" name="Rectangle 23"/>
          <p:cNvSpPr>
            <a:spLocks noChangeArrowheads="1"/>
          </p:cNvSpPr>
          <p:nvPr/>
        </p:nvSpPr>
        <p:spPr bwMode="auto">
          <a:xfrm>
            <a:off x="3481388" y="3041650"/>
            <a:ext cx="1119187" cy="306388"/>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POLÍGONO</a:t>
            </a:r>
          </a:p>
        </p:txBody>
      </p:sp>
      <p:sp>
        <p:nvSpPr>
          <p:cNvPr id="93201" name="Rectangle 24"/>
          <p:cNvSpPr>
            <a:spLocks noChangeArrowheads="1"/>
          </p:cNvSpPr>
          <p:nvPr/>
        </p:nvSpPr>
        <p:spPr bwMode="auto">
          <a:xfrm>
            <a:off x="6934200" y="3048000"/>
            <a:ext cx="1820863"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93202" name="Rectangle 26"/>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93203" name="Rectangle 27"/>
          <p:cNvSpPr>
            <a:spLocks noChangeArrowheads="1"/>
          </p:cNvSpPr>
          <p:nvPr/>
        </p:nvSpPr>
        <p:spPr bwMode="auto">
          <a:xfrm>
            <a:off x="1173163" y="762000"/>
            <a:ext cx="7772400" cy="914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E/G: Jerarquías y Retículas: </a:t>
            </a:r>
            <a:br>
              <a:rPr lang="es-ES_tradnl" sz="2800">
                <a:solidFill>
                  <a:schemeClr val="tx2"/>
                </a:solidFill>
                <a:latin typeface="Times New Roman" pitchFamily="18" charset="0"/>
              </a:rPr>
            </a:br>
            <a:r>
              <a:rPr lang="es-ES_tradnl" sz="3200" b="1">
                <a:solidFill>
                  <a:schemeClr val="tx2"/>
                </a:solidFill>
                <a:latin typeface="Times New Roman" pitchFamily="18" charset="0"/>
              </a:rPr>
              <a:t>Inhibición de la herencia</a:t>
            </a:r>
            <a:endParaRPr lang="es-ES" sz="3200" b="1">
              <a:solidFill>
                <a:schemeClr val="tx2"/>
              </a:solidFill>
              <a:latin typeface="Times New Roman" pitchFamily="18" charset="0"/>
            </a:endParaRPr>
          </a:p>
        </p:txBody>
      </p:sp>
      <p:sp>
        <p:nvSpPr>
          <p:cNvPr id="93204" name="Oval 29"/>
          <p:cNvSpPr>
            <a:spLocks noChangeArrowheads="1"/>
          </p:cNvSpPr>
          <p:nvPr/>
        </p:nvSpPr>
        <p:spPr bwMode="auto">
          <a:xfrm>
            <a:off x="6757988" y="4471988"/>
            <a:ext cx="252412" cy="252412"/>
          </a:xfrm>
          <a:prstGeom prst="ellipse">
            <a:avLst/>
          </a:prstGeom>
          <a:noFill/>
          <a:ln w="28575">
            <a:solidFill>
              <a:schemeClr val="accent2"/>
            </a:solidFill>
            <a:round/>
            <a:headEnd/>
            <a:tailEnd/>
          </a:ln>
        </p:spPr>
        <p:txBody>
          <a:bodyPr lIns="0" tIns="46800" rIns="0" bIns="10800" anchor="ctr">
            <a:spAutoFit/>
          </a:bodyPr>
          <a:lstStyle/>
          <a:p>
            <a:endParaRPr lang="es-MX"/>
          </a:p>
        </p:txBody>
      </p:sp>
      <p:sp>
        <p:nvSpPr>
          <p:cNvPr id="93205" name="Line 31"/>
          <p:cNvSpPr>
            <a:spLocks noChangeShapeType="1"/>
          </p:cNvSpPr>
          <p:nvPr/>
        </p:nvSpPr>
        <p:spPr bwMode="auto">
          <a:xfrm>
            <a:off x="6400800" y="4572000"/>
            <a:ext cx="381000" cy="0"/>
          </a:xfrm>
          <a:prstGeom prst="line">
            <a:avLst/>
          </a:prstGeom>
          <a:noFill/>
          <a:ln w="28575">
            <a:solidFill>
              <a:schemeClr val="accent2"/>
            </a:solidFill>
            <a:round/>
            <a:headEnd/>
            <a:tailEnd/>
          </a:ln>
        </p:spPr>
        <p:txBody>
          <a:bodyPr lIns="54000" tIns="10800" rIns="54000" bIns="10800" anchor="ctr">
            <a:spAutoFit/>
          </a:bodyPr>
          <a:lstStyle/>
          <a:p>
            <a:endParaRPr lang="es-MX"/>
          </a:p>
        </p:txBody>
      </p:sp>
      <p:sp>
        <p:nvSpPr>
          <p:cNvPr id="93206" name="Text Box 32"/>
          <p:cNvSpPr txBox="1">
            <a:spLocks noChangeArrowheads="1"/>
          </p:cNvSpPr>
          <p:nvPr/>
        </p:nvSpPr>
        <p:spPr bwMode="auto">
          <a:xfrm>
            <a:off x="6999288" y="4038600"/>
            <a:ext cx="773112" cy="296863"/>
          </a:xfrm>
          <a:prstGeom prst="rect">
            <a:avLst/>
          </a:prstGeom>
          <a:noFill/>
          <a:ln w="9525">
            <a:noFill/>
            <a:miter lim="800000"/>
            <a:headEnd/>
            <a:tailEnd/>
          </a:ln>
        </p:spPr>
        <p:txBody>
          <a:bodyPr lIns="54000" tIns="10800" rIns="54000" bIns="10800">
            <a:spAutoFit/>
          </a:bodyPr>
          <a:lstStyle/>
          <a:p>
            <a:pPr eaLnBrk="0" hangingPunct="0">
              <a:spcBef>
                <a:spcPct val="50000"/>
              </a:spcBef>
            </a:pPr>
            <a:r>
              <a:rPr lang="es-ES_tradnl" b="1">
                <a:solidFill>
                  <a:schemeClr val="accent2"/>
                </a:solidFill>
                <a:latin typeface="Arial Narrow" pitchFamily="34" charset="0"/>
              </a:rPr>
              <a:t>ancho</a:t>
            </a:r>
            <a:endParaRPr lang="es-ES_tradnl" b="1">
              <a:solidFill>
                <a:schemeClr val="accent2"/>
              </a:solidFill>
              <a:latin typeface="Times New Roman" pitchFamily="18" charset="0"/>
            </a:endParaRPr>
          </a:p>
        </p:txBody>
      </p:sp>
      <p:sp>
        <p:nvSpPr>
          <p:cNvPr id="93207" name="Oval 33"/>
          <p:cNvSpPr>
            <a:spLocks noChangeArrowheads="1"/>
          </p:cNvSpPr>
          <p:nvPr/>
        </p:nvSpPr>
        <p:spPr bwMode="auto">
          <a:xfrm>
            <a:off x="6705600" y="4090988"/>
            <a:ext cx="252413" cy="252412"/>
          </a:xfrm>
          <a:prstGeom prst="ellipse">
            <a:avLst/>
          </a:prstGeom>
          <a:noFill/>
          <a:ln w="28575">
            <a:solidFill>
              <a:schemeClr val="accent2"/>
            </a:solidFill>
            <a:round/>
            <a:headEnd/>
            <a:tailEnd/>
          </a:ln>
        </p:spPr>
        <p:txBody>
          <a:bodyPr lIns="0" tIns="46800" rIns="0" bIns="10800" anchor="ctr">
            <a:spAutoFit/>
          </a:bodyPr>
          <a:lstStyle/>
          <a:p>
            <a:endParaRPr lang="es-MX"/>
          </a:p>
        </p:txBody>
      </p:sp>
      <p:sp>
        <p:nvSpPr>
          <p:cNvPr id="93208" name="Line 34"/>
          <p:cNvSpPr>
            <a:spLocks noChangeShapeType="1"/>
          </p:cNvSpPr>
          <p:nvPr/>
        </p:nvSpPr>
        <p:spPr bwMode="auto">
          <a:xfrm>
            <a:off x="6324600" y="4191000"/>
            <a:ext cx="381000" cy="0"/>
          </a:xfrm>
          <a:prstGeom prst="line">
            <a:avLst/>
          </a:prstGeom>
          <a:noFill/>
          <a:ln w="28575">
            <a:solidFill>
              <a:schemeClr val="accent2"/>
            </a:solidFill>
            <a:round/>
            <a:headEnd/>
            <a:tailEnd/>
          </a:ln>
        </p:spPr>
        <p:txBody>
          <a:bodyPr lIns="54000" tIns="10800" rIns="54000" bIns="10800" anchor="ctr">
            <a:spAutoFit/>
          </a:bodyPr>
          <a:lstStyle/>
          <a:p>
            <a:endParaRPr lang="es-MX"/>
          </a:p>
        </p:txBody>
      </p:sp>
      <p:sp>
        <p:nvSpPr>
          <p:cNvPr id="93209" name="Line 35"/>
          <p:cNvSpPr>
            <a:spLocks noChangeShapeType="1"/>
          </p:cNvSpPr>
          <p:nvPr/>
        </p:nvSpPr>
        <p:spPr bwMode="auto">
          <a:xfrm flipV="1">
            <a:off x="6324600" y="4191000"/>
            <a:ext cx="0" cy="228600"/>
          </a:xfrm>
          <a:prstGeom prst="line">
            <a:avLst/>
          </a:prstGeom>
          <a:noFill/>
          <a:ln w="28575">
            <a:solidFill>
              <a:schemeClr val="accent2"/>
            </a:solidFill>
            <a:round/>
            <a:headEnd/>
            <a:tailEnd/>
          </a:ln>
        </p:spPr>
        <p:txBody>
          <a:bodyPr lIns="54000" tIns="10800" rIns="54000" bIns="10800" anchor="ctr">
            <a:spAutoFit/>
          </a:bodyPr>
          <a:lstStyle/>
          <a:p>
            <a:endParaRPr lang="es-MX"/>
          </a:p>
        </p:txBody>
      </p:sp>
      <p:sp>
        <p:nvSpPr>
          <p:cNvPr id="93210" name="AutoShape 36"/>
          <p:cNvSpPr>
            <a:spLocks noChangeArrowheads="1"/>
          </p:cNvSpPr>
          <p:nvPr/>
        </p:nvSpPr>
        <p:spPr bwMode="auto">
          <a:xfrm flipV="1">
            <a:off x="5181600" y="4953000"/>
            <a:ext cx="946150" cy="381000"/>
          </a:xfrm>
          <a:prstGeom prst="triangle">
            <a:avLst>
              <a:gd name="adj" fmla="val 50000"/>
            </a:avLst>
          </a:prstGeom>
          <a:noFill/>
          <a:ln w="9525">
            <a:solidFill>
              <a:schemeClr val="tx1"/>
            </a:solidFill>
            <a:miter lim="800000"/>
            <a:headEnd/>
            <a:tailEnd/>
          </a:ln>
        </p:spPr>
        <p:txBody>
          <a:bodyPr lIns="0" tIns="46800" rIns="0" bIns="10800" anchor="ctr">
            <a:spAutoFit/>
          </a:bodyPr>
          <a:lstStyle/>
          <a:p>
            <a:endParaRPr lang="es-MX"/>
          </a:p>
        </p:txBody>
      </p:sp>
      <p:sp>
        <p:nvSpPr>
          <p:cNvPr id="93211" name="Line 37"/>
          <p:cNvSpPr>
            <a:spLocks noChangeShapeType="1"/>
          </p:cNvSpPr>
          <p:nvPr/>
        </p:nvSpPr>
        <p:spPr bwMode="auto">
          <a:xfrm>
            <a:off x="5638800" y="4724400"/>
            <a:ext cx="0" cy="228600"/>
          </a:xfrm>
          <a:prstGeom prst="line">
            <a:avLst/>
          </a:prstGeom>
          <a:noFill/>
          <a:ln w="9525">
            <a:solidFill>
              <a:schemeClr val="tx1"/>
            </a:solidFill>
            <a:round/>
            <a:headEnd/>
            <a:tailEnd/>
          </a:ln>
        </p:spPr>
        <p:txBody>
          <a:bodyPr lIns="54000" tIns="10800" rIns="54000" bIns="10800" anchor="ctr">
            <a:spAutoFit/>
          </a:bodyPr>
          <a:lstStyle/>
          <a:p>
            <a:endParaRPr lang="es-MX"/>
          </a:p>
        </p:txBody>
      </p:sp>
      <p:sp>
        <p:nvSpPr>
          <p:cNvPr id="93212" name="Line 38"/>
          <p:cNvSpPr>
            <a:spLocks noChangeShapeType="1"/>
          </p:cNvSpPr>
          <p:nvPr/>
        </p:nvSpPr>
        <p:spPr bwMode="auto">
          <a:xfrm>
            <a:off x="5943600" y="5105400"/>
            <a:ext cx="381000" cy="228600"/>
          </a:xfrm>
          <a:prstGeom prst="line">
            <a:avLst/>
          </a:prstGeom>
          <a:noFill/>
          <a:ln w="9525">
            <a:solidFill>
              <a:schemeClr val="tx1"/>
            </a:solidFill>
            <a:round/>
            <a:headEnd/>
            <a:tailEnd/>
          </a:ln>
        </p:spPr>
        <p:txBody>
          <a:bodyPr lIns="54000" tIns="10800" rIns="54000" bIns="10800" anchor="ctr">
            <a:spAutoFit/>
          </a:bodyPr>
          <a:lstStyle/>
          <a:p>
            <a:endParaRPr lang="es-MX"/>
          </a:p>
        </p:txBody>
      </p:sp>
      <p:sp>
        <p:nvSpPr>
          <p:cNvPr id="93213" name="Text Box 40"/>
          <p:cNvSpPr txBox="1">
            <a:spLocks noChangeArrowheads="1"/>
          </p:cNvSpPr>
          <p:nvPr/>
        </p:nvSpPr>
        <p:spPr bwMode="auto">
          <a:xfrm>
            <a:off x="7894638" y="5334000"/>
            <a:ext cx="463550" cy="296863"/>
          </a:xfrm>
          <a:prstGeom prst="rect">
            <a:avLst/>
          </a:prstGeom>
          <a:noFill/>
          <a:ln w="9525">
            <a:noFill/>
            <a:miter lim="800000"/>
            <a:headEnd/>
            <a:tailEnd/>
          </a:ln>
        </p:spPr>
        <p:txBody>
          <a:bodyPr wrap="none" lIns="54000" tIns="10800" rIns="54000" bIns="10800">
            <a:spAutoFit/>
          </a:bodyPr>
          <a:lstStyle/>
          <a:p>
            <a:pPr eaLnBrk="0" hangingPunct="0">
              <a:spcBef>
                <a:spcPct val="50000"/>
              </a:spcBef>
            </a:pPr>
            <a:r>
              <a:rPr lang="es-ES_tradnl">
                <a:latin typeface="Arial Narrow" pitchFamily="34" charset="0"/>
              </a:rPr>
              <a:t>lado</a:t>
            </a:r>
          </a:p>
        </p:txBody>
      </p:sp>
      <p:sp>
        <p:nvSpPr>
          <p:cNvPr id="93214" name="Oval 41"/>
          <p:cNvSpPr>
            <a:spLocks noChangeArrowheads="1"/>
          </p:cNvSpPr>
          <p:nvPr/>
        </p:nvSpPr>
        <p:spPr bwMode="auto">
          <a:xfrm>
            <a:off x="7634288" y="5386388"/>
            <a:ext cx="252412" cy="252412"/>
          </a:xfrm>
          <a:prstGeom prst="ellipse">
            <a:avLst/>
          </a:prstGeom>
          <a:noFill/>
          <a:ln w="12700">
            <a:solidFill>
              <a:schemeClr val="tx1"/>
            </a:solidFill>
            <a:round/>
            <a:headEnd/>
            <a:tailEnd/>
          </a:ln>
        </p:spPr>
        <p:txBody>
          <a:bodyPr lIns="0" tIns="46800" rIns="0" bIns="10800" anchor="ctr">
            <a:spAutoFit/>
          </a:bodyPr>
          <a:lstStyle/>
          <a:p>
            <a:endParaRPr lang="es-MX"/>
          </a:p>
        </p:txBody>
      </p:sp>
      <p:sp>
        <p:nvSpPr>
          <p:cNvPr id="93215" name="Line 42"/>
          <p:cNvSpPr>
            <a:spLocks noChangeShapeType="1"/>
          </p:cNvSpPr>
          <p:nvPr/>
        </p:nvSpPr>
        <p:spPr bwMode="auto">
          <a:xfrm>
            <a:off x="7239000" y="5486400"/>
            <a:ext cx="381000" cy="0"/>
          </a:xfrm>
          <a:prstGeom prst="line">
            <a:avLst/>
          </a:prstGeom>
          <a:noFill/>
          <a:ln w="9525">
            <a:solidFill>
              <a:schemeClr val="tx1"/>
            </a:solidFill>
            <a:round/>
            <a:headEnd/>
            <a:tailEnd/>
          </a:ln>
        </p:spPr>
        <p:txBody>
          <a:bodyPr wrap="none" lIns="54000" tIns="10800" rIns="54000" bIns="10800" anchor="ctr">
            <a:spAutoFit/>
          </a:bodyPr>
          <a:lstStyle/>
          <a:p>
            <a:endParaRPr lang="es-MX"/>
          </a:p>
        </p:txBody>
      </p:sp>
      <p:sp>
        <p:nvSpPr>
          <p:cNvPr id="93216" name="Rectangle 39"/>
          <p:cNvSpPr>
            <a:spLocks noChangeArrowheads="1"/>
          </p:cNvSpPr>
          <p:nvPr/>
        </p:nvSpPr>
        <p:spPr bwMode="auto">
          <a:xfrm>
            <a:off x="6018213" y="5334000"/>
            <a:ext cx="1241425" cy="306388"/>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CUADRADO </a:t>
            </a:r>
          </a:p>
        </p:txBody>
      </p:sp>
      <p:sp>
        <p:nvSpPr>
          <p:cNvPr id="93217" name="Rectangle 8"/>
          <p:cNvSpPr>
            <a:spLocks noChangeArrowheads="1"/>
          </p:cNvSpPr>
          <p:nvPr/>
        </p:nvSpPr>
        <p:spPr bwMode="auto">
          <a:xfrm>
            <a:off x="4962525" y="4416425"/>
            <a:ext cx="1419225" cy="306388"/>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RECTÁNGULO</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3 Marcador de número de diapositiva"/>
          <p:cNvSpPr>
            <a:spLocks noGrp="1"/>
          </p:cNvSpPr>
          <p:nvPr>
            <p:ph type="sldNum" sz="quarter" idx="12"/>
          </p:nvPr>
        </p:nvSpPr>
        <p:spPr>
          <a:noFill/>
        </p:spPr>
        <p:txBody>
          <a:bodyPr/>
          <a:lstStyle/>
          <a:p>
            <a:fld id="{CFA9EEC8-6E60-4051-A82A-744B984C4675}" type="slidenum">
              <a:rPr lang="es-ES" smtClean="0"/>
              <a:pPr/>
              <a:t>89</a:t>
            </a:fld>
            <a:endParaRPr lang="es-ES"/>
          </a:p>
        </p:txBody>
      </p:sp>
      <p:sp>
        <p:nvSpPr>
          <p:cNvPr id="94211" name="Rectangle 2"/>
          <p:cNvSpPr>
            <a:spLocks noChangeArrowheads="1"/>
          </p:cNvSpPr>
          <p:nvPr/>
        </p:nvSpPr>
        <p:spPr bwMode="auto">
          <a:xfrm>
            <a:off x="1066800" y="1752600"/>
            <a:ext cx="7831138" cy="28194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a:t>Si un supertipo y un subtipo tienen </a:t>
            </a:r>
            <a:r>
              <a:rPr lang="es-ES_tradnl" sz="2400" b="1"/>
              <a:t>un atributo con el mismo nombre</a:t>
            </a:r>
            <a:r>
              <a:rPr lang="es-ES_tradnl" sz="2400"/>
              <a:t>, se entiende que </a:t>
            </a:r>
            <a:r>
              <a:rPr lang="es-ES_tradnl" sz="2400" b="1">
                <a:solidFill>
                  <a:schemeClr val="accent2"/>
                </a:solidFill>
              </a:rPr>
              <a:t>el atributo del subtipo redefine el del supertipo</a:t>
            </a:r>
            <a:r>
              <a:rPr lang="es-ES_tradnl" sz="2400"/>
              <a:t> </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a:t>Se utiliza el </a:t>
            </a:r>
            <a:r>
              <a:rPr lang="es-ES_tradnl" sz="2000" b="1"/>
              <a:t>mismo nombre y significado semántico</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a:t>pero se modifica cómo se </a:t>
            </a:r>
            <a:r>
              <a:rPr lang="es-ES_tradnl" sz="2000" b="1"/>
              <a:t>calcula</a:t>
            </a:r>
            <a:r>
              <a:rPr lang="es-ES_tradnl" sz="2000"/>
              <a:t> o cómo se </a:t>
            </a:r>
            <a:r>
              <a:rPr lang="es-ES_tradnl" sz="2000" b="1"/>
              <a:t>representa</a:t>
            </a:r>
            <a:r>
              <a:rPr lang="es-ES_tradnl" sz="2000"/>
              <a:t> el valor del atributo</a:t>
            </a:r>
          </a:p>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a:t>Tiene sentido sobre todo para atributos derivados</a:t>
            </a:r>
          </a:p>
        </p:txBody>
      </p:sp>
      <p:sp>
        <p:nvSpPr>
          <p:cNvPr id="94212" name="Text Box 13"/>
          <p:cNvSpPr txBox="1">
            <a:spLocks noChangeArrowheads="1"/>
          </p:cNvSpPr>
          <p:nvPr/>
        </p:nvSpPr>
        <p:spPr bwMode="auto">
          <a:xfrm>
            <a:off x="5289550" y="4951413"/>
            <a:ext cx="411163" cy="296862"/>
          </a:xfrm>
          <a:prstGeom prst="rect">
            <a:avLst/>
          </a:prstGeom>
          <a:noFill/>
          <a:ln w="9525">
            <a:noFill/>
            <a:miter lim="800000"/>
            <a:headEnd/>
            <a:tailEnd/>
          </a:ln>
        </p:spPr>
        <p:txBody>
          <a:bodyPr wrap="none" lIns="54000" tIns="10800" rIns="54000" bIns="10800">
            <a:spAutoFit/>
          </a:bodyPr>
          <a:lstStyle/>
          <a:p>
            <a:pPr eaLnBrk="0" hangingPunct="0">
              <a:spcBef>
                <a:spcPct val="50000"/>
              </a:spcBef>
            </a:pPr>
            <a:r>
              <a:rPr lang="es-ES_tradnl">
                <a:latin typeface="Arial Narrow" pitchFamily="34" charset="0"/>
              </a:rPr>
              <a:t>alto</a:t>
            </a:r>
            <a:endParaRPr lang="es-ES_tradnl">
              <a:latin typeface="Times New Roman" pitchFamily="18" charset="0"/>
            </a:endParaRPr>
          </a:p>
        </p:txBody>
      </p:sp>
      <p:sp>
        <p:nvSpPr>
          <p:cNvPr id="94213" name="Rectangle 16"/>
          <p:cNvSpPr>
            <a:spLocks noChangeArrowheads="1"/>
          </p:cNvSpPr>
          <p:nvPr/>
        </p:nvSpPr>
        <p:spPr bwMode="auto">
          <a:xfrm>
            <a:off x="6934200" y="4570413"/>
            <a:ext cx="1820863"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94214" name="Rectangle 17"/>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94215" name="Rectangle 18"/>
          <p:cNvSpPr>
            <a:spLocks noChangeArrowheads="1"/>
          </p:cNvSpPr>
          <p:nvPr/>
        </p:nvSpPr>
        <p:spPr bwMode="auto">
          <a:xfrm>
            <a:off x="1173163" y="762000"/>
            <a:ext cx="7772400" cy="914400"/>
          </a:xfrm>
          <a:prstGeom prst="rect">
            <a:avLst/>
          </a:prstGeom>
          <a:noFill/>
          <a:ln w="9525">
            <a:solidFill>
              <a:schemeClr val="tx2"/>
            </a:solidFill>
            <a:miter lim="800000"/>
            <a:headEnd/>
            <a:tailEnd/>
          </a:ln>
        </p:spPr>
        <p:txBody>
          <a:bodyPr anchor="ctr"/>
          <a:lstStyle/>
          <a:p>
            <a:pPr marL="96838"/>
            <a:r>
              <a:rPr lang="es-ES_tradnl" sz="2800">
                <a:solidFill>
                  <a:schemeClr val="tx2"/>
                </a:solidFill>
                <a:latin typeface="Times New Roman" pitchFamily="18" charset="0"/>
              </a:rPr>
              <a:t>E/G: Jerarquías y Retículas: </a:t>
            </a:r>
            <a:br>
              <a:rPr lang="es-ES_tradnl" sz="2800">
                <a:solidFill>
                  <a:schemeClr val="tx2"/>
                </a:solidFill>
                <a:latin typeface="Times New Roman" pitchFamily="18" charset="0"/>
              </a:rPr>
            </a:br>
            <a:r>
              <a:rPr lang="es-ES_tradnl" sz="3200" b="1">
                <a:solidFill>
                  <a:schemeClr val="tx2"/>
                </a:solidFill>
                <a:latin typeface="Times New Roman" pitchFamily="18" charset="0"/>
              </a:rPr>
              <a:t>Redefinición de atributos heredados</a:t>
            </a:r>
            <a:endParaRPr lang="es-ES" sz="3200" b="1">
              <a:solidFill>
                <a:schemeClr val="tx2"/>
              </a:solidFill>
              <a:latin typeface="Times New Roman" pitchFamily="18" charset="0"/>
            </a:endParaRPr>
          </a:p>
        </p:txBody>
      </p:sp>
      <p:sp>
        <p:nvSpPr>
          <p:cNvPr id="94216" name="Oval 19"/>
          <p:cNvSpPr>
            <a:spLocks noChangeArrowheads="1"/>
          </p:cNvSpPr>
          <p:nvPr/>
        </p:nvSpPr>
        <p:spPr bwMode="auto">
          <a:xfrm>
            <a:off x="5029200" y="5003800"/>
            <a:ext cx="252413" cy="252413"/>
          </a:xfrm>
          <a:prstGeom prst="ellipse">
            <a:avLst/>
          </a:prstGeom>
          <a:noFill/>
          <a:ln w="12700">
            <a:solidFill>
              <a:schemeClr val="tx1"/>
            </a:solidFill>
            <a:round/>
            <a:headEnd/>
            <a:tailEnd/>
          </a:ln>
        </p:spPr>
        <p:txBody>
          <a:bodyPr lIns="0" tIns="46800" rIns="0" bIns="10800" anchor="ctr">
            <a:spAutoFit/>
          </a:bodyPr>
          <a:lstStyle/>
          <a:p>
            <a:endParaRPr lang="es-MX"/>
          </a:p>
        </p:txBody>
      </p:sp>
      <p:sp>
        <p:nvSpPr>
          <p:cNvPr id="94217" name="Line 20"/>
          <p:cNvSpPr>
            <a:spLocks noChangeShapeType="1"/>
          </p:cNvSpPr>
          <p:nvPr/>
        </p:nvSpPr>
        <p:spPr bwMode="auto">
          <a:xfrm>
            <a:off x="4672013" y="5103813"/>
            <a:ext cx="381000" cy="0"/>
          </a:xfrm>
          <a:prstGeom prst="line">
            <a:avLst/>
          </a:prstGeom>
          <a:noFill/>
          <a:ln w="9525">
            <a:solidFill>
              <a:schemeClr val="tx1"/>
            </a:solidFill>
            <a:round/>
            <a:headEnd/>
            <a:tailEnd/>
          </a:ln>
        </p:spPr>
        <p:txBody>
          <a:bodyPr wrap="none" lIns="54000" tIns="10800" rIns="54000" bIns="10800" anchor="ctr">
            <a:spAutoFit/>
          </a:bodyPr>
          <a:lstStyle/>
          <a:p>
            <a:endParaRPr lang="es-MX"/>
          </a:p>
        </p:txBody>
      </p:sp>
      <p:sp>
        <p:nvSpPr>
          <p:cNvPr id="94218" name="Text Box 21"/>
          <p:cNvSpPr txBox="1">
            <a:spLocks noChangeArrowheads="1"/>
          </p:cNvSpPr>
          <p:nvPr/>
        </p:nvSpPr>
        <p:spPr bwMode="auto">
          <a:xfrm>
            <a:off x="5270500" y="4570413"/>
            <a:ext cx="620713" cy="296862"/>
          </a:xfrm>
          <a:prstGeom prst="rect">
            <a:avLst/>
          </a:prstGeom>
          <a:noFill/>
          <a:ln w="9525">
            <a:noFill/>
            <a:miter lim="800000"/>
            <a:headEnd/>
            <a:tailEnd/>
          </a:ln>
        </p:spPr>
        <p:txBody>
          <a:bodyPr wrap="none" lIns="54000" tIns="10800" rIns="54000" bIns="10800">
            <a:spAutoFit/>
          </a:bodyPr>
          <a:lstStyle/>
          <a:p>
            <a:pPr eaLnBrk="0" hangingPunct="0">
              <a:spcBef>
                <a:spcPct val="50000"/>
              </a:spcBef>
            </a:pPr>
            <a:r>
              <a:rPr lang="es-ES_tradnl">
                <a:latin typeface="Arial Narrow" pitchFamily="34" charset="0"/>
              </a:rPr>
              <a:t>ancho</a:t>
            </a:r>
            <a:endParaRPr lang="es-ES_tradnl">
              <a:latin typeface="Times New Roman" pitchFamily="18" charset="0"/>
            </a:endParaRPr>
          </a:p>
        </p:txBody>
      </p:sp>
      <p:sp>
        <p:nvSpPr>
          <p:cNvPr id="94219" name="Oval 22"/>
          <p:cNvSpPr>
            <a:spLocks noChangeArrowheads="1"/>
          </p:cNvSpPr>
          <p:nvPr/>
        </p:nvSpPr>
        <p:spPr bwMode="auto">
          <a:xfrm>
            <a:off x="4953000" y="4622800"/>
            <a:ext cx="252413" cy="252413"/>
          </a:xfrm>
          <a:prstGeom prst="ellipse">
            <a:avLst/>
          </a:prstGeom>
          <a:noFill/>
          <a:ln w="12700">
            <a:solidFill>
              <a:schemeClr val="tx1"/>
            </a:solidFill>
            <a:round/>
            <a:headEnd/>
            <a:tailEnd/>
          </a:ln>
        </p:spPr>
        <p:txBody>
          <a:bodyPr lIns="0" tIns="46800" rIns="0" bIns="10800" anchor="ctr">
            <a:spAutoFit/>
          </a:bodyPr>
          <a:lstStyle/>
          <a:p>
            <a:endParaRPr lang="es-MX"/>
          </a:p>
        </p:txBody>
      </p:sp>
      <p:sp>
        <p:nvSpPr>
          <p:cNvPr id="94220" name="Line 23"/>
          <p:cNvSpPr>
            <a:spLocks noChangeShapeType="1"/>
          </p:cNvSpPr>
          <p:nvPr/>
        </p:nvSpPr>
        <p:spPr bwMode="auto">
          <a:xfrm>
            <a:off x="4595813" y="4722813"/>
            <a:ext cx="381000" cy="0"/>
          </a:xfrm>
          <a:prstGeom prst="line">
            <a:avLst/>
          </a:prstGeom>
          <a:noFill/>
          <a:ln w="9525">
            <a:solidFill>
              <a:schemeClr val="tx1"/>
            </a:solidFill>
            <a:round/>
            <a:headEnd/>
            <a:tailEnd/>
          </a:ln>
        </p:spPr>
        <p:txBody>
          <a:bodyPr wrap="none" lIns="54000" tIns="10800" rIns="54000" bIns="10800" anchor="ctr">
            <a:spAutoFit/>
          </a:bodyPr>
          <a:lstStyle/>
          <a:p>
            <a:endParaRPr lang="es-MX"/>
          </a:p>
        </p:txBody>
      </p:sp>
      <p:sp>
        <p:nvSpPr>
          <p:cNvPr id="94221" name="Line 24"/>
          <p:cNvSpPr>
            <a:spLocks noChangeShapeType="1"/>
          </p:cNvSpPr>
          <p:nvPr/>
        </p:nvSpPr>
        <p:spPr bwMode="auto">
          <a:xfrm flipV="1">
            <a:off x="4595813" y="4722813"/>
            <a:ext cx="0" cy="228600"/>
          </a:xfrm>
          <a:prstGeom prst="line">
            <a:avLst/>
          </a:prstGeom>
          <a:noFill/>
          <a:ln w="9525">
            <a:solidFill>
              <a:schemeClr val="tx1"/>
            </a:solidFill>
            <a:round/>
            <a:headEnd/>
            <a:tailEnd/>
          </a:ln>
        </p:spPr>
        <p:txBody>
          <a:bodyPr wrap="none" lIns="54000" tIns="10800" rIns="54000" bIns="10800" anchor="ctr">
            <a:spAutoFit/>
          </a:bodyPr>
          <a:lstStyle/>
          <a:p>
            <a:endParaRPr lang="es-MX"/>
          </a:p>
        </p:txBody>
      </p:sp>
      <p:sp>
        <p:nvSpPr>
          <p:cNvPr id="94222" name="AutoShape 25"/>
          <p:cNvSpPr>
            <a:spLocks noChangeArrowheads="1"/>
          </p:cNvSpPr>
          <p:nvPr/>
        </p:nvSpPr>
        <p:spPr bwMode="auto">
          <a:xfrm flipV="1">
            <a:off x="3452813" y="5484813"/>
            <a:ext cx="946150" cy="381000"/>
          </a:xfrm>
          <a:prstGeom prst="triangle">
            <a:avLst>
              <a:gd name="adj" fmla="val 50000"/>
            </a:avLst>
          </a:prstGeom>
          <a:noFill/>
          <a:ln w="9525">
            <a:solidFill>
              <a:schemeClr val="tx1"/>
            </a:solidFill>
            <a:miter lim="800000"/>
            <a:headEnd/>
            <a:tailEnd/>
          </a:ln>
        </p:spPr>
        <p:txBody>
          <a:bodyPr lIns="0" tIns="46800" rIns="0" bIns="10800" anchor="ctr">
            <a:spAutoFit/>
          </a:bodyPr>
          <a:lstStyle/>
          <a:p>
            <a:endParaRPr lang="es-MX"/>
          </a:p>
        </p:txBody>
      </p:sp>
      <p:sp>
        <p:nvSpPr>
          <p:cNvPr id="94223" name="Line 26"/>
          <p:cNvSpPr>
            <a:spLocks noChangeShapeType="1"/>
          </p:cNvSpPr>
          <p:nvPr/>
        </p:nvSpPr>
        <p:spPr bwMode="auto">
          <a:xfrm>
            <a:off x="3910013" y="5256213"/>
            <a:ext cx="0" cy="228600"/>
          </a:xfrm>
          <a:prstGeom prst="line">
            <a:avLst/>
          </a:prstGeom>
          <a:noFill/>
          <a:ln w="9525">
            <a:solidFill>
              <a:schemeClr val="tx1"/>
            </a:solidFill>
            <a:round/>
            <a:headEnd/>
            <a:tailEnd/>
          </a:ln>
        </p:spPr>
        <p:txBody>
          <a:bodyPr wrap="none" lIns="54000" tIns="10800" rIns="54000" bIns="10800" anchor="ctr">
            <a:spAutoFit/>
          </a:bodyPr>
          <a:lstStyle/>
          <a:p>
            <a:endParaRPr lang="es-MX"/>
          </a:p>
        </p:txBody>
      </p:sp>
      <p:sp>
        <p:nvSpPr>
          <p:cNvPr id="94224" name="Line 27"/>
          <p:cNvSpPr>
            <a:spLocks noChangeShapeType="1"/>
          </p:cNvSpPr>
          <p:nvPr/>
        </p:nvSpPr>
        <p:spPr bwMode="auto">
          <a:xfrm>
            <a:off x="4214813" y="5637213"/>
            <a:ext cx="381000" cy="228600"/>
          </a:xfrm>
          <a:prstGeom prst="line">
            <a:avLst/>
          </a:prstGeom>
          <a:noFill/>
          <a:ln w="9525">
            <a:solidFill>
              <a:schemeClr val="tx1"/>
            </a:solidFill>
            <a:round/>
            <a:headEnd/>
            <a:tailEnd/>
          </a:ln>
        </p:spPr>
        <p:txBody>
          <a:bodyPr lIns="54000" tIns="10800" rIns="54000" bIns="10800" anchor="ctr">
            <a:spAutoFit/>
          </a:bodyPr>
          <a:lstStyle/>
          <a:p>
            <a:endParaRPr lang="es-MX"/>
          </a:p>
        </p:txBody>
      </p:sp>
      <p:sp>
        <p:nvSpPr>
          <p:cNvPr id="94225" name="Text Box 28"/>
          <p:cNvSpPr txBox="1">
            <a:spLocks noChangeArrowheads="1"/>
          </p:cNvSpPr>
          <p:nvPr/>
        </p:nvSpPr>
        <p:spPr bwMode="auto">
          <a:xfrm>
            <a:off x="6165850" y="5865813"/>
            <a:ext cx="463550" cy="296862"/>
          </a:xfrm>
          <a:prstGeom prst="rect">
            <a:avLst/>
          </a:prstGeom>
          <a:noFill/>
          <a:ln w="9525">
            <a:noFill/>
            <a:miter lim="800000"/>
            <a:headEnd/>
            <a:tailEnd/>
          </a:ln>
        </p:spPr>
        <p:txBody>
          <a:bodyPr wrap="none" lIns="54000" tIns="10800" rIns="54000" bIns="10800">
            <a:spAutoFit/>
          </a:bodyPr>
          <a:lstStyle/>
          <a:p>
            <a:pPr eaLnBrk="0" hangingPunct="0">
              <a:spcBef>
                <a:spcPct val="50000"/>
              </a:spcBef>
            </a:pPr>
            <a:r>
              <a:rPr lang="es-ES_tradnl">
                <a:latin typeface="Arial Narrow" pitchFamily="34" charset="0"/>
              </a:rPr>
              <a:t>lado</a:t>
            </a:r>
          </a:p>
        </p:txBody>
      </p:sp>
      <p:sp>
        <p:nvSpPr>
          <p:cNvPr id="94226" name="Oval 29"/>
          <p:cNvSpPr>
            <a:spLocks noChangeArrowheads="1"/>
          </p:cNvSpPr>
          <p:nvPr/>
        </p:nvSpPr>
        <p:spPr bwMode="auto">
          <a:xfrm>
            <a:off x="5905500" y="5918200"/>
            <a:ext cx="252413" cy="252413"/>
          </a:xfrm>
          <a:prstGeom prst="ellipse">
            <a:avLst/>
          </a:prstGeom>
          <a:noFill/>
          <a:ln w="12700">
            <a:solidFill>
              <a:schemeClr val="tx1"/>
            </a:solidFill>
            <a:round/>
            <a:headEnd/>
            <a:tailEnd/>
          </a:ln>
        </p:spPr>
        <p:txBody>
          <a:bodyPr lIns="0" tIns="46800" rIns="0" bIns="10800" anchor="ctr">
            <a:spAutoFit/>
          </a:bodyPr>
          <a:lstStyle/>
          <a:p>
            <a:endParaRPr lang="es-MX"/>
          </a:p>
        </p:txBody>
      </p:sp>
      <p:sp>
        <p:nvSpPr>
          <p:cNvPr id="94227" name="Line 30"/>
          <p:cNvSpPr>
            <a:spLocks noChangeShapeType="1"/>
          </p:cNvSpPr>
          <p:nvPr/>
        </p:nvSpPr>
        <p:spPr bwMode="auto">
          <a:xfrm>
            <a:off x="5510213" y="6018213"/>
            <a:ext cx="381000" cy="0"/>
          </a:xfrm>
          <a:prstGeom prst="line">
            <a:avLst/>
          </a:prstGeom>
          <a:noFill/>
          <a:ln w="9525">
            <a:solidFill>
              <a:schemeClr val="tx1"/>
            </a:solidFill>
            <a:round/>
            <a:headEnd/>
            <a:tailEnd/>
          </a:ln>
        </p:spPr>
        <p:txBody>
          <a:bodyPr wrap="none" lIns="54000" tIns="10800" rIns="54000" bIns="10800" anchor="ctr">
            <a:spAutoFit/>
          </a:bodyPr>
          <a:lstStyle/>
          <a:p>
            <a:endParaRPr lang="es-MX"/>
          </a:p>
        </p:txBody>
      </p:sp>
      <p:sp>
        <p:nvSpPr>
          <p:cNvPr id="94228" name="Rectangle 31"/>
          <p:cNvSpPr>
            <a:spLocks noChangeArrowheads="1"/>
          </p:cNvSpPr>
          <p:nvPr/>
        </p:nvSpPr>
        <p:spPr bwMode="auto">
          <a:xfrm>
            <a:off x="4289425" y="5865813"/>
            <a:ext cx="1241425"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CUADRADO </a:t>
            </a:r>
          </a:p>
        </p:txBody>
      </p:sp>
      <p:sp>
        <p:nvSpPr>
          <p:cNvPr id="94229" name="Text Box 34"/>
          <p:cNvSpPr txBox="1">
            <a:spLocks noChangeArrowheads="1"/>
          </p:cNvSpPr>
          <p:nvPr/>
        </p:nvSpPr>
        <p:spPr bwMode="auto">
          <a:xfrm>
            <a:off x="6221413" y="5486400"/>
            <a:ext cx="495300" cy="296863"/>
          </a:xfrm>
          <a:prstGeom prst="rect">
            <a:avLst/>
          </a:prstGeom>
          <a:noFill/>
          <a:ln w="9525">
            <a:noFill/>
            <a:miter lim="800000"/>
            <a:headEnd/>
            <a:tailEnd/>
          </a:ln>
        </p:spPr>
        <p:txBody>
          <a:bodyPr wrap="none" lIns="54000" tIns="10800" rIns="54000" bIns="10800">
            <a:spAutoFit/>
          </a:bodyPr>
          <a:lstStyle/>
          <a:p>
            <a:pPr eaLnBrk="0" hangingPunct="0">
              <a:spcBef>
                <a:spcPct val="50000"/>
              </a:spcBef>
            </a:pPr>
            <a:r>
              <a:rPr lang="es-ES_tradnl" b="1">
                <a:solidFill>
                  <a:schemeClr val="accent2"/>
                </a:solidFill>
                <a:latin typeface="Arial Narrow" pitchFamily="34" charset="0"/>
              </a:rPr>
              <a:t>área</a:t>
            </a:r>
            <a:endParaRPr lang="es-ES_tradnl" b="1">
              <a:solidFill>
                <a:schemeClr val="accent2"/>
              </a:solidFill>
              <a:latin typeface="Times New Roman" pitchFamily="18" charset="0"/>
            </a:endParaRPr>
          </a:p>
        </p:txBody>
      </p:sp>
      <p:sp>
        <p:nvSpPr>
          <p:cNvPr id="94230" name="Oval 35"/>
          <p:cNvSpPr>
            <a:spLocks noChangeArrowheads="1"/>
          </p:cNvSpPr>
          <p:nvPr/>
        </p:nvSpPr>
        <p:spPr bwMode="auto">
          <a:xfrm>
            <a:off x="5884863" y="5538788"/>
            <a:ext cx="252412" cy="252412"/>
          </a:xfrm>
          <a:prstGeom prst="ellipse">
            <a:avLst/>
          </a:prstGeom>
          <a:noFill/>
          <a:ln w="28575">
            <a:solidFill>
              <a:schemeClr val="accent2"/>
            </a:solidFill>
            <a:prstDash val="sysDot"/>
            <a:round/>
            <a:headEnd/>
            <a:tailEnd/>
          </a:ln>
        </p:spPr>
        <p:txBody>
          <a:bodyPr lIns="0" tIns="46800" rIns="0" bIns="10800" anchor="ctr">
            <a:spAutoFit/>
          </a:bodyPr>
          <a:lstStyle/>
          <a:p>
            <a:endParaRPr lang="es-MX"/>
          </a:p>
        </p:txBody>
      </p:sp>
      <p:sp>
        <p:nvSpPr>
          <p:cNvPr id="94231" name="Line 36"/>
          <p:cNvSpPr>
            <a:spLocks noChangeShapeType="1"/>
          </p:cNvSpPr>
          <p:nvPr/>
        </p:nvSpPr>
        <p:spPr bwMode="auto">
          <a:xfrm>
            <a:off x="5410200" y="5638800"/>
            <a:ext cx="457200" cy="0"/>
          </a:xfrm>
          <a:prstGeom prst="line">
            <a:avLst/>
          </a:prstGeom>
          <a:noFill/>
          <a:ln w="28575">
            <a:solidFill>
              <a:schemeClr val="accent2"/>
            </a:solidFill>
            <a:round/>
            <a:headEnd/>
            <a:tailEnd/>
          </a:ln>
        </p:spPr>
        <p:txBody>
          <a:bodyPr lIns="54000" tIns="10800" rIns="54000" bIns="10800" anchor="ctr">
            <a:spAutoFit/>
          </a:bodyPr>
          <a:lstStyle/>
          <a:p>
            <a:endParaRPr lang="es-MX"/>
          </a:p>
        </p:txBody>
      </p:sp>
      <p:sp>
        <p:nvSpPr>
          <p:cNvPr id="94232" name="Line 37"/>
          <p:cNvSpPr>
            <a:spLocks noChangeShapeType="1"/>
          </p:cNvSpPr>
          <p:nvPr/>
        </p:nvSpPr>
        <p:spPr bwMode="auto">
          <a:xfrm flipV="1">
            <a:off x="5410200" y="5638800"/>
            <a:ext cx="0" cy="228600"/>
          </a:xfrm>
          <a:prstGeom prst="line">
            <a:avLst/>
          </a:prstGeom>
          <a:noFill/>
          <a:ln w="28575">
            <a:solidFill>
              <a:schemeClr val="accent2"/>
            </a:solidFill>
            <a:round/>
            <a:headEnd/>
            <a:tailEnd/>
          </a:ln>
        </p:spPr>
        <p:txBody>
          <a:bodyPr wrap="none" lIns="54000" tIns="10800" rIns="54000" bIns="10800" anchor="ctr">
            <a:spAutoFit/>
          </a:bodyPr>
          <a:lstStyle/>
          <a:p>
            <a:endParaRPr lang="es-MX"/>
          </a:p>
        </p:txBody>
      </p:sp>
      <p:sp>
        <p:nvSpPr>
          <p:cNvPr id="94233" name="Line 38"/>
          <p:cNvSpPr>
            <a:spLocks noChangeShapeType="1"/>
          </p:cNvSpPr>
          <p:nvPr/>
        </p:nvSpPr>
        <p:spPr bwMode="auto">
          <a:xfrm>
            <a:off x="2994025" y="5081588"/>
            <a:ext cx="282575" cy="0"/>
          </a:xfrm>
          <a:prstGeom prst="line">
            <a:avLst/>
          </a:prstGeom>
          <a:noFill/>
          <a:ln w="28575">
            <a:solidFill>
              <a:schemeClr val="accent2"/>
            </a:solidFill>
            <a:round/>
            <a:headEnd/>
            <a:tailEnd/>
          </a:ln>
        </p:spPr>
        <p:txBody>
          <a:bodyPr lIns="0" tIns="46800" rIns="0" bIns="10800" anchor="ctr">
            <a:spAutoFit/>
          </a:bodyPr>
          <a:lstStyle/>
          <a:p>
            <a:endParaRPr lang="es-MX"/>
          </a:p>
        </p:txBody>
      </p:sp>
      <p:sp>
        <p:nvSpPr>
          <p:cNvPr id="94234" name="Oval 39"/>
          <p:cNvSpPr>
            <a:spLocks noChangeArrowheads="1"/>
          </p:cNvSpPr>
          <p:nvPr/>
        </p:nvSpPr>
        <p:spPr bwMode="auto">
          <a:xfrm>
            <a:off x="2743200" y="5005388"/>
            <a:ext cx="252413" cy="252412"/>
          </a:xfrm>
          <a:prstGeom prst="ellipse">
            <a:avLst/>
          </a:prstGeom>
          <a:noFill/>
          <a:ln w="28575">
            <a:solidFill>
              <a:schemeClr val="accent2"/>
            </a:solidFill>
            <a:prstDash val="sysDot"/>
            <a:round/>
            <a:headEnd/>
            <a:tailEnd/>
          </a:ln>
        </p:spPr>
        <p:txBody>
          <a:bodyPr lIns="0" tIns="46800" rIns="0" bIns="10800" anchor="ctr">
            <a:spAutoFit/>
          </a:bodyPr>
          <a:lstStyle/>
          <a:p>
            <a:endParaRPr lang="es-MX"/>
          </a:p>
        </p:txBody>
      </p:sp>
      <p:sp>
        <p:nvSpPr>
          <p:cNvPr id="94235" name="Text Box 40"/>
          <p:cNvSpPr txBox="1">
            <a:spLocks noChangeArrowheads="1"/>
          </p:cNvSpPr>
          <p:nvPr/>
        </p:nvSpPr>
        <p:spPr bwMode="auto">
          <a:xfrm>
            <a:off x="2205038" y="4929188"/>
            <a:ext cx="495300" cy="296862"/>
          </a:xfrm>
          <a:prstGeom prst="rect">
            <a:avLst/>
          </a:prstGeom>
          <a:noFill/>
          <a:ln w="9525">
            <a:noFill/>
            <a:miter lim="800000"/>
            <a:headEnd/>
            <a:tailEnd/>
          </a:ln>
        </p:spPr>
        <p:txBody>
          <a:bodyPr wrap="none" lIns="54000" tIns="10800" rIns="54000" bIns="10800">
            <a:spAutoFit/>
          </a:bodyPr>
          <a:lstStyle/>
          <a:p>
            <a:pPr algn="ctr" eaLnBrk="0" hangingPunct="0">
              <a:spcBef>
                <a:spcPct val="50000"/>
              </a:spcBef>
            </a:pPr>
            <a:r>
              <a:rPr lang="es-ES_tradnl" b="1">
                <a:solidFill>
                  <a:schemeClr val="accent2"/>
                </a:solidFill>
                <a:latin typeface="Arial Narrow" pitchFamily="34" charset="0"/>
              </a:rPr>
              <a:t>área</a:t>
            </a:r>
          </a:p>
        </p:txBody>
      </p:sp>
      <p:sp>
        <p:nvSpPr>
          <p:cNvPr id="94236" name="Rectangle 32"/>
          <p:cNvSpPr>
            <a:spLocks noChangeArrowheads="1"/>
          </p:cNvSpPr>
          <p:nvPr/>
        </p:nvSpPr>
        <p:spPr bwMode="auto">
          <a:xfrm>
            <a:off x="3233738" y="4948238"/>
            <a:ext cx="1419225"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RECTÁNGULO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5 Marcador de número de diapositiva"/>
          <p:cNvSpPr>
            <a:spLocks noGrp="1"/>
          </p:cNvSpPr>
          <p:nvPr>
            <p:ph type="sldNum" sz="quarter" idx="12"/>
          </p:nvPr>
        </p:nvSpPr>
        <p:spPr>
          <a:noFill/>
        </p:spPr>
        <p:txBody>
          <a:bodyPr/>
          <a:lstStyle/>
          <a:p>
            <a:fld id="{93092126-1B8D-47F7-9B3B-2CEA9F218758}" type="slidenum">
              <a:rPr lang="es-ES" smtClean="0"/>
              <a:pPr/>
              <a:t>9</a:t>
            </a:fld>
            <a:endParaRPr lang="es-ES"/>
          </a:p>
        </p:txBody>
      </p:sp>
      <p:sp>
        <p:nvSpPr>
          <p:cNvPr id="13315" name="Rectangle 10"/>
          <p:cNvSpPr>
            <a:spLocks noGrp="1" noChangeArrowheads="1"/>
          </p:cNvSpPr>
          <p:nvPr>
            <p:ph type="title"/>
          </p:nvPr>
        </p:nvSpPr>
        <p:spPr>
          <a:xfrm>
            <a:off x="1150938" y="993775"/>
            <a:ext cx="7793037" cy="682625"/>
          </a:xfrm>
        </p:spPr>
        <p:txBody>
          <a:bodyPr/>
          <a:lstStyle/>
          <a:p>
            <a:pPr eaLnBrk="1" hangingPunct="1"/>
            <a:r>
              <a:rPr lang="es-ES_tradnl" sz="3000" b="1"/>
              <a:t>TIPO DE ENTIDAD</a:t>
            </a:r>
            <a:r>
              <a:rPr lang="es-ES_tradnl" sz="3000"/>
              <a:t> (</a:t>
            </a:r>
            <a:r>
              <a:rPr lang="es-ES_tradnl" sz="3000" i="1"/>
              <a:t>entity set</a:t>
            </a:r>
            <a:r>
              <a:rPr lang="es-ES_tradnl" sz="3000"/>
              <a:t>)</a:t>
            </a:r>
          </a:p>
        </p:txBody>
      </p:sp>
      <p:sp>
        <p:nvSpPr>
          <p:cNvPr id="13316" name="Rectangle 11"/>
          <p:cNvSpPr>
            <a:spLocks noGrp="1" noChangeArrowheads="1"/>
          </p:cNvSpPr>
          <p:nvPr>
            <p:ph type="body" idx="1"/>
          </p:nvPr>
        </p:nvSpPr>
        <p:spPr>
          <a:xfrm>
            <a:off x="1182688" y="2017713"/>
            <a:ext cx="7772400" cy="2606675"/>
          </a:xfrm>
        </p:spPr>
        <p:txBody>
          <a:bodyPr/>
          <a:lstStyle/>
          <a:p>
            <a:pPr eaLnBrk="1" hangingPunct="1">
              <a:lnSpc>
                <a:spcPct val="90000"/>
              </a:lnSpc>
            </a:pPr>
            <a:r>
              <a:rPr lang="es-ES_tradnl" sz="2800"/>
              <a:t>Define un </a:t>
            </a:r>
            <a:r>
              <a:rPr lang="es-ES_tradnl" sz="2800" b="1">
                <a:solidFill>
                  <a:schemeClr val="accent2"/>
                </a:solidFill>
              </a:rPr>
              <a:t>conjunto de entidades que poseen los mismos atributos</a:t>
            </a:r>
          </a:p>
          <a:p>
            <a:pPr lvl="1" eaLnBrk="1" hangingPunct="1">
              <a:lnSpc>
                <a:spcPct val="90000"/>
              </a:lnSpc>
              <a:buFont typeface="Wingdings" pitchFamily="2" charset="2"/>
              <a:buNone/>
            </a:pPr>
            <a:r>
              <a:rPr lang="es-ES_tradnl" sz="2400" b="1">
                <a:solidFill>
                  <a:schemeClr val="tx2"/>
                </a:solidFill>
                <a:latin typeface="Arial Narrow" pitchFamily="34" charset="0"/>
              </a:rPr>
              <a:t>PELICULA</a:t>
            </a:r>
            <a:r>
              <a:rPr lang="es-ES_tradnl" sz="2400">
                <a:latin typeface="Arial Narrow" pitchFamily="34" charset="0"/>
              </a:rPr>
              <a:t>: </a:t>
            </a:r>
            <a:r>
              <a:rPr lang="es-ES_tradnl" sz="2400">
                <a:solidFill>
                  <a:schemeClr val="tx2"/>
                </a:solidFill>
                <a:latin typeface="Arial Narrow" pitchFamily="34" charset="0"/>
              </a:rPr>
              <a:t>titulo</a:t>
            </a:r>
            <a:r>
              <a:rPr lang="es-ES_tradnl" sz="2400">
                <a:latin typeface="Arial Narrow" pitchFamily="34" charset="0"/>
              </a:rPr>
              <a:t>, </a:t>
            </a:r>
            <a:r>
              <a:rPr lang="es-ES_tradnl" sz="2400">
                <a:solidFill>
                  <a:schemeClr val="tx2"/>
                </a:solidFill>
                <a:latin typeface="Arial Narrow" pitchFamily="34" charset="0"/>
              </a:rPr>
              <a:t>genero</a:t>
            </a:r>
            <a:r>
              <a:rPr lang="es-ES_tradnl" sz="2400">
                <a:latin typeface="Arial Narrow" pitchFamily="34" charset="0"/>
              </a:rPr>
              <a:t>, </a:t>
            </a:r>
            <a:r>
              <a:rPr lang="es-ES_tradnl" sz="2400">
                <a:solidFill>
                  <a:schemeClr val="tx2"/>
                </a:solidFill>
                <a:latin typeface="Arial Narrow" pitchFamily="34" charset="0"/>
              </a:rPr>
              <a:t>nacionalidad</a:t>
            </a:r>
            <a:r>
              <a:rPr lang="es-ES_tradnl" sz="2400">
                <a:latin typeface="Arial Narrow" pitchFamily="34" charset="0"/>
              </a:rPr>
              <a:t>, </a:t>
            </a:r>
            <a:r>
              <a:rPr lang="es-ES_tradnl" sz="2400">
                <a:solidFill>
                  <a:schemeClr val="tx2"/>
                </a:solidFill>
                <a:latin typeface="Arial Narrow" pitchFamily="34" charset="0"/>
              </a:rPr>
              <a:t>añoestreno,numcopias</a:t>
            </a:r>
            <a:endParaRPr lang="es-ES_tradnl" sz="2400">
              <a:latin typeface="Arial Narrow" pitchFamily="34" charset="0"/>
            </a:endParaRPr>
          </a:p>
          <a:p>
            <a:pPr lvl="1" eaLnBrk="1" hangingPunct="1">
              <a:lnSpc>
                <a:spcPct val="90000"/>
              </a:lnSpc>
              <a:buFont typeface="Wingdings" pitchFamily="2" charset="2"/>
              <a:buNone/>
            </a:pPr>
            <a:r>
              <a:rPr lang="es-ES_tradnl" sz="2400" b="1">
                <a:solidFill>
                  <a:schemeClr val="tx2"/>
                </a:solidFill>
                <a:latin typeface="Arial Narrow" pitchFamily="34" charset="0"/>
              </a:rPr>
              <a:t>EMPLEADO</a:t>
            </a:r>
            <a:r>
              <a:rPr lang="es-ES_tradnl" sz="2400">
                <a:latin typeface="Arial Narrow" pitchFamily="34" charset="0"/>
              </a:rPr>
              <a:t>: </a:t>
            </a:r>
            <a:r>
              <a:rPr lang="es-ES_tradnl" sz="2400">
                <a:solidFill>
                  <a:schemeClr val="tx2"/>
                </a:solidFill>
                <a:latin typeface="Arial Narrow" pitchFamily="34" charset="0"/>
              </a:rPr>
              <a:t>dni</a:t>
            </a:r>
            <a:r>
              <a:rPr lang="es-ES_tradnl" sz="2400">
                <a:latin typeface="Arial Narrow" pitchFamily="34" charset="0"/>
              </a:rPr>
              <a:t>, </a:t>
            </a:r>
            <a:r>
              <a:rPr lang="es-ES_tradnl" sz="2400">
                <a:solidFill>
                  <a:schemeClr val="tx2"/>
                </a:solidFill>
                <a:latin typeface="Arial Narrow" pitchFamily="34" charset="0"/>
              </a:rPr>
              <a:t>nss</a:t>
            </a:r>
            <a:r>
              <a:rPr lang="es-ES_tradnl" sz="2400">
                <a:latin typeface="Arial Narrow" pitchFamily="34" charset="0"/>
              </a:rPr>
              <a:t>, </a:t>
            </a:r>
            <a:r>
              <a:rPr lang="es-ES_tradnl" sz="2400">
                <a:solidFill>
                  <a:schemeClr val="tx2"/>
                </a:solidFill>
                <a:latin typeface="Arial Narrow" pitchFamily="34" charset="0"/>
              </a:rPr>
              <a:t>nombre</a:t>
            </a:r>
            <a:r>
              <a:rPr lang="es-ES_tradnl" sz="2400">
                <a:latin typeface="Arial Narrow" pitchFamily="34" charset="0"/>
              </a:rPr>
              <a:t>, </a:t>
            </a:r>
            <a:r>
              <a:rPr lang="es-ES_tradnl" sz="2400">
                <a:solidFill>
                  <a:schemeClr val="tx2"/>
                </a:solidFill>
                <a:latin typeface="Arial Narrow" pitchFamily="34" charset="0"/>
              </a:rPr>
              <a:t>fechanacim,</a:t>
            </a:r>
            <a:r>
              <a:rPr lang="es-ES_tradnl" sz="2400">
                <a:latin typeface="Arial Narrow" pitchFamily="34" charset="0"/>
              </a:rPr>
              <a:t> </a:t>
            </a:r>
            <a:r>
              <a:rPr lang="es-ES_tradnl" sz="2400">
                <a:solidFill>
                  <a:schemeClr val="tx2"/>
                </a:solidFill>
                <a:latin typeface="Arial Narrow" pitchFamily="34" charset="0"/>
              </a:rPr>
              <a:t>direccion</a:t>
            </a:r>
            <a:r>
              <a:rPr lang="es-ES_tradnl" sz="2400">
                <a:latin typeface="Arial Narrow" pitchFamily="34" charset="0"/>
              </a:rPr>
              <a:t>, </a:t>
            </a:r>
            <a:r>
              <a:rPr lang="es-ES_tradnl" sz="2400">
                <a:solidFill>
                  <a:schemeClr val="tx2"/>
                </a:solidFill>
                <a:latin typeface="Arial Narrow" pitchFamily="34" charset="0"/>
              </a:rPr>
              <a:t>telefono, altura</a:t>
            </a:r>
            <a:r>
              <a:rPr lang="es-ES_tradnl" sz="2400">
                <a:latin typeface="Arial Narrow" pitchFamily="34" charset="0"/>
              </a:rPr>
              <a:t>,</a:t>
            </a:r>
            <a:r>
              <a:rPr lang="es-ES_tradnl" sz="2400">
                <a:solidFill>
                  <a:schemeClr val="tx2"/>
                </a:solidFill>
                <a:latin typeface="Arial Narrow" pitchFamily="34" charset="0"/>
              </a:rPr>
              <a:t> nacionalidad,</a:t>
            </a:r>
            <a:r>
              <a:rPr lang="es-ES_tradnl" sz="2400">
                <a:latin typeface="Arial Narrow" pitchFamily="34" charset="0"/>
              </a:rPr>
              <a:t> </a:t>
            </a:r>
            <a:r>
              <a:rPr lang="es-ES_tradnl" sz="2400">
                <a:solidFill>
                  <a:schemeClr val="tx2"/>
                </a:solidFill>
                <a:latin typeface="Arial Narrow" pitchFamily="34" charset="0"/>
              </a:rPr>
              <a:t>edad</a:t>
            </a:r>
            <a:r>
              <a:rPr lang="es-ES_tradnl" sz="2400">
                <a:latin typeface="Arial Narrow" pitchFamily="34" charset="0"/>
              </a:rPr>
              <a:t> </a:t>
            </a:r>
            <a:endParaRPr lang="es-ES_tradnl" sz="2400">
              <a:solidFill>
                <a:schemeClr val="tx2"/>
              </a:solidFill>
              <a:latin typeface="Arial Narrow" pitchFamily="34" charset="0"/>
            </a:endParaRPr>
          </a:p>
          <a:p>
            <a:pPr lvl="1" eaLnBrk="1" hangingPunct="1">
              <a:lnSpc>
                <a:spcPct val="90000"/>
              </a:lnSpc>
              <a:buFont typeface="Wingdings" pitchFamily="2" charset="2"/>
              <a:buNone/>
            </a:pPr>
            <a:r>
              <a:rPr lang="es-ES_tradnl" sz="2400">
                <a:solidFill>
                  <a:schemeClr val="accent2"/>
                </a:solidFill>
              </a:rPr>
              <a:t>Notación</a:t>
            </a:r>
          </a:p>
        </p:txBody>
      </p:sp>
      <p:sp>
        <p:nvSpPr>
          <p:cNvPr id="13317" name="Rectangle 6"/>
          <p:cNvSpPr>
            <a:spLocks noChangeArrowheads="1"/>
          </p:cNvSpPr>
          <p:nvPr/>
        </p:nvSpPr>
        <p:spPr bwMode="auto">
          <a:xfrm>
            <a:off x="1643063" y="4565650"/>
            <a:ext cx="1519237" cy="466725"/>
          </a:xfrm>
          <a:prstGeom prst="rect">
            <a:avLst/>
          </a:prstGeom>
          <a:solidFill>
            <a:schemeClr val="bg1"/>
          </a:solidFill>
          <a:ln w="28575">
            <a:solidFill>
              <a:schemeClr val="tx2"/>
            </a:solidFill>
            <a:miter lim="800000"/>
            <a:headEnd/>
            <a:tailEnd/>
          </a:ln>
        </p:spPr>
        <p:txBody>
          <a:bodyPr wrap="none" lIns="36000" tIns="36000" rIns="36000" bIns="36000" anchor="ctr">
            <a:spAutoFit/>
          </a:bodyPr>
          <a:lstStyle/>
          <a:p>
            <a:pPr algn="ctr" eaLnBrk="0" hangingPunct="0"/>
            <a:r>
              <a:rPr lang="es-ES_tradnl" sz="2400" b="1">
                <a:solidFill>
                  <a:schemeClr val="tx2"/>
                </a:solidFill>
                <a:latin typeface="Arial Narrow" pitchFamily="34" charset="0"/>
              </a:rPr>
              <a:t>EMPLEADO</a:t>
            </a:r>
          </a:p>
        </p:txBody>
      </p:sp>
      <p:sp>
        <p:nvSpPr>
          <p:cNvPr id="13318" name="Rectangle 7"/>
          <p:cNvSpPr>
            <a:spLocks noChangeArrowheads="1"/>
          </p:cNvSpPr>
          <p:nvPr/>
        </p:nvSpPr>
        <p:spPr bwMode="auto">
          <a:xfrm>
            <a:off x="3386138" y="5400675"/>
            <a:ext cx="1576387" cy="831850"/>
          </a:xfrm>
          <a:prstGeom prst="rect">
            <a:avLst/>
          </a:prstGeom>
          <a:solidFill>
            <a:schemeClr val="bg1"/>
          </a:solidFill>
          <a:ln w="28575">
            <a:solidFill>
              <a:schemeClr val="tx2"/>
            </a:solidFill>
            <a:miter lim="800000"/>
            <a:headEnd/>
            <a:tailEnd/>
          </a:ln>
        </p:spPr>
        <p:txBody>
          <a:bodyPr wrap="none" lIns="36000" tIns="36000" rIns="36000" bIns="36000" anchor="ctr">
            <a:spAutoFit/>
          </a:bodyPr>
          <a:lstStyle/>
          <a:p>
            <a:pPr algn="ctr" eaLnBrk="0" hangingPunct="0"/>
            <a:r>
              <a:rPr lang="es-ES_tradnl" sz="2400" b="1">
                <a:solidFill>
                  <a:schemeClr val="tx2"/>
                </a:solidFill>
                <a:latin typeface="Arial Narrow" pitchFamily="34" charset="0"/>
              </a:rPr>
              <a:t>LOCAL</a:t>
            </a:r>
            <a:br>
              <a:rPr lang="es-ES_tradnl" sz="2400" b="1">
                <a:solidFill>
                  <a:schemeClr val="tx2"/>
                </a:solidFill>
                <a:latin typeface="Arial Narrow" pitchFamily="34" charset="0"/>
              </a:rPr>
            </a:br>
            <a:r>
              <a:rPr lang="es-ES_tradnl" sz="2400" b="1">
                <a:solidFill>
                  <a:schemeClr val="tx2"/>
                </a:solidFill>
                <a:latin typeface="Arial Narrow" pitchFamily="34" charset="0"/>
              </a:rPr>
              <a:t>VIDEOCLUB</a:t>
            </a:r>
          </a:p>
        </p:txBody>
      </p:sp>
      <p:sp>
        <p:nvSpPr>
          <p:cNvPr id="13319" name="Rectangle 8"/>
          <p:cNvSpPr>
            <a:spLocks noChangeArrowheads="1"/>
          </p:cNvSpPr>
          <p:nvPr/>
        </p:nvSpPr>
        <p:spPr bwMode="auto">
          <a:xfrm>
            <a:off x="3495675" y="4567238"/>
            <a:ext cx="1352550" cy="466725"/>
          </a:xfrm>
          <a:prstGeom prst="rect">
            <a:avLst/>
          </a:prstGeom>
          <a:solidFill>
            <a:schemeClr val="bg1"/>
          </a:solidFill>
          <a:ln w="28575">
            <a:solidFill>
              <a:schemeClr val="tx2"/>
            </a:solidFill>
            <a:miter lim="800000"/>
            <a:headEnd/>
            <a:tailEnd/>
          </a:ln>
        </p:spPr>
        <p:txBody>
          <a:bodyPr wrap="none" lIns="36000" tIns="36000" rIns="36000" bIns="36000" anchor="ctr">
            <a:spAutoFit/>
          </a:bodyPr>
          <a:lstStyle/>
          <a:p>
            <a:pPr algn="ctr" eaLnBrk="0" hangingPunct="0"/>
            <a:r>
              <a:rPr lang="es-ES_tradnl" sz="2400" b="1">
                <a:solidFill>
                  <a:schemeClr val="tx2"/>
                </a:solidFill>
                <a:latin typeface="Arial Narrow" pitchFamily="34" charset="0"/>
              </a:rPr>
              <a:t>PELICULA</a:t>
            </a:r>
          </a:p>
        </p:txBody>
      </p:sp>
      <p:sp>
        <p:nvSpPr>
          <p:cNvPr id="13320" name="Rectangle 9"/>
          <p:cNvSpPr>
            <a:spLocks noChangeArrowheads="1"/>
          </p:cNvSpPr>
          <p:nvPr/>
        </p:nvSpPr>
        <p:spPr bwMode="auto">
          <a:xfrm>
            <a:off x="5229225" y="4567238"/>
            <a:ext cx="1409700" cy="466725"/>
          </a:xfrm>
          <a:prstGeom prst="rect">
            <a:avLst/>
          </a:prstGeom>
          <a:solidFill>
            <a:schemeClr val="bg1"/>
          </a:solidFill>
          <a:ln w="28575">
            <a:solidFill>
              <a:schemeClr val="tx2"/>
            </a:solidFill>
            <a:miter lim="800000"/>
            <a:headEnd/>
            <a:tailEnd/>
          </a:ln>
        </p:spPr>
        <p:txBody>
          <a:bodyPr wrap="none" lIns="36000" tIns="36000" rIns="36000" bIns="36000" anchor="ctr">
            <a:spAutoFit/>
          </a:bodyPr>
          <a:lstStyle/>
          <a:p>
            <a:pPr algn="ctr" eaLnBrk="0" hangingPunct="0"/>
            <a:r>
              <a:rPr lang="es-ES_tradnl" sz="2400" b="1">
                <a:solidFill>
                  <a:schemeClr val="tx2"/>
                </a:solidFill>
                <a:latin typeface="Arial Narrow" pitchFamily="34" charset="0"/>
              </a:rPr>
              <a:t>DIRECTOR</a:t>
            </a:r>
          </a:p>
        </p:txBody>
      </p:sp>
      <p:sp>
        <p:nvSpPr>
          <p:cNvPr id="13321" name="Rectangle 12"/>
          <p:cNvSpPr>
            <a:spLocks noChangeArrowheads="1"/>
          </p:cNvSpPr>
          <p:nvPr/>
        </p:nvSpPr>
        <p:spPr bwMode="auto">
          <a:xfrm>
            <a:off x="5248275" y="5476875"/>
            <a:ext cx="992188" cy="466725"/>
          </a:xfrm>
          <a:prstGeom prst="rect">
            <a:avLst/>
          </a:prstGeom>
          <a:solidFill>
            <a:schemeClr val="bg1"/>
          </a:solidFill>
          <a:ln w="28575">
            <a:solidFill>
              <a:schemeClr val="tx2"/>
            </a:solidFill>
            <a:miter lim="800000"/>
            <a:headEnd/>
            <a:tailEnd/>
          </a:ln>
        </p:spPr>
        <p:txBody>
          <a:bodyPr wrap="none" lIns="36000" tIns="36000" rIns="36000" bIns="36000" anchor="ctr">
            <a:spAutoFit/>
          </a:bodyPr>
          <a:lstStyle/>
          <a:p>
            <a:pPr algn="ctr" eaLnBrk="0" hangingPunct="0"/>
            <a:r>
              <a:rPr lang="es-ES_tradnl" sz="2400" b="1">
                <a:solidFill>
                  <a:schemeClr val="tx2"/>
                </a:solidFill>
                <a:latin typeface="Arial Narrow" pitchFamily="34" charset="0"/>
              </a:rPr>
              <a:t>ACTOR</a:t>
            </a:r>
          </a:p>
        </p:txBody>
      </p:sp>
      <p:sp>
        <p:nvSpPr>
          <p:cNvPr id="13322" name="Rectangle 13"/>
          <p:cNvSpPr>
            <a:spLocks noChangeArrowheads="1"/>
          </p:cNvSpPr>
          <p:nvPr/>
        </p:nvSpPr>
        <p:spPr bwMode="auto">
          <a:xfrm>
            <a:off x="1733550" y="5562600"/>
            <a:ext cx="1171575" cy="466725"/>
          </a:xfrm>
          <a:prstGeom prst="rect">
            <a:avLst/>
          </a:prstGeom>
          <a:solidFill>
            <a:schemeClr val="bg1"/>
          </a:solidFill>
          <a:ln w="28575">
            <a:solidFill>
              <a:schemeClr val="tx2"/>
            </a:solidFill>
            <a:miter lim="800000"/>
            <a:headEnd/>
            <a:tailEnd/>
          </a:ln>
        </p:spPr>
        <p:txBody>
          <a:bodyPr wrap="none" lIns="36000" tIns="36000" rIns="36000" bIns="36000" anchor="ctr">
            <a:spAutoFit/>
          </a:bodyPr>
          <a:lstStyle/>
          <a:p>
            <a:pPr algn="ctr" eaLnBrk="0" hangingPunct="0"/>
            <a:r>
              <a:rPr lang="es-ES_tradnl" sz="2400" b="1">
                <a:solidFill>
                  <a:schemeClr val="tx2"/>
                </a:solidFill>
                <a:latin typeface="Arial Narrow" pitchFamily="34" charset="0"/>
              </a:rPr>
              <a:t>CLIENTE</a:t>
            </a:r>
          </a:p>
        </p:txBody>
      </p:sp>
      <p:sp>
        <p:nvSpPr>
          <p:cNvPr id="13323" name="Rectangle 1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2.2. Conceptos básicos del modelo</a:t>
            </a:r>
            <a:endParaRPr lang="es-ES" sz="3200" b="1">
              <a:solidFill>
                <a:schemeClr val="tx2"/>
              </a:solidFill>
              <a:latin typeface="Times New Roman" pitchFamily="18" charset="0"/>
            </a:endParaRPr>
          </a:p>
        </p:txBody>
      </p:sp>
    </p:spTree>
  </p:cSld>
  <p:clrMapOvr>
    <a:masterClrMapping/>
  </p:clrMapOvr>
  <p:transition advTm="66448"/>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3 Marcador de número de diapositiva"/>
          <p:cNvSpPr>
            <a:spLocks noGrp="1"/>
          </p:cNvSpPr>
          <p:nvPr>
            <p:ph type="sldNum" sz="quarter" idx="12"/>
          </p:nvPr>
        </p:nvSpPr>
        <p:spPr/>
        <p:txBody>
          <a:bodyPr/>
          <a:lstStyle/>
          <a:p>
            <a:pPr>
              <a:defRPr/>
            </a:pPr>
            <a:fld id="{1A80D242-07BC-4075-B49B-270BD5C52388}" type="slidenum">
              <a:rPr lang="es-ES"/>
              <a:pPr>
                <a:defRPr/>
              </a:pPr>
              <a:t>90</a:t>
            </a:fld>
            <a:endParaRPr lang="es-ES"/>
          </a:p>
        </p:txBody>
      </p:sp>
      <p:sp>
        <p:nvSpPr>
          <p:cNvPr id="95235" name="Rectangle 3"/>
          <p:cNvSpPr>
            <a:spLocks noChangeArrowheads="1"/>
          </p:cNvSpPr>
          <p:nvPr/>
        </p:nvSpPr>
        <p:spPr bwMode="auto">
          <a:xfrm>
            <a:off x="1084263" y="1676400"/>
            <a:ext cx="7831137" cy="4876800"/>
          </a:xfrm>
          <a:prstGeom prst="rect">
            <a:avLst/>
          </a:prstGeom>
          <a:noFill/>
          <a:ln w="9525">
            <a:noFill/>
            <a:miter lim="800000"/>
            <a:headEnd/>
            <a:tailEnd/>
          </a:ln>
        </p:spPr>
        <p:txBody>
          <a:bodyPr/>
          <a:lstStyle/>
          <a:p>
            <a:pPr marL="381000" indent="-381000">
              <a:spcBef>
                <a:spcPct val="20000"/>
              </a:spcBef>
              <a:buFontTx/>
              <a:buChar char="•"/>
            </a:pPr>
            <a:r>
              <a:rPr lang="es-ES_tradnl" sz="2400">
                <a:latin typeface="Arial" charset="0"/>
              </a:rPr>
              <a:t>Consideraremos que en el MERE ...</a:t>
            </a:r>
          </a:p>
          <a:p>
            <a:pPr marL="962025" lvl="1" indent="-290513">
              <a:spcBef>
                <a:spcPct val="20000"/>
              </a:spcBef>
              <a:buFontTx/>
              <a:buChar char="–"/>
            </a:pPr>
            <a:r>
              <a:rPr lang="es-ES_tradnl" sz="2000">
                <a:latin typeface="Arial" charset="0"/>
              </a:rPr>
              <a:t>Los subtipos </a:t>
            </a:r>
            <a:r>
              <a:rPr lang="es-ES_tradnl" sz="2000" b="1">
                <a:solidFill>
                  <a:schemeClr val="accent2"/>
                </a:solidFill>
                <a:latin typeface="Arial" charset="0"/>
              </a:rPr>
              <a:t>heredan</a:t>
            </a:r>
            <a:r>
              <a:rPr lang="es-ES_tradnl" sz="2000" b="1">
                <a:latin typeface="Arial" charset="0"/>
              </a:rPr>
              <a:t> todos </a:t>
            </a:r>
            <a:r>
              <a:rPr lang="es-ES_tradnl" sz="2000">
                <a:latin typeface="Arial" charset="0"/>
              </a:rPr>
              <a:t>los atributos de los supertipos</a:t>
            </a:r>
          </a:p>
          <a:p>
            <a:pPr marL="962025" lvl="1" indent="-290513">
              <a:spcBef>
                <a:spcPct val="20000"/>
              </a:spcBef>
              <a:buFontTx/>
              <a:buChar char="–"/>
            </a:pPr>
            <a:r>
              <a:rPr lang="es-ES_tradnl" sz="2000">
                <a:latin typeface="Arial" charset="0"/>
              </a:rPr>
              <a:t>Pero se permite la </a:t>
            </a:r>
            <a:r>
              <a:rPr lang="es-ES_tradnl" sz="2000" b="1">
                <a:solidFill>
                  <a:schemeClr val="accent2"/>
                </a:solidFill>
                <a:latin typeface="Arial" charset="0"/>
              </a:rPr>
              <a:t>redefinición de atributos</a:t>
            </a:r>
            <a:r>
              <a:rPr lang="es-ES_tradnl" sz="2000">
                <a:latin typeface="Arial" charset="0"/>
              </a:rPr>
              <a:t> en los subtipos, y la</a:t>
            </a:r>
            <a:r>
              <a:rPr lang="es-ES_tradnl" sz="2000" b="1">
                <a:latin typeface="Arial" charset="0"/>
              </a:rPr>
              <a:t> </a:t>
            </a:r>
            <a:r>
              <a:rPr lang="es-ES_tradnl" sz="2000" b="1">
                <a:solidFill>
                  <a:schemeClr val="accent2"/>
                </a:solidFill>
                <a:latin typeface="Arial" charset="0"/>
              </a:rPr>
              <a:t>inhibición de la herencia</a:t>
            </a:r>
            <a:r>
              <a:rPr lang="es-ES_tradnl" sz="2000">
                <a:latin typeface="Arial" charset="0"/>
              </a:rPr>
              <a:t> de atributos</a:t>
            </a:r>
          </a:p>
          <a:p>
            <a:pPr marL="962025" lvl="1" indent="-290513">
              <a:spcBef>
                <a:spcPct val="20000"/>
              </a:spcBef>
              <a:buFontTx/>
              <a:buChar char="–"/>
            </a:pPr>
            <a:endParaRPr lang="es-ES_tradnl" sz="2000">
              <a:latin typeface="Arial" charset="0"/>
            </a:endParaRPr>
          </a:p>
          <a:p>
            <a:pPr marL="962025" lvl="1" indent="-290513">
              <a:spcBef>
                <a:spcPct val="20000"/>
              </a:spcBef>
              <a:buFontTx/>
              <a:buChar char="–"/>
            </a:pPr>
            <a:endParaRPr lang="es-ES_tradnl" sz="2000">
              <a:latin typeface="Arial" charset="0"/>
            </a:endParaRPr>
          </a:p>
          <a:p>
            <a:pPr marL="962025" lvl="1" indent="-290513">
              <a:spcBef>
                <a:spcPct val="20000"/>
              </a:spcBef>
              <a:buFontTx/>
              <a:buChar char="–"/>
            </a:pPr>
            <a:endParaRPr lang="es-ES_tradnl" sz="2000">
              <a:latin typeface="Arial" charset="0"/>
            </a:endParaRPr>
          </a:p>
          <a:p>
            <a:pPr marL="962025" lvl="1" indent="-290513">
              <a:spcBef>
                <a:spcPct val="20000"/>
              </a:spcBef>
              <a:buFontTx/>
              <a:buChar char="–"/>
            </a:pPr>
            <a:endParaRPr lang="es-ES_tradnl" sz="2000">
              <a:latin typeface="Arial" charset="0"/>
            </a:endParaRPr>
          </a:p>
          <a:p>
            <a:pPr marL="381000" indent="-381000">
              <a:spcBef>
                <a:spcPct val="20000"/>
              </a:spcBef>
              <a:buFontTx/>
              <a:buChar char="•"/>
            </a:pPr>
            <a:endParaRPr lang="es-ES_tradnl" sz="2400">
              <a:latin typeface="Arial" charset="0"/>
            </a:endParaRPr>
          </a:p>
          <a:p>
            <a:pPr marL="381000" indent="-381000">
              <a:spcBef>
                <a:spcPct val="20000"/>
              </a:spcBef>
              <a:buFontTx/>
              <a:buChar char="•"/>
            </a:pPr>
            <a:r>
              <a:rPr lang="es-ES_tradnl" sz="2400">
                <a:latin typeface="Arial" charset="0"/>
              </a:rPr>
              <a:t>... y si se da herencia múltiple y existe </a:t>
            </a:r>
            <a:r>
              <a:rPr lang="es-ES_tradnl" sz="2400" b="1">
                <a:latin typeface="Arial" charset="0"/>
              </a:rPr>
              <a:t>conflicto de nombres</a:t>
            </a:r>
            <a:r>
              <a:rPr lang="es-ES_tradnl" sz="2400">
                <a:latin typeface="Arial" charset="0"/>
              </a:rPr>
              <a:t>, el usuario elegirá entre</a:t>
            </a:r>
          </a:p>
          <a:p>
            <a:pPr marL="962025" lvl="1" indent="-290513">
              <a:lnSpc>
                <a:spcPct val="80000"/>
              </a:lnSpc>
              <a:spcBef>
                <a:spcPct val="20000"/>
              </a:spcBef>
              <a:buFontTx/>
              <a:buChar char="–"/>
            </a:pPr>
            <a:r>
              <a:rPr lang="es-ES_tradnl" sz="2000" b="1">
                <a:solidFill>
                  <a:schemeClr val="accent2"/>
                </a:solidFill>
                <a:latin typeface="Arial" charset="0"/>
              </a:rPr>
              <a:t>Renombrar</a:t>
            </a:r>
            <a:r>
              <a:rPr lang="es-ES_tradnl" sz="2000">
                <a:latin typeface="Arial" charset="0"/>
              </a:rPr>
              <a:t> algunos atributos en conflicto, o</a:t>
            </a:r>
          </a:p>
          <a:p>
            <a:pPr marL="962025" lvl="1" indent="-290513">
              <a:spcBef>
                <a:spcPct val="20000"/>
              </a:spcBef>
              <a:buFontTx/>
              <a:buChar char="–"/>
            </a:pPr>
            <a:r>
              <a:rPr lang="es-ES_tradnl" sz="2000" b="1">
                <a:solidFill>
                  <a:schemeClr val="accent2"/>
                </a:solidFill>
                <a:latin typeface="Arial" charset="0"/>
              </a:rPr>
              <a:t>Inhibir</a:t>
            </a:r>
            <a:r>
              <a:rPr lang="es-ES_tradnl" sz="2000">
                <a:latin typeface="Arial" charset="0"/>
              </a:rPr>
              <a:t> la herencia de algunos atributos</a:t>
            </a:r>
            <a:endParaRPr lang="es-ES_tradnl">
              <a:latin typeface="Arial" charset="0"/>
            </a:endParaRPr>
          </a:p>
        </p:txBody>
      </p:sp>
      <p:sp>
        <p:nvSpPr>
          <p:cNvPr id="95236" name="Rectangle 5"/>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95237" name="Rectangle 6"/>
          <p:cNvSpPr>
            <a:spLocks noChangeArrowheads="1"/>
          </p:cNvSpPr>
          <p:nvPr/>
        </p:nvSpPr>
        <p:spPr bwMode="auto">
          <a:xfrm>
            <a:off x="1173163" y="762000"/>
            <a:ext cx="7772400" cy="838200"/>
          </a:xfrm>
          <a:prstGeom prst="rect">
            <a:avLst/>
          </a:prstGeom>
          <a:noFill/>
          <a:ln w="9525">
            <a:solidFill>
              <a:schemeClr val="tx2"/>
            </a:solidFill>
            <a:miter lim="800000"/>
            <a:headEnd/>
            <a:tailEnd/>
          </a:ln>
        </p:spPr>
        <p:txBody>
          <a:bodyPr anchor="ctr"/>
          <a:lstStyle/>
          <a:p>
            <a:pPr marL="96838">
              <a:lnSpc>
                <a:spcPct val="80000"/>
              </a:lnSpc>
            </a:pPr>
            <a:r>
              <a:rPr lang="es-ES_tradnl" sz="2800">
                <a:solidFill>
                  <a:schemeClr val="tx2"/>
                </a:solidFill>
                <a:latin typeface="Times New Roman" pitchFamily="18" charset="0"/>
              </a:rPr>
              <a:t>E/G: Jerarquías y Retículas: </a:t>
            </a:r>
            <a:br>
              <a:rPr lang="es-ES_tradnl" sz="2800">
                <a:solidFill>
                  <a:schemeClr val="tx2"/>
                </a:solidFill>
                <a:latin typeface="Times New Roman" pitchFamily="18" charset="0"/>
              </a:rPr>
            </a:br>
            <a:r>
              <a:rPr lang="es-ES_tradnl" sz="3200" b="1">
                <a:solidFill>
                  <a:schemeClr val="tx2"/>
                </a:solidFill>
                <a:latin typeface="Times New Roman" pitchFamily="18" charset="0"/>
              </a:rPr>
              <a:t>Tratamiento de la herencia</a:t>
            </a:r>
            <a:endParaRPr lang="es-ES" sz="3200" b="1">
              <a:solidFill>
                <a:schemeClr val="tx2"/>
              </a:solidFill>
              <a:latin typeface="Times New Roman" pitchFamily="18" charset="0"/>
            </a:endParaRPr>
          </a:p>
        </p:txBody>
      </p:sp>
      <p:sp>
        <p:nvSpPr>
          <p:cNvPr id="95238" name="Rectangle 26"/>
          <p:cNvSpPr>
            <a:spLocks noChangeArrowheads="1"/>
          </p:cNvSpPr>
          <p:nvPr/>
        </p:nvSpPr>
        <p:spPr bwMode="auto">
          <a:xfrm>
            <a:off x="7094538" y="3505200"/>
            <a:ext cx="182086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[MPM1999]</a:t>
            </a:r>
          </a:p>
        </p:txBody>
      </p:sp>
      <p:sp>
        <p:nvSpPr>
          <p:cNvPr id="95239" name="Line 27"/>
          <p:cNvSpPr>
            <a:spLocks noChangeShapeType="1"/>
          </p:cNvSpPr>
          <p:nvPr/>
        </p:nvSpPr>
        <p:spPr bwMode="auto">
          <a:xfrm>
            <a:off x="3146425" y="3657600"/>
            <a:ext cx="2825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5240" name="Oval 28"/>
          <p:cNvSpPr>
            <a:spLocks noChangeArrowheads="1"/>
          </p:cNvSpPr>
          <p:nvPr/>
        </p:nvSpPr>
        <p:spPr bwMode="auto">
          <a:xfrm>
            <a:off x="2895600" y="3581400"/>
            <a:ext cx="252413" cy="252413"/>
          </a:xfrm>
          <a:prstGeom prst="ellipse">
            <a:avLst/>
          </a:prstGeom>
          <a:noFill/>
          <a:ln w="28575">
            <a:solidFill>
              <a:schemeClr val="tx1"/>
            </a:solidFill>
            <a:prstDash val="sysDot"/>
            <a:round/>
            <a:headEnd/>
            <a:tailEnd/>
          </a:ln>
        </p:spPr>
        <p:txBody>
          <a:bodyPr lIns="0" tIns="46800" rIns="0" bIns="10800" anchor="ctr">
            <a:spAutoFit/>
          </a:bodyPr>
          <a:lstStyle/>
          <a:p>
            <a:endParaRPr lang="es-MX"/>
          </a:p>
        </p:txBody>
      </p:sp>
      <p:sp>
        <p:nvSpPr>
          <p:cNvPr id="95241" name="Text Box 29"/>
          <p:cNvSpPr txBox="1">
            <a:spLocks noChangeArrowheads="1"/>
          </p:cNvSpPr>
          <p:nvPr/>
        </p:nvSpPr>
        <p:spPr bwMode="auto">
          <a:xfrm>
            <a:off x="2362200" y="3505200"/>
            <a:ext cx="484188" cy="296863"/>
          </a:xfrm>
          <a:prstGeom prst="rect">
            <a:avLst/>
          </a:prstGeom>
          <a:noFill/>
          <a:ln w="9525">
            <a:noFill/>
            <a:miter lim="800000"/>
            <a:headEnd/>
            <a:tailEnd/>
          </a:ln>
        </p:spPr>
        <p:txBody>
          <a:bodyPr wrap="none" lIns="54000" tIns="10800" rIns="54000" bIns="10800">
            <a:spAutoFit/>
          </a:bodyPr>
          <a:lstStyle/>
          <a:p>
            <a:pPr algn="ctr" eaLnBrk="0" hangingPunct="0">
              <a:spcBef>
                <a:spcPct val="50000"/>
              </a:spcBef>
            </a:pPr>
            <a:r>
              <a:rPr lang="es-ES_tradnl">
                <a:latin typeface="Arial Narrow" pitchFamily="34" charset="0"/>
              </a:rPr>
              <a:t>área</a:t>
            </a:r>
          </a:p>
        </p:txBody>
      </p:sp>
      <p:sp>
        <p:nvSpPr>
          <p:cNvPr id="95242" name="Text Box 30"/>
          <p:cNvSpPr txBox="1">
            <a:spLocks noChangeArrowheads="1"/>
          </p:cNvSpPr>
          <p:nvPr/>
        </p:nvSpPr>
        <p:spPr bwMode="auto">
          <a:xfrm>
            <a:off x="6450013" y="4114800"/>
            <a:ext cx="484187" cy="296863"/>
          </a:xfrm>
          <a:prstGeom prst="rect">
            <a:avLst/>
          </a:prstGeom>
          <a:noFill/>
          <a:ln w="9525">
            <a:noFill/>
            <a:miter lim="800000"/>
            <a:headEnd/>
            <a:tailEnd/>
          </a:ln>
        </p:spPr>
        <p:txBody>
          <a:bodyPr wrap="none" lIns="54000" tIns="10800" rIns="54000" bIns="10800">
            <a:spAutoFit/>
          </a:bodyPr>
          <a:lstStyle/>
          <a:p>
            <a:pPr eaLnBrk="0" hangingPunct="0">
              <a:spcBef>
                <a:spcPct val="50000"/>
              </a:spcBef>
            </a:pPr>
            <a:r>
              <a:rPr lang="es-ES_tradnl">
                <a:latin typeface="Arial Narrow" pitchFamily="34" charset="0"/>
              </a:rPr>
              <a:t>área</a:t>
            </a:r>
            <a:endParaRPr lang="es-ES_tradnl">
              <a:latin typeface="Times New Roman" pitchFamily="18" charset="0"/>
            </a:endParaRPr>
          </a:p>
        </p:txBody>
      </p:sp>
      <p:sp>
        <p:nvSpPr>
          <p:cNvPr id="95243" name="Oval 31"/>
          <p:cNvSpPr>
            <a:spLocks noChangeArrowheads="1"/>
          </p:cNvSpPr>
          <p:nvPr/>
        </p:nvSpPr>
        <p:spPr bwMode="auto">
          <a:xfrm>
            <a:off x="6113463" y="4167188"/>
            <a:ext cx="252412" cy="252412"/>
          </a:xfrm>
          <a:prstGeom prst="ellipse">
            <a:avLst/>
          </a:prstGeom>
          <a:noFill/>
          <a:ln w="28575">
            <a:solidFill>
              <a:schemeClr val="tx1"/>
            </a:solidFill>
            <a:prstDash val="sysDot"/>
            <a:round/>
            <a:headEnd/>
            <a:tailEnd/>
          </a:ln>
        </p:spPr>
        <p:txBody>
          <a:bodyPr lIns="0" tIns="46800" rIns="0" bIns="10800" anchor="ctr">
            <a:spAutoFit/>
          </a:bodyPr>
          <a:lstStyle/>
          <a:p>
            <a:endParaRPr lang="es-MX"/>
          </a:p>
        </p:txBody>
      </p:sp>
      <p:sp>
        <p:nvSpPr>
          <p:cNvPr id="95244" name="Line 32"/>
          <p:cNvSpPr>
            <a:spLocks noChangeShapeType="1"/>
          </p:cNvSpPr>
          <p:nvPr/>
        </p:nvSpPr>
        <p:spPr bwMode="auto">
          <a:xfrm>
            <a:off x="5638800" y="4267200"/>
            <a:ext cx="457200" cy="0"/>
          </a:xfrm>
          <a:prstGeom prst="line">
            <a:avLst/>
          </a:prstGeom>
          <a:noFill/>
          <a:ln w="9525">
            <a:solidFill>
              <a:schemeClr val="tx1"/>
            </a:solidFill>
            <a:round/>
            <a:headEnd/>
            <a:tailEnd/>
          </a:ln>
        </p:spPr>
        <p:txBody>
          <a:bodyPr lIns="54000" tIns="10800" rIns="54000" bIns="10800" anchor="ctr">
            <a:spAutoFit/>
          </a:bodyPr>
          <a:lstStyle/>
          <a:p>
            <a:endParaRPr lang="es-MX"/>
          </a:p>
        </p:txBody>
      </p:sp>
      <p:sp>
        <p:nvSpPr>
          <p:cNvPr id="95245" name="Text Box 33"/>
          <p:cNvSpPr txBox="1">
            <a:spLocks noChangeArrowheads="1"/>
          </p:cNvSpPr>
          <p:nvPr/>
        </p:nvSpPr>
        <p:spPr bwMode="auto">
          <a:xfrm>
            <a:off x="5484813" y="3579813"/>
            <a:ext cx="411162" cy="296862"/>
          </a:xfrm>
          <a:prstGeom prst="rect">
            <a:avLst/>
          </a:prstGeom>
          <a:noFill/>
          <a:ln w="9525">
            <a:noFill/>
            <a:miter lim="800000"/>
            <a:headEnd/>
            <a:tailEnd/>
          </a:ln>
        </p:spPr>
        <p:txBody>
          <a:bodyPr wrap="none" lIns="54000" tIns="10800" rIns="54000" bIns="10800">
            <a:spAutoFit/>
          </a:bodyPr>
          <a:lstStyle/>
          <a:p>
            <a:pPr eaLnBrk="0" hangingPunct="0">
              <a:spcBef>
                <a:spcPct val="50000"/>
              </a:spcBef>
            </a:pPr>
            <a:r>
              <a:rPr lang="es-ES_tradnl">
                <a:latin typeface="Arial Narrow" pitchFamily="34" charset="0"/>
              </a:rPr>
              <a:t>alto</a:t>
            </a:r>
            <a:endParaRPr lang="es-ES_tradnl">
              <a:latin typeface="Times New Roman" pitchFamily="18" charset="0"/>
            </a:endParaRPr>
          </a:p>
        </p:txBody>
      </p:sp>
      <p:sp>
        <p:nvSpPr>
          <p:cNvPr id="95246" name="Oval 34"/>
          <p:cNvSpPr>
            <a:spLocks noChangeArrowheads="1"/>
          </p:cNvSpPr>
          <p:nvPr/>
        </p:nvSpPr>
        <p:spPr bwMode="auto">
          <a:xfrm>
            <a:off x="5224463" y="3632200"/>
            <a:ext cx="252412" cy="252413"/>
          </a:xfrm>
          <a:prstGeom prst="ellipse">
            <a:avLst/>
          </a:prstGeom>
          <a:noFill/>
          <a:ln w="12700">
            <a:solidFill>
              <a:schemeClr val="tx1"/>
            </a:solidFill>
            <a:round/>
            <a:headEnd/>
            <a:tailEnd/>
          </a:ln>
        </p:spPr>
        <p:txBody>
          <a:bodyPr lIns="0" tIns="46800" rIns="0" bIns="10800" anchor="ctr">
            <a:spAutoFit/>
          </a:bodyPr>
          <a:lstStyle/>
          <a:p>
            <a:endParaRPr lang="es-MX"/>
          </a:p>
        </p:txBody>
      </p:sp>
      <p:sp>
        <p:nvSpPr>
          <p:cNvPr id="95247" name="Line 35"/>
          <p:cNvSpPr>
            <a:spLocks noChangeShapeType="1"/>
          </p:cNvSpPr>
          <p:nvPr/>
        </p:nvSpPr>
        <p:spPr bwMode="auto">
          <a:xfrm>
            <a:off x="4867275" y="3732213"/>
            <a:ext cx="381000" cy="0"/>
          </a:xfrm>
          <a:prstGeom prst="line">
            <a:avLst/>
          </a:prstGeom>
          <a:noFill/>
          <a:ln w="9525">
            <a:solidFill>
              <a:schemeClr val="tx1"/>
            </a:solidFill>
            <a:round/>
            <a:headEnd/>
            <a:tailEnd/>
          </a:ln>
        </p:spPr>
        <p:txBody>
          <a:bodyPr wrap="none" lIns="54000" tIns="10800" rIns="54000" bIns="10800" anchor="ctr">
            <a:spAutoFit/>
          </a:bodyPr>
          <a:lstStyle/>
          <a:p>
            <a:endParaRPr lang="es-MX"/>
          </a:p>
        </p:txBody>
      </p:sp>
      <p:sp>
        <p:nvSpPr>
          <p:cNvPr id="95248" name="Text Box 36"/>
          <p:cNvSpPr txBox="1">
            <a:spLocks noChangeArrowheads="1"/>
          </p:cNvSpPr>
          <p:nvPr/>
        </p:nvSpPr>
        <p:spPr bwMode="auto">
          <a:xfrm>
            <a:off x="5465763" y="3198813"/>
            <a:ext cx="620712" cy="296862"/>
          </a:xfrm>
          <a:prstGeom prst="rect">
            <a:avLst/>
          </a:prstGeom>
          <a:noFill/>
          <a:ln w="9525">
            <a:noFill/>
            <a:miter lim="800000"/>
            <a:headEnd/>
            <a:tailEnd/>
          </a:ln>
        </p:spPr>
        <p:txBody>
          <a:bodyPr wrap="none" lIns="54000" tIns="10800" rIns="54000" bIns="10800">
            <a:spAutoFit/>
          </a:bodyPr>
          <a:lstStyle/>
          <a:p>
            <a:pPr eaLnBrk="0" hangingPunct="0">
              <a:spcBef>
                <a:spcPct val="50000"/>
              </a:spcBef>
            </a:pPr>
            <a:r>
              <a:rPr lang="es-ES_tradnl">
                <a:latin typeface="Arial Narrow" pitchFamily="34" charset="0"/>
              </a:rPr>
              <a:t>ancho</a:t>
            </a:r>
            <a:endParaRPr lang="es-ES_tradnl">
              <a:latin typeface="Times New Roman" pitchFamily="18" charset="0"/>
            </a:endParaRPr>
          </a:p>
        </p:txBody>
      </p:sp>
      <p:sp>
        <p:nvSpPr>
          <p:cNvPr id="95249" name="Oval 37"/>
          <p:cNvSpPr>
            <a:spLocks noChangeArrowheads="1"/>
          </p:cNvSpPr>
          <p:nvPr/>
        </p:nvSpPr>
        <p:spPr bwMode="auto">
          <a:xfrm>
            <a:off x="5181600" y="3251200"/>
            <a:ext cx="252413" cy="252413"/>
          </a:xfrm>
          <a:prstGeom prst="ellipse">
            <a:avLst/>
          </a:prstGeom>
          <a:noFill/>
          <a:ln w="12700">
            <a:solidFill>
              <a:schemeClr val="tx1"/>
            </a:solidFill>
            <a:round/>
            <a:headEnd/>
            <a:tailEnd/>
          </a:ln>
        </p:spPr>
        <p:txBody>
          <a:bodyPr lIns="0" tIns="46800" rIns="0" bIns="10800" anchor="ctr">
            <a:spAutoFit/>
          </a:bodyPr>
          <a:lstStyle/>
          <a:p>
            <a:endParaRPr lang="es-MX"/>
          </a:p>
        </p:txBody>
      </p:sp>
      <p:sp>
        <p:nvSpPr>
          <p:cNvPr id="95250" name="Line 38"/>
          <p:cNvSpPr>
            <a:spLocks noChangeShapeType="1"/>
          </p:cNvSpPr>
          <p:nvPr/>
        </p:nvSpPr>
        <p:spPr bwMode="auto">
          <a:xfrm>
            <a:off x="4791075" y="3351213"/>
            <a:ext cx="381000" cy="0"/>
          </a:xfrm>
          <a:prstGeom prst="line">
            <a:avLst/>
          </a:prstGeom>
          <a:noFill/>
          <a:ln w="9525">
            <a:solidFill>
              <a:schemeClr val="tx1"/>
            </a:solidFill>
            <a:round/>
            <a:headEnd/>
            <a:tailEnd/>
          </a:ln>
        </p:spPr>
        <p:txBody>
          <a:bodyPr wrap="none" lIns="54000" tIns="10800" rIns="54000" bIns="10800" anchor="ctr">
            <a:spAutoFit/>
          </a:bodyPr>
          <a:lstStyle/>
          <a:p>
            <a:endParaRPr lang="es-MX"/>
          </a:p>
        </p:txBody>
      </p:sp>
      <p:sp>
        <p:nvSpPr>
          <p:cNvPr id="95251" name="Line 39"/>
          <p:cNvSpPr>
            <a:spLocks noChangeShapeType="1"/>
          </p:cNvSpPr>
          <p:nvPr/>
        </p:nvSpPr>
        <p:spPr bwMode="auto">
          <a:xfrm flipV="1">
            <a:off x="4791075" y="3351213"/>
            <a:ext cx="0" cy="228600"/>
          </a:xfrm>
          <a:prstGeom prst="line">
            <a:avLst/>
          </a:prstGeom>
          <a:noFill/>
          <a:ln w="9525">
            <a:solidFill>
              <a:schemeClr val="tx1"/>
            </a:solidFill>
            <a:round/>
            <a:headEnd/>
            <a:tailEnd/>
          </a:ln>
        </p:spPr>
        <p:txBody>
          <a:bodyPr wrap="none" lIns="54000" tIns="10800" rIns="54000" bIns="10800" anchor="ctr">
            <a:spAutoFit/>
          </a:bodyPr>
          <a:lstStyle/>
          <a:p>
            <a:endParaRPr lang="es-MX"/>
          </a:p>
        </p:txBody>
      </p:sp>
      <p:sp>
        <p:nvSpPr>
          <p:cNvPr id="95252" name="AutoShape 40"/>
          <p:cNvSpPr>
            <a:spLocks noChangeArrowheads="1"/>
          </p:cNvSpPr>
          <p:nvPr/>
        </p:nvSpPr>
        <p:spPr bwMode="auto">
          <a:xfrm flipV="1">
            <a:off x="3648075" y="4113213"/>
            <a:ext cx="946150" cy="381000"/>
          </a:xfrm>
          <a:prstGeom prst="triangle">
            <a:avLst>
              <a:gd name="adj" fmla="val 50000"/>
            </a:avLst>
          </a:prstGeom>
          <a:noFill/>
          <a:ln w="9525">
            <a:solidFill>
              <a:schemeClr val="tx1"/>
            </a:solidFill>
            <a:miter lim="800000"/>
            <a:headEnd/>
            <a:tailEnd/>
          </a:ln>
        </p:spPr>
        <p:txBody>
          <a:bodyPr lIns="0" tIns="46800" rIns="0" bIns="10800" anchor="ctr">
            <a:spAutoFit/>
          </a:bodyPr>
          <a:lstStyle/>
          <a:p>
            <a:endParaRPr lang="es-MX"/>
          </a:p>
        </p:txBody>
      </p:sp>
      <p:sp>
        <p:nvSpPr>
          <p:cNvPr id="95253" name="Line 41"/>
          <p:cNvSpPr>
            <a:spLocks noChangeShapeType="1"/>
          </p:cNvSpPr>
          <p:nvPr/>
        </p:nvSpPr>
        <p:spPr bwMode="auto">
          <a:xfrm>
            <a:off x="4105275" y="3884613"/>
            <a:ext cx="0" cy="228600"/>
          </a:xfrm>
          <a:prstGeom prst="line">
            <a:avLst/>
          </a:prstGeom>
          <a:noFill/>
          <a:ln w="9525">
            <a:solidFill>
              <a:schemeClr val="tx1"/>
            </a:solidFill>
            <a:round/>
            <a:headEnd/>
            <a:tailEnd/>
          </a:ln>
        </p:spPr>
        <p:txBody>
          <a:bodyPr wrap="none" lIns="54000" tIns="10800" rIns="54000" bIns="10800" anchor="ctr">
            <a:spAutoFit/>
          </a:bodyPr>
          <a:lstStyle/>
          <a:p>
            <a:endParaRPr lang="es-MX"/>
          </a:p>
        </p:txBody>
      </p:sp>
      <p:sp>
        <p:nvSpPr>
          <p:cNvPr id="95254" name="Line 42"/>
          <p:cNvSpPr>
            <a:spLocks noChangeShapeType="1"/>
          </p:cNvSpPr>
          <p:nvPr/>
        </p:nvSpPr>
        <p:spPr bwMode="auto">
          <a:xfrm>
            <a:off x="4410075" y="4265613"/>
            <a:ext cx="381000" cy="228600"/>
          </a:xfrm>
          <a:prstGeom prst="line">
            <a:avLst/>
          </a:prstGeom>
          <a:noFill/>
          <a:ln w="9525">
            <a:solidFill>
              <a:schemeClr val="tx1"/>
            </a:solidFill>
            <a:round/>
            <a:headEnd/>
            <a:tailEnd/>
          </a:ln>
        </p:spPr>
        <p:txBody>
          <a:bodyPr lIns="54000" tIns="10800" rIns="54000" bIns="10800" anchor="ctr">
            <a:spAutoFit/>
          </a:bodyPr>
          <a:lstStyle/>
          <a:p>
            <a:endParaRPr lang="es-MX"/>
          </a:p>
        </p:txBody>
      </p:sp>
      <p:sp>
        <p:nvSpPr>
          <p:cNvPr id="95255" name="Text Box 43"/>
          <p:cNvSpPr txBox="1">
            <a:spLocks noChangeArrowheads="1"/>
          </p:cNvSpPr>
          <p:nvPr/>
        </p:nvSpPr>
        <p:spPr bwMode="auto">
          <a:xfrm>
            <a:off x="6361113" y="4494213"/>
            <a:ext cx="463550" cy="296862"/>
          </a:xfrm>
          <a:prstGeom prst="rect">
            <a:avLst/>
          </a:prstGeom>
          <a:noFill/>
          <a:ln w="9525">
            <a:noFill/>
            <a:miter lim="800000"/>
            <a:headEnd/>
            <a:tailEnd/>
          </a:ln>
        </p:spPr>
        <p:txBody>
          <a:bodyPr wrap="none" lIns="54000" tIns="10800" rIns="54000" bIns="10800">
            <a:spAutoFit/>
          </a:bodyPr>
          <a:lstStyle/>
          <a:p>
            <a:pPr eaLnBrk="0" hangingPunct="0">
              <a:spcBef>
                <a:spcPct val="50000"/>
              </a:spcBef>
            </a:pPr>
            <a:r>
              <a:rPr lang="es-ES_tradnl">
                <a:latin typeface="Arial Narrow" pitchFamily="34" charset="0"/>
              </a:rPr>
              <a:t>lado</a:t>
            </a:r>
          </a:p>
        </p:txBody>
      </p:sp>
      <p:sp>
        <p:nvSpPr>
          <p:cNvPr id="95256" name="Oval 44"/>
          <p:cNvSpPr>
            <a:spLocks noChangeArrowheads="1"/>
          </p:cNvSpPr>
          <p:nvPr/>
        </p:nvSpPr>
        <p:spPr bwMode="auto">
          <a:xfrm>
            <a:off x="6100763" y="4546600"/>
            <a:ext cx="252412" cy="252413"/>
          </a:xfrm>
          <a:prstGeom prst="ellipse">
            <a:avLst/>
          </a:prstGeom>
          <a:noFill/>
          <a:ln w="12700">
            <a:solidFill>
              <a:schemeClr val="tx1"/>
            </a:solidFill>
            <a:round/>
            <a:headEnd/>
            <a:tailEnd/>
          </a:ln>
        </p:spPr>
        <p:txBody>
          <a:bodyPr lIns="0" tIns="46800" rIns="0" bIns="10800" anchor="ctr">
            <a:spAutoFit/>
          </a:bodyPr>
          <a:lstStyle/>
          <a:p>
            <a:endParaRPr lang="es-MX"/>
          </a:p>
        </p:txBody>
      </p:sp>
      <p:sp>
        <p:nvSpPr>
          <p:cNvPr id="95257" name="Line 45"/>
          <p:cNvSpPr>
            <a:spLocks noChangeShapeType="1"/>
          </p:cNvSpPr>
          <p:nvPr/>
        </p:nvSpPr>
        <p:spPr bwMode="auto">
          <a:xfrm>
            <a:off x="5705475" y="4646613"/>
            <a:ext cx="381000" cy="0"/>
          </a:xfrm>
          <a:prstGeom prst="line">
            <a:avLst/>
          </a:prstGeom>
          <a:noFill/>
          <a:ln w="9525">
            <a:solidFill>
              <a:schemeClr val="tx1"/>
            </a:solidFill>
            <a:round/>
            <a:headEnd/>
            <a:tailEnd/>
          </a:ln>
        </p:spPr>
        <p:txBody>
          <a:bodyPr wrap="none" lIns="54000" tIns="10800" rIns="54000" bIns="10800" anchor="ctr">
            <a:spAutoFit/>
          </a:bodyPr>
          <a:lstStyle/>
          <a:p>
            <a:endParaRPr lang="es-MX"/>
          </a:p>
        </p:txBody>
      </p:sp>
      <p:sp>
        <p:nvSpPr>
          <p:cNvPr id="95258" name="Rectangle 46"/>
          <p:cNvSpPr>
            <a:spLocks noChangeArrowheads="1"/>
          </p:cNvSpPr>
          <p:nvPr/>
        </p:nvSpPr>
        <p:spPr bwMode="auto">
          <a:xfrm>
            <a:off x="4484688" y="4494213"/>
            <a:ext cx="1241425"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CUADRADO </a:t>
            </a:r>
          </a:p>
        </p:txBody>
      </p:sp>
      <p:sp>
        <p:nvSpPr>
          <p:cNvPr id="95259" name="Rectangle 47"/>
          <p:cNvSpPr>
            <a:spLocks noChangeArrowheads="1"/>
          </p:cNvSpPr>
          <p:nvPr/>
        </p:nvSpPr>
        <p:spPr bwMode="auto">
          <a:xfrm>
            <a:off x="3429000" y="3576638"/>
            <a:ext cx="1419225" cy="306387"/>
          </a:xfrm>
          <a:prstGeom prst="rect">
            <a:avLst/>
          </a:prstGeom>
          <a:solidFill>
            <a:schemeClr val="bg1"/>
          </a:solidFill>
          <a:ln w="9525">
            <a:solidFill>
              <a:schemeClr val="tx1"/>
            </a:solidFill>
            <a:miter lim="800000"/>
            <a:headEnd/>
            <a:tailEnd/>
          </a:ln>
        </p:spPr>
        <p:txBody>
          <a:bodyPr wrap="none" lIns="54000" tIns="10800" rIns="54000" bIns="10800" anchor="ctr">
            <a:spAutoFit/>
          </a:bodyPr>
          <a:lstStyle/>
          <a:p>
            <a:pPr algn="ctr" eaLnBrk="0" hangingPunct="0"/>
            <a:r>
              <a:rPr lang="es-ES_tradnl">
                <a:latin typeface="Arial Narrow" pitchFamily="34" charset="0"/>
              </a:rPr>
              <a:t>RECTÁNGULO</a:t>
            </a:r>
          </a:p>
        </p:txBody>
      </p:sp>
      <p:sp>
        <p:nvSpPr>
          <p:cNvPr id="95260" name="Line 48"/>
          <p:cNvSpPr>
            <a:spLocks noChangeShapeType="1"/>
          </p:cNvSpPr>
          <p:nvPr/>
        </p:nvSpPr>
        <p:spPr bwMode="auto">
          <a:xfrm flipV="1">
            <a:off x="5638800" y="4267200"/>
            <a:ext cx="0" cy="228600"/>
          </a:xfrm>
          <a:prstGeom prst="line">
            <a:avLst/>
          </a:prstGeom>
          <a:noFill/>
          <a:ln w="9525">
            <a:solidFill>
              <a:schemeClr val="tx1"/>
            </a:solidFill>
            <a:round/>
            <a:headEnd/>
            <a:tailEnd/>
          </a:ln>
        </p:spPr>
        <p:txBody>
          <a:bodyPr wrap="none" lIns="54000" tIns="10800" rIns="54000" bIns="10800" anchor="ctr">
            <a:spAutoFit/>
          </a:bodyPr>
          <a:lstStyle/>
          <a:p>
            <a:endParaRPr lang="es-MX"/>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3 Marcador de número de diapositiva"/>
          <p:cNvSpPr>
            <a:spLocks noGrp="1"/>
          </p:cNvSpPr>
          <p:nvPr>
            <p:ph type="sldNum" sz="quarter" idx="12"/>
          </p:nvPr>
        </p:nvSpPr>
        <p:spPr>
          <a:noFill/>
        </p:spPr>
        <p:txBody>
          <a:bodyPr/>
          <a:lstStyle/>
          <a:p>
            <a:fld id="{3ABCA213-D290-4022-8933-BA984EA2EBFF}" type="slidenum">
              <a:rPr lang="es-ES" smtClean="0"/>
              <a:pPr/>
              <a:t>91</a:t>
            </a:fld>
            <a:endParaRPr lang="es-ES"/>
          </a:p>
        </p:txBody>
      </p:sp>
      <p:sp>
        <p:nvSpPr>
          <p:cNvPr id="96259" name="Rectangle 3"/>
          <p:cNvSpPr>
            <a:spLocks noChangeArrowheads="1"/>
          </p:cNvSpPr>
          <p:nvPr/>
        </p:nvSpPr>
        <p:spPr bwMode="auto">
          <a:xfrm>
            <a:off x="1066800" y="1989138"/>
            <a:ext cx="7831138" cy="4335462"/>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000"/>
              <a:t>Restricción inherente del MER: </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b="1"/>
              <a:t>No puede expresar relaciones</a:t>
            </a:r>
          </a:p>
          <a:p>
            <a:pPr marL="1162050" lvl="2" indent="-228600">
              <a:spcBef>
                <a:spcPct val="20000"/>
              </a:spcBef>
              <a:buClr>
                <a:schemeClr val="folHlink"/>
              </a:buClr>
              <a:buSzPct val="50000"/>
              <a:buFont typeface="Wingdings" pitchFamily="2" charset="2"/>
              <a:buChar char="n"/>
              <a:tabLst>
                <a:tab pos="381000" algn="l"/>
                <a:tab pos="4000500" algn="l"/>
                <a:tab pos="6477000" algn="l"/>
              </a:tabLst>
            </a:pPr>
            <a:r>
              <a:rPr lang="es-ES_tradnl" sz="2000" b="1"/>
              <a:t>entre</a:t>
            </a:r>
            <a:r>
              <a:rPr lang="es-ES_tradnl" sz="2000"/>
              <a:t> varias </a:t>
            </a:r>
            <a:r>
              <a:rPr lang="es-ES_tradnl" sz="2000" b="1"/>
              <a:t>relaciones</a:t>
            </a:r>
            <a:r>
              <a:rPr lang="es-ES_tradnl" sz="2000"/>
              <a:t>, ni </a:t>
            </a:r>
          </a:p>
          <a:p>
            <a:pPr marL="1162050" lvl="2" indent="-228600">
              <a:spcBef>
                <a:spcPct val="20000"/>
              </a:spcBef>
              <a:buClr>
                <a:schemeClr val="folHlink"/>
              </a:buClr>
              <a:buSzPct val="50000"/>
              <a:buFont typeface="Wingdings" pitchFamily="2" charset="2"/>
              <a:buChar char="n"/>
              <a:tabLst>
                <a:tab pos="381000" algn="l"/>
                <a:tab pos="4000500" algn="l"/>
                <a:tab pos="6477000" algn="l"/>
              </a:tabLst>
            </a:pPr>
            <a:r>
              <a:rPr lang="es-ES_tradnl" sz="2000" b="1"/>
              <a:t>entre</a:t>
            </a:r>
            <a:r>
              <a:rPr lang="es-ES_tradnl" sz="2000"/>
              <a:t> un tipo de </a:t>
            </a:r>
            <a:r>
              <a:rPr lang="es-ES_tradnl" sz="2000" b="1"/>
              <a:t>relación y </a:t>
            </a:r>
            <a:r>
              <a:rPr lang="es-ES_tradnl" sz="2000"/>
              <a:t>un tipo de</a:t>
            </a:r>
            <a:r>
              <a:rPr lang="es-ES_tradnl" sz="2000" b="1"/>
              <a:t> entidad</a:t>
            </a:r>
          </a:p>
          <a:p>
            <a:pPr marL="1162050" lvl="2" indent="-228600">
              <a:spcBef>
                <a:spcPct val="20000"/>
              </a:spcBef>
              <a:buClr>
                <a:schemeClr val="folHlink"/>
              </a:buClr>
              <a:buSzPct val="50000"/>
              <a:buFont typeface="Wingdings" pitchFamily="2" charset="2"/>
              <a:buChar char="n"/>
              <a:tabLst>
                <a:tab pos="381000" algn="l"/>
                <a:tab pos="4000500" algn="l"/>
                <a:tab pos="6477000" algn="l"/>
              </a:tabLst>
            </a:pPr>
            <a:endParaRPr lang="es-ES_tradnl" sz="2000" b="1"/>
          </a:p>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000"/>
              <a:t>La </a:t>
            </a:r>
            <a:r>
              <a:rPr lang="es-ES_tradnl" sz="2000" b="1">
                <a:solidFill>
                  <a:schemeClr val="accent2"/>
                </a:solidFill>
              </a:rPr>
              <a:t>agregación</a:t>
            </a:r>
            <a:r>
              <a:rPr lang="es-ES_tradnl" sz="2000" b="1"/>
              <a:t>...</a:t>
            </a:r>
            <a:endParaRPr lang="es-ES_tradnl" sz="2000"/>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a:t>Permite </a:t>
            </a:r>
            <a:r>
              <a:rPr lang="es-ES_tradnl" sz="2000" b="1"/>
              <a:t>combinar varios tipos de entidad</a:t>
            </a:r>
            <a:r>
              <a:rPr lang="es-ES_tradnl" sz="2000"/>
              <a:t>, relacionados mediante un tipo de relación, </a:t>
            </a:r>
            <a:r>
              <a:rPr lang="es-ES_tradnl" sz="2000" b="1"/>
              <a:t>para formar </a:t>
            </a:r>
            <a:r>
              <a:rPr lang="es-ES_tradnl" sz="2000"/>
              <a:t>un tipo de</a:t>
            </a:r>
            <a:r>
              <a:rPr lang="es-ES_tradnl" sz="2000" b="1"/>
              <a:t> </a:t>
            </a:r>
            <a:r>
              <a:rPr lang="es-ES_tradnl" sz="2000" b="1">
                <a:solidFill>
                  <a:schemeClr val="accent2"/>
                </a:solidFill>
              </a:rPr>
              <a:t>entidad</a:t>
            </a:r>
            <a:r>
              <a:rPr lang="es-ES_tradnl" sz="2000"/>
              <a:t> </a:t>
            </a:r>
            <a:r>
              <a:rPr lang="es-ES_tradnl" sz="2000" b="1">
                <a:solidFill>
                  <a:schemeClr val="accent2"/>
                </a:solidFill>
              </a:rPr>
              <a:t>agregada</a:t>
            </a:r>
            <a:r>
              <a:rPr lang="es-ES_tradnl" sz="2000"/>
              <a:t> de nivel superior</a:t>
            </a:r>
          </a:p>
          <a:p>
            <a:pPr marL="819150" lvl="1" indent="-285750">
              <a:spcBef>
                <a:spcPct val="20000"/>
              </a:spcBef>
              <a:buClr>
                <a:schemeClr val="hlink"/>
              </a:buClr>
              <a:buSzPct val="55000"/>
              <a:buFont typeface="Wingdings" pitchFamily="2" charset="2"/>
              <a:buChar char="n"/>
              <a:tabLst>
                <a:tab pos="381000" algn="l"/>
                <a:tab pos="4000500" algn="l"/>
                <a:tab pos="6477000" algn="l"/>
              </a:tabLst>
            </a:pPr>
            <a:r>
              <a:rPr lang="es-ES_tradnl" sz="2000" b="1"/>
              <a:t>Útil cuando el</a:t>
            </a:r>
            <a:r>
              <a:rPr lang="es-ES_tradnl" sz="2000"/>
              <a:t> tipo de entidad </a:t>
            </a:r>
            <a:r>
              <a:rPr lang="es-ES_tradnl" sz="2000" b="1"/>
              <a:t>agregado debe relacionarse con otros </a:t>
            </a:r>
            <a:r>
              <a:rPr lang="es-ES_tradnl" sz="2000"/>
              <a:t>tipos de entidad</a:t>
            </a:r>
          </a:p>
        </p:txBody>
      </p:sp>
      <p:sp>
        <p:nvSpPr>
          <p:cNvPr id="96260" name="Line 5"/>
          <p:cNvSpPr>
            <a:spLocks noChangeShapeType="1"/>
          </p:cNvSpPr>
          <p:nvPr/>
        </p:nvSpPr>
        <p:spPr bwMode="auto">
          <a:xfrm>
            <a:off x="2813050" y="1295400"/>
            <a:ext cx="5978525" cy="0"/>
          </a:xfrm>
          <a:prstGeom prst="line">
            <a:avLst/>
          </a:prstGeom>
          <a:noFill/>
          <a:ln w="9525">
            <a:solidFill>
              <a:schemeClr val="tx1"/>
            </a:solidFill>
            <a:round/>
            <a:headEnd/>
            <a:tailEnd/>
          </a:ln>
        </p:spPr>
        <p:txBody>
          <a:bodyPr wrap="none" anchor="ctr"/>
          <a:lstStyle/>
          <a:p>
            <a:endParaRPr lang="es-MX"/>
          </a:p>
        </p:txBody>
      </p:sp>
      <p:sp>
        <p:nvSpPr>
          <p:cNvPr id="96261" name="Rectangle 7"/>
          <p:cNvSpPr>
            <a:spLocks noChangeArrowheads="1"/>
          </p:cNvSpPr>
          <p:nvPr/>
        </p:nvSpPr>
        <p:spPr bwMode="auto">
          <a:xfrm>
            <a:off x="1173163" y="762000"/>
            <a:ext cx="7772400" cy="533400"/>
          </a:xfrm>
          <a:prstGeom prst="rect">
            <a:avLst/>
          </a:prstGeom>
          <a:solidFill>
            <a:srgbClr val="DDDDDD"/>
          </a:solidFill>
          <a:ln w="9525">
            <a:solidFill>
              <a:schemeClr val="tx2"/>
            </a:solidFill>
            <a:miter lim="800000"/>
            <a:headEnd/>
            <a:tailEnd/>
          </a:ln>
        </p:spPr>
        <p:txBody>
          <a:bodyPr anchor="ctr"/>
          <a:lstStyle/>
          <a:p>
            <a:pPr marL="90488"/>
            <a:r>
              <a:rPr lang="es-ES_tradnl" sz="3200" b="1">
                <a:solidFill>
                  <a:schemeClr val="tx2"/>
                </a:solidFill>
                <a:latin typeface="Times New Roman" pitchFamily="18" charset="0"/>
              </a:rPr>
              <a:t>Agregación de tipos de entidad</a:t>
            </a:r>
            <a:endParaRPr lang="es-ES" sz="3200" b="1">
              <a:solidFill>
                <a:schemeClr val="tx2"/>
              </a:solidFill>
              <a:latin typeface="Times New Roman" pitchFamily="18" charset="0"/>
            </a:endParaRPr>
          </a:p>
        </p:txBody>
      </p:sp>
      <p:sp>
        <p:nvSpPr>
          <p:cNvPr id="96262" name="Rectangle 8"/>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3 Marcador de número de diapositiva"/>
          <p:cNvSpPr>
            <a:spLocks noGrp="1"/>
          </p:cNvSpPr>
          <p:nvPr>
            <p:ph type="sldNum" sz="quarter" idx="12"/>
          </p:nvPr>
        </p:nvSpPr>
        <p:spPr>
          <a:noFill/>
        </p:spPr>
        <p:txBody>
          <a:bodyPr/>
          <a:lstStyle/>
          <a:p>
            <a:fld id="{7BB54E8E-7A28-422D-A0D9-32660869A194}" type="slidenum">
              <a:rPr lang="es-ES" smtClean="0"/>
              <a:pPr/>
              <a:t>92</a:t>
            </a:fld>
            <a:endParaRPr lang="es-ES"/>
          </a:p>
        </p:txBody>
      </p:sp>
      <p:sp>
        <p:nvSpPr>
          <p:cNvPr id="97283" name="Line 2"/>
          <p:cNvSpPr>
            <a:spLocks noChangeShapeType="1"/>
          </p:cNvSpPr>
          <p:nvPr/>
        </p:nvSpPr>
        <p:spPr bwMode="auto">
          <a:xfrm flipH="1">
            <a:off x="1749425" y="4391025"/>
            <a:ext cx="352425" cy="3048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7284" name="Line 3"/>
          <p:cNvSpPr>
            <a:spLocks noChangeShapeType="1"/>
          </p:cNvSpPr>
          <p:nvPr/>
        </p:nvSpPr>
        <p:spPr bwMode="auto">
          <a:xfrm>
            <a:off x="1820863" y="3948113"/>
            <a:ext cx="350837" cy="2286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7285" name="Oval 4"/>
          <p:cNvSpPr>
            <a:spLocks noChangeArrowheads="1"/>
          </p:cNvSpPr>
          <p:nvPr/>
        </p:nvSpPr>
        <p:spPr bwMode="auto">
          <a:xfrm>
            <a:off x="1185863" y="3508375"/>
            <a:ext cx="985837" cy="420688"/>
          </a:xfrm>
          <a:prstGeom prst="ellipse">
            <a:avLst/>
          </a:prstGeom>
          <a:solidFill>
            <a:schemeClr val="bg1"/>
          </a:solidFill>
          <a:ln w="9525">
            <a:solidFill>
              <a:schemeClr val="tx1"/>
            </a:solidFill>
            <a:round/>
            <a:headEnd/>
            <a:tailEnd/>
          </a:ln>
        </p:spPr>
        <p:txBody>
          <a:bodyPr wrap="none" lIns="36000" tIns="10800" rIns="36000" bIns="10800" anchor="ctr">
            <a:spAutoFit/>
          </a:bodyPr>
          <a:lstStyle/>
          <a:p>
            <a:pPr algn="ctr" eaLnBrk="0" hangingPunct="0"/>
            <a:r>
              <a:rPr lang="es-ES_tradnl" u="sng">
                <a:latin typeface="Arial Narrow" pitchFamily="34" charset="0"/>
              </a:rPr>
              <a:t>nombre</a:t>
            </a:r>
          </a:p>
        </p:txBody>
      </p:sp>
      <p:sp>
        <p:nvSpPr>
          <p:cNvPr id="97286" name="Rectangle 5"/>
          <p:cNvSpPr>
            <a:spLocks noChangeArrowheads="1"/>
          </p:cNvSpPr>
          <p:nvPr/>
        </p:nvSpPr>
        <p:spPr bwMode="auto">
          <a:xfrm>
            <a:off x="6477000" y="4176713"/>
            <a:ext cx="1312863" cy="306387"/>
          </a:xfrm>
          <a:prstGeom prst="rect">
            <a:avLst/>
          </a:prstGeom>
          <a:no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SOLICITANTE</a:t>
            </a:r>
          </a:p>
        </p:txBody>
      </p:sp>
      <p:sp>
        <p:nvSpPr>
          <p:cNvPr id="97287" name="Line 6"/>
          <p:cNvSpPr>
            <a:spLocks noChangeShapeType="1"/>
          </p:cNvSpPr>
          <p:nvPr/>
        </p:nvSpPr>
        <p:spPr bwMode="auto">
          <a:xfrm>
            <a:off x="6048375" y="4346575"/>
            <a:ext cx="42862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7288" name="Line 7"/>
          <p:cNvSpPr>
            <a:spLocks noChangeShapeType="1"/>
          </p:cNvSpPr>
          <p:nvPr/>
        </p:nvSpPr>
        <p:spPr bwMode="auto">
          <a:xfrm>
            <a:off x="2735263" y="4314825"/>
            <a:ext cx="5619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7289" name="Line 8"/>
          <p:cNvSpPr>
            <a:spLocks noChangeShapeType="1"/>
          </p:cNvSpPr>
          <p:nvPr/>
        </p:nvSpPr>
        <p:spPr bwMode="auto">
          <a:xfrm>
            <a:off x="5562600" y="4435475"/>
            <a:ext cx="211138"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7290" name="Oval 9"/>
          <p:cNvSpPr>
            <a:spLocks noChangeArrowheads="1"/>
          </p:cNvSpPr>
          <p:nvPr/>
        </p:nvSpPr>
        <p:spPr bwMode="auto">
          <a:xfrm>
            <a:off x="3754438" y="5095875"/>
            <a:ext cx="1663700" cy="420688"/>
          </a:xfrm>
          <a:prstGeom prst="ellipse">
            <a:avLst/>
          </a:prstGeom>
          <a:solidFill>
            <a:schemeClr val="bg1"/>
          </a:solidFill>
          <a:ln w="9525">
            <a:solidFill>
              <a:schemeClr val="tx1"/>
            </a:solidFill>
            <a:round/>
            <a:headEnd/>
            <a:tailEnd/>
          </a:ln>
        </p:spPr>
        <p:txBody>
          <a:bodyPr wrap="none" lIns="36000" tIns="10800" rIns="36000" bIns="10800" anchor="ctr">
            <a:spAutoFit/>
          </a:bodyPr>
          <a:lstStyle/>
          <a:p>
            <a:pPr algn="ctr" eaLnBrk="0" hangingPunct="0"/>
            <a:r>
              <a:rPr lang="es-ES_tradnl">
                <a:latin typeface="Arial Narrow" pitchFamily="34" charset="0"/>
              </a:rPr>
              <a:t>nomContacto</a:t>
            </a:r>
            <a:endParaRPr lang="es-ES_tradnl" u="sng">
              <a:latin typeface="Arial Narrow" pitchFamily="34" charset="0"/>
            </a:endParaRPr>
          </a:p>
        </p:txBody>
      </p:sp>
      <p:sp>
        <p:nvSpPr>
          <p:cNvPr id="97291" name="Oval 10"/>
          <p:cNvSpPr>
            <a:spLocks noChangeArrowheads="1"/>
          </p:cNvSpPr>
          <p:nvPr/>
        </p:nvSpPr>
        <p:spPr bwMode="auto">
          <a:xfrm>
            <a:off x="5060950" y="4638675"/>
            <a:ext cx="1651000" cy="420688"/>
          </a:xfrm>
          <a:prstGeom prst="ellipse">
            <a:avLst/>
          </a:prstGeom>
          <a:solidFill>
            <a:schemeClr val="bg1"/>
          </a:solidFill>
          <a:ln w="9525">
            <a:solidFill>
              <a:schemeClr val="tx1"/>
            </a:solidFill>
            <a:round/>
            <a:headEnd/>
            <a:tailEnd/>
          </a:ln>
        </p:spPr>
        <p:txBody>
          <a:bodyPr wrap="none" lIns="36000" tIns="10800" rIns="36000" bIns="10800" anchor="ctr">
            <a:spAutoFit/>
          </a:bodyPr>
          <a:lstStyle/>
          <a:p>
            <a:pPr algn="ctr" eaLnBrk="0" hangingPunct="0"/>
            <a:r>
              <a:rPr lang="es-ES_tradnl">
                <a:latin typeface="Arial Narrow" pitchFamily="34" charset="0"/>
              </a:rPr>
              <a:t>telefContacto</a:t>
            </a:r>
            <a:endParaRPr lang="es-ES_tradnl" u="sng">
              <a:latin typeface="Arial Narrow" pitchFamily="34" charset="0"/>
            </a:endParaRPr>
          </a:p>
        </p:txBody>
      </p:sp>
      <p:sp>
        <p:nvSpPr>
          <p:cNvPr id="97292" name="Line 11"/>
          <p:cNvSpPr>
            <a:spLocks noChangeShapeType="1"/>
          </p:cNvSpPr>
          <p:nvPr/>
        </p:nvSpPr>
        <p:spPr bwMode="auto">
          <a:xfrm flipH="1">
            <a:off x="4654550" y="4587875"/>
            <a:ext cx="0" cy="5334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7293" name="Oval 12"/>
          <p:cNvSpPr>
            <a:spLocks noChangeArrowheads="1"/>
          </p:cNvSpPr>
          <p:nvPr/>
        </p:nvSpPr>
        <p:spPr bwMode="auto">
          <a:xfrm>
            <a:off x="3584575" y="4638675"/>
            <a:ext cx="736600" cy="420688"/>
          </a:xfrm>
          <a:prstGeom prst="ellipse">
            <a:avLst/>
          </a:prstGeom>
          <a:solidFill>
            <a:schemeClr val="bg1"/>
          </a:solidFill>
          <a:ln w="9525">
            <a:solidFill>
              <a:schemeClr val="tx1"/>
            </a:solidFill>
            <a:round/>
            <a:headEnd/>
            <a:tailEnd/>
          </a:ln>
        </p:spPr>
        <p:txBody>
          <a:bodyPr wrap="none" lIns="36000" tIns="10800" rIns="36000" bIns="10800" anchor="ctr">
            <a:spAutoFit/>
          </a:bodyPr>
          <a:lstStyle/>
          <a:p>
            <a:pPr algn="ctr" eaLnBrk="0" hangingPunct="0"/>
            <a:r>
              <a:rPr lang="es-ES_tradnl">
                <a:latin typeface="Arial Narrow" pitchFamily="34" charset="0"/>
              </a:rPr>
              <a:t>fecha</a:t>
            </a:r>
          </a:p>
        </p:txBody>
      </p:sp>
      <p:sp>
        <p:nvSpPr>
          <p:cNvPr id="97294" name="Line 13"/>
          <p:cNvSpPr>
            <a:spLocks noChangeShapeType="1"/>
          </p:cNvSpPr>
          <p:nvPr/>
        </p:nvSpPr>
        <p:spPr bwMode="auto">
          <a:xfrm flipH="1">
            <a:off x="4022725" y="4435475"/>
            <a:ext cx="211138" cy="228600"/>
          </a:xfrm>
          <a:prstGeom prst="line">
            <a:avLst/>
          </a:prstGeom>
          <a:noFill/>
          <a:ln w="9525">
            <a:solidFill>
              <a:schemeClr val="tx1"/>
            </a:solidFill>
            <a:round/>
            <a:headEnd/>
            <a:tailEnd/>
          </a:ln>
        </p:spPr>
        <p:txBody>
          <a:bodyPr wrap="none" lIns="0" tIns="46800" rIns="0" bIns="10800" anchor="ctr">
            <a:spAutoFit/>
          </a:bodyPr>
          <a:lstStyle/>
          <a:p>
            <a:endParaRPr lang="es-MX"/>
          </a:p>
        </p:txBody>
      </p:sp>
      <p:sp>
        <p:nvSpPr>
          <p:cNvPr id="97295" name="Oval 14"/>
          <p:cNvSpPr>
            <a:spLocks noChangeArrowheads="1"/>
          </p:cNvSpPr>
          <p:nvPr/>
        </p:nvSpPr>
        <p:spPr bwMode="auto">
          <a:xfrm>
            <a:off x="8077200" y="3690938"/>
            <a:ext cx="363538" cy="420687"/>
          </a:xfrm>
          <a:prstGeom prst="ellipse">
            <a:avLst/>
          </a:prstGeom>
          <a:solidFill>
            <a:schemeClr val="bg1"/>
          </a:solidFill>
          <a:ln w="9525">
            <a:solidFill>
              <a:schemeClr val="tx1"/>
            </a:solidFill>
            <a:round/>
            <a:headEnd/>
            <a:tailEnd/>
          </a:ln>
        </p:spPr>
        <p:txBody>
          <a:bodyPr wrap="none" lIns="36000" tIns="10800" rIns="36000" bIns="10800" anchor="ctr">
            <a:spAutoFit/>
          </a:bodyPr>
          <a:lstStyle/>
          <a:p>
            <a:pPr algn="ctr" eaLnBrk="0" hangingPunct="0"/>
            <a:r>
              <a:rPr lang="es-ES_tradnl" u="sng">
                <a:latin typeface="Arial Narrow" pitchFamily="34" charset="0"/>
              </a:rPr>
              <a:t>nif</a:t>
            </a:r>
          </a:p>
        </p:txBody>
      </p:sp>
      <p:sp>
        <p:nvSpPr>
          <p:cNvPr id="97296" name="Oval 15"/>
          <p:cNvSpPr>
            <a:spLocks noChangeArrowheads="1"/>
          </p:cNvSpPr>
          <p:nvPr/>
        </p:nvSpPr>
        <p:spPr bwMode="auto">
          <a:xfrm>
            <a:off x="7772400" y="4459288"/>
            <a:ext cx="985838" cy="420687"/>
          </a:xfrm>
          <a:prstGeom prst="ellipse">
            <a:avLst/>
          </a:prstGeom>
          <a:solidFill>
            <a:schemeClr val="bg1"/>
          </a:solidFill>
          <a:ln w="9525">
            <a:solidFill>
              <a:schemeClr val="tx1"/>
            </a:solidFill>
            <a:round/>
            <a:headEnd/>
            <a:tailEnd/>
          </a:ln>
        </p:spPr>
        <p:txBody>
          <a:bodyPr wrap="none" lIns="36000" tIns="10800" rIns="36000" bIns="10800" anchor="ctr">
            <a:spAutoFit/>
          </a:bodyPr>
          <a:lstStyle/>
          <a:p>
            <a:pPr algn="ctr" eaLnBrk="0" hangingPunct="0"/>
            <a:r>
              <a:rPr lang="es-ES_tradnl">
                <a:latin typeface="Arial Narrow" pitchFamily="34" charset="0"/>
              </a:rPr>
              <a:t>nombre</a:t>
            </a:r>
            <a:endParaRPr lang="es-ES_tradnl" u="sng">
              <a:latin typeface="Arial Narrow" pitchFamily="34" charset="0"/>
            </a:endParaRPr>
          </a:p>
        </p:txBody>
      </p:sp>
      <p:sp>
        <p:nvSpPr>
          <p:cNvPr id="97297" name="Line 16"/>
          <p:cNvSpPr>
            <a:spLocks noChangeShapeType="1"/>
          </p:cNvSpPr>
          <p:nvPr/>
        </p:nvSpPr>
        <p:spPr bwMode="auto">
          <a:xfrm flipV="1">
            <a:off x="7796213" y="3965575"/>
            <a:ext cx="280987" cy="228600"/>
          </a:xfrm>
          <a:prstGeom prst="line">
            <a:avLst/>
          </a:prstGeom>
          <a:noFill/>
          <a:ln w="9525">
            <a:solidFill>
              <a:schemeClr val="tx1"/>
            </a:solidFill>
            <a:round/>
            <a:headEnd/>
            <a:tailEnd/>
          </a:ln>
        </p:spPr>
        <p:txBody>
          <a:bodyPr wrap="none" lIns="0" tIns="46800" rIns="0" bIns="10800" anchor="ctr">
            <a:spAutoFit/>
          </a:bodyPr>
          <a:lstStyle/>
          <a:p>
            <a:endParaRPr lang="es-MX"/>
          </a:p>
        </p:txBody>
      </p:sp>
      <p:sp>
        <p:nvSpPr>
          <p:cNvPr id="97298" name="Line 17"/>
          <p:cNvSpPr>
            <a:spLocks noChangeShapeType="1"/>
          </p:cNvSpPr>
          <p:nvPr/>
        </p:nvSpPr>
        <p:spPr bwMode="auto">
          <a:xfrm>
            <a:off x="7637463" y="4498975"/>
            <a:ext cx="211137" cy="76200"/>
          </a:xfrm>
          <a:prstGeom prst="line">
            <a:avLst/>
          </a:prstGeom>
          <a:noFill/>
          <a:ln w="9525">
            <a:solidFill>
              <a:schemeClr val="tx1"/>
            </a:solidFill>
            <a:round/>
            <a:headEnd/>
            <a:tailEnd/>
          </a:ln>
        </p:spPr>
        <p:txBody>
          <a:bodyPr wrap="none" lIns="0" tIns="46800" rIns="0" bIns="10800" anchor="ctr">
            <a:spAutoFit/>
          </a:bodyPr>
          <a:lstStyle/>
          <a:p>
            <a:endParaRPr lang="es-MX"/>
          </a:p>
        </p:txBody>
      </p:sp>
      <p:sp>
        <p:nvSpPr>
          <p:cNvPr id="97299" name="Rectangle 19"/>
          <p:cNvSpPr>
            <a:spLocks noChangeArrowheads="1"/>
          </p:cNvSpPr>
          <p:nvPr/>
        </p:nvSpPr>
        <p:spPr bwMode="auto">
          <a:xfrm>
            <a:off x="1258888" y="2133600"/>
            <a:ext cx="7754937" cy="1219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a:latin typeface="Arial Narrow" pitchFamily="34" charset="0"/>
              </a:rPr>
              <a:t>Esquema en el MERE que almacena información sobre las entrevistas que una ETT organiza entre solicitantes de empleo y diferentes empresas</a:t>
            </a:r>
          </a:p>
        </p:txBody>
      </p:sp>
      <p:sp>
        <p:nvSpPr>
          <p:cNvPr id="97300" name="AutoShape 22"/>
          <p:cNvSpPr>
            <a:spLocks noChangeArrowheads="1"/>
          </p:cNvSpPr>
          <p:nvPr/>
        </p:nvSpPr>
        <p:spPr bwMode="auto">
          <a:xfrm>
            <a:off x="3171825" y="4051300"/>
            <a:ext cx="2900363" cy="582613"/>
          </a:xfrm>
          <a:prstGeom prst="diamond">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ENTREVISTA_A</a:t>
            </a:r>
          </a:p>
        </p:txBody>
      </p:sp>
      <p:sp>
        <p:nvSpPr>
          <p:cNvPr id="97301" name="Rectangle 23"/>
          <p:cNvSpPr>
            <a:spLocks noChangeArrowheads="1"/>
          </p:cNvSpPr>
          <p:nvPr/>
        </p:nvSpPr>
        <p:spPr bwMode="auto">
          <a:xfrm>
            <a:off x="1778000" y="4133850"/>
            <a:ext cx="1000125" cy="306388"/>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EMPRESA</a:t>
            </a:r>
          </a:p>
        </p:txBody>
      </p:sp>
      <p:sp>
        <p:nvSpPr>
          <p:cNvPr id="97302" name="Oval 24"/>
          <p:cNvSpPr>
            <a:spLocks noChangeArrowheads="1"/>
          </p:cNvSpPr>
          <p:nvPr/>
        </p:nvSpPr>
        <p:spPr bwMode="auto">
          <a:xfrm>
            <a:off x="1143000" y="4651375"/>
            <a:ext cx="1144588" cy="420688"/>
          </a:xfrm>
          <a:prstGeom prst="ellipse">
            <a:avLst/>
          </a:prstGeom>
          <a:solidFill>
            <a:schemeClr val="bg1"/>
          </a:solidFill>
          <a:ln w="9525">
            <a:solidFill>
              <a:schemeClr val="tx1"/>
            </a:solidFill>
            <a:round/>
            <a:headEnd/>
            <a:tailEnd/>
          </a:ln>
        </p:spPr>
        <p:txBody>
          <a:bodyPr wrap="none" lIns="36000" tIns="10800" rIns="36000" bIns="10800" anchor="ctr">
            <a:spAutoFit/>
          </a:bodyPr>
          <a:lstStyle/>
          <a:p>
            <a:pPr algn="ctr" eaLnBrk="0" hangingPunct="0"/>
            <a:r>
              <a:rPr lang="es-ES_tradnl">
                <a:latin typeface="Arial Narrow" pitchFamily="34" charset="0"/>
              </a:rPr>
              <a:t>dirección</a:t>
            </a:r>
          </a:p>
        </p:txBody>
      </p:sp>
      <p:sp>
        <p:nvSpPr>
          <p:cNvPr id="97303" name="Rectangle 25"/>
          <p:cNvSpPr>
            <a:spLocks noChangeArrowheads="1"/>
          </p:cNvSpPr>
          <p:nvPr/>
        </p:nvSpPr>
        <p:spPr bwMode="auto">
          <a:xfrm>
            <a:off x="6516688" y="3500438"/>
            <a:ext cx="148431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97304" name="Rectangle 26"/>
          <p:cNvSpPr>
            <a:spLocks noChangeArrowheads="1"/>
          </p:cNvSpPr>
          <p:nvPr/>
        </p:nvSpPr>
        <p:spPr bwMode="auto">
          <a:xfrm>
            <a:off x="6019800" y="4003675"/>
            <a:ext cx="387350" cy="266700"/>
          </a:xfrm>
          <a:prstGeom prst="rect">
            <a:avLst/>
          </a:prstGeom>
          <a:noFill/>
          <a:ln w="9525">
            <a:noFill/>
            <a:miter lim="800000"/>
            <a:headEnd/>
            <a:tailEnd/>
          </a:ln>
        </p:spPr>
        <p:txBody>
          <a:bodyPr wrap="none" lIns="0" tIns="10800" rIns="0" bIns="10800" anchor="ctr">
            <a:spAutoFit/>
          </a:bodyPr>
          <a:lstStyle/>
          <a:p>
            <a:pPr algn="ctr" eaLnBrk="0" hangingPunct="0"/>
            <a:r>
              <a:rPr lang="es-ES_tradnl" sz="1600">
                <a:latin typeface="Arial Narrow" pitchFamily="34" charset="0"/>
              </a:rPr>
              <a:t>(1,m)</a:t>
            </a:r>
          </a:p>
        </p:txBody>
      </p:sp>
      <p:sp>
        <p:nvSpPr>
          <p:cNvPr id="97305" name="Rectangle 27"/>
          <p:cNvSpPr>
            <a:spLocks noChangeArrowheads="1"/>
          </p:cNvSpPr>
          <p:nvPr/>
        </p:nvSpPr>
        <p:spPr bwMode="auto">
          <a:xfrm>
            <a:off x="2971800" y="4346575"/>
            <a:ext cx="138113" cy="266700"/>
          </a:xfrm>
          <a:prstGeom prst="rect">
            <a:avLst/>
          </a:prstGeom>
          <a:noFill/>
          <a:ln w="9525">
            <a:noFill/>
            <a:miter lim="800000"/>
            <a:headEnd/>
            <a:tailEnd/>
          </a:ln>
        </p:spPr>
        <p:txBody>
          <a:bodyPr wrap="none" lIns="0" tIns="10800" rIns="0" bIns="10800" anchor="ctr">
            <a:spAutoFit/>
          </a:bodyPr>
          <a:lstStyle/>
          <a:p>
            <a:pPr algn="ctr" eaLnBrk="0" hangingPunct="0"/>
            <a:r>
              <a:rPr lang="es-ES_tradnl" sz="1600">
                <a:latin typeface="Arial Narrow" pitchFamily="34" charset="0"/>
              </a:rPr>
              <a:t>M</a:t>
            </a:r>
          </a:p>
        </p:txBody>
      </p:sp>
      <p:sp>
        <p:nvSpPr>
          <p:cNvPr id="97306" name="Rectangle 28"/>
          <p:cNvSpPr>
            <a:spLocks noChangeArrowheads="1"/>
          </p:cNvSpPr>
          <p:nvPr/>
        </p:nvSpPr>
        <p:spPr bwMode="auto">
          <a:xfrm>
            <a:off x="6172200" y="4367213"/>
            <a:ext cx="120650" cy="266700"/>
          </a:xfrm>
          <a:prstGeom prst="rect">
            <a:avLst/>
          </a:prstGeom>
          <a:noFill/>
          <a:ln w="9525">
            <a:noFill/>
            <a:miter lim="800000"/>
            <a:headEnd/>
            <a:tailEnd/>
          </a:ln>
        </p:spPr>
        <p:txBody>
          <a:bodyPr wrap="none" lIns="0" tIns="10800" rIns="0" bIns="10800" anchor="ctr">
            <a:spAutoFit/>
          </a:bodyPr>
          <a:lstStyle/>
          <a:p>
            <a:pPr algn="ctr" eaLnBrk="0" hangingPunct="0"/>
            <a:r>
              <a:rPr lang="es-ES_tradnl" sz="1600">
                <a:latin typeface="Arial Narrow" pitchFamily="34" charset="0"/>
              </a:rPr>
              <a:t>N</a:t>
            </a:r>
          </a:p>
        </p:txBody>
      </p:sp>
      <p:sp>
        <p:nvSpPr>
          <p:cNvPr id="97307" name="Rectangle 29"/>
          <p:cNvSpPr>
            <a:spLocks noChangeArrowheads="1"/>
          </p:cNvSpPr>
          <p:nvPr/>
        </p:nvSpPr>
        <p:spPr bwMode="auto">
          <a:xfrm>
            <a:off x="2895600" y="4003675"/>
            <a:ext cx="341313" cy="266700"/>
          </a:xfrm>
          <a:prstGeom prst="rect">
            <a:avLst/>
          </a:prstGeom>
          <a:noFill/>
          <a:ln w="9525">
            <a:noFill/>
            <a:miter lim="800000"/>
            <a:headEnd/>
            <a:tailEnd/>
          </a:ln>
        </p:spPr>
        <p:txBody>
          <a:bodyPr wrap="none" lIns="0" tIns="10800" rIns="0" bIns="10800" anchor="ctr">
            <a:spAutoFit/>
          </a:bodyPr>
          <a:lstStyle/>
          <a:p>
            <a:pPr algn="ctr" eaLnBrk="0" hangingPunct="0"/>
            <a:r>
              <a:rPr lang="es-ES_tradnl" sz="1600">
                <a:latin typeface="Arial Narrow" pitchFamily="34" charset="0"/>
              </a:rPr>
              <a:t>(1,n)</a:t>
            </a:r>
          </a:p>
        </p:txBody>
      </p:sp>
      <p:sp>
        <p:nvSpPr>
          <p:cNvPr id="97308" name="Rectangle 30"/>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0488"/>
            <a:r>
              <a:rPr lang="es-ES_tradnl" sz="2800">
                <a:solidFill>
                  <a:schemeClr val="tx2"/>
                </a:solidFill>
                <a:latin typeface="Times New Roman" pitchFamily="18" charset="0"/>
              </a:rPr>
              <a:t>Agregación de tipos de entidad (ii): Ejemplo 1</a:t>
            </a:r>
            <a:endParaRPr lang="es-ES" sz="2800">
              <a:solidFill>
                <a:schemeClr val="tx2"/>
              </a:solidFill>
              <a:latin typeface="Times New Roman" pitchFamily="18" charset="0"/>
            </a:endParaRPr>
          </a:p>
        </p:txBody>
      </p:sp>
      <p:sp>
        <p:nvSpPr>
          <p:cNvPr id="97309" name="Rectangle 31"/>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97310" name="Rectangle 32"/>
          <p:cNvSpPr>
            <a:spLocks noChangeArrowheads="1"/>
          </p:cNvSpPr>
          <p:nvPr/>
        </p:nvSpPr>
        <p:spPr bwMode="auto">
          <a:xfrm>
            <a:off x="1143000" y="5556250"/>
            <a:ext cx="7754938" cy="825500"/>
          </a:xfrm>
          <a:prstGeom prst="rect">
            <a:avLst/>
          </a:prstGeom>
          <a:noFill/>
          <a:ln w="9525">
            <a:noFill/>
            <a:miter lim="800000"/>
            <a:headEnd/>
            <a:tailEnd/>
          </a:ln>
        </p:spPr>
        <p:txBody>
          <a:bodyPr lIns="54000" tIns="10800" rIns="54000" bIns="10800">
            <a:spAutoFit/>
          </a:bodyPr>
          <a:lstStyle/>
          <a:p>
            <a:pPr marL="290513" indent="-290513">
              <a:spcBef>
                <a:spcPct val="20000"/>
              </a:spcBef>
              <a:buClr>
                <a:schemeClr val="accent1"/>
              </a:buClr>
              <a:buSzPct val="80000"/>
              <a:buFont typeface="Wingdings" pitchFamily="2" charset="2"/>
              <a:buChar char="n"/>
            </a:pPr>
            <a:r>
              <a:rPr lang="es-ES_tradnl" sz="2400">
                <a:latin typeface="Arial Narrow" pitchFamily="34" charset="0"/>
              </a:rPr>
              <a:t>Algunas entrevistas dan lugar a ofertas de empleos y otras no</a:t>
            </a:r>
          </a:p>
          <a:p>
            <a:pPr marL="571500" lvl="1">
              <a:spcBef>
                <a:spcPct val="20000"/>
              </a:spcBef>
              <a:buClr>
                <a:schemeClr val="accent1"/>
              </a:buClr>
              <a:buSzPct val="80000"/>
              <a:buFont typeface="Wingdings" pitchFamily="2" charset="2"/>
              <a:buNone/>
            </a:pPr>
            <a:r>
              <a:rPr lang="es-ES_tradnl" sz="2400">
                <a:latin typeface="Arial" charset="0"/>
              </a:rPr>
              <a:t>¿cómo modelamos esto?</a:t>
            </a:r>
          </a:p>
        </p:txBody>
      </p:sp>
      <p:sp>
        <p:nvSpPr>
          <p:cNvPr id="97311" name="Oval 33"/>
          <p:cNvSpPr>
            <a:spLocks noChangeArrowheads="1"/>
          </p:cNvSpPr>
          <p:nvPr/>
        </p:nvSpPr>
        <p:spPr bwMode="auto">
          <a:xfrm>
            <a:off x="7215188" y="4840288"/>
            <a:ext cx="587375" cy="420687"/>
          </a:xfrm>
          <a:prstGeom prst="ellipse">
            <a:avLst/>
          </a:prstGeom>
          <a:solidFill>
            <a:schemeClr val="bg1"/>
          </a:solidFill>
          <a:ln w="9525">
            <a:solidFill>
              <a:schemeClr val="tx1"/>
            </a:solidFill>
            <a:round/>
            <a:headEnd/>
            <a:tailEnd/>
          </a:ln>
        </p:spPr>
        <p:txBody>
          <a:bodyPr wrap="none" lIns="36000" tIns="10800" rIns="36000" bIns="10800" anchor="ctr">
            <a:spAutoFit/>
          </a:bodyPr>
          <a:lstStyle/>
          <a:p>
            <a:pPr algn="ctr" eaLnBrk="0" hangingPunct="0"/>
            <a:r>
              <a:rPr lang="es-ES_tradnl">
                <a:latin typeface="Arial Narrow" pitchFamily="34" charset="0"/>
              </a:rPr>
              <a:t>telef</a:t>
            </a:r>
            <a:endParaRPr lang="es-ES_tradnl" u="sng">
              <a:latin typeface="Arial Narrow" pitchFamily="34" charset="0"/>
            </a:endParaRPr>
          </a:p>
        </p:txBody>
      </p:sp>
      <p:sp>
        <p:nvSpPr>
          <p:cNvPr id="97312" name="Line 34"/>
          <p:cNvSpPr>
            <a:spLocks noChangeShapeType="1"/>
          </p:cNvSpPr>
          <p:nvPr/>
        </p:nvSpPr>
        <p:spPr bwMode="auto">
          <a:xfrm>
            <a:off x="7239000" y="4498975"/>
            <a:ext cx="228600" cy="381000"/>
          </a:xfrm>
          <a:prstGeom prst="line">
            <a:avLst/>
          </a:prstGeom>
          <a:noFill/>
          <a:ln w="9525">
            <a:solidFill>
              <a:schemeClr val="tx1"/>
            </a:solidFill>
            <a:round/>
            <a:headEnd/>
            <a:tailEnd/>
          </a:ln>
        </p:spPr>
        <p:txBody>
          <a:bodyPr lIns="0" tIns="46800" rIns="0" bIns="10800" anchor="ctr">
            <a:spAutoFit/>
          </a:bodyPr>
          <a:lstStyle/>
          <a:p>
            <a:endParaRPr lang="es-MX"/>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3 Marcador de número de diapositiva"/>
          <p:cNvSpPr>
            <a:spLocks noGrp="1"/>
          </p:cNvSpPr>
          <p:nvPr>
            <p:ph type="sldNum" sz="quarter" idx="12"/>
          </p:nvPr>
        </p:nvSpPr>
        <p:spPr>
          <a:noFill/>
        </p:spPr>
        <p:txBody>
          <a:bodyPr/>
          <a:lstStyle/>
          <a:p>
            <a:fld id="{C423A426-4483-4FF7-832E-68E0D8603430}" type="slidenum">
              <a:rPr lang="es-ES" smtClean="0"/>
              <a:pPr/>
              <a:t>93</a:t>
            </a:fld>
            <a:endParaRPr lang="es-ES"/>
          </a:p>
        </p:txBody>
      </p:sp>
      <p:sp>
        <p:nvSpPr>
          <p:cNvPr id="98307" name="Rectangle 2"/>
          <p:cNvSpPr>
            <a:spLocks noChangeArrowheads="1"/>
          </p:cNvSpPr>
          <p:nvPr/>
        </p:nvSpPr>
        <p:spPr bwMode="auto">
          <a:xfrm>
            <a:off x="1752600" y="2892425"/>
            <a:ext cx="1000125" cy="306388"/>
          </a:xfrm>
          <a:prstGeom prst="rect">
            <a:avLst/>
          </a:prstGeom>
          <a:no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EMPRESA</a:t>
            </a:r>
          </a:p>
        </p:txBody>
      </p:sp>
      <p:sp>
        <p:nvSpPr>
          <p:cNvPr id="98308" name="Rectangle 3"/>
          <p:cNvSpPr>
            <a:spLocks noChangeArrowheads="1"/>
          </p:cNvSpPr>
          <p:nvPr/>
        </p:nvSpPr>
        <p:spPr bwMode="auto">
          <a:xfrm>
            <a:off x="6307138" y="2903538"/>
            <a:ext cx="1312862" cy="306387"/>
          </a:xfrm>
          <a:prstGeom prst="rect">
            <a:avLst/>
          </a:prstGeom>
          <a:no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SOLICITANTE</a:t>
            </a:r>
          </a:p>
        </p:txBody>
      </p:sp>
      <p:sp>
        <p:nvSpPr>
          <p:cNvPr id="98309" name="Line 4"/>
          <p:cNvSpPr>
            <a:spLocks noChangeShapeType="1"/>
          </p:cNvSpPr>
          <p:nvPr/>
        </p:nvSpPr>
        <p:spPr bwMode="auto">
          <a:xfrm>
            <a:off x="5867400" y="3016250"/>
            <a:ext cx="4222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8310" name="Line 5"/>
          <p:cNvSpPr>
            <a:spLocks noChangeShapeType="1"/>
          </p:cNvSpPr>
          <p:nvPr/>
        </p:nvSpPr>
        <p:spPr bwMode="auto">
          <a:xfrm>
            <a:off x="2786063" y="3016250"/>
            <a:ext cx="4222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8311" name="Rectangle 10"/>
          <p:cNvSpPr>
            <a:spLocks noChangeArrowheads="1"/>
          </p:cNvSpPr>
          <p:nvPr/>
        </p:nvSpPr>
        <p:spPr bwMode="auto">
          <a:xfrm>
            <a:off x="3706813" y="3698875"/>
            <a:ext cx="1730375" cy="306388"/>
          </a:xfrm>
          <a:prstGeom prst="rect">
            <a:avLst/>
          </a:prstGeom>
          <a:no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OFERTA_EMPLEO</a:t>
            </a:r>
          </a:p>
        </p:txBody>
      </p:sp>
      <p:sp>
        <p:nvSpPr>
          <p:cNvPr id="98312" name="Line 11"/>
          <p:cNvSpPr>
            <a:spLocks noChangeShapeType="1"/>
          </p:cNvSpPr>
          <p:nvPr/>
        </p:nvSpPr>
        <p:spPr bwMode="auto">
          <a:xfrm>
            <a:off x="4572000" y="3244850"/>
            <a:ext cx="0" cy="45085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98313" name="AutoShape 12"/>
          <p:cNvSpPr>
            <a:spLocks noChangeArrowheads="1"/>
          </p:cNvSpPr>
          <p:nvPr/>
        </p:nvSpPr>
        <p:spPr bwMode="auto">
          <a:xfrm>
            <a:off x="3087688" y="2743200"/>
            <a:ext cx="2900362" cy="582613"/>
          </a:xfrm>
          <a:prstGeom prst="diamond">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ENTREVISTA_A</a:t>
            </a:r>
          </a:p>
        </p:txBody>
      </p:sp>
      <p:sp>
        <p:nvSpPr>
          <p:cNvPr id="98314" name="Rectangle 13"/>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0488"/>
            <a:r>
              <a:rPr lang="es-ES_tradnl" sz="2800">
                <a:solidFill>
                  <a:schemeClr val="tx2"/>
                </a:solidFill>
                <a:latin typeface="Times New Roman" pitchFamily="18" charset="0"/>
              </a:rPr>
              <a:t>Agregación de tipos de entidad (iii): Ejemplo 1</a:t>
            </a:r>
            <a:endParaRPr lang="es-ES" sz="2800">
              <a:solidFill>
                <a:schemeClr val="tx2"/>
              </a:solidFill>
              <a:latin typeface="Times New Roman" pitchFamily="18" charset="0"/>
            </a:endParaRPr>
          </a:p>
        </p:txBody>
      </p:sp>
      <p:sp>
        <p:nvSpPr>
          <p:cNvPr id="98315" name="Rectangle 14"/>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98316" name="Rectangle 15"/>
          <p:cNvSpPr>
            <a:spLocks noChangeArrowheads="1"/>
          </p:cNvSpPr>
          <p:nvPr/>
        </p:nvSpPr>
        <p:spPr bwMode="auto">
          <a:xfrm>
            <a:off x="1116013" y="2133600"/>
            <a:ext cx="7831137" cy="457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Solución 1: Relación ternaria</a:t>
            </a:r>
          </a:p>
        </p:txBody>
      </p:sp>
      <p:sp>
        <p:nvSpPr>
          <p:cNvPr id="98317" name="Rectangle 16"/>
          <p:cNvSpPr>
            <a:spLocks noChangeArrowheads="1"/>
          </p:cNvSpPr>
          <p:nvPr/>
        </p:nvSpPr>
        <p:spPr bwMode="auto">
          <a:xfrm>
            <a:off x="1908175" y="4724400"/>
            <a:ext cx="5526088" cy="1482725"/>
          </a:xfrm>
          <a:prstGeom prst="rect">
            <a:avLst/>
          </a:prstGeom>
          <a:noFill/>
          <a:ln w="9525">
            <a:noFill/>
            <a:miter lim="800000"/>
            <a:headEnd/>
            <a:tailEnd/>
          </a:ln>
        </p:spPr>
        <p:txBody>
          <a:bodyPr lIns="54000" tIns="10800" rIns="54000" bIns="10800">
            <a:spAutoFit/>
          </a:bodyPr>
          <a:lstStyle/>
          <a:p>
            <a:pPr algn="ctr">
              <a:spcBef>
                <a:spcPct val="50000"/>
              </a:spcBef>
              <a:buClr>
                <a:schemeClr val="accent1"/>
              </a:buClr>
              <a:buSzPct val="80000"/>
              <a:buFont typeface="Wingdings" pitchFamily="2" charset="2"/>
              <a:buNone/>
            </a:pPr>
            <a:r>
              <a:rPr lang="es-ES_tradnl" sz="2400">
                <a:latin typeface="Arial" charset="0"/>
              </a:rPr>
              <a:t>¡ERROR! </a:t>
            </a:r>
          </a:p>
          <a:p>
            <a:pPr algn="ctr">
              <a:spcBef>
                <a:spcPct val="50000"/>
              </a:spcBef>
              <a:buClr>
                <a:schemeClr val="accent1"/>
              </a:buClr>
              <a:buSzPct val="80000"/>
              <a:buFont typeface="Wingdings" pitchFamily="2" charset="2"/>
              <a:buNone/>
            </a:pPr>
            <a:r>
              <a:rPr lang="es-ES_tradnl" sz="2400">
                <a:latin typeface="Arial" charset="0"/>
                <a:cs typeface="Arial" charset="0"/>
              </a:rPr>
              <a:t>» </a:t>
            </a:r>
            <a:r>
              <a:rPr lang="es-ES_tradnl" sz="2400">
                <a:latin typeface="Arial" charset="0"/>
              </a:rPr>
              <a:t>Toda entrevista da lugar a un empleo </a:t>
            </a:r>
          </a:p>
          <a:p>
            <a:pPr algn="ctr">
              <a:spcBef>
                <a:spcPct val="50000"/>
              </a:spcBef>
              <a:buClr>
                <a:schemeClr val="accent1"/>
              </a:buClr>
              <a:buSzPct val="80000"/>
              <a:buFont typeface="Wingdings" pitchFamily="2" charset="2"/>
              <a:buNone/>
            </a:pPr>
            <a:r>
              <a:rPr lang="es-ES_tradnl" sz="2400">
                <a:latin typeface="Arial" charset="0"/>
              </a:rPr>
              <a:t>¡ESO ES FALSO!</a:t>
            </a:r>
          </a:p>
        </p:txBody>
      </p:sp>
      <p:sp>
        <p:nvSpPr>
          <p:cNvPr id="98318" name="Rectangle 17"/>
          <p:cNvSpPr>
            <a:spLocks noChangeArrowheads="1"/>
          </p:cNvSpPr>
          <p:nvPr/>
        </p:nvSpPr>
        <p:spPr bwMode="auto">
          <a:xfrm>
            <a:off x="7380288" y="3644900"/>
            <a:ext cx="148431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3 Marcador de número de diapositiva"/>
          <p:cNvSpPr>
            <a:spLocks noGrp="1"/>
          </p:cNvSpPr>
          <p:nvPr>
            <p:ph type="sldNum" sz="quarter" idx="12"/>
          </p:nvPr>
        </p:nvSpPr>
        <p:spPr>
          <a:noFill/>
        </p:spPr>
        <p:txBody>
          <a:bodyPr/>
          <a:lstStyle/>
          <a:p>
            <a:fld id="{1323516B-7F0D-4874-AD12-268904AE9066}" type="slidenum">
              <a:rPr lang="es-ES" smtClean="0"/>
              <a:pPr/>
              <a:t>94</a:t>
            </a:fld>
            <a:endParaRPr lang="es-ES"/>
          </a:p>
        </p:txBody>
      </p:sp>
      <p:sp>
        <p:nvSpPr>
          <p:cNvPr id="99331" name="Line 9"/>
          <p:cNvSpPr>
            <a:spLocks noChangeShapeType="1"/>
          </p:cNvSpPr>
          <p:nvPr/>
        </p:nvSpPr>
        <p:spPr bwMode="auto">
          <a:xfrm>
            <a:off x="4551363" y="4070350"/>
            <a:ext cx="0" cy="381000"/>
          </a:xfrm>
          <a:prstGeom prst="line">
            <a:avLst/>
          </a:prstGeom>
          <a:noFill/>
          <a:ln w="9525">
            <a:solidFill>
              <a:schemeClr val="tx1"/>
            </a:solidFill>
            <a:round/>
            <a:headEnd/>
            <a:tailEnd/>
          </a:ln>
        </p:spPr>
        <p:txBody>
          <a:bodyPr wrap="none" lIns="36000" tIns="10800" rIns="36000" bIns="10800" anchor="ctr">
            <a:spAutoFit/>
          </a:bodyPr>
          <a:lstStyle/>
          <a:p>
            <a:endParaRPr lang="es-MX"/>
          </a:p>
        </p:txBody>
      </p:sp>
      <p:sp>
        <p:nvSpPr>
          <p:cNvPr id="99332" name="Line 10"/>
          <p:cNvSpPr>
            <a:spLocks noChangeShapeType="1"/>
          </p:cNvSpPr>
          <p:nvPr/>
        </p:nvSpPr>
        <p:spPr bwMode="auto">
          <a:xfrm>
            <a:off x="5943600" y="2797175"/>
            <a:ext cx="422275" cy="0"/>
          </a:xfrm>
          <a:prstGeom prst="line">
            <a:avLst/>
          </a:prstGeom>
          <a:noFill/>
          <a:ln w="9525">
            <a:solidFill>
              <a:schemeClr val="tx1"/>
            </a:solidFill>
            <a:round/>
            <a:headEnd/>
            <a:tailEnd/>
          </a:ln>
        </p:spPr>
        <p:txBody>
          <a:bodyPr wrap="none" lIns="36000" tIns="10800" rIns="36000" bIns="10800" anchor="ctr">
            <a:spAutoFit/>
          </a:bodyPr>
          <a:lstStyle/>
          <a:p>
            <a:endParaRPr lang="es-MX"/>
          </a:p>
        </p:txBody>
      </p:sp>
      <p:sp>
        <p:nvSpPr>
          <p:cNvPr id="99333" name="Line 11"/>
          <p:cNvSpPr>
            <a:spLocks noChangeShapeType="1"/>
          </p:cNvSpPr>
          <p:nvPr/>
        </p:nvSpPr>
        <p:spPr bwMode="auto">
          <a:xfrm>
            <a:off x="2786063" y="2797175"/>
            <a:ext cx="422275" cy="0"/>
          </a:xfrm>
          <a:prstGeom prst="line">
            <a:avLst/>
          </a:prstGeom>
          <a:noFill/>
          <a:ln w="9525">
            <a:solidFill>
              <a:schemeClr val="tx1"/>
            </a:solidFill>
            <a:round/>
            <a:headEnd/>
            <a:tailEnd/>
          </a:ln>
        </p:spPr>
        <p:txBody>
          <a:bodyPr wrap="none" lIns="36000" tIns="10800" rIns="36000" bIns="10800" anchor="ctr">
            <a:spAutoFit/>
          </a:bodyPr>
          <a:lstStyle/>
          <a:p>
            <a:endParaRPr lang="es-MX"/>
          </a:p>
        </p:txBody>
      </p:sp>
      <p:sp>
        <p:nvSpPr>
          <p:cNvPr id="99334" name="Line 12"/>
          <p:cNvSpPr>
            <a:spLocks noChangeShapeType="1"/>
          </p:cNvSpPr>
          <p:nvPr/>
        </p:nvSpPr>
        <p:spPr bwMode="auto">
          <a:xfrm>
            <a:off x="4572000" y="3052763"/>
            <a:ext cx="0" cy="450850"/>
          </a:xfrm>
          <a:prstGeom prst="line">
            <a:avLst/>
          </a:prstGeom>
          <a:noFill/>
          <a:ln w="9525">
            <a:solidFill>
              <a:schemeClr val="tx1"/>
            </a:solidFill>
            <a:round/>
            <a:headEnd/>
            <a:tailEnd/>
          </a:ln>
        </p:spPr>
        <p:txBody>
          <a:bodyPr wrap="none" lIns="36000" tIns="10800" rIns="36000" bIns="10800" anchor="ctr">
            <a:spAutoFit/>
          </a:bodyPr>
          <a:lstStyle/>
          <a:p>
            <a:endParaRPr lang="es-MX"/>
          </a:p>
        </p:txBody>
      </p:sp>
      <p:sp>
        <p:nvSpPr>
          <p:cNvPr id="99335" name="Rectangle 15"/>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0488"/>
            <a:r>
              <a:rPr lang="es-ES_tradnl" sz="2800">
                <a:solidFill>
                  <a:schemeClr val="tx2"/>
                </a:solidFill>
                <a:latin typeface="Times New Roman" pitchFamily="18" charset="0"/>
              </a:rPr>
              <a:t>Agregación de tipos de entidad (iv): Ejemplo 1</a:t>
            </a:r>
            <a:endParaRPr lang="es-ES" sz="2800">
              <a:solidFill>
                <a:schemeClr val="tx2"/>
              </a:solidFill>
              <a:latin typeface="Times New Roman" pitchFamily="18" charset="0"/>
            </a:endParaRPr>
          </a:p>
        </p:txBody>
      </p:sp>
      <p:sp>
        <p:nvSpPr>
          <p:cNvPr id="99336" name="Rectangle 16"/>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99337" name="Rectangle 17"/>
          <p:cNvSpPr>
            <a:spLocks noChangeArrowheads="1"/>
          </p:cNvSpPr>
          <p:nvPr/>
        </p:nvSpPr>
        <p:spPr bwMode="auto">
          <a:xfrm>
            <a:off x="1042988" y="1916113"/>
            <a:ext cx="7831137" cy="457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Solución 2:</a:t>
            </a:r>
          </a:p>
        </p:txBody>
      </p:sp>
      <p:sp>
        <p:nvSpPr>
          <p:cNvPr id="99338" name="Rectangle 18"/>
          <p:cNvSpPr>
            <a:spLocks noChangeArrowheads="1"/>
          </p:cNvSpPr>
          <p:nvPr/>
        </p:nvSpPr>
        <p:spPr bwMode="auto">
          <a:xfrm>
            <a:off x="2268538" y="4941888"/>
            <a:ext cx="4572000" cy="1665287"/>
          </a:xfrm>
          <a:prstGeom prst="rect">
            <a:avLst/>
          </a:prstGeom>
          <a:noFill/>
          <a:ln w="9525">
            <a:noFill/>
            <a:miter lim="800000"/>
            <a:headEnd/>
            <a:tailEnd/>
          </a:ln>
        </p:spPr>
        <p:txBody>
          <a:bodyPr lIns="54000" tIns="10800" rIns="54000" bIns="10800">
            <a:spAutoFit/>
          </a:bodyPr>
          <a:lstStyle/>
          <a:p>
            <a:pPr algn="ctr">
              <a:buClr>
                <a:schemeClr val="accent1"/>
              </a:buClr>
              <a:buSzPct val="80000"/>
              <a:buFont typeface="Wingdings" pitchFamily="2" charset="2"/>
              <a:buNone/>
            </a:pPr>
            <a:r>
              <a:rPr lang="es-ES_tradnl" sz="2400">
                <a:latin typeface="Arial" charset="0"/>
              </a:rPr>
              <a:t>¡ERROR! </a:t>
            </a:r>
          </a:p>
          <a:p>
            <a:pPr algn="ctr" eaLnBrk="0" hangingPunct="0">
              <a:spcBef>
                <a:spcPct val="50000"/>
              </a:spcBef>
            </a:pPr>
            <a:r>
              <a:rPr lang="es-ES_tradnl" sz="2400">
                <a:latin typeface="Arial" charset="0"/>
              </a:rPr>
              <a:t>NO es posible establecer una</a:t>
            </a:r>
          </a:p>
          <a:p>
            <a:pPr algn="ctr" eaLnBrk="0" hangingPunct="0"/>
            <a:r>
              <a:rPr lang="es-ES_tradnl" sz="2400">
                <a:latin typeface="Arial" charset="0"/>
              </a:rPr>
              <a:t>relación entre varias relaciones,</a:t>
            </a:r>
          </a:p>
          <a:p>
            <a:pPr algn="ctr" eaLnBrk="0" hangingPunct="0"/>
            <a:r>
              <a:rPr lang="es-ES_tradnl" sz="2400">
                <a:latin typeface="Arial" charset="0"/>
              </a:rPr>
              <a:t>ni entre relaciones y entidades</a:t>
            </a:r>
          </a:p>
        </p:txBody>
      </p:sp>
      <p:sp>
        <p:nvSpPr>
          <p:cNvPr id="99339" name="Rectangle 19"/>
          <p:cNvSpPr>
            <a:spLocks noChangeArrowheads="1"/>
          </p:cNvSpPr>
          <p:nvPr/>
        </p:nvSpPr>
        <p:spPr bwMode="auto">
          <a:xfrm>
            <a:off x="7380288" y="1916113"/>
            <a:ext cx="148431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99340" name="Rectangle 2"/>
          <p:cNvSpPr>
            <a:spLocks noChangeArrowheads="1"/>
          </p:cNvSpPr>
          <p:nvPr/>
        </p:nvSpPr>
        <p:spPr bwMode="auto">
          <a:xfrm>
            <a:off x="1752600" y="2671763"/>
            <a:ext cx="1000125" cy="306387"/>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EMPRESA</a:t>
            </a:r>
          </a:p>
        </p:txBody>
      </p:sp>
      <p:sp>
        <p:nvSpPr>
          <p:cNvPr id="99341" name="Rectangle 3"/>
          <p:cNvSpPr>
            <a:spLocks noChangeArrowheads="1"/>
          </p:cNvSpPr>
          <p:nvPr/>
        </p:nvSpPr>
        <p:spPr bwMode="auto">
          <a:xfrm>
            <a:off x="6383338" y="2671763"/>
            <a:ext cx="1312862" cy="306387"/>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SOLICITANTE</a:t>
            </a:r>
          </a:p>
        </p:txBody>
      </p:sp>
      <p:sp>
        <p:nvSpPr>
          <p:cNvPr id="99342" name="AutoShape 8"/>
          <p:cNvSpPr>
            <a:spLocks noChangeArrowheads="1"/>
          </p:cNvSpPr>
          <p:nvPr/>
        </p:nvSpPr>
        <p:spPr bwMode="auto">
          <a:xfrm>
            <a:off x="3289300" y="3463925"/>
            <a:ext cx="2544763" cy="582613"/>
          </a:xfrm>
          <a:prstGeom prst="diamond">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RESULTA_EN</a:t>
            </a:r>
          </a:p>
        </p:txBody>
      </p:sp>
      <p:sp>
        <p:nvSpPr>
          <p:cNvPr id="99343" name="Rectangle 13"/>
          <p:cNvSpPr>
            <a:spLocks noChangeArrowheads="1"/>
          </p:cNvSpPr>
          <p:nvPr/>
        </p:nvSpPr>
        <p:spPr bwMode="auto">
          <a:xfrm>
            <a:off x="3706813" y="4418013"/>
            <a:ext cx="1730375" cy="306387"/>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OFERTA_EMPLEO</a:t>
            </a:r>
          </a:p>
        </p:txBody>
      </p:sp>
      <p:sp>
        <p:nvSpPr>
          <p:cNvPr id="99344" name="AutoShape 14"/>
          <p:cNvSpPr>
            <a:spLocks noChangeArrowheads="1"/>
          </p:cNvSpPr>
          <p:nvPr/>
        </p:nvSpPr>
        <p:spPr bwMode="auto">
          <a:xfrm>
            <a:off x="3159125" y="2492375"/>
            <a:ext cx="2900363" cy="582613"/>
          </a:xfrm>
          <a:prstGeom prst="diamond">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ENTREVISTA_A</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3 Marcador de número de diapositiva"/>
          <p:cNvSpPr>
            <a:spLocks noGrp="1"/>
          </p:cNvSpPr>
          <p:nvPr>
            <p:ph type="sldNum" sz="quarter" idx="12"/>
          </p:nvPr>
        </p:nvSpPr>
        <p:spPr>
          <a:noFill/>
        </p:spPr>
        <p:txBody>
          <a:bodyPr/>
          <a:lstStyle/>
          <a:p>
            <a:fld id="{4A29AC69-BE02-4F37-A591-7FAB388346BA}" type="slidenum">
              <a:rPr lang="es-ES" smtClean="0"/>
              <a:pPr/>
              <a:t>95</a:t>
            </a:fld>
            <a:endParaRPr lang="es-ES"/>
          </a:p>
        </p:txBody>
      </p:sp>
      <p:sp>
        <p:nvSpPr>
          <p:cNvPr id="100355" name="Rectangle 3"/>
          <p:cNvSpPr>
            <a:spLocks noChangeArrowheads="1"/>
          </p:cNvSpPr>
          <p:nvPr/>
        </p:nvSpPr>
        <p:spPr bwMode="auto">
          <a:xfrm>
            <a:off x="2971800" y="2405063"/>
            <a:ext cx="896938" cy="276225"/>
          </a:xfrm>
          <a:prstGeom prst="rect">
            <a:avLst/>
          </a:prstGeom>
          <a:solidFill>
            <a:srgbClr val="DDDDDD"/>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EMPRESA</a:t>
            </a:r>
          </a:p>
        </p:txBody>
      </p:sp>
      <p:sp>
        <p:nvSpPr>
          <p:cNvPr id="100356" name="Rectangle 4"/>
          <p:cNvSpPr>
            <a:spLocks noChangeArrowheads="1"/>
          </p:cNvSpPr>
          <p:nvPr/>
        </p:nvSpPr>
        <p:spPr bwMode="auto">
          <a:xfrm>
            <a:off x="6902450" y="2416175"/>
            <a:ext cx="1174750" cy="276225"/>
          </a:xfrm>
          <a:prstGeom prst="rect">
            <a:avLst/>
          </a:prstGeom>
          <a:solidFill>
            <a:srgbClr val="DDDDDD"/>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SOLICITANTE</a:t>
            </a:r>
          </a:p>
        </p:txBody>
      </p:sp>
      <p:grpSp>
        <p:nvGrpSpPr>
          <p:cNvPr id="2" name="Group 31"/>
          <p:cNvGrpSpPr>
            <a:grpSpLocks/>
          </p:cNvGrpSpPr>
          <p:nvPr/>
        </p:nvGrpSpPr>
        <p:grpSpPr bwMode="auto">
          <a:xfrm>
            <a:off x="1323975" y="2133600"/>
            <a:ext cx="7058025" cy="2276475"/>
            <a:chOff x="834" y="1248"/>
            <a:chExt cx="4446" cy="1434"/>
          </a:xfrm>
        </p:grpSpPr>
        <p:sp>
          <p:nvSpPr>
            <p:cNvPr id="100374" name="Rectangle 2"/>
            <p:cNvSpPr>
              <a:spLocks noChangeArrowheads="1"/>
            </p:cNvSpPr>
            <p:nvPr/>
          </p:nvSpPr>
          <p:spPr bwMode="auto">
            <a:xfrm>
              <a:off x="1655" y="1632"/>
              <a:ext cx="841" cy="190"/>
            </a:xfrm>
            <a:prstGeom prst="rect">
              <a:avLst/>
            </a:prstGeom>
            <a:solidFill>
              <a:schemeClr val="bg1"/>
            </a:solidFill>
            <a:ln w="9525">
              <a:noFill/>
              <a:miter lim="800000"/>
              <a:headEnd/>
              <a:tailEnd/>
            </a:ln>
          </p:spPr>
          <p:txBody>
            <a:bodyPr lIns="0" tIns="46800" rIns="0" bIns="10800" anchor="ctr">
              <a:spAutoFit/>
            </a:bodyPr>
            <a:lstStyle/>
            <a:p>
              <a:pPr algn="ctr" eaLnBrk="0" hangingPunct="0"/>
              <a:r>
                <a:rPr lang="es-ES_tradnl" sz="1600" b="1">
                  <a:latin typeface="Arial Narrow" pitchFamily="34" charset="0"/>
                </a:rPr>
                <a:t>ENTREVISTA</a:t>
              </a:r>
              <a:endParaRPr lang="es-ES_tradnl" sz="1600">
                <a:latin typeface="Arial Narrow" pitchFamily="34" charset="0"/>
              </a:endParaRPr>
            </a:p>
          </p:txBody>
        </p:sp>
        <p:sp>
          <p:nvSpPr>
            <p:cNvPr id="100375" name="Rectangle 12"/>
            <p:cNvSpPr>
              <a:spLocks noChangeArrowheads="1"/>
            </p:cNvSpPr>
            <p:nvPr/>
          </p:nvSpPr>
          <p:spPr bwMode="auto">
            <a:xfrm>
              <a:off x="1632" y="1248"/>
              <a:ext cx="3648" cy="576"/>
            </a:xfrm>
            <a:prstGeom prst="rect">
              <a:avLst/>
            </a:prstGeom>
            <a:noFill/>
            <a:ln w="28575">
              <a:solidFill>
                <a:schemeClr val="accent2"/>
              </a:solidFill>
              <a:miter lim="800000"/>
              <a:headEnd/>
              <a:tailEnd/>
            </a:ln>
          </p:spPr>
          <p:txBody>
            <a:bodyPr wrap="none" lIns="0" tIns="46800" rIns="0" bIns="10800" anchor="ctr"/>
            <a:lstStyle/>
            <a:p>
              <a:endParaRPr lang="es-MX"/>
            </a:p>
          </p:txBody>
        </p:sp>
        <p:sp>
          <p:nvSpPr>
            <p:cNvPr id="100376" name="Line 13"/>
            <p:cNvSpPr>
              <a:spLocks noChangeShapeType="1"/>
            </p:cNvSpPr>
            <p:nvPr/>
          </p:nvSpPr>
          <p:spPr bwMode="auto">
            <a:xfrm flipH="1">
              <a:off x="1547" y="1776"/>
              <a:ext cx="133" cy="288"/>
            </a:xfrm>
            <a:prstGeom prst="line">
              <a:avLst/>
            </a:prstGeom>
            <a:noFill/>
            <a:ln w="9525">
              <a:solidFill>
                <a:schemeClr val="accent2"/>
              </a:solidFill>
              <a:prstDash val="lgDashDot"/>
              <a:round/>
              <a:headEnd type="oval" w="med" len="med"/>
              <a:tailEnd type="oval" w="med" len="med"/>
            </a:ln>
          </p:spPr>
          <p:txBody>
            <a:bodyPr lIns="0" tIns="46800" rIns="0" bIns="10800" anchor="ctr">
              <a:spAutoFit/>
            </a:bodyPr>
            <a:lstStyle/>
            <a:p>
              <a:endParaRPr lang="es-MX"/>
            </a:p>
          </p:txBody>
        </p:sp>
        <p:sp>
          <p:nvSpPr>
            <p:cNvPr id="100377" name="Text Box 14"/>
            <p:cNvSpPr txBox="1">
              <a:spLocks noChangeArrowheads="1"/>
            </p:cNvSpPr>
            <p:nvPr/>
          </p:nvSpPr>
          <p:spPr bwMode="auto">
            <a:xfrm>
              <a:off x="834" y="2064"/>
              <a:ext cx="1507" cy="618"/>
            </a:xfrm>
            <a:prstGeom prst="rect">
              <a:avLst/>
            </a:prstGeom>
            <a:noFill/>
            <a:ln w="9525">
              <a:solidFill>
                <a:schemeClr val="accent2"/>
              </a:solidFill>
              <a:prstDash val="dashDot"/>
              <a:miter lim="800000"/>
              <a:headEnd/>
              <a:tailEnd/>
            </a:ln>
          </p:spPr>
          <p:txBody>
            <a:bodyPr lIns="0" tIns="46800" rIns="0" bIns="10800">
              <a:spAutoFit/>
            </a:bodyPr>
            <a:lstStyle/>
            <a:p>
              <a:pPr algn="ctr" eaLnBrk="0" hangingPunct="0">
                <a:spcBef>
                  <a:spcPct val="50000"/>
                </a:spcBef>
              </a:pPr>
              <a:r>
                <a:rPr lang="es-ES_tradnl" sz="2000" b="1">
                  <a:solidFill>
                    <a:schemeClr val="accent2"/>
                  </a:solidFill>
                  <a:latin typeface="Times New Roman" pitchFamily="18" charset="0"/>
                </a:rPr>
                <a:t>Entidad COMPUESTA o AGREGADA</a:t>
              </a:r>
            </a:p>
          </p:txBody>
        </p:sp>
      </p:grpSp>
      <p:sp>
        <p:nvSpPr>
          <p:cNvPr id="100358" name="Line 15"/>
          <p:cNvSpPr>
            <a:spLocks noChangeShapeType="1"/>
          </p:cNvSpPr>
          <p:nvPr/>
        </p:nvSpPr>
        <p:spPr bwMode="auto">
          <a:xfrm>
            <a:off x="6470650" y="2514600"/>
            <a:ext cx="4222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100359" name="Line 16"/>
          <p:cNvSpPr>
            <a:spLocks noChangeShapeType="1"/>
          </p:cNvSpPr>
          <p:nvPr/>
        </p:nvSpPr>
        <p:spPr bwMode="auto">
          <a:xfrm>
            <a:off x="3878263" y="2514600"/>
            <a:ext cx="4222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100360" name="AutoShape 17"/>
          <p:cNvSpPr>
            <a:spLocks noChangeArrowheads="1"/>
          </p:cNvSpPr>
          <p:nvPr/>
        </p:nvSpPr>
        <p:spPr bwMode="auto">
          <a:xfrm>
            <a:off x="4233863" y="2286000"/>
            <a:ext cx="2265362" cy="457200"/>
          </a:xfrm>
          <a:prstGeom prst="diamond">
            <a:avLst/>
          </a:prstGeom>
          <a:solidFill>
            <a:srgbClr val="DDDDDD"/>
          </a:solidFill>
          <a:ln w="9525">
            <a:solidFill>
              <a:schemeClr val="tx1"/>
            </a:solidFill>
            <a:miter lim="800000"/>
            <a:headEnd/>
            <a:tailEnd/>
          </a:ln>
        </p:spPr>
        <p:txBody>
          <a:bodyPr wrap="none" lIns="36000" tIns="10800" rIns="36000" bIns="10800" anchor="ctr">
            <a:spAutoFit/>
          </a:bodyPr>
          <a:lstStyle/>
          <a:p>
            <a:pPr algn="ctr" eaLnBrk="0" hangingPunct="0"/>
            <a:r>
              <a:rPr lang="es-ES_tradnl" sz="1400">
                <a:latin typeface="Arial Narrow" pitchFamily="34" charset="0"/>
              </a:rPr>
              <a:t>ENTREVISTA_A</a:t>
            </a:r>
          </a:p>
        </p:txBody>
      </p:sp>
      <p:sp>
        <p:nvSpPr>
          <p:cNvPr id="100361" name="Rectangle 19"/>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0488"/>
            <a:r>
              <a:rPr lang="es-ES_tradnl" sz="2800">
                <a:solidFill>
                  <a:schemeClr val="tx2"/>
                </a:solidFill>
                <a:latin typeface="Times New Roman" pitchFamily="18" charset="0"/>
              </a:rPr>
              <a:t>Agregación de tipos de entidad (v): Ejemplo 1</a:t>
            </a:r>
            <a:endParaRPr lang="es-ES" sz="2800">
              <a:solidFill>
                <a:schemeClr val="tx2"/>
              </a:solidFill>
              <a:latin typeface="Times New Roman" pitchFamily="18" charset="0"/>
            </a:endParaRPr>
          </a:p>
        </p:txBody>
      </p:sp>
      <p:sp>
        <p:nvSpPr>
          <p:cNvPr id="100362" name="Rectangle 20"/>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100363" name="Rectangle 21"/>
          <p:cNvSpPr>
            <a:spLocks noChangeArrowheads="1"/>
          </p:cNvSpPr>
          <p:nvPr/>
        </p:nvSpPr>
        <p:spPr bwMode="auto">
          <a:xfrm>
            <a:off x="250825" y="2276475"/>
            <a:ext cx="7831138" cy="457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Solución 3:</a:t>
            </a:r>
          </a:p>
        </p:txBody>
      </p:sp>
      <p:sp>
        <p:nvSpPr>
          <p:cNvPr id="100364" name="Rectangle 29"/>
          <p:cNvSpPr>
            <a:spLocks noChangeArrowheads="1"/>
          </p:cNvSpPr>
          <p:nvPr/>
        </p:nvSpPr>
        <p:spPr bwMode="auto">
          <a:xfrm>
            <a:off x="7451725" y="3500438"/>
            <a:ext cx="1484313"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grpSp>
        <p:nvGrpSpPr>
          <p:cNvPr id="3" name="Group 34"/>
          <p:cNvGrpSpPr>
            <a:grpSpLocks/>
          </p:cNvGrpSpPr>
          <p:nvPr/>
        </p:nvGrpSpPr>
        <p:grpSpPr bwMode="auto">
          <a:xfrm>
            <a:off x="3124200" y="3048000"/>
            <a:ext cx="4572000" cy="2216150"/>
            <a:chOff x="1968" y="1920"/>
            <a:chExt cx="2880" cy="1396"/>
          </a:xfrm>
        </p:grpSpPr>
        <p:sp>
          <p:nvSpPr>
            <p:cNvPr id="100369" name="Line 9"/>
            <p:cNvSpPr>
              <a:spLocks noChangeShapeType="1"/>
            </p:cNvSpPr>
            <p:nvPr/>
          </p:nvSpPr>
          <p:spPr bwMode="auto">
            <a:xfrm>
              <a:off x="3404" y="1920"/>
              <a:ext cx="4" cy="288"/>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100370" name="Line 11"/>
            <p:cNvSpPr>
              <a:spLocks noChangeShapeType="1"/>
            </p:cNvSpPr>
            <p:nvPr/>
          </p:nvSpPr>
          <p:spPr bwMode="auto">
            <a:xfrm>
              <a:off x="3391" y="2448"/>
              <a:ext cx="0" cy="24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100371" name="Rectangle 18"/>
            <p:cNvSpPr>
              <a:spLocks noChangeArrowheads="1"/>
            </p:cNvSpPr>
            <p:nvPr/>
          </p:nvSpPr>
          <p:spPr bwMode="auto">
            <a:xfrm>
              <a:off x="2917" y="2688"/>
              <a:ext cx="973" cy="174"/>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600">
                  <a:latin typeface="Arial Narrow" pitchFamily="34" charset="0"/>
                </a:rPr>
                <a:t>OFERTA_EMPLEO</a:t>
              </a:r>
            </a:p>
          </p:txBody>
        </p:sp>
        <p:sp>
          <p:nvSpPr>
            <p:cNvPr id="100372" name="AutoShape 10"/>
            <p:cNvSpPr>
              <a:spLocks noChangeArrowheads="1"/>
            </p:cNvSpPr>
            <p:nvPr/>
          </p:nvSpPr>
          <p:spPr bwMode="auto">
            <a:xfrm>
              <a:off x="2772" y="2171"/>
              <a:ext cx="1252" cy="288"/>
            </a:xfrm>
            <a:prstGeom prst="diamond">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sz="1400">
                  <a:latin typeface="Arial Narrow" pitchFamily="34" charset="0"/>
                </a:rPr>
                <a:t>RESULTA_EN</a:t>
              </a:r>
            </a:p>
          </p:txBody>
        </p:sp>
        <p:sp>
          <p:nvSpPr>
            <p:cNvPr id="100373" name="Rectangle 33"/>
            <p:cNvSpPr>
              <a:spLocks noChangeArrowheads="1"/>
            </p:cNvSpPr>
            <p:nvPr/>
          </p:nvSpPr>
          <p:spPr bwMode="auto">
            <a:xfrm>
              <a:off x="1968" y="3072"/>
              <a:ext cx="2880" cy="244"/>
            </a:xfrm>
            <a:prstGeom prst="rect">
              <a:avLst/>
            </a:prstGeom>
            <a:noFill/>
            <a:ln w="9525">
              <a:noFill/>
              <a:miter lim="800000"/>
              <a:headEnd/>
              <a:tailEnd/>
            </a:ln>
          </p:spPr>
          <p:txBody>
            <a:bodyPr lIns="54000" tIns="10800" rIns="54000" bIns="10800">
              <a:spAutoFit/>
            </a:bodyPr>
            <a:lstStyle/>
            <a:p>
              <a:pPr algn="ctr">
                <a:buClr>
                  <a:schemeClr val="accent1"/>
                </a:buClr>
                <a:buSzPct val="80000"/>
                <a:buFont typeface="Wingdings" pitchFamily="2" charset="2"/>
                <a:buNone/>
              </a:pPr>
              <a:r>
                <a:rPr lang="es-ES_tradnl" sz="2400">
                  <a:latin typeface="Arial" charset="0"/>
                </a:rPr>
                <a:t>OK!</a:t>
              </a:r>
            </a:p>
          </p:txBody>
        </p:sp>
      </p:grpSp>
      <p:grpSp>
        <p:nvGrpSpPr>
          <p:cNvPr id="4" name="Group 35"/>
          <p:cNvGrpSpPr>
            <a:grpSpLocks/>
          </p:cNvGrpSpPr>
          <p:nvPr/>
        </p:nvGrpSpPr>
        <p:grpSpPr bwMode="auto">
          <a:xfrm>
            <a:off x="1066800" y="3886200"/>
            <a:ext cx="7831138" cy="2438400"/>
            <a:chOff x="672" y="2448"/>
            <a:chExt cx="4933" cy="1536"/>
          </a:xfrm>
        </p:grpSpPr>
        <p:sp>
          <p:nvSpPr>
            <p:cNvPr id="100367" name="Rectangle 23"/>
            <p:cNvSpPr>
              <a:spLocks noChangeArrowheads="1"/>
            </p:cNvSpPr>
            <p:nvPr/>
          </p:nvSpPr>
          <p:spPr bwMode="auto">
            <a:xfrm>
              <a:off x="672" y="3552"/>
              <a:ext cx="4933" cy="432"/>
            </a:xfrm>
            <a:prstGeom prst="rect">
              <a:avLst/>
            </a:prstGeom>
            <a:noFill/>
            <a:ln w="9525">
              <a:noFill/>
              <a:miter lim="800000"/>
              <a:headEnd/>
              <a:tailEnd/>
            </a:ln>
          </p:spPr>
          <p:txBody>
            <a:bodyPr/>
            <a:lstStyle/>
            <a:p>
              <a:pPr marL="819150" lvl="1" indent="-285750">
                <a:buClr>
                  <a:schemeClr val="hlink"/>
                </a:buClr>
                <a:buSzPct val="55000"/>
                <a:buFont typeface="Wingdings" pitchFamily="2" charset="2"/>
                <a:buChar char="n"/>
                <a:tabLst>
                  <a:tab pos="381000" algn="l"/>
                  <a:tab pos="4000500" algn="l"/>
                  <a:tab pos="6477000" algn="l"/>
                </a:tabLst>
              </a:pPr>
              <a:r>
                <a:rPr lang="es-ES_tradnl">
                  <a:latin typeface="Arial Narrow" pitchFamily="34" charset="0"/>
                </a:rPr>
                <a:t>OFERTA_EMPLEO</a:t>
              </a:r>
              <a:r>
                <a:rPr lang="es-ES_tradnl"/>
                <a:t> tiene dependencia en existencia respecto de </a:t>
              </a:r>
              <a:r>
                <a:rPr lang="es-ES_tradnl">
                  <a:latin typeface="Arial Narrow" pitchFamily="34" charset="0"/>
                </a:rPr>
                <a:t>RESULTA_EN</a:t>
              </a:r>
            </a:p>
          </p:txBody>
        </p:sp>
        <p:sp>
          <p:nvSpPr>
            <p:cNvPr id="100368" name="Line 26"/>
            <p:cNvSpPr>
              <a:spLocks noChangeShapeType="1"/>
            </p:cNvSpPr>
            <p:nvPr/>
          </p:nvSpPr>
          <p:spPr bwMode="auto">
            <a:xfrm>
              <a:off x="3408" y="2448"/>
              <a:ext cx="0" cy="240"/>
            </a:xfrm>
            <a:prstGeom prst="line">
              <a:avLst/>
            </a:prstGeom>
            <a:noFill/>
            <a:ln w="76200" cmpd="dbl">
              <a:solidFill>
                <a:schemeClr val="accent2"/>
              </a:solidFill>
              <a:round/>
              <a:headEnd/>
              <a:tailEnd/>
            </a:ln>
          </p:spPr>
          <p:txBody>
            <a:bodyPr lIns="0" tIns="46800" rIns="0" bIns="10800" anchor="ctr">
              <a:spAutoFit/>
            </a:bodyPr>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5 Marcador de número de diapositiva"/>
          <p:cNvSpPr>
            <a:spLocks noGrp="1"/>
          </p:cNvSpPr>
          <p:nvPr>
            <p:ph type="sldNum" sz="quarter" idx="12"/>
          </p:nvPr>
        </p:nvSpPr>
        <p:spPr>
          <a:noFill/>
        </p:spPr>
        <p:txBody>
          <a:bodyPr/>
          <a:lstStyle/>
          <a:p>
            <a:fld id="{ECD152F2-C49B-4F71-84F4-06104B375FBC}" type="slidenum">
              <a:rPr lang="es-ES" smtClean="0"/>
              <a:pPr/>
              <a:t>96</a:t>
            </a:fld>
            <a:endParaRPr lang="es-ES"/>
          </a:p>
        </p:txBody>
      </p:sp>
      <p:sp>
        <p:nvSpPr>
          <p:cNvPr id="101379" name="Line 49"/>
          <p:cNvSpPr>
            <a:spLocks noChangeShapeType="1"/>
          </p:cNvSpPr>
          <p:nvPr/>
        </p:nvSpPr>
        <p:spPr bwMode="auto">
          <a:xfrm>
            <a:off x="4627563" y="4689475"/>
            <a:ext cx="173037" cy="2286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101380" name="Rectangle 8"/>
          <p:cNvSpPr>
            <a:spLocks noChangeArrowheads="1"/>
          </p:cNvSpPr>
          <p:nvPr/>
        </p:nvSpPr>
        <p:spPr bwMode="auto">
          <a:xfrm>
            <a:off x="1408113" y="3216275"/>
            <a:ext cx="1258887" cy="539750"/>
          </a:xfrm>
          <a:prstGeom prst="rect">
            <a:avLst/>
          </a:prstGeom>
          <a:solidFill>
            <a:schemeClr val="bg1"/>
          </a:solidFill>
          <a:ln w="28575">
            <a:solidFill>
              <a:schemeClr val="tx2"/>
            </a:solidFill>
            <a:miter lim="800000"/>
            <a:headEnd/>
            <a:tailEnd/>
          </a:ln>
        </p:spPr>
        <p:txBody>
          <a:bodyPr lIns="0" tIns="46800" rIns="0" bIns="10800" anchor="ctr"/>
          <a:lstStyle/>
          <a:p>
            <a:pPr algn="ctr" eaLnBrk="0" hangingPunct="0"/>
            <a:r>
              <a:rPr lang="es-ES_tradnl">
                <a:solidFill>
                  <a:schemeClr val="tx2"/>
                </a:solidFill>
                <a:latin typeface="Arial Narrow" pitchFamily="34" charset="0"/>
              </a:rPr>
              <a:t>EMPRESA</a:t>
            </a:r>
          </a:p>
        </p:txBody>
      </p:sp>
      <p:sp>
        <p:nvSpPr>
          <p:cNvPr id="101381" name="Rectangle 9"/>
          <p:cNvSpPr>
            <a:spLocks noChangeArrowheads="1"/>
          </p:cNvSpPr>
          <p:nvPr/>
        </p:nvSpPr>
        <p:spPr bwMode="auto">
          <a:xfrm>
            <a:off x="7427913" y="4167188"/>
            <a:ext cx="1258887" cy="539750"/>
          </a:xfrm>
          <a:prstGeom prst="rect">
            <a:avLst/>
          </a:prstGeom>
          <a:solidFill>
            <a:schemeClr val="bg1"/>
          </a:solidFill>
          <a:ln w="28575">
            <a:solidFill>
              <a:schemeClr val="tx2"/>
            </a:solidFill>
            <a:miter lim="800000"/>
            <a:headEnd/>
            <a:tailEnd/>
          </a:ln>
        </p:spPr>
        <p:txBody>
          <a:bodyPr lIns="0" tIns="46800" rIns="0" bIns="10800" anchor="ctr"/>
          <a:lstStyle/>
          <a:p>
            <a:pPr algn="ctr" eaLnBrk="0" hangingPunct="0">
              <a:lnSpc>
                <a:spcPct val="80000"/>
              </a:lnSpc>
            </a:pPr>
            <a:r>
              <a:rPr lang="es-ES_tradnl">
                <a:solidFill>
                  <a:schemeClr val="tx2"/>
                </a:solidFill>
                <a:latin typeface="Arial Narrow" pitchFamily="34" charset="0"/>
              </a:rPr>
              <a:t>OFERTA</a:t>
            </a:r>
            <a:br>
              <a:rPr lang="es-ES_tradnl">
                <a:solidFill>
                  <a:schemeClr val="tx2"/>
                </a:solidFill>
                <a:latin typeface="Arial Narrow" pitchFamily="34" charset="0"/>
              </a:rPr>
            </a:br>
            <a:r>
              <a:rPr lang="es-ES_tradnl">
                <a:solidFill>
                  <a:schemeClr val="tx2"/>
                </a:solidFill>
                <a:latin typeface="Arial Narrow" pitchFamily="34" charset="0"/>
              </a:rPr>
              <a:t>EMPLEO</a:t>
            </a:r>
          </a:p>
        </p:txBody>
      </p:sp>
      <p:sp>
        <p:nvSpPr>
          <p:cNvPr id="101382" name="Line 10"/>
          <p:cNvSpPr>
            <a:spLocks noChangeShapeType="1"/>
          </p:cNvSpPr>
          <p:nvPr/>
        </p:nvSpPr>
        <p:spPr bwMode="auto">
          <a:xfrm flipV="1">
            <a:off x="4800600" y="3519488"/>
            <a:ext cx="647700" cy="0"/>
          </a:xfrm>
          <a:prstGeom prst="line">
            <a:avLst/>
          </a:prstGeom>
          <a:noFill/>
          <a:ln w="28575">
            <a:solidFill>
              <a:schemeClr val="tx2"/>
            </a:solidFill>
            <a:round/>
            <a:headEnd/>
            <a:tailEnd/>
          </a:ln>
        </p:spPr>
        <p:txBody>
          <a:bodyPr lIns="0" tIns="10800" rIns="0" bIns="10800" anchor="ctr"/>
          <a:lstStyle/>
          <a:p>
            <a:endParaRPr lang="es-MX"/>
          </a:p>
        </p:txBody>
      </p:sp>
      <p:sp>
        <p:nvSpPr>
          <p:cNvPr id="101383" name="Text Box 11"/>
          <p:cNvSpPr txBox="1">
            <a:spLocks noChangeArrowheads="1"/>
          </p:cNvSpPr>
          <p:nvPr/>
        </p:nvSpPr>
        <p:spPr bwMode="auto">
          <a:xfrm>
            <a:off x="3490913" y="3735388"/>
            <a:ext cx="522287"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
        <p:nvSpPr>
          <p:cNvPr id="101384" name="Text Box 12"/>
          <p:cNvSpPr txBox="1">
            <a:spLocks noChangeArrowheads="1"/>
          </p:cNvSpPr>
          <p:nvPr/>
        </p:nvSpPr>
        <p:spPr bwMode="auto">
          <a:xfrm>
            <a:off x="4824413" y="3086100"/>
            <a:ext cx="522287"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(0,m)</a:t>
            </a:r>
          </a:p>
        </p:txBody>
      </p:sp>
      <p:sp>
        <p:nvSpPr>
          <p:cNvPr id="101385" name="Rectangle 13"/>
          <p:cNvSpPr>
            <a:spLocks noChangeArrowheads="1"/>
          </p:cNvSpPr>
          <p:nvPr/>
        </p:nvSpPr>
        <p:spPr bwMode="auto">
          <a:xfrm>
            <a:off x="5414963" y="3232150"/>
            <a:ext cx="1366837" cy="539750"/>
          </a:xfrm>
          <a:prstGeom prst="rect">
            <a:avLst/>
          </a:prstGeom>
          <a:solidFill>
            <a:schemeClr val="bg1"/>
          </a:solidFill>
          <a:ln w="28575" algn="ctr">
            <a:solidFill>
              <a:schemeClr val="tx2"/>
            </a:solidFill>
            <a:miter lim="800000"/>
            <a:headEnd/>
            <a:tailEnd/>
          </a:ln>
        </p:spPr>
        <p:txBody>
          <a:bodyPr lIns="0" tIns="10800" rIns="0" bIns="10800" anchor="ctr"/>
          <a:lstStyle/>
          <a:p>
            <a:pPr algn="ctr" eaLnBrk="0" hangingPunct="0"/>
            <a:r>
              <a:rPr lang="es-ES_tradnl">
                <a:solidFill>
                  <a:schemeClr val="tx2"/>
                </a:solidFill>
                <a:latin typeface="Arial Narrow" pitchFamily="34" charset="0"/>
              </a:rPr>
              <a:t>SOLICITANTE</a:t>
            </a:r>
          </a:p>
        </p:txBody>
      </p:sp>
      <p:sp>
        <p:nvSpPr>
          <p:cNvPr id="101386" name="Line 14"/>
          <p:cNvSpPr>
            <a:spLocks noChangeShapeType="1"/>
          </p:cNvSpPr>
          <p:nvPr/>
        </p:nvSpPr>
        <p:spPr bwMode="auto">
          <a:xfrm>
            <a:off x="4038600" y="3822700"/>
            <a:ext cx="0" cy="409575"/>
          </a:xfrm>
          <a:prstGeom prst="line">
            <a:avLst/>
          </a:prstGeom>
          <a:noFill/>
          <a:ln w="114300" cmpd="dbl">
            <a:solidFill>
              <a:schemeClr val="tx2"/>
            </a:solidFill>
            <a:round/>
            <a:headEnd/>
            <a:tailEnd/>
          </a:ln>
        </p:spPr>
        <p:txBody>
          <a:bodyPr lIns="0" tIns="10800" rIns="0" bIns="10800" anchor="ctr"/>
          <a:lstStyle/>
          <a:p>
            <a:endParaRPr lang="es-MX"/>
          </a:p>
        </p:txBody>
      </p:sp>
      <p:sp>
        <p:nvSpPr>
          <p:cNvPr id="101387" name="AutoShape 15"/>
          <p:cNvSpPr>
            <a:spLocks noChangeArrowheads="1"/>
          </p:cNvSpPr>
          <p:nvPr/>
        </p:nvSpPr>
        <p:spPr bwMode="auto">
          <a:xfrm>
            <a:off x="3294063" y="3194050"/>
            <a:ext cx="1512887" cy="614363"/>
          </a:xfrm>
          <a:prstGeom prst="diamond">
            <a:avLst/>
          </a:prstGeom>
          <a:solidFill>
            <a:schemeClr val="bg1"/>
          </a:solidFill>
          <a:ln w="114300" cmpd="dbl" algn="ctr">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101388" name="Text Box 16"/>
          <p:cNvSpPr txBox="1">
            <a:spLocks noChangeArrowheads="1"/>
          </p:cNvSpPr>
          <p:nvPr/>
        </p:nvSpPr>
        <p:spPr bwMode="auto">
          <a:xfrm>
            <a:off x="2754313" y="3087688"/>
            <a:ext cx="522287"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(0,n)</a:t>
            </a:r>
          </a:p>
        </p:txBody>
      </p:sp>
      <p:sp>
        <p:nvSpPr>
          <p:cNvPr id="101389" name="Rectangle 17"/>
          <p:cNvSpPr>
            <a:spLocks noChangeArrowheads="1"/>
          </p:cNvSpPr>
          <p:nvPr/>
        </p:nvSpPr>
        <p:spPr bwMode="auto">
          <a:xfrm>
            <a:off x="3622675" y="3375025"/>
            <a:ext cx="877888" cy="287338"/>
          </a:xfrm>
          <a:prstGeom prst="rect">
            <a:avLst/>
          </a:prstGeom>
          <a:noFill/>
          <a:ln w="9525">
            <a:noFill/>
            <a:miter lim="800000"/>
            <a:headEnd/>
            <a:tailEnd/>
          </a:ln>
        </p:spPr>
        <p:txBody>
          <a:bodyPr wrap="none">
            <a:spAutoFit/>
          </a:bodyPr>
          <a:lstStyle/>
          <a:p>
            <a:pPr algn="ctr" eaLnBrk="0" hangingPunct="0">
              <a:lnSpc>
                <a:spcPct val="80000"/>
              </a:lnSpc>
            </a:pPr>
            <a:r>
              <a:rPr lang="es-ES_tradnl" sz="1600">
                <a:solidFill>
                  <a:schemeClr val="tx2"/>
                </a:solidFill>
                <a:latin typeface="Arial Narrow" pitchFamily="34" charset="0"/>
              </a:rPr>
              <a:t>REALIZA</a:t>
            </a:r>
          </a:p>
        </p:txBody>
      </p:sp>
      <p:sp>
        <p:nvSpPr>
          <p:cNvPr id="101390" name="Line 18"/>
          <p:cNvSpPr>
            <a:spLocks noChangeShapeType="1"/>
          </p:cNvSpPr>
          <p:nvPr/>
        </p:nvSpPr>
        <p:spPr bwMode="auto">
          <a:xfrm>
            <a:off x="6858000" y="4456113"/>
            <a:ext cx="576263" cy="0"/>
          </a:xfrm>
          <a:prstGeom prst="line">
            <a:avLst/>
          </a:prstGeom>
          <a:noFill/>
          <a:ln w="114300" cmpd="dbl">
            <a:solidFill>
              <a:schemeClr val="tx2"/>
            </a:solidFill>
            <a:round/>
            <a:headEnd/>
            <a:tailEnd/>
          </a:ln>
        </p:spPr>
        <p:txBody>
          <a:bodyPr lIns="0" tIns="10800" rIns="0" bIns="10800" anchor="ctr"/>
          <a:lstStyle/>
          <a:p>
            <a:endParaRPr lang="es-MX"/>
          </a:p>
        </p:txBody>
      </p:sp>
      <p:sp>
        <p:nvSpPr>
          <p:cNvPr id="101391" name="Text Box 19"/>
          <p:cNvSpPr txBox="1">
            <a:spLocks noChangeArrowheads="1"/>
          </p:cNvSpPr>
          <p:nvPr/>
        </p:nvSpPr>
        <p:spPr bwMode="auto">
          <a:xfrm>
            <a:off x="5094288" y="4024313"/>
            <a:ext cx="522287"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(0,1)</a:t>
            </a:r>
          </a:p>
        </p:txBody>
      </p:sp>
      <p:sp>
        <p:nvSpPr>
          <p:cNvPr id="101392" name="Line 20"/>
          <p:cNvSpPr>
            <a:spLocks noChangeShapeType="1"/>
          </p:cNvSpPr>
          <p:nvPr/>
        </p:nvSpPr>
        <p:spPr bwMode="auto">
          <a:xfrm flipV="1">
            <a:off x="4800600" y="4457700"/>
            <a:ext cx="649288" cy="0"/>
          </a:xfrm>
          <a:prstGeom prst="line">
            <a:avLst/>
          </a:prstGeom>
          <a:noFill/>
          <a:ln w="28575">
            <a:solidFill>
              <a:schemeClr val="tx2"/>
            </a:solidFill>
            <a:round/>
            <a:headEnd/>
            <a:tailEnd/>
          </a:ln>
        </p:spPr>
        <p:txBody>
          <a:bodyPr lIns="0" tIns="10800" rIns="0" bIns="10800" anchor="ctr"/>
          <a:lstStyle/>
          <a:p>
            <a:endParaRPr lang="es-MX"/>
          </a:p>
        </p:txBody>
      </p:sp>
      <p:sp>
        <p:nvSpPr>
          <p:cNvPr id="101393" name="AutoShape 21"/>
          <p:cNvSpPr>
            <a:spLocks noChangeArrowheads="1"/>
          </p:cNvSpPr>
          <p:nvPr/>
        </p:nvSpPr>
        <p:spPr bwMode="auto">
          <a:xfrm>
            <a:off x="5410200" y="4127500"/>
            <a:ext cx="1511300" cy="615950"/>
          </a:xfrm>
          <a:prstGeom prst="diamond">
            <a:avLst/>
          </a:prstGeom>
          <a:solidFill>
            <a:schemeClr val="bg1"/>
          </a:solidFill>
          <a:ln w="28575" algn="ctr">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101394" name="Text Box 22"/>
          <p:cNvSpPr txBox="1">
            <a:spLocks noChangeArrowheads="1"/>
          </p:cNvSpPr>
          <p:nvPr/>
        </p:nvSpPr>
        <p:spPr bwMode="auto">
          <a:xfrm>
            <a:off x="6985000" y="4024313"/>
            <a:ext cx="522288"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
        <p:nvSpPr>
          <p:cNvPr id="101395" name="Rectangle 23"/>
          <p:cNvSpPr>
            <a:spLocks noChangeArrowheads="1"/>
          </p:cNvSpPr>
          <p:nvPr/>
        </p:nvSpPr>
        <p:spPr bwMode="auto">
          <a:xfrm>
            <a:off x="5738813" y="4306888"/>
            <a:ext cx="889000" cy="287337"/>
          </a:xfrm>
          <a:prstGeom prst="rect">
            <a:avLst/>
          </a:prstGeom>
          <a:noFill/>
          <a:ln w="9525">
            <a:noFill/>
            <a:miter lim="800000"/>
            <a:headEnd/>
            <a:tailEnd/>
          </a:ln>
        </p:spPr>
        <p:txBody>
          <a:bodyPr wrap="none">
            <a:spAutoFit/>
          </a:bodyPr>
          <a:lstStyle/>
          <a:p>
            <a:pPr algn="ctr" eaLnBrk="0" hangingPunct="0">
              <a:lnSpc>
                <a:spcPct val="80000"/>
              </a:lnSpc>
            </a:pPr>
            <a:r>
              <a:rPr lang="es-ES_tradnl" sz="1600">
                <a:solidFill>
                  <a:schemeClr val="tx2"/>
                </a:solidFill>
                <a:latin typeface="Arial Narrow" pitchFamily="34" charset="0"/>
              </a:rPr>
              <a:t>GENERA</a:t>
            </a:r>
          </a:p>
        </p:txBody>
      </p:sp>
      <p:sp>
        <p:nvSpPr>
          <p:cNvPr id="101396" name="Line 24"/>
          <p:cNvSpPr>
            <a:spLocks noChangeShapeType="1"/>
          </p:cNvSpPr>
          <p:nvPr/>
        </p:nvSpPr>
        <p:spPr bwMode="auto">
          <a:xfrm>
            <a:off x="1912938" y="3013075"/>
            <a:ext cx="0" cy="217488"/>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101397" name="Line 25"/>
          <p:cNvSpPr>
            <a:spLocks noChangeShapeType="1"/>
          </p:cNvSpPr>
          <p:nvPr/>
        </p:nvSpPr>
        <p:spPr bwMode="auto">
          <a:xfrm>
            <a:off x="3082925" y="4537075"/>
            <a:ext cx="287338"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101398" name="Oval 26"/>
          <p:cNvSpPr>
            <a:spLocks noChangeArrowheads="1"/>
          </p:cNvSpPr>
          <p:nvPr/>
        </p:nvSpPr>
        <p:spPr bwMode="auto">
          <a:xfrm>
            <a:off x="2219325" y="4384675"/>
            <a:ext cx="862013" cy="452438"/>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101399" name="Text Box 27"/>
          <p:cNvSpPr txBox="1">
            <a:spLocks noChangeArrowheads="1"/>
          </p:cNvSpPr>
          <p:nvPr/>
        </p:nvSpPr>
        <p:spPr bwMode="auto">
          <a:xfrm>
            <a:off x="2362200" y="4384675"/>
            <a:ext cx="603250" cy="296863"/>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a:solidFill>
                  <a:schemeClr val="tx2"/>
                </a:solidFill>
                <a:latin typeface="Arial Narrow" pitchFamily="34" charset="0"/>
              </a:rPr>
              <a:t>fecha</a:t>
            </a:r>
          </a:p>
        </p:txBody>
      </p:sp>
      <p:sp>
        <p:nvSpPr>
          <p:cNvPr id="101400" name="Line 28"/>
          <p:cNvSpPr>
            <a:spLocks noChangeShapeType="1"/>
          </p:cNvSpPr>
          <p:nvPr/>
        </p:nvSpPr>
        <p:spPr bwMode="auto">
          <a:xfrm flipH="1">
            <a:off x="2667000" y="3487738"/>
            <a:ext cx="685800"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101401" name="Oval 29"/>
          <p:cNvSpPr>
            <a:spLocks noChangeArrowheads="1"/>
          </p:cNvSpPr>
          <p:nvPr/>
        </p:nvSpPr>
        <p:spPr bwMode="auto">
          <a:xfrm>
            <a:off x="1482725" y="2632075"/>
            <a:ext cx="862013" cy="38100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101402" name="Text Box 30"/>
          <p:cNvSpPr txBox="1">
            <a:spLocks noChangeArrowheads="1"/>
          </p:cNvSpPr>
          <p:nvPr/>
        </p:nvSpPr>
        <p:spPr bwMode="auto">
          <a:xfrm>
            <a:off x="1520825" y="2652713"/>
            <a:ext cx="779463" cy="296862"/>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nombre</a:t>
            </a:r>
          </a:p>
        </p:txBody>
      </p:sp>
      <p:sp>
        <p:nvSpPr>
          <p:cNvPr id="101403" name="Line 31"/>
          <p:cNvSpPr>
            <a:spLocks noChangeShapeType="1"/>
          </p:cNvSpPr>
          <p:nvPr/>
        </p:nvSpPr>
        <p:spPr bwMode="auto">
          <a:xfrm>
            <a:off x="8047038" y="4705350"/>
            <a:ext cx="0" cy="2159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101404" name="Oval 32"/>
          <p:cNvSpPr>
            <a:spLocks noChangeArrowheads="1"/>
          </p:cNvSpPr>
          <p:nvPr/>
        </p:nvSpPr>
        <p:spPr bwMode="auto">
          <a:xfrm>
            <a:off x="7616825" y="4922838"/>
            <a:ext cx="862013" cy="38100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101405" name="Text Box 33"/>
          <p:cNvSpPr txBox="1">
            <a:spLocks noChangeArrowheads="1"/>
          </p:cNvSpPr>
          <p:nvPr/>
        </p:nvSpPr>
        <p:spPr bwMode="auto">
          <a:xfrm>
            <a:off x="7640638" y="4943475"/>
            <a:ext cx="811212" cy="296863"/>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idOferta</a:t>
            </a:r>
          </a:p>
        </p:txBody>
      </p:sp>
      <p:sp>
        <p:nvSpPr>
          <p:cNvPr id="101406" name="Line 34"/>
          <p:cNvSpPr>
            <a:spLocks noChangeShapeType="1"/>
          </p:cNvSpPr>
          <p:nvPr/>
        </p:nvSpPr>
        <p:spPr bwMode="auto">
          <a:xfrm>
            <a:off x="5867400" y="3016250"/>
            <a:ext cx="0" cy="2159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101407" name="Oval 35"/>
          <p:cNvSpPr>
            <a:spLocks noChangeArrowheads="1"/>
          </p:cNvSpPr>
          <p:nvPr/>
        </p:nvSpPr>
        <p:spPr bwMode="auto">
          <a:xfrm>
            <a:off x="5435600" y="2632075"/>
            <a:ext cx="862013" cy="38100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101408" name="Text Box 36"/>
          <p:cNvSpPr txBox="1">
            <a:spLocks noChangeArrowheads="1"/>
          </p:cNvSpPr>
          <p:nvPr/>
        </p:nvSpPr>
        <p:spPr bwMode="auto">
          <a:xfrm>
            <a:off x="5692775" y="2676525"/>
            <a:ext cx="341313" cy="296863"/>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nif</a:t>
            </a:r>
          </a:p>
        </p:txBody>
      </p:sp>
      <p:sp>
        <p:nvSpPr>
          <p:cNvPr id="101409" name="Line 40"/>
          <p:cNvSpPr>
            <a:spLocks noChangeShapeType="1"/>
          </p:cNvSpPr>
          <p:nvPr/>
        </p:nvSpPr>
        <p:spPr bwMode="auto">
          <a:xfrm flipH="1">
            <a:off x="2362200" y="4689475"/>
            <a:ext cx="584200" cy="0"/>
          </a:xfrm>
          <a:prstGeom prst="line">
            <a:avLst/>
          </a:prstGeom>
          <a:noFill/>
          <a:ln w="28575">
            <a:solidFill>
              <a:schemeClr val="tx2"/>
            </a:solidFill>
            <a:prstDash val="dash"/>
            <a:round/>
            <a:headEnd/>
            <a:tailEnd/>
          </a:ln>
        </p:spPr>
        <p:txBody>
          <a:bodyPr lIns="0" tIns="46800" rIns="0" bIns="10800" anchor="ctr">
            <a:spAutoFit/>
          </a:bodyPr>
          <a:lstStyle/>
          <a:p>
            <a:endParaRPr lang="es-MX"/>
          </a:p>
        </p:txBody>
      </p:sp>
      <p:sp>
        <p:nvSpPr>
          <p:cNvPr id="101410" name="Rectangle 41"/>
          <p:cNvSpPr>
            <a:spLocks noChangeArrowheads="1"/>
          </p:cNvSpPr>
          <p:nvPr/>
        </p:nvSpPr>
        <p:spPr bwMode="auto">
          <a:xfrm>
            <a:off x="3384550" y="4216400"/>
            <a:ext cx="1439863" cy="539750"/>
          </a:xfrm>
          <a:prstGeom prst="rect">
            <a:avLst/>
          </a:prstGeom>
          <a:solidFill>
            <a:schemeClr val="bg1"/>
          </a:solidFill>
          <a:ln w="114300" cmpd="dbl" algn="ctr">
            <a:solidFill>
              <a:schemeClr val="tx2"/>
            </a:solidFill>
            <a:miter lim="800000"/>
            <a:headEnd/>
            <a:tailEnd/>
          </a:ln>
        </p:spPr>
        <p:txBody>
          <a:bodyPr lIns="0" tIns="10800" rIns="0" bIns="10800" anchor="ctr"/>
          <a:lstStyle/>
          <a:p>
            <a:pPr algn="ctr" eaLnBrk="0" hangingPunct="0"/>
            <a:r>
              <a:rPr lang="es-ES_tradnl">
                <a:solidFill>
                  <a:schemeClr val="tx2"/>
                </a:solidFill>
                <a:latin typeface="Arial Narrow" pitchFamily="34" charset="0"/>
              </a:rPr>
              <a:t>ENTREVISTA</a:t>
            </a:r>
          </a:p>
        </p:txBody>
      </p:sp>
      <p:sp>
        <p:nvSpPr>
          <p:cNvPr id="101411" name="Rectangle 45"/>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0488"/>
            <a:r>
              <a:rPr lang="es-ES_tradnl" sz="2800">
                <a:solidFill>
                  <a:schemeClr val="tx2"/>
                </a:solidFill>
                <a:latin typeface="Times New Roman" pitchFamily="18" charset="0"/>
              </a:rPr>
              <a:t>Agregación de tipos de entidad (vi): Ejemplo 1</a:t>
            </a:r>
            <a:endParaRPr lang="es-ES" sz="2800">
              <a:solidFill>
                <a:schemeClr val="tx2"/>
              </a:solidFill>
              <a:latin typeface="Times New Roman" pitchFamily="18" charset="0"/>
            </a:endParaRPr>
          </a:p>
        </p:txBody>
      </p:sp>
      <p:sp>
        <p:nvSpPr>
          <p:cNvPr id="101412" name="Rectangle 46"/>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101413" name="Rectangle 47"/>
          <p:cNvSpPr>
            <a:spLocks noChangeArrowheads="1"/>
          </p:cNvSpPr>
          <p:nvPr/>
        </p:nvSpPr>
        <p:spPr bwMode="auto">
          <a:xfrm>
            <a:off x="1042988" y="1989138"/>
            <a:ext cx="7831137" cy="457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Solución 4: Relación ternaria </a:t>
            </a:r>
            <a:r>
              <a:rPr lang="es-ES_tradnl" sz="2400" b="1">
                <a:cs typeface="Arial" charset="0"/>
              </a:rPr>
              <a:t>«</a:t>
            </a:r>
            <a:r>
              <a:rPr lang="es-ES_tradnl" sz="2400" b="1"/>
              <a:t> falsa</a:t>
            </a:r>
            <a:r>
              <a:rPr lang="es-ES_tradnl" sz="2400" b="1">
                <a:cs typeface="Arial" charset="0"/>
              </a:rPr>
              <a:t>»</a:t>
            </a:r>
          </a:p>
        </p:txBody>
      </p:sp>
      <p:sp>
        <p:nvSpPr>
          <p:cNvPr id="101414" name="Rectangle 48"/>
          <p:cNvSpPr>
            <a:spLocks noChangeArrowheads="1"/>
          </p:cNvSpPr>
          <p:nvPr/>
        </p:nvSpPr>
        <p:spPr bwMode="auto">
          <a:xfrm>
            <a:off x="7507288" y="1524000"/>
            <a:ext cx="1484312" cy="484188"/>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101415" name="Oval 50"/>
          <p:cNvSpPr>
            <a:spLocks noChangeArrowheads="1"/>
          </p:cNvSpPr>
          <p:nvPr/>
        </p:nvSpPr>
        <p:spPr bwMode="auto">
          <a:xfrm>
            <a:off x="2465388" y="4956175"/>
            <a:ext cx="1609725" cy="417513"/>
          </a:xfrm>
          <a:prstGeom prst="ellipse">
            <a:avLst/>
          </a:prstGeom>
          <a:solidFill>
            <a:schemeClr val="bg1"/>
          </a:solidFill>
          <a:ln w="28575">
            <a:solidFill>
              <a:schemeClr val="tx2"/>
            </a:solidFill>
            <a:round/>
            <a:headEnd/>
            <a:tailEnd/>
          </a:ln>
        </p:spPr>
        <p:txBody>
          <a:bodyPr wrap="none" lIns="0" tIns="0" rIns="0" bIns="0" anchor="ctr">
            <a:spAutoFit/>
          </a:bodyPr>
          <a:lstStyle/>
          <a:p>
            <a:pPr algn="ctr" eaLnBrk="0" hangingPunct="0"/>
            <a:r>
              <a:rPr lang="es-ES_tradnl">
                <a:solidFill>
                  <a:schemeClr val="tx2"/>
                </a:solidFill>
                <a:latin typeface="Arial Narrow" pitchFamily="34" charset="0"/>
              </a:rPr>
              <a:t>nomContacto</a:t>
            </a:r>
          </a:p>
        </p:txBody>
      </p:sp>
      <p:sp>
        <p:nvSpPr>
          <p:cNvPr id="101416" name="Oval 51"/>
          <p:cNvSpPr>
            <a:spLocks noChangeArrowheads="1"/>
          </p:cNvSpPr>
          <p:nvPr/>
        </p:nvSpPr>
        <p:spPr bwMode="auto">
          <a:xfrm>
            <a:off x="4243388" y="4894263"/>
            <a:ext cx="1597025" cy="417512"/>
          </a:xfrm>
          <a:prstGeom prst="ellipse">
            <a:avLst/>
          </a:prstGeom>
          <a:solidFill>
            <a:schemeClr val="bg1"/>
          </a:solidFill>
          <a:ln w="28575">
            <a:solidFill>
              <a:schemeClr val="tx2"/>
            </a:solidFill>
            <a:round/>
            <a:headEnd/>
            <a:tailEnd/>
          </a:ln>
        </p:spPr>
        <p:txBody>
          <a:bodyPr wrap="none" lIns="0" tIns="0" rIns="0" bIns="0" anchor="ctr">
            <a:spAutoFit/>
          </a:bodyPr>
          <a:lstStyle/>
          <a:p>
            <a:pPr algn="ctr" eaLnBrk="0" hangingPunct="0"/>
            <a:r>
              <a:rPr lang="es-ES_tradnl">
                <a:solidFill>
                  <a:schemeClr val="tx2"/>
                </a:solidFill>
                <a:latin typeface="Arial Narrow" pitchFamily="34" charset="0"/>
              </a:rPr>
              <a:t>telefContacto</a:t>
            </a:r>
          </a:p>
        </p:txBody>
      </p:sp>
      <p:sp>
        <p:nvSpPr>
          <p:cNvPr id="101417" name="Line 52"/>
          <p:cNvSpPr>
            <a:spLocks noChangeShapeType="1"/>
          </p:cNvSpPr>
          <p:nvPr/>
        </p:nvSpPr>
        <p:spPr bwMode="auto">
          <a:xfrm>
            <a:off x="3657600" y="4765675"/>
            <a:ext cx="0" cy="2286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101418" name="Rectangle 53"/>
          <p:cNvSpPr>
            <a:spLocks noChangeArrowheads="1"/>
          </p:cNvSpPr>
          <p:nvPr/>
        </p:nvSpPr>
        <p:spPr bwMode="auto">
          <a:xfrm>
            <a:off x="1173163" y="5562600"/>
            <a:ext cx="7772400" cy="863600"/>
          </a:xfrm>
          <a:prstGeom prst="rect">
            <a:avLst/>
          </a:prstGeom>
          <a:noFill/>
          <a:ln w="9525">
            <a:noFill/>
            <a:miter lim="800000"/>
            <a:headEnd/>
            <a:tailEnd/>
          </a:ln>
        </p:spPr>
        <p:txBody>
          <a:bodyPr/>
          <a:lstStyle/>
          <a:p>
            <a:pPr marL="742950" lvl="1" indent="-285750">
              <a:spcBef>
                <a:spcPct val="20000"/>
              </a:spcBef>
              <a:buClr>
                <a:schemeClr val="hlink"/>
              </a:buClr>
              <a:buSzPct val="55000"/>
              <a:buFont typeface="Wingdings" pitchFamily="2" charset="2"/>
              <a:buChar char="n"/>
            </a:pPr>
            <a:r>
              <a:rPr lang="es-ES_tradnl"/>
              <a:t>Tipo de entidad débil de otros dos</a:t>
            </a:r>
          </a:p>
          <a:p>
            <a:pPr marL="742950" lvl="1" indent="-285750">
              <a:spcBef>
                <a:spcPct val="20000"/>
              </a:spcBef>
              <a:buClr>
                <a:schemeClr val="hlink"/>
              </a:buClr>
              <a:buSzPct val="55000"/>
              <a:buFont typeface="Wingdings" pitchFamily="2" charset="2"/>
              <a:buChar char="n"/>
            </a:pPr>
            <a:r>
              <a:rPr lang="es-ES_tradnl"/>
              <a:t>¿Qué significa que </a:t>
            </a:r>
            <a:r>
              <a:rPr lang="es-ES_tradnl">
                <a:latin typeface="Arial Narrow" pitchFamily="34" charset="0"/>
              </a:rPr>
              <a:t>ENTREVISTA</a:t>
            </a:r>
            <a:r>
              <a:rPr lang="es-ES_tradnl"/>
              <a:t> tenga </a:t>
            </a:r>
            <a:r>
              <a:rPr lang="es-ES_tradnl">
                <a:latin typeface="Arial Narrow" pitchFamily="34" charset="0"/>
              </a:rPr>
              <a:t>fecha</a:t>
            </a:r>
            <a:r>
              <a:rPr lang="es-ES_tradnl"/>
              <a:t> como clave parcial?</a:t>
            </a:r>
            <a:endParaRPr lang="es-ES"/>
          </a:p>
        </p:txBody>
      </p:sp>
    </p:spTree>
  </p:cSld>
  <p:clrMapOvr>
    <a:masterClrMapping/>
  </p:clrMapOvr>
  <p:transition advTm="49024"/>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5 Marcador de número de diapositiva"/>
          <p:cNvSpPr>
            <a:spLocks noGrp="1"/>
          </p:cNvSpPr>
          <p:nvPr>
            <p:ph type="sldNum" sz="quarter" idx="12"/>
          </p:nvPr>
        </p:nvSpPr>
        <p:spPr>
          <a:noFill/>
        </p:spPr>
        <p:txBody>
          <a:bodyPr/>
          <a:lstStyle/>
          <a:p>
            <a:fld id="{89B5CF80-F3C5-4ED5-888D-C1F835BE59D6}" type="slidenum">
              <a:rPr lang="es-ES" smtClean="0"/>
              <a:pPr/>
              <a:t>97</a:t>
            </a:fld>
            <a:endParaRPr lang="es-ES"/>
          </a:p>
        </p:txBody>
      </p:sp>
      <p:sp>
        <p:nvSpPr>
          <p:cNvPr id="102403" name="Line 44"/>
          <p:cNvSpPr>
            <a:spLocks noChangeShapeType="1"/>
          </p:cNvSpPr>
          <p:nvPr/>
        </p:nvSpPr>
        <p:spPr bwMode="auto">
          <a:xfrm flipH="1" flipV="1">
            <a:off x="5462588" y="4291013"/>
            <a:ext cx="533400" cy="0"/>
          </a:xfrm>
          <a:prstGeom prst="line">
            <a:avLst/>
          </a:prstGeom>
          <a:noFill/>
          <a:ln w="114300" cmpd="dbl">
            <a:solidFill>
              <a:schemeClr val="tx2"/>
            </a:solidFill>
            <a:round/>
            <a:headEnd/>
            <a:tailEnd/>
          </a:ln>
        </p:spPr>
        <p:txBody>
          <a:bodyPr lIns="0" tIns="10800" rIns="0" bIns="10800" anchor="ctr"/>
          <a:lstStyle/>
          <a:p>
            <a:endParaRPr lang="es-MX"/>
          </a:p>
        </p:txBody>
      </p:sp>
      <p:sp>
        <p:nvSpPr>
          <p:cNvPr id="102404" name="Line 45"/>
          <p:cNvSpPr>
            <a:spLocks noChangeShapeType="1"/>
          </p:cNvSpPr>
          <p:nvPr/>
        </p:nvSpPr>
        <p:spPr bwMode="auto">
          <a:xfrm flipH="1" flipV="1">
            <a:off x="3557588" y="4291013"/>
            <a:ext cx="533400" cy="0"/>
          </a:xfrm>
          <a:prstGeom prst="line">
            <a:avLst/>
          </a:prstGeom>
          <a:noFill/>
          <a:ln w="114300" cmpd="dbl">
            <a:solidFill>
              <a:schemeClr val="tx2"/>
            </a:solidFill>
            <a:round/>
            <a:headEnd/>
            <a:tailEnd/>
          </a:ln>
        </p:spPr>
        <p:txBody>
          <a:bodyPr lIns="0" tIns="10800" rIns="0" bIns="10800" anchor="ctr"/>
          <a:lstStyle/>
          <a:p>
            <a:endParaRPr lang="es-MX"/>
          </a:p>
        </p:txBody>
      </p:sp>
      <p:sp>
        <p:nvSpPr>
          <p:cNvPr id="102405" name="Rectangle 3"/>
          <p:cNvSpPr>
            <a:spLocks noChangeArrowheads="1"/>
          </p:cNvSpPr>
          <p:nvPr/>
        </p:nvSpPr>
        <p:spPr bwMode="auto">
          <a:xfrm>
            <a:off x="1187450" y="5734050"/>
            <a:ext cx="7772400" cy="863600"/>
          </a:xfrm>
          <a:prstGeom prst="rect">
            <a:avLst/>
          </a:prstGeom>
          <a:noFill/>
          <a:ln w="9525">
            <a:noFill/>
            <a:miter lim="800000"/>
            <a:headEnd/>
            <a:tailEnd/>
          </a:ln>
        </p:spPr>
        <p:txBody>
          <a:bodyPr/>
          <a:lstStyle/>
          <a:p>
            <a:pPr marL="742950" lvl="1" indent="-285750">
              <a:spcBef>
                <a:spcPct val="20000"/>
              </a:spcBef>
              <a:buClr>
                <a:schemeClr val="hlink"/>
              </a:buClr>
              <a:buSzPct val="55000"/>
              <a:buFont typeface="Wingdings" pitchFamily="2" charset="2"/>
              <a:buChar char="n"/>
            </a:pPr>
            <a:r>
              <a:rPr lang="es-ES_tradnl"/>
              <a:t>Tipo de entidad débil de otros dos</a:t>
            </a:r>
            <a:endParaRPr lang="es-ES"/>
          </a:p>
        </p:txBody>
      </p:sp>
      <p:sp>
        <p:nvSpPr>
          <p:cNvPr id="102406" name="Rectangle 4"/>
          <p:cNvSpPr>
            <a:spLocks noChangeArrowheads="1"/>
          </p:cNvSpPr>
          <p:nvPr/>
        </p:nvSpPr>
        <p:spPr bwMode="auto">
          <a:xfrm>
            <a:off x="2262188" y="3046413"/>
            <a:ext cx="1258887" cy="539750"/>
          </a:xfrm>
          <a:prstGeom prst="rect">
            <a:avLst/>
          </a:prstGeom>
          <a:solidFill>
            <a:schemeClr val="bg1"/>
          </a:solidFill>
          <a:ln w="28575">
            <a:solidFill>
              <a:schemeClr val="tx2"/>
            </a:solidFill>
            <a:miter lim="800000"/>
            <a:headEnd/>
            <a:tailEnd/>
          </a:ln>
        </p:spPr>
        <p:txBody>
          <a:bodyPr lIns="0" tIns="46800" rIns="0" bIns="10800" anchor="ctr"/>
          <a:lstStyle/>
          <a:p>
            <a:pPr algn="ctr" eaLnBrk="0" hangingPunct="0"/>
            <a:r>
              <a:rPr lang="es-ES_tradnl">
                <a:solidFill>
                  <a:schemeClr val="tx2"/>
                </a:solidFill>
                <a:latin typeface="Arial Narrow" pitchFamily="34" charset="0"/>
              </a:rPr>
              <a:t>EMPRESA</a:t>
            </a:r>
          </a:p>
        </p:txBody>
      </p:sp>
      <p:sp>
        <p:nvSpPr>
          <p:cNvPr id="102407" name="Rectangle 5"/>
          <p:cNvSpPr>
            <a:spLocks noChangeArrowheads="1"/>
          </p:cNvSpPr>
          <p:nvPr/>
        </p:nvSpPr>
        <p:spPr bwMode="auto">
          <a:xfrm>
            <a:off x="6072188" y="4906963"/>
            <a:ext cx="1258887" cy="539750"/>
          </a:xfrm>
          <a:prstGeom prst="rect">
            <a:avLst/>
          </a:prstGeom>
          <a:solidFill>
            <a:schemeClr val="bg1"/>
          </a:solidFill>
          <a:ln w="28575">
            <a:solidFill>
              <a:schemeClr val="tx2"/>
            </a:solidFill>
            <a:miter lim="800000"/>
            <a:headEnd/>
            <a:tailEnd/>
          </a:ln>
        </p:spPr>
        <p:txBody>
          <a:bodyPr lIns="0" tIns="46800" rIns="0" bIns="10800" anchor="ctr"/>
          <a:lstStyle/>
          <a:p>
            <a:pPr algn="ctr" eaLnBrk="0" hangingPunct="0">
              <a:lnSpc>
                <a:spcPct val="80000"/>
              </a:lnSpc>
            </a:pPr>
            <a:r>
              <a:rPr lang="es-ES_tradnl">
                <a:solidFill>
                  <a:schemeClr val="tx2"/>
                </a:solidFill>
                <a:latin typeface="Arial Narrow" pitchFamily="34" charset="0"/>
              </a:rPr>
              <a:t>OFERTA</a:t>
            </a:r>
            <a:br>
              <a:rPr lang="es-ES_tradnl">
                <a:solidFill>
                  <a:schemeClr val="tx2"/>
                </a:solidFill>
                <a:latin typeface="Arial Narrow" pitchFamily="34" charset="0"/>
              </a:rPr>
            </a:br>
            <a:r>
              <a:rPr lang="es-ES_tradnl">
                <a:solidFill>
                  <a:schemeClr val="tx2"/>
                </a:solidFill>
                <a:latin typeface="Arial Narrow" pitchFamily="34" charset="0"/>
              </a:rPr>
              <a:t>EMPLEO</a:t>
            </a:r>
          </a:p>
        </p:txBody>
      </p:sp>
      <p:sp>
        <p:nvSpPr>
          <p:cNvPr id="102408" name="Line 6"/>
          <p:cNvSpPr>
            <a:spLocks noChangeShapeType="1"/>
          </p:cNvSpPr>
          <p:nvPr/>
        </p:nvSpPr>
        <p:spPr bwMode="auto">
          <a:xfrm flipV="1">
            <a:off x="6681788" y="3605213"/>
            <a:ext cx="0" cy="381000"/>
          </a:xfrm>
          <a:prstGeom prst="line">
            <a:avLst/>
          </a:prstGeom>
          <a:noFill/>
          <a:ln w="28575">
            <a:solidFill>
              <a:schemeClr val="tx2"/>
            </a:solidFill>
            <a:round/>
            <a:headEnd/>
            <a:tailEnd/>
          </a:ln>
        </p:spPr>
        <p:txBody>
          <a:bodyPr lIns="0" tIns="10800" rIns="0" bIns="10800" anchor="ctr"/>
          <a:lstStyle/>
          <a:p>
            <a:endParaRPr lang="es-MX"/>
          </a:p>
        </p:txBody>
      </p:sp>
      <p:sp>
        <p:nvSpPr>
          <p:cNvPr id="102409" name="Text Box 7"/>
          <p:cNvSpPr txBox="1">
            <a:spLocks noChangeArrowheads="1"/>
          </p:cNvSpPr>
          <p:nvPr/>
        </p:nvSpPr>
        <p:spPr bwMode="auto">
          <a:xfrm>
            <a:off x="3481388" y="3833813"/>
            <a:ext cx="522287"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
        <p:nvSpPr>
          <p:cNvPr id="102410" name="Text Box 8"/>
          <p:cNvSpPr txBox="1">
            <a:spLocks noChangeArrowheads="1"/>
          </p:cNvSpPr>
          <p:nvPr/>
        </p:nvSpPr>
        <p:spPr bwMode="auto">
          <a:xfrm>
            <a:off x="6757988" y="3624263"/>
            <a:ext cx="522287"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(0,m)</a:t>
            </a:r>
          </a:p>
        </p:txBody>
      </p:sp>
      <p:sp>
        <p:nvSpPr>
          <p:cNvPr id="102411" name="Rectangle 9"/>
          <p:cNvSpPr>
            <a:spLocks noChangeArrowheads="1"/>
          </p:cNvSpPr>
          <p:nvPr/>
        </p:nvSpPr>
        <p:spPr bwMode="auto">
          <a:xfrm>
            <a:off x="5995988" y="3062288"/>
            <a:ext cx="1366837" cy="539750"/>
          </a:xfrm>
          <a:prstGeom prst="rect">
            <a:avLst/>
          </a:prstGeom>
          <a:solidFill>
            <a:schemeClr val="bg1"/>
          </a:solidFill>
          <a:ln w="28575" algn="ctr">
            <a:solidFill>
              <a:schemeClr val="tx2"/>
            </a:solidFill>
            <a:miter lim="800000"/>
            <a:headEnd/>
            <a:tailEnd/>
          </a:ln>
        </p:spPr>
        <p:txBody>
          <a:bodyPr lIns="0" tIns="10800" rIns="0" bIns="10800" anchor="ctr"/>
          <a:lstStyle/>
          <a:p>
            <a:pPr algn="ctr" eaLnBrk="0" hangingPunct="0"/>
            <a:r>
              <a:rPr lang="es-ES_tradnl">
                <a:solidFill>
                  <a:schemeClr val="tx2"/>
                </a:solidFill>
                <a:latin typeface="Arial Narrow" pitchFamily="34" charset="0"/>
              </a:rPr>
              <a:t>SOLICITANTE</a:t>
            </a:r>
          </a:p>
        </p:txBody>
      </p:sp>
      <p:sp>
        <p:nvSpPr>
          <p:cNvPr id="102412" name="AutoShape 11"/>
          <p:cNvSpPr>
            <a:spLocks noChangeArrowheads="1"/>
          </p:cNvSpPr>
          <p:nvPr/>
        </p:nvSpPr>
        <p:spPr bwMode="auto">
          <a:xfrm>
            <a:off x="2120900" y="3981450"/>
            <a:ext cx="1512888" cy="614363"/>
          </a:xfrm>
          <a:prstGeom prst="diamond">
            <a:avLst/>
          </a:prstGeom>
          <a:solidFill>
            <a:schemeClr val="bg1"/>
          </a:solidFill>
          <a:ln w="114300" cmpd="dbl" algn="ctr">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102413" name="Text Box 12"/>
          <p:cNvSpPr txBox="1">
            <a:spLocks noChangeArrowheads="1"/>
          </p:cNvSpPr>
          <p:nvPr/>
        </p:nvSpPr>
        <p:spPr bwMode="auto">
          <a:xfrm>
            <a:off x="2338388" y="3605213"/>
            <a:ext cx="522287"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(0,n)</a:t>
            </a:r>
          </a:p>
        </p:txBody>
      </p:sp>
      <p:sp>
        <p:nvSpPr>
          <p:cNvPr id="102414" name="Rectangle 13"/>
          <p:cNvSpPr>
            <a:spLocks noChangeArrowheads="1"/>
          </p:cNvSpPr>
          <p:nvPr/>
        </p:nvSpPr>
        <p:spPr bwMode="auto">
          <a:xfrm>
            <a:off x="2451100" y="4151313"/>
            <a:ext cx="877888" cy="287337"/>
          </a:xfrm>
          <a:prstGeom prst="rect">
            <a:avLst/>
          </a:prstGeom>
          <a:noFill/>
          <a:ln w="9525">
            <a:noFill/>
            <a:miter lim="800000"/>
            <a:headEnd/>
            <a:tailEnd/>
          </a:ln>
        </p:spPr>
        <p:txBody>
          <a:bodyPr wrap="none">
            <a:spAutoFit/>
          </a:bodyPr>
          <a:lstStyle/>
          <a:p>
            <a:pPr algn="ctr" eaLnBrk="0" hangingPunct="0">
              <a:lnSpc>
                <a:spcPct val="80000"/>
              </a:lnSpc>
            </a:pPr>
            <a:r>
              <a:rPr lang="es-ES_tradnl" sz="1600">
                <a:solidFill>
                  <a:schemeClr val="tx2"/>
                </a:solidFill>
                <a:latin typeface="Arial Narrow" pitchFamily="34" charset="0"/>
              </a:rPr>
              <a:t>REALIZA</a:t>
            </a:r>
          </a:p>
        </p:txBody>
      </p:sp>
      <p:sp>
        <p:nvSpPr>
          <p:cNvPr id="102415" name="Line 14"/>
          <p:cNvSpPr>
            <a:spLocks noChangeShapeType="1"/>
          </p:cNvSpPr>
          <p:nvPr/>
        </p:nvSpPr>
        <p:spPr bwMode="auto">
          <a:xfrm>
            <a:off x="5462588" y="5195888"/>
            <a:ext cx="576262" cy="0"/>
          </a:xfrm>
          <a:prstGeom prst="line">
            <a:avLst/>
          </a:prstGeom>
          <a:noFill/>
          <a:ln w="114300" cmpd="dbl">
            <a:solidFill>
              <a:schemeClr val="tx2"/>
            </a:solidFill>
            <a:round/>
            <a:headEnd/>
            <a:tailEnd/>
          </a:ln>
        </p:spPr>
        <p:txBody>
          <a:bodyPr lIns="0" tIns="10800" rIns="0" bIns="10800" anchor="ctr"/>
          <a:lstStyle/>
          <a:p>
            <a:endParaRPr lang="es-MX"/>
          </a:p>
        </p:txBody>
      </p:sp>
      <p:sp>
        <p:nvSpPr>
          <p:cNvPr id="102416" name="Text Box 15"/>
          <p:cNvSpPr txBox="1">
            <a:spLocks noChangeArrowheads="1"/>
          </p:cNvSpPr>
          <p:nvPr/>
        </p:nvSpPr>
        <p:spPr bwMode="auto">
          <a:xfrm>
            <a:off x="4864100" y="4538663"/>
            <a:ext cx="522288"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(0,1)</a:t>
            </a:r>
          </a:p>
        </p:txBody>
      </p:sp>
      <p:sp>
        <p:nvSpPr>
          <p:cNvPr id="102417" name="Line 16"/>
          <p:cNvSpPr>
            <a:spLocks noChangeShapeType="1"/>
          </p:cNvSpPr>
          <p:nvPr/>
        </p:nvSpPr>
        <p:spPr bwMode="auto">
          <a:xfrm>
            <a:off x="4776788" y="4595813"/>
            <a:ext cx="0" cy="304800"/>
          </a:xfrm>
          <a:prstGeom prst="line">
            <a:avLst/>
          </a:prstGeom>
          <a:noFill/>
          <a:ln w="28575">
            <a:solidFill>
              <a:schemeClr val="tx2"/>
            </a:solidFill>
            <a:round/>
            <a:headEnd/>
            <a:tailEnd/>
          </a:ln>
        </p:spPr>
        <p:txBody>
          <a:bodyPr lIns="0" tIns="10800" rIns="0" bIns="10800" anchor="ctr"/>
          <a:lstStyle/>
          <a:p>
            <a:endParaRPr lang="es-MX"/>
          </a:p>
        </p:txBody>
      </p:sp>
      <p:sp>
        <p:nvSpPr>
          <p:cNvPr id="102418" name="AutoShape 17"/>
          <p:cNvSpPr>
            <a:spLocks noChangeArrowheads="1"/>
          </p:cNvSpPr>
          <p:nvPr/>
        </p:nvSpPr>
        <p:spPr bwMode="auto">
          <a:xfrm>
            <a:off x="4014788" y="4900613"/>
            <a:ext cx="1511300" cy="615950"/>
          </a:xfrm>
          <a:prstGeom prst="diamond">
            <a:avLst/>
          </a:prstGeom>
          <a:solidFill>
            <a:schemeClr val="bg1"/>
          </a:solidFill>
          <a:ln w="28575" algn="ctr">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102419" name="Text Box 18"/>
          <p:cNvSpPr txBox="1">
            <a:spLocks noChangeArrowheads="1"/>
          </p:cNvSpPr>
          <p:nvPr/>
        </p:nvSpPr>
        <p:spPr bwMode="auto">
          <a:xfrm>
            <a:off x="5538788" y="4764088"/>
            <a:ext cx="522287"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
        <p:nvSpPr>
          <p:cNvPr id="102420" name="Rectangle 19"/>
          <p:cNvSpPr>
            <a:spLocks noChangeArrowheads="1"/>
          </p:cNvSpPr>
          <p:nvPr/>
        </p:nvSpPr>
        <p:spPr bwMode="auto">
          <a:xfrm>
            <a:off x="4319588" y="5053013"/>
            <a:ext cx="889000" cy="287337"/>
          </a:xfrm>
          <a:prstGeom prst="rect">
            <a:avLst/>
          </a:prstGeom>
          <a:noFill/>
          <a:ln w="9525">
            <a:noFill/>
            <a:miter lim="800000"/>
            <a:headEnd/>
            <a:tailEnd/>
          </a:ln>
        </p:spPr>
        <p:txBody>
          <a:bodyPr wrap="none">
            <a:spAutoFit/>
          </a:bodyPr>
          <a:lstStyle/>
          <a:p>
            <a:pPr algn="ctr" eaLnBrk="0" hangingPunct="0">
              <a:lnSpc>
                <a:spcPct val="80000"/>
              </a:lnSpc>
            </a:pPr>
            <a:r>
              <a:rPr lang="es-ES_tradnl" sz="1600">
                <a:solidFill>
                  <a:schemeClr val="tx2"/>
                </a:solidFill>
                <a:latin typeface="Arial Narrow" pitchFamily="34" charset="0"/>
              </a:rPr>
              <a:t>GENERA</a:t>
            </a:r>
          </a:p>
        </p:txBody>
      </p:sp>
      <p:sp>
        <p:nvSpPr>
          <p:cNvPr id="102421" name="Line 20"/>
          <p:cNvSpPr>
            <a:spLocks noChangeShapeType="1"/>
          </p:cNvSpPr>
          <p:nvPr/>
        </p:nvSpPr>
        <p:spPr bwMode="auto">
          <a:xfrm>
            <a:off x="2540000" y="2843213"/>
            <a:ext cx="0" cy="217487"/>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102422" name="Line 21"/>
          <p:cNvSpPr>
            <a:spLocks noChangeShapeType="1"/>
          </p:cNvSpPr>
          <p:nvPr/>
        </p:nvSpPr>
        <p:spPr bwMode="auto">
          <a:xfrm flipV="1">
            <a:off x="4776788" y="3757613"/>
            <a:ext cx="0" cy="3048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102423" name="Oval 22"/>
          <p:cNvSpPr>
            <a:spLocks noChangeArrowheads="1"/>
          </p:cNvSpPr>
          <p:nvPr/>
        </p:nvSpPr>
        <p:spPr bwMode="auto">
          <a:xfrm>
            <a:off x="4295775" y="3381375"/>
            <a:ext cx="862013" cy="452438"/>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102424" name="Text Box 23"/>
          <p:cNvSpPr txBox="1">
            <a:spLocks noChangeArrowheads="1"/>
          </p:cNvSpPr>
          <p:nvPr/>
        </p:nvSpPr>
        <p:spPr bwMode="auto">
          <a:xfrm>
            <a:off x="4422775" y="3381375"/>
            <a:ext cx="603250" cy="296863"/>
          </a:xfrm>
          <a:prstGeom prst="rect">
            <a:avLst/>
          </a:prstGeom>
          <a:noFill/>
          <a:ln w="28575">
            <a:noFill/>
            <a:miter lim="800000"/>
            <a:headEnd/>
            <a:tailEnd/>
          </a:ln>
        </p:spPr>
        <p:txBody>
          <a:bodyPr lIns="72000" tIns="10800" rIns="72000" bIns="10800">
            <a:spAutoFit/>
          </a:bodyPr>
          <a:lstStyle/>
          <a:p>
            <a:pPr algn="ctr" eaLnBrk="0" hangingPunct="0">
              <a:spcBef>
                <a:spcPct val="50000"/>
              </a:spcBef>
            </a:pPr>
            <a:r>
              <a:rPr lang="es-ES_tradnl">
                <a:solidFill>
                  <a:schemeClr val="tx2"/>
                </a:solidFill>
                <a:latin typeface="Arial Narrow" pitchFamily="34" charset="0"/>
              </a:rPr>
              <a:t>fecha</a:t>
            </a:r>
          </a:p>
        </p:txBody>
      </p:sp>
      <p:sp>
        <p:nvSpPr>
          <p:cNvPr id="102425" name="Line 24"/>
          <p:cNvSpPr>
            <a:spLocks noChangeShapeType="1"/>
          </p:cNvSpPr>
          <p:nvPr/>
        </p:nvSpPr>
        <p:spPr bwMode="auto">
          <a:xfrm flipH="1">
            <a:off x="2871788" y="3605213"/>
            <a:ext cx="0" cy="3810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102426" name="Oval 25"/>
          <p:cNvSpPr>
            <a:spLocks noChangeArrowheads="1"/>
          </p:cNvSpPr>
          <p:nvPr/>
        </p:nvSpPr>
        <p:spPr bwMode="auto">
          <a:xfrm>
            <a:off x="2109788" y="2462213"/>
            <a:ext cx="862012" cy="38100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102427" name="Text Box 26"/>
          <p:cNvSpPr txBox="1">
            <a:spLocks noChangeArrowheads="1"/>
          </p:cNvSpPr>
          <p:nvPr/>
        </p:nvSpPr>
        <p:spPr bwMode="auto">
          <a:xfrm>
            <a:off x="2147888" y="2482850"/>
            <a:ext cx="779462" cy="296863"/>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nombre</a:t>
            </a:r>
          </a:p>
        </p:txBody>
      </p:sp>
      <p:sp>
        <p:nvSpPr>
          <p:cNvPr id="102428" name="Line 27"/>
          <p:cNvSpPr>
            <a:spLocks noChangeShapeType="1"/>
          </p:cNvSpPr>
          <p:nvPr/>
        </p:nvSpPr>
        <p:spPr bwMode="auto">
          <a:xfrm>
            <a:off x="7367588" y="5205413"/>
            <a:ext cx="228600" cy="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102429" name="Oval 28"/>
          <p:cNvSpPr>
            <a:spLocks noChangeArrowheads="1"/>
          </p:cNvSpPr>
          <p:nvPr/>
        </p:nvSpPr>
        <p:spPr bwMode="auto">
          <a:xfrm>
            <a:off x="7596188" y="4976813"/>
            <a:ext cx="862012" cy="38100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102430" name="Text Box 29"/>
          <p:cNvSpPr txBox="1">
            <a:spLocks noChangeArrowheads="1"/>
          </p:cNvSpPr>
          <p:nvPr/>
        </p:nvSpPr>
        <p:spPr bwMode="auto">
          <a:xfrm>
            <a:off x="7620000" y="4997450"/>
            <a:ext cx="811213" cy="296863"/>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idOferta</a:t>
            </a:r>
          </a:p>
        </p:txBody>
      </p:sp>
      <p:sp>
        <p:nvSpPr>
          <p:cNvPr id="102431" name="Line 30"/>
          <p:cNvSpPr>
            <a:spLocks noChangeShapeType="1"/>
          </p:cNvSpPr>
          <p:nvPr/>
        </p:nvSpPr>
        <p:spPr bwMode="auto">
          <a:xfrm>
            <a:off x="6937375" y="2846388"/>
            <a:ext cx="0" cy="215900"/>
          </a:xfrm>
          <a:prstGeom prst="line">
            <a:avLst/>
          </a:prstGeom>
          <a:noFill/>
          <a:ln w="28575">
            <a:solidFill>
              <a:schemeClr val="tx2"/>
            </a:solidFill>
            <a:round/>
            <a:headEnd/>
            <a:tailEnd/>
          </a:ln>
        </p:spPr>
        <p:txBody>
          <a:bodyPr lIns="0" tIns="46800" rIns="0" bIns="10800" anchor="ctr">
            <a:spAutoFit/>
          </a:bodyPr>
          <a:lstStyle/>
          <a:p>
            <a:endParaRPr lang="es-MX"/>
          </a:p>
        </p:txBody>
      </p:sp>
      <p:sp>
        <p:nvSpPr>
          <p:cNvPr id="102432" name="Oval 31"/>
          <p:cNvSpPr>
            <a:spLocks noChangeArrowheads="1"/>
          </p:cNvSpPr>
          <p:nvPr/>
        </p:nvSpPr>
        <p:spPr bwMode="auto">
          <a:xfrm>
            <a:off x="6605588" y="2538413"/>
            <a:ext cx="709612" cy="304800"/>
          </a:xfrm>
          <a:prstGeom prst="ellipse">
            <a:avLst/>
          </a:prstGeom>
          <a:solidFill>
            <a:schemeClr val="bg1"/>
          </a:solidFill>
          <a:ln w="28575">
            <a:solidFill>
              <a:schemeClr val="tx2"/>
            </a:solidFill>
            <a:round/>
            <a:headEnd/>
            <a:tailEnd/>
          </a:ln>
        </p:spPr>
        <p:txBody>
          <a:bodyPr lIns="0" tIns="46800" rIns="0" bIns="10800" anchor="ctr">
            <a:spAutoFit/>
          </a:bodyPr>
          <a:lstStyle/>
          <a:p>
            <a:endParaRPr lang="es-MX"/>
          </a:p>
        </p:txBody>
      </p:sp>
      <p:sp>
        <p:nvSpPr>
          <p:cNvPr id="102433" name="Text Box 32"/>
          <p:cNvSpPr txBox="1">
            <a:spLocks noChangeArrowheads="1"/>
          </p:cNvSpPr>
          <p:nvPr/>
        </p:nvSpPr>
        <p:spPr bwMode="auto">
          <a:xfrm>
            <a:off x="6762750" y="2506663"/>
            <a:ext cx="341313" cy="296862"/>
          </a:xfrm>
          <a:prstGeom prst="rect">
            <a:avLst/>
          </a:prstGeom>
          <a:noFill/>
          <a:ln w="28575">
            <a:noFill/>
            <a:miter lim="800000"/>
            <a:headEnd/>
            <a:tailEnd/>
          </a:ln>
        </p:spPr>
        <p:txBody>
          <a:bodyPr wrap="none" lIns="72000" tIns="10800" rIns="72000" bIns="10800">
            <a:spAutoFit/>
          </a:bodyPr>
          <a:lstStyle/>
          <a:p>
            <a:pPr algn="ctr" eaLnBrk="0" hangingPunct="0">
              <a:spcBef>
                <a:spcPct val="50000"/>
              </a:spcBef>
            </a:pPr>
            <a:r>
              <a:rPr lang="es-ES_tradnl" u="sng">
                <a:solidFill>
                  <a:schemeClr val="tx2"/>
                </a:solidFill>
                <a:latin typeface="Arial Narrow" pitchFamily="34" charset="0"/>
              </a:rPr>
              <a:t>nif</a:t>
            </a:r>
          </a:p>
        </p:txBody>
      </p:sp>
      <p:sp>
        <p:nvSpPr>
          <p:cNvPr id="102434" name="Line 33"/>
          <p:cNvSpPr>
            <a:spLocks noChangeShapeType="1"/>
          </p:cNvSpPr>
          <p:nvPr/>
        </p:nvSpPr>
        <p:spPr bwMode="auto">
          <a:xfrm flipH="1">
            <a:off x="4422775" y="3686175"/>
            <a:ext cx="584200" cy="0"/>
          </a:xfrm>
          <a:prstGeom prst="line">
            <a:avLst/>
          </a:prstGeom>
          <a:noFill/>
          <a:ln w="28575">
            <a:solidFill>
              <a:schemeClr val="tx2"/>
            </a:solidFill>
            <a:prstDash val="dash"/>
            <a:round/>
            <a:headEnd/>
            <a:tailEnd/>
          </a:ln>
        </p:spPr>
        <p:txBody>
          <a:bodyPr lIns="0" tIns="46800" rIns="0" bIns="10800" anchor="ctr">
            <a:spAutoFit/>
          </a:bodyPr>
          <a:lstStyle/>
          <a:p>
            <a:endParaRPr lang="es-MX"/>
          </a:p>
        </p:txBody>
      </p:sp>
      <p:sp>
        <p:nvSpPr>
          <p:cNvPr id="102435" name="Rectangle 34"/>
          <p:cNvSpPr>
            <a:spLocks noChangeArrowheads="1"/>
          </p:cNvSpPr>
          <p:nvPr/>
        </p:nvSpPr>
        <p:spPr bwMode="auto">
          <a:xfrm>
            <a:off x="4046538" y="4046538"/>
            <a:ext cx="1439862" cy="539750"/>
          </a:xfrm>
          <a:prstGeom prst="rect">
            <a:avLst/>
          </a:prstGeom>
          <a:solidFill>
            <a:schemeClr val="bg1"/>
          </a:solidFill>
          <a:ln w="114300" cmpd="dbl" algn="ctr">
            <a:solidFill>
              <a:schemeClr val="tx2"/>
            </a:solidFill>
            <a:miter lim="800000"/>
            <a:headEnd/>
            <a:tailEnd/>
          </a:ln>
        </p:spPr>
        <p:txBody>
          <a:bodyPr lIns="0" tIns="10800" rIns="0" bIns="10800" anchor="ctr"/>
          <a:lstStyle/>
          <a:p>
            <a:pPr algn="ctr" eaLnBrk="0" hangingPunct="0"/>
            <a:r>
              <a:rPr lang="es-ES_tradnl">
                <a:solidFill>
                  <a:schemeClr val="tx2"/>
                </a:solidFill>
                <a:latin typeface="Arial Narrow" pitchFamily="34" charset="0"/>
              </a:rPr>
              <a:t>ENTREVISTA</a:t>
            </a:r>
          </a:p>
        </p:txBody>
      </p:sp>
      <p:sp>
        <p:nvSpPr>
          <p:cNvPr id="102436" name="Rectangle 35"/>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0488"/>
            <a:r>
              <a:rPr lang="es-ES_tradnl" sz="2800">
                <a:solidFill>
                  <a:schemeClr val="tx2"/>
                </a:solidFill>
                <a:latin typeface="Times New Roman" pitchFamily="18" charset="0"/>
              </a:rPr>
              <a:t>Agregación de tipos de entidad (vii): Ejemplo 1</a:t>
            </a:r>
            <a:endParaRPr lang="es-ES" sz="2800">
              <a:solidFill>
                <a:schemeClr val="tx2"/>
              </a:solidFill>
              <a:latin typeface="Times New Roman" pitchFamily="18" charset="0"/>
            </a:endParaRPr>
          </a:p>
        </p:txBody>
      </p:sp>
      <p:sp>
        <p:nvSpPr>
          <p:cNvPr id="102437" name="Rectangle 36"/>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102438" name="Rectangle 37"/>
          <p:cNvSpPr>
            <a:spLocks noChangeArrowheads="1"/>
          </p:cNvSpPr>
          <p:nvPr/>
        </p:nvSpPr>
        <p:spPr bwMode="auto">
          <a:xfrm>
            <a:off x="1116013" y="1989138"/>
            <a:ext cx="7831137" cy="457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Solución 5:</a:t>
            </a:r>
            <a:endParaRPr lang="es-ES_tradnl" sz="2400" b="1">
              <a:cs typeface="Arial" charset="0"/>
            </a:endParaRPr>
          </a:p>
        </p:txBody>
      </p:sp>
      <p:sp>
        <p:nvSpPr>
          <p:cNvPr id="102439" name="Rectangle 38"/>
          <p:cNvSpPr>
            <a:spLocks noChangeArrowheads="1"/>
          </p:cNvSpPr>
          <p:nvPr/>
        </p:nvSpPr>
        <p:spPr bwMode="auto">
          <a:xfrm>
            <a:off x="7524750" y="1989138"/>
            <a:ext cx="1484313"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102440" name="AutoShape 42"/>
          <p:cNvSpPr>
            <a:spLocks noChangeArrowheads="1"/>
          </p:cNvSpPr>
          <p:nvPr/>
        </p:nvSpPr>
        <p:spPr bwMode="auto">
          <a:xfrm>
            <a:off x="5919788" y="3981450"/>
            <a:ext cx="1512887" cy="614363"/>
          </a:xfrm>
          <a:prstGeom prst="diamond">
            <a:avLst/>
          </a:prstGeom>
          <a:solidFill>
            <a:schemeClr val="bg1"/>
          </a:solidFill>
          <a:ln w="114300" cmpd="dbl" algn="ctr">
            <a:solidFill>
              <a:schemeClr val="tx2"/>
            </a:solidFill>
            <a:miter lim="800000"/>
            <a:headEnd/>
            <a:tailEnd/>
          </a:ln>
        </p:spPr>
        <p:txBody>
          <a:bodyPr lIns="0" tIns="10800" rIns="0" bIns="10800" anchor="ctr"/>
          <a:lstStyle/>
          <a:p>
            <a:pPr algn="ctr" eaLnBrk="0" hangingPunct="0"/>
            <a:endParaRPr lang="es-ES">
              <a:solidFill>
                <a:schemeClr val="tx2"/>
              </a:solidFill>
              <a:latin typeface="Arial Narrow" pitchFamily="34" charset="0"/>
            </a:endParaRPr>
          </a:p>
        </p:txBody>
      </p:sp>
      <p:sp>
        <p:nvSpPr>
          <p:cNvPr id="102441" name="Rectangle 43"/>
          <p:cNvSpPr>
            <a:spLocks noChangeArrowheads="1"/>
          </p:cNvSpPr>
          <p:nvPr/>
        </p:nvSpPr>
        <p:spPr bwMode="auto">
          <a:xfrm>
            <a:off x="6324600" y="4151313"/>
            <a:ext cx="749300" cy="287337"/>
          </a:xfrm>
          <a:prstGeom prst="rect">
            <a:avLst/>
          </a:prstGeom>
          <a:noFill/>
          <a:ln w="9525">
            <a:noFill/>
            <a:miter lim="800000"/>
            <a:headEnd/>
            <a:tailEnd/>
          </a:ln>
        </p:spPr>
        <p:txBody>
          <a:bodyPr wrap="none">
            <a:spAutoFit/>
          </a:bodyPr>
          <a:lstStyle/>
          <a:p>
            <a:pPr algn="ctr" eaLnBrk="0" hangingPunct="0">
              <a:lnSpc>
                <a:spcPct val="80000"/>
              </a:lnSpc>
            </a:pPr>
            <a:r>
              <a:rPr lang="es-ES_tradnl" sz="1600">
                <a:solidFill>
                  <a:schemeClr val="tx2"/>
                </a:solidFill>
                <a:latin typeface="Arial Narrow" pitchFamily="34" charset="0"/>
              </a:rPr>
              <a:t>SUFRE</a:t>
            </a:r>
          </a:p>
        </p:txBody>
      </p:sp>
      <p:sp>
        <p:nvSpPr>
          <p:cNvPr id="102442" name="Text Box 46"/>
          <p:cNvSpPr txBox="1">
            <a:spLocks noChangeArrowheads="1"/>
          </p:cNvSpPr>
          <p:nvPr/>
        </p:nvSpPr>
        <p:spPr bwMode="auto">
          <a:xfrm>
            <a:off x="5626100" y="3833813"/>
            <a:ext cx="522288" cy="361950"/>
          </a:xfrm>
          <a:prstGeom prst="rect">
            <a:avLst/>
          </a:prstGeom>
          <a:noFill/>
          <a:ln w="28575">
            <a:noFill/>
            <a:miter lim="800000"/>
            <a:headEnd/>
            <a:tailEnd/>
          </a:ln>
        </p:spPr>
        <p:txBody>
          <a:bodyPr lIns="0" tIns="46800" rIns="0" bIns="10800">
            <a:spAutoFit/>
          </a:bodyPr>
          <a:lstStyle/>
          <a:p>
            <a:pPr eaLnBrk="0" hangingPunct="0">
              <a:spcBef>
                <a:spcPct val="50000"/>
              </a:spcBef>
            </a:pPr>
            <a:r>
              <a:rPr lang="es-ES_tradnl" sz="2000" b="1">
                <a:solidFill>
                  <a:schemeClr val="tx2"/>
                </a:solidFill>
                <a:latin typeface="Arial Narrow" pitchFamily="34" charset="0"/>
              </a:rPr>
              <a:t>(1,1)</a:t>
            </a:r>
          </a:p>
        </p:txBody>
      </p:sp>
    </p:spTree>
  </p:cSld>
  <p:clrMapOvr>
    <a:masterClrMapping/>
  </p:clrMapOvr>
  <p:transition advTm="49024"/>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3 Marcador de número de diapositiva"/>
          <p:cNvSpPr>
            <a:spLocks noGrp="1"/>
          </p:cNvSpPr>
          <p:nvPr>
            <p:ph type="sldNum" sz="quarter" idx="12"/>
          </p:nvPr>
        </p:nvSpPr>
        <p:spPr/>
        <p:txBody>
          <a:bodyPr/>
          <a:lstStyle/>
          <a:p>
            <a:pPr>
              <a:defRPr/>
            </a:pPr>
            <a:fld id="{598EBA99-6E73-46FD-A047-2CAB36A49903}" type="slidenum">
              <a:rPr lang="es-ES"/>
              <a:pPr>
                <a:defRPr/>
              </a:pPr>
              <a:t>98</a:t>
            </a:fld>
            <a:endParaRPr lang="es-ES"/>
          </a:p>
        </p:txBody>
      </p:sp>
      <p:sp>
        <p:nvSpPr>
          <p:cNvPr id="103427" name="Rectangle 2"/>
          <p:cNvSpPr>
            <a:spLocks noChangeArrowheads="1"/>
          </p:cNvSpPr>
          <p:nvPr/>
        </p:nvSpPr>
        <p:spPr bwMode="auto">
          <a:xfrm>
            <a:off x="2176463" y="3333750"/>
            <a:ext cx="1135062" cy="306388"/>
          </a:xfrm>
          <a:prstGeom prst="rect">
            <a:avLst/>
          </a:prstGeom>
          <a:no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PROFESOR</a:t>
            </a:r>
          </a:p>
        </p:txBody>
      </p:sp>
      <p:sp>
        <p:nvSpPr>
          <p:cNvPr id="103428" name="Rectangle 7"/>
          <p:cNvSpPr>
            <a:spLocks noChangeArrowheads="1"/>
          </p:cNvSpPr>
          <p:nvPr/>
        </p:nvSpPr>
        <p:spPr bwMode="auto">
          <a:xfrm>
            <a:off x="1143000" y="5581650"/>
            <a:ext cx="7696200" cy="666750"/>
          </a:xfrm>
          <a:prstGeom prst="rect">
            <a:avLst/>
          </a:prstGeom>
          <a:noFill/>
          <a:ln w="9525">
            <a:noFill/>
            <a:miter lim="800000"/>
            <a:headEnd/>
            <a:tailEnd/>
          </a:ln>
        </p:spPr>
        <p:txBody>
          <a:bodyPr lIns="0" tIns="46800" rIns="0" bIns="10800">
            <a:spAutoFit/>
          </a:bodyPr>
          <a:lstStyle/>
          <a:p>
            <a:pPr algn="ctr" eaLnBrk="0" hangingPunct="0">
              <a:spcBef>
                <a:spcPct val="50000"/>
              </a:spcBef>
            </a:pPr>
            <a:r>
              <a:rPr lang="es-ES_tradnl" sz="2000">
                <a:latin typeface="Arial" charset="0"/>
              </a:rPr>
              <a:t>¡ERROR! no es posible establecer una</a:t>
            </a:r>
            <a:br>
              <a:rPr lang="es-ES_tradnl" sz="2000">
                <a:latin typeface="Arial" charset="0"/>
              </a:rPr>
            </a:br>
            <a:r>
              <a:rPr lang="es-ES_tradnl" sz="2000">
                <a:latin typeface="Arial" charset="0"/>
              </a:rPr>
              <a:t>relación entre una relación y una entidad</a:t>
            </a:r>
          </a:p>
        </p:txBody>
      </p:sp>
      <p:sp>
        <p:nvSpPr>
          <p:cNvPr id="103429" name="Line 9"/>
          <p:cNvSpPr>
            <a:spLocks noChangeShapeType="1"/>
          </p:cNvSpPr>
          <p:nvPr/>
        </p:nvSpPr>
        <p:spPr bwMode="auto">
          <a:xfrm>
            <a:off x="4551363" y="4678363"/>
            <a:ext cx="0" cy="38100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103430" name="Line 10"/>
          <p:cNvSpPr>
            <a:spLocks noChangeShapeType="1"/>
          </p:cNvSpPr>
          <p:nvPr/>
        </p:nvSpPr>
        <p:spPr bwMode="auto">
          <a:xfrm>
            <a:off x="5410200" y="3446463"/>
            <a:ext cx="4222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103431" name="Line 11"/>
          <p:cNvSpPr>
            <a:spLocks noChangeShapeType="1"/>
          </p:cNvSpPr>
          <p:nvPr/>
        </p:nvSpPr>
        <p:spPr bwMode="auto">
          <a:xfrm>
            <a:off x="3311525" y="3446463"/>
            <a:ext cx="422275" cy="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103432" name="Line 12"/>
          <p:cNvSpPr>
            <a:spLocks noChangeShapeType="1"/>
          </p:cNvSpPr>
          <p:nvPr/>
        </p:nvSpPr>
        <p:spPr bwMode="auto">
          <a:xfrm>
            <a:off x="4572000" y="3675063"/>
            <a:ext cx="0" cy="450850"/>
          </a:xfrm>
          <a:prstGeom prst="line">
            <a:avLst/>
          </a:prstGeom>
          <a:noFill/>
          <a:ln w="9525">
            <a:solidFill>
              <a:schemeClr val="tx1"/>
            </a:solidFill>
            <a:round/>
            <a:headEnd/>
            <a:tailEnd/>
          </a:ln>
        </p:spPr>
        <p:txBody>
          <a:bodyPr lIns="0" tIns="46800" rIns="0" bIns="10800" anchor="ctr">
            <a:spAutoFit/>
          </a:bodyPr>
          <a:lstStyle/>
          <a:p>
            <a:endParaRPr lang="es-MX"/>
          </a:p>
        </p:txBody>
      </p:sp>
      <p:sp>
        <p:nvSpPr>
          <p:cNvPr id="103433" name="AutoShape 13"/>
          <p:cNvSpPr>
            <a:spLocks noChangeArrowheads="1"/>
          </p:cNvSpPr>
          <p:nvPr/>
        </p:nvSpPr>
        <p:spPr bwMode="auto">
          <a:xfrm>
            <a:off x="3736975" y="3155950"/>
            <a:ext cx="1670050" cy="582613"/>
          </a:xfrm>
          <a:prstGeom prst="diamond">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EXPLICA</a:t>
            </a:r>
          </a:p>
        </p:txBody>
      </p:sp>
      <p:sp>
        <p:nvSpPr>
          <p:cNvPr id="103434" name="Rectangle 14"/>
          <p:cNvSpPr>
            <a:spLocks noChangeArrowheads="1"/>
          </p:cNvSpPr>
          <p:nvPr/>
        </p:nvSpPr>
        <p:spPr bwMode="auto">
          <a:xfrm>
            <a:off x="4222750" y="5027613"/>
            <a:ext cx="696913" cy="306387"/>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MEDIO</a:t>
            </a:r>
          </a:p>
        </p:txBody>
      </p:sp>
      <p:sp>
        <p:nvSpPr>
          <p:cNvPr id="103435" name="Rectangle 15"/>
          <p:cNvSpPr>
            <a:spLocks noChangeArrowheads="1"/>
          </p:cNvSpPr>
          <p:nvPr/>
        </p:nvSpPr>
        <p:spPr bwMode="auto">
          <a:xfrm>
            <a:off x="4395788" y="4625975"/>
            <a:ext cx="633412" cy="301625"/>
          </a:xfrm>
          <a:prstGeom prst="rect">
            <a:avLst/>
          </a:prstGeom>
          <a:noFill/>
          <a:ln w="9525">
            <a:noFill/>
            <a:miter lim="800000"/>
            <a:headEnd/>
            <a:tailEnd/>
          </a:ln>
        </p:spPr>
        <p:txBody>
          <a:bodyPr lIns="0" tIns="46800" rIns="0" bIns="10800" anchor="ctr">
            <a:spAutoFit/>
          </a:bodyPr>
          <a:lstStyle/>
          <a:p>
            <a:pPr algn="ctr" eaLnBrk="0" hangingPunct="0"/>
            <a:r>
              <a:rPr lang="es-ES_tradnl" sz="1600">
                <a:latin typeface="Arial Narrow" pitchFamily="34" charset="0"/>
              </a:rPr>
              <a:t>N</a:t>
            </a:r>
          </a:p>
        </p:txBody>
      </p:sp>
      <p:sp>
        <p:nvSpPr>
          <p:cNvPr id="103436" name="Rectangle 16"/>
          <p:cNvSpPr>
            <a:spLocks noChangeArrowheads="1"/>
          </p:cNvSpPr>
          <p:nvPr/>
        </p:nvSpPr>
        <p:spPr bwMode="auto">
          <a:xfrm>
            <a:off x="3165475" y="3124200"/>
            <a:ext cx="633413" cy="301625"/>
          </a:xfrm>
          <a:prstGeom prst="rect">
            <a:avLst/>
          </a:prstGeom>
          <a:noFill/>
          <a:ln w="9525">
            <a:noFill/>
            <a:miter lim="800000"/>
            <a:headEnd/>
            <a:tailEnd/>
          </a:ln>
        </p:spPr>
        <p:txBody>
          <a:bodyPr lIns="0" tIns="46800" rIns="0" bIns="10800" anchor="ctr">
            <a:spAutoFit/>
          </a:bodyPr>
          <a:lstStyle/>
          <a:p>
            <a:pPr algn="ctr" eaLnBrk="0" hangingPunct="0"/>
            <a:r>
              <a:rPr lang="es-ES_tradnl" sz="1600">
                <a:latin typeface="Arial Narrow" pitchFamily="34" charset="0"/>
              </a:rPr>
              <a:t>M</a:t>
            </a:r>
          </a:p>
        </p:txBody>
      </p:sp>
      <p:sp>
        <p:nvSpPr>
          <p:cNvPr id="103437" name="Rectangle 17"/>
          <p:cNvSpPr>
            <a:spLocks noChangeArrowheads="1"/>
          </p:cNvSpPr>
          <p:nvPr/>
        </p:nvSpPr>
        <p:spPr bwMode="auto">
          <a:xfrm>
            <a:off x="5345113" y="3127375"/>
            <a:ext cx="633412" cy="301625"/>
          </a:xfrm>
          <a:prstGeom prst="rect">
            <a:avLst/>
          </a:prstGeom>
          <a:noFill/>
          <a:ln w="9525">
            <a:noFill/>
            <a:miter lim="800000"/>
            <a:headEnd/>
            <a:tailEnd/>
          </a:ln>
        </p:spPr>
        <p:txBody>
          <a:bodyPr lIns="0" tIns="46800" rIns="0" bIns="10800" anchor="ctr">
            <a:spAutoFit/>
          </a:bodyPr>
          <a:lstStyle/>
          <a:p>
            <a:pPr algn="ctr" eaLnBrk="0" hangingPunct="0"/>
            <a:r>
              <a:rPr lang="es-ES_tradnl" sz="1600">
                <a:latin typeface="Arial Narrow" pitchFamily="34" charset="0"/>
              </a:rPr>
              <a:t>N</a:t>
            </a:r>
          </a:p>
        </p:txBody>
      </p:sp>
      <p:sp>
        <p:nvSpPr>
          <p:cNvPr id="103438" name="Rectangle 18"/>
          <p:cNvSpPr>
            <a:spLocks noChangeArrowheads="1"/>
          </p:cNvSpPr>
          <p:nvPr/>
        </p:nvSpPr>
        <p:spPr bwMode="auto">
          <a:xfrm>
            <a:off x="4395788" y="3733800"/>
            <a:ext cx="633412" cy="301625"/>
          </a:xfrm>
          <a:prstGeom prst="rect">
            <a:avLst/>
          </a:prstGeom>
          <a:noFill/>
          <a:ln w="9525">
            <a:noFill/>
            <a:miter lim="800000"/>
            <a:headEnd/>
            <a:tailEnd/>
          </a:ln>
        </p:spPr>
        <p:txBody>
          <a:bodyPr lIns="0" tIns="46800" rIns="0" bIns="10800" anchor="ctr">
            <a:spAutoFit/>
          </a:bodyPr>
          <a:lstStyle/>
          <a:p>
            <a:pPr algn="ctr" eaLnBrk="0" hangingPunct="0"/>
            <a:r>
              <a:rPr lang="es-ES_tradnl" sz="1600">
                <a:latin typeface="Arial Narrow" pitchFamily="34" charset="0"/>
              </a:rPr>
              <a:t>M</a:t>
            </a:r>
          </a:p>
        </p:txBody>
      </p:sp>
      <p:sp>
        <p:nvSpPr>
          <p:cNvPr id="103439" name="Rectangle 19"/>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0488"/>
            <a:r>
              <a:rPr lang="es-ES_tradnl" sz="2800">
                <a:solidFill>
                  <a:schemeClr val="tx2"/>
                </a:solidFill>
                <a:latin typeface="Times New Roman" pitchFamily="18" charset="0"/>
              </a:rPr>
              <a:t>Agregación de tipos de entidad (viii): Ejemplo 2</a:t>
            </a:r>
            <a:endParaRPr lang="es-ES" sz="2800">
              <a:solidFill>
                <a:schemeClr val="tx2"/>
              </a:solidFill>
              <a:latin typeface="Times New Roman" pitchFamily="18" charset="0"/>
            </a:endParaRPr>
          </a:p>
        </p:txBody>
      </p:sp>
      <p:sp>
        <p:nvSpPr>
          <p:cNvPr id="103440" name="Rectangle 20"/>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103441" name="Rectangle 21"/>
          <p:cNvSpPr>
            <a:spLocks noChangeArrowheads="1"/>
          </p:cNvSpPr>
          <p:nvPr/>
        </p:nvSpPr>
        <p:spPr bwMode="auto">
          <a:xfrm>
            <a:off x="1143000" y="1371600"/>
            <a:ext cx="7754938" cy="1600200"/>
          </a:xfrm>
          <a:prstGeom prst="rect">
            <a:avLst/>
          </a:prstGeom>
          <a:noFill/>
          <a:ln w="9525">
            <a:noFill/>
            <a:miter lim="800000"/>
            <a:headEnd/>
            <a:tailEnd/>
          </a:ln>
        </p:spPr>
        <p:txBody>
          <a:bodyPr/>
          <a:lstStyle/>
          <a:p>
            <a:pPr marL="342900" indent="-342900">
              <a:spcBef>
                <a:spcPct val="20000"/>
              </a:spcBef>
              <a:buFontTx/>
              <a:buChar char="•"/>
              <a:tabLst>
                <a:tab pos="381000" algn="l"/>
                <a:tab pos="4000500" algn="l"/>
                <a:tab pos="6477000" algn="l"/>
              </a:tabLst>
            </a:pPr>
            <a:r>
              <a:rPr lang="es-ES_tradnl" sz="2400">
                <a:latin typeface="Arial Narrow" pitchFamily="34" charset="0"/>
              </a:rPr>
              <a:t>Esquema en el MERE que almacena información acerca de profesores y las asignaturas que éstos imparten, así como los diversos medios que utilizan para impartir cada asignatura (pizarra, transparencias, etc.)</a:t>
            </a:r>
          </a:p>
        </p:txBody>
      </p:sp>
      <p:sp>
        <p:nvSpPr>
          <p:cNvPr id="103442" name="Rectangle 22"/>
          <p:cNvSpPr>
            <a:spLocks noChangeArrowheads="1"/>
          </p:cNvSpPr>
          <p:nvPr/>
        </p:nvSpPr>
        <p:spPr bwMode="auto">
          <a:xfrm>
            <a:off x="7507288" y="4697413"/>
            <a:ext cx="1484312"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103443" name="AutoShape 8"/>
          <p:cNvSpPr>
            <a:spLocks noChangeArrowheads="1"/>
          </p:cNvSpPr>
          <p:nvPr/>
        </p:nvSpPr>
        <p:spPr bwMode="auto">
          <a:xfrm>
            <a:off x="3821113" y="4087813"/>
            <a:ext cx="1479550" cy="582612"/>
          </a:xfrm>
          <a:prstGeom prst="diamond">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UTILIZA</a:t>
            </a:r>
          </a:p>
        </p:txBody>
      </p:sp>
      <p:sp>
        <p:nvSpPr>
          <p:cNvPr id="103444" name="Rectangle 3"/>
          <p:cNvSpPr>
            <a:spLocks noChangeArrowheads="1"/>
          </p:cNvSpPr>
          <p:nvPr/>
        </p:nvSpPr>
        <p:spPr bwMode="auto">
          <a:xfrm>
            <a:off x="5791200" y="3332163"/>
            <a:ext cx="1301750" cy="306387"/>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ASIGNATURA</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3 Marcador de número de diapositiva"/>
          <p:cNvSpPr>
            <a:spLocks noGrp="1"/>
          </p:cNvSpPr>
          <p:nvPr>
            <p:ph type="sldNum" sz="quarter" idx="12"/>
          </p:nvPr>
        </p:nvSpPr>
        <p:spPr>
          <a:noFill/>
        </p:spPr>
        <p:txBody>
          <a:bodyPr/>
          <a:lstStyle/>
          <a:p>
            <a:fld id="{45A3B902-017D-4085-82BE-6CEEDED6FB14}" type="slidenum">
              <a:rPr lang="es-ES" smtClean="0"/>
              <a:pPr/>
              <a:t>99</a:t>
            </a:fld>
            <a:endParaRPr lang="es-ES"/>
          </a:p>
        </p:txBody>
      </p:sp>
      <p:sp>
        <p:nvSpPr>
          <p:cNvPr id="104451" name="Rectangle 2"/>
          <p:cNvSpPr>
            <a:spLocks noChangeArrowheads="1"/>
          </p:cNvSpPr>
          <p:nvPr/>
        </p:nvSpPr>
        <p:spPr bwMode="auto">
          <a:xfrm>
            <a:off x="6618288" y="3725863"/>
            <a:ext cx="207962" cy="296862"/>
          </a:xfrm>
          <a:prstGeom prst="rect">
            <a:avLst/>
          </a:prstGeom>
          <a:noFill/>
          <a:ln w="9525">
            <a:noFill/>
            <a:miter lim="800000"/>
            <a:headEnd/>
            <a:tailEnd/>
          </a:ln>
        </p:spPr>
        <p:txBody>
          <a:bodyPr wrap="none" lIns="36000" tIns="10800" rIns="36000" bIns="10800" anchor="ctr">
            <a:spAutoFit/>
          </a:bodyPr>
          <a:lstStyle/>
          <a:p>
            <a:pPr algn="ctr" eaLnBrk="0" hangingPunct="0"/>
            <a:r>
              <a:rPr lang="es-ES_tradnl">
                <a:latin typeface="Arial Narrow" pitchFamily="34" charset="0"/>
              </a:rPr>
              <a:t>N</a:t>
            </a:r>
          </a:p>
        </p:txBody>
      </p:sp>
      <p:sp>
        <p:nvSpPr>
          <p:cNvPr id="104452" name="Rectangle 3"/>
          <p:cNvSpPr>
            <a:spLocks noChangeArrowheads="1"/>
          </p:cNvSpPr>
          <p:nvPr/>
        </p:nvSpPr>
        <p:spPr bwMode="auto">
          <a:xfrm>
            <a:off x="5721350" y="5624513"/>
            <a:ext cx="207963" cy="296862"/>
          </a:xfrm>
          <a:prstGeom prst="rect">
            <a:avLst/>
          </a:prstGeom>
          <a:solidFill>
            <a:schemeClr val="bg1"/>
          </a:solidFill>
          <a:ln w="9525">
            <a:noFill/>
            <a:miter lim="800000"/>
            <a:headEnd/>
            <a:tailEnd/>
          </a:ln>
        </p:spPr>
        <p:txBody>
          <a:bodyPr wrap="none" lIns="36000" tIns="10800" rIns="36000" bIns="10800" anchor="ctr">
            <a:spAutoFit/>
          </a:bodyPr>
          <a:lstStyle/>
          <a:p>
            <a:pPr algn="ctr" eaLnBrk="0" hangingPunct="0"/>
            <a:r>
              <a:rPr lang="es-ES_tradnl">
                <a:latin typeface="Arial Narrow" pitchFamily="34" charset="0"/>
              </a:rPr>
              <a:t>N</a:t>
            </a:r>
          </a:p>
        </p:txBody>
      </p:sp>
      <p:sp>
        <p:nvSpPr>
          <p:cNvPr id="104453" name="Rectangle 4"/>
          <p:cNvSpPr>
            <a:spLocks noChangeArrowheads="1"/>
          </p:cNvSpPr>
          <p:nvPr/>
        </p:nvSpPr>
        <p:spPr bwMode="auto">
          <a:xfrm>
            <a:off x="5715000" y="4705350"/>
            <a:ext cx="228600" cy="296863"/>
          </a:xfrm>
          <a:prstGeom prst="rect">
            <a:avLst/>
          </a:prstGeom>
          <a:solidFill>
            <a:schemeClr val="bg1"/>
          </a:solidFill>
          <a:ln w="9525">
            <a:noFill/>
            <a:miter lim="800000"/>
            <a:headEnd/>
            <a:tailEnd/>
          </a:ln>
        </p:spPr>
        <p:txBody>
          <a:bodyPr wrap="none" lIns="36000" tIns="10800" rIns="36000" bIns="10800" anchor="ctr">
            <a:spAutoFit/>
          </a:bodyPr>
          <a:lstStyle/>
          <a:p>
            <a:pPr algn="ctr" eaLnBrk="0" hangingPunct="0"/>
            <a:r>
              <a:rPr lang="es-ES_tradnl">
                <a:latin typeface="Arial Narrow" pitchFamily="34" charset="0"/>
              </a:rPr>
              <a:t>M</a:t>
            </a:r>
          </a:p>
        </p:txBody>
      </p:sp>
      <p:sp>
        <p:nvSpPr>
          <p:cNvPr id="104454" name="Rectangle 5"/>
          <p:cNvSpPr>
            <a:spLocks noChangeArrowheads="1"/>
          </p:cNvSpPr>
          <p:nvPr/>
        </p:nvSpPr>
        <p:spPr bwMode="auto">
          <a:xfrm>
            <a:off x="3429000" y="4335463"/>
            <a:ext cx="1354138" cy="296862"/>
          </a:xfrm>
          <a:prstGeom prst="rect">
            <a:avLst/>
          </a:prstGeom>
          <a:solidFill>
            <a:schemeClr val="bg1"/>
          </a:solidFill>
          <a:ln w="9525">
            <a:noFill/>
            <a:miter lim="800000"/>
            <a:headEnd/>
            <a:tailEnd/>
          </a:ln>
        </p:spPr>
        <p:txBody>
          <a:bodyPr wrap="none" lIns="36000" tIns="10800" rIns="36000" bIns="10800" anchor="ctr">
            <a:spAutoFit/>
          </a:bodyPr>
          <a:lstStyle/>
          <a:p>
            <a:pPr algn="ctr" eaLnBrk="0" hangingPunct="0"/>
            <a:r>
              <a:rPr lang="es-ES_tradnl" b="1">
                <a:latin typeface="Arial Narrow" pitchFamily="34" charset="0"/>
              </a:rPr>
              <a:t>EXPLICACIÓN</a:t>
            </a:r>
            <a:endParaRPr lang="es-ES_tradnl">
              <a:latin typeface="Arial Narrow" pitchFamily="34" charset="0"/>
            </a:endParaRPr>
          </a:p>
        </p:txBody>
      </p:sp>
      <p:sp>
        <p:nvSpPr>
          <p:cNvPr id="104455" name="Rectangle 6"/>
          <p:cNvSpPr>
            <a:spLocks noChangeArrowheads="1"/>
          </p:cNvSpPr>
          <p:nvPr/>
        </p:nvSpPr>
        <p:spPr bwMode="auto">
          <a:xfrm>
            <a:off x="4497388" y="3725863"/>
            <a:ext cx="228600" cy="296862"/>
          </a:xfrm>
          <a:prstGeom prst="rect">
            <a:avLst/>
          </a:prstGeom>
          <a:solidFill>
            <a:schemeClr val="bg1"/>
          </a:solidFill>
          <a:ln w="9525">
            <a:noFill/>
            <a:miter lim="800000"/>
            <a:headEnd/>
            <a:tailEnd/>
          </a:ln>
        </p:spPr>
        <p:txBody>
          <a:bodyPr wrap="none" lIns="36000" tIns="10800" rIns="36000" bIns="10800" anchor="ctr">
            <a:spAutoFit/>
          </a:bodyPr>
          <a:lstStyle/>
          <a:p>
            <a:pPr algn="ctr" eaLnBrk="0" hangingPunct="0"/>
            <a:r>
              <a:rPr lang="es-ES_tradnl">
                <a:latin typeface="Arial Narrow" pitchFamily="34" charset="0"/>
              </a:rPr>
              <a:t>M</a:t>
            </a:r>
          </a:p>
        </p:txBody>
      </p:sp>
      <p:sp>
        <p:nvSpPr>
          <p:cNvPr id="104456" name="Rectangle 7"/>
          <p:cNvSpPr>
            <a:spLocks noChangeArrowheads="1"/>
          </p:cNvSpPr>
          <p:nvPr/>
        </p:nvSpPr>
        <p:spPr bwMode="auto">
          <a:xfrm>
            <a:off x="3236913" y="3870325"/>
            <a:ext cx="1135062" cy="306388"/>
          </a:xfrm>
          <a:prstGeom prst="rect">
            <a:avLst/>
          </a:prstGeom>
          <a:solidFill>
            <a:srgbClr val="DDDDDD"/>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PROFESOR</a:t>
            </a:r>
          </a:p>
        </p:txBody>
      </p:sp>
      <p:sp>
        <p:nvSpPr>
          <p:cNvPr id="104457" name="Line 12"/>
          <p:cNvSpPr>
            <a:spLocks noChangeShapeType="1"/>
          </p:cNvSpPr>
          <p:nvPr/>
        </p:nvSpPr>
        <p:spPr bwMode="auto">
          <a:xfrm>
            <a:off x="5638800" y="4625975"/>
            <a:ext cx="0" cy="463550"/>
          </a:xfrm>
          <a:prstGeom prst="line">
            <a:avLst/>
          </a:prstGeom>
          <a:noFill/>
          <a:ln w="9525">
            <a:solidFill>
              <a:schemeClr val="tx1"/>
            </a:solidFill>
            <a:round/>
            <a:headEnd/>
            <a:tailEnd/>
          </a:ln>
        </p:spPr>
        <p:txBody>
          <a:bodyPr lIns="36000" tIns="10800" rIns="36000" bIns="10800" anchor="ctr">
            <a:spAutoFit/>
          </a:bodyPr>
          <a:lstStyle/>
          <a:p>
            <a:endParaRPr lang="es-MX"/>
          </a:p>
        </p:txBody>
      </p:sp>
      <p:sp>
        <p:nvSpPr>
          <p:cNvPr id="104458" name="Line 14"/>
          <p:cNvSpPr>
            <a:spLocks noChangeShapeType="1"/>
          </p:cNvSpPr>
          <p:nvPr/>
        </p:nvSpPr>
        <p:spPr bwMode="auto">
          <a:xfrm>
            <a:off x="5607050" y="5653088"/>
            <a:ext cx="0" cy="381000"/>
          </a:xfrm>
          <a:prstGeom prst="line">
            <a:avLst/>
          </a:prstGeom>
          <a:noFill/>
          <a:ln w="9525">
            <a:solidFill>
              <a:schemeClr val="tx1"/>
            </a:solidFill>
            <a:round/>
            <a:headEnd/>
            <a:tailEnd/>
          </a:ln>
        </p:spPr>
        <p:txBody>
          <a:bodyPr wrap="none" lIns="36000" tIns="10800" rIns="36000" bIns="10800" anchor="ctr">
            <a:spAutoFit/>
          </a:bodyPr>
          <a:lstStyle/>
          <a:p>
            <a:endParaRPr lang="es-MX"/>
          </a:p>
        </p:txBody>
      </p:sp>
      <p:sp>
        <p:nvSpPr>
          <p:cNvPr id="104459" name="Rectangle 15"/>
          <p:cNvSpPr>
            <a:spLocks noChangeArrowheads="1"/>
          </p:cNvSpPr>
          <p:nvPr/>
        </p:nvSpPr>
        <p:spPr bwMode="auto">
          <a:xfrm>
            <a:off x="3124200" y="3482975"/>
            <a:ext cx="5181600" cy="1155700"/>
          </a:xfrm>
          <a:prstGeom prst="rect">
            <a:avLst/>
          </a:prstGeom>
          <a:noFill/>
          <a:ln w="28575">
            <a:solidFill>
              <a:schemeClr val="tx1"/>
            </a:solidFill>
            <a:miter lim="800000"/>
            <a:headEnd/>
            <a:tailEnd/>
          </a:ln>
        </p:spPr>
        <p:txBody>
          <a:bodyPr wrap="none" lIns="0" tIns="46800" rIns="0" bIns="10800" anchor="ctr"/>
          <a:lstStyle/>
          <a:p>
            <a:pPr algn="ctr" eaLnBrk="0" hangingPunct="0">
              <a:spcBef>
                <a:spcPct val="50000"/>
              </a:spcBef>
            </a:pPr>
            <a:endParaRPr lang="es-ES">
              <a:latin typeface="Times New Roman" pitchFamily="18" charset="0"/>
            </a:endParaRPr>
          </a:p>
        </p:txBody>
      </p:sp>
      <p:sp>
        <p:nvSpPr>
          <p:cNvPr id="104460" name="Line 16"/>
          <p:cNvSpPr>
            <a:spLocks noChangeShapeType="1"/>
          </p:cNvSpPr>
          <p:nvPr/>
        </p:nvSpPr>
        <p:spPr bwMode="auto">
          <a:xfrm flipH="1">
            <a:off x="3048000" y="4549775"/>
            <a:ext cx="211138" cy="457200"/>
          </a:xfrm>
          <a:prstGeom prst="line">
            <a:avLst/>
          </a:prstGeom>
          <a:noFill/>
          <a:ln w="9525">
            <a:solidFill>
              <a:schemeClr val="tx1"/>
            </a:solidFill>
            <a:prstDash val="lgDashDot"/>
            <a:round/>
            <a:headEnd type="oval" w="med" len="med"/>
            <a:tailEnd type="oval" w="med" len="med"/>
          </a:ln>
        </p:spPr>
        <p:txBody>
          <a:bodyPr wrap="none" lIns="36000" tIns="10800" rIns="36000" bIns="10800" anchor="ctr">
            <a:spAutoFit/>
          </a:bodyPr>
          <a:lstStyle/>
          <a:p>
            <a:endParaRPr lang="es-MX"/>
          </a:p>
        </p:txBody>
      </p:sp>
      <p:sp>
        <p:nvSpPr>
          <p:cNvPr id="104461" name="Text Box 17"/>
          <p:cNvSpPr txBox="1">
            <a:spLocks noChangeArrowheads="1"/>
          </p:cNvSpPr>
          <p:nvPr/>
        </p:nvSpPr>
        <p:spPr bwMode="auto">
          <a:xfrm>
            <a:off x="1552575" y="5006975"/>
            <a:ext cx="2392363" cy="555625"/>
          </a:xfrm>
          <a:prstGeom prst="rect">
            <a:avLst/>
          </a:prstGeom>
          <a:noFill/>
          <a:ln w="9525">
            <a:solidFill>
              <a:schemeClr val="tx1"/>
            </a:solidFill>
            <a:prstDash val="dashDot"/>
            <a:miter lim="800000"/>
            <a:headEnd/>
            <a:tailEnd/>
          </a:ln>
        </p:spPr>
        <p:txBody>
          <a:bodyPr lIns="0" tIns="46800" rIns="0" bIns="10800">
            <a:spAutoFit/>
          </a:bodyPr>
          <a:lstStyle/>
          <a:p>
            <a:pPr algn="ctr" eaLnBrk="0" hangingPunct="0">
              <a:spcBef>
                <a:spcPct val="50000"/>
              </a:spcBef>
            </a:pPr>
            <a:r>
              <a:rPr lang="es-ES_tradnl" sz="1600">
                <a:latin typeface="Times New Roman" pitchFamily="18" charset="0"/>
              </a:rPr>
              <a:t>Entidad COMPUESTA</a:t>
            </a:r>
            <a:br>
              <a:rPr lang="es-ES_tradnl" sz="1600">
                <a:latin typeface="Times New Roman" pitchFamily="18" charset="0"/>
              </a:rPr>
            </a:br>
            <a:r>
              <a:rPr lang="es-ES_tradnl" sz="1600">
                <a:latin typeface="Times New Roman" pitchFamily="18" charset="0"/>
              </a:rPr>
              <a:t>o AGREGADA</a:t>
            </a:r>
          </a:p>
        </p:txBody>
      </p:sp>
      <p:sp>
        <p:nvSpPr>
          <p:cNvPr id="104462" name="Line 18"/>
          <p:cNvSpPr>
            <a:spLocks noChangeShapeType="1"/>
          </p:cNvSpPr>
          <p:nvPr/>
        </p:nvSpPr>
        <p:spPr bwMode="auto">
          <a:xfrm>
            <a:off x="6477000" y="4027488"/>
            <a:ext cx="422275" cy="0"/>
          </a:xfrm>
          <a:prstGeom prst="line">
            <a:avLst/>
          </a:prstGeom>
          <a:noFill/>
          <a:ln w="9525">
            <a:solidFill>
              <a:schemeClr val="tx1"/>
            </a:solidFill>
            <a:round/>
            <a:headEnd/>
            <a:tailEnd/>
          </a:ln>
        </p:spPr>
        <p:txBody>
          <a:bodyPr wrap="none" lIns="36000" tIns="10800" rIns="36000" bIns="10800" anchor="ctr">
            <a:spAutoFit/>
          </a:bodyPr>
          <a:lstStyle/>
          <a:p>
            <a:endParaRPr lang="es-MX"/>
          </a:p>
        </p:txBody>
      </p:sp>
      <p:sp>
        <p:nvSpPr>
          <p:cNvPr id="104463" name="Line 19"/>
          <p:cNvSpPr>
            <a:spLocks noChangeShapeType="1"/>
          </p:cNvSpPr>
          <p:nvPr/>
        </p:nvSpPr>
        <p:spPr bwMode="auto">
          <a:xfrm>
            <a:off x="4378325" y="4027488"/>
            <a:ext cx="422275" cy="0"/>
          </a:xfrm>
          <a:prstGeom prst="line">
            <a:avLst/>
          </a:prstGeom>
          <a:noFill/>
          <a:ln w="9525">
            <a:solidFill>
              <a:schemeClr val="tx1"/>
            </a:solidFill>
            <a:round/>
            <a:headEnd/>
            <a:tailEnd/>
          </a:ln>
        </p:spPr>
        <p:txBody>
          <a:bodyPr wrap="none" lIns="36000" tIns="10800" rIns="36000" bIns="10800" anchor="ctr">
            <a:spAutoFit/>
          </a:bodyPr>
          <a:lstStyle/>
          <a:p>
            <a:endParaRPr lang="es-MX"/>
          </a:p>
        </p:txBody>
      </p:sp>
      <p:sp>
        <p:nvSpPr>
          <p:cNvPr id="104464" name="AutoShape 20"/>
          <p:cNvSpPr>
            <a:spLocks noChangeArrowheads="1"/>
          </p:cNvSpPr>
          <p:nvPr/>
        </p:nvSpPr>
        <p:spPr bwMode="auto">
          <a:xfrm>
            <a:off x="4797425" y="3736975"/>
            <a:ext cx="1670050" cy="582613"/>
          </a:xfrm>
          <a:prstGeom prst="diamond">
            <a:avLst/>
          </a:prstGeom>
          <a:solidFill>
            <a:srgbClr val="DDDDDD"/>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EXPLICA</a:t>
            </a:r>
          </a:p>
        </p:txBody>
      </p:sp>
      <p:sp>
        <p:nvSpPr>
          <p:cNvPr id="104465" name="Rectangle 21"/>
          <p:cNvSpPr>
            <a:spLocks noChangeArrowheads="1"/>
          </p:cNvSpPr>
          <p:nvPr/>
        </p:nvSpPr>
        <p:spPr bwMode="auto">
          <a:xfrm>
            <a:off x="5278438" y="6002338"/>
            <a:ext cx="696912" cy="306387"/>
          </a:xfrm>
          <a:prstGeom prst="rect">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MEDIO</a:t>
            </a:r>
          </a:p>
        </p:txBody>
      </p:sp>
      <p:sp>
        <p:nvSpPr>
          <p:cNvPr id="104466" name="Rectangle 24"/>
          <p:cNvSpPr>
            <a:spLocks noChangeArrowheads="1"/>
          </p:cNvSpPr>
          <p:nvPr/>
        </p:nvSpPr>
        <p:spPr bwMode="auto">
          <a:xfrm>
            <a:off x="1173163" y="762000"/>
            <a:ext cx="7772400" cy="533400"/>
          </a:xfrm>
          <a:prstGeom prst="rect">
            <a:avLst/>
          </a:prstGeom>
          <a:noFill/>
          <a:ln w="9525">
            <a:solidFill>
              <a:schemeClr val="tx2"/>
            </a:solidFill>
            <a:miter lim="800000"/>
            <a:headEnd/>
            <a:tailEnd/>
          </a:ln>
        </p:spPr>
        <p:txBody>
          <a:bodyPr anchor="ctr"/>
          <a:lstStyle/>
          <a:p>
            <a:pPr marL="90488"/>
            <a:r>
              <a:rPr lang="es-ES_tradnl" sz="2800">
                <a:solidFill>
                  <a:schemeClr val="tx2"/>
                </a:solidFill>
                <a:latin typeface="Times New Roman" pitchFamily="18" charset="0"/>
              </a:rPr>
              <a:t>Agregación de tipos de entidad (ix): Ejemplo 2</a:t>
            </a:r>
            <a:endParaRPr lang="es-ES" sz="2800">
              <a:solidFill>
                <a:schemeClr val="tx2"/>
              </a:solidFill>
              <a:latin typeface="Times New Roman" pitchFamily="18" charset="0"/>
            </a:endParaRPr>
          </a:p>
        </p:txBody>
      </p:sp>
      <p:sp>
        <p:nvSpPr>
          <p:cNvPr id="104467" name="Rectangle 25"/>
          <p:cNvSpPr>
            <a:spLocks noChangeArrowheads="1"/>
          </p:cNvSpPr>
          <p:nvPr/>
        </p:nvSpPr>
        <p:spPr bwMode="auto">
          <a:xfrm>
            <a:off x="1173163" y="152400"/>
            <a:ext cx="7772400" cy="533400"/>
          </a:xfrm>
          <a:prstGeom prst="rect">
            <a:avLst/>
          </a:prstGeom>
          <a:solidFill>
            <a:srgbClr val="DDDDDD"/>
          </a:solidFill>
          <a:ln w="9525">
            <a:solidFill>
              <a:schemeClr val="tx2"/>
            </a:solidFill>
            <a:miter lim="800000"/>
            <a:headEnd/>
            <a:tailEnd/>
          </a:ln>
        </p:spPr>
        <p:txBody>
          <a:bodyPr anchor="ctr"/>
          <a:lstStyle/>
          <a:p>
            <a:pPr marL="665163" indent="-665163">
              <a:lnSpc>
                <a:spcPct val="80000"/>
              </a:lnSpc>
            </a:pPr>
            <a:r>
              <a:rPr lang="es-ES_tradnl" sz="3200" b="1">
                <a:solidFill>
                  <a:schemeClr val="tx2"/>
                </a:solidFill>
                <a:latin typeface="Times New Roman" pitchFamily="18" charset="0"/>
              </a:rPr>
              <a:t> 2.3. Extensiones del modelo</a:t>
            </a:r>
            <a:endParaRPr lang="es-ES" sz="3200" b="1">
              <a:solidFill>
                <a:schemeClr val="tx2"/>
              </a:solidFill>
              <a:latin typeface="Times New Roman" pitchFamily="18" charset="0"/>
            </a:endParaRPr>
          </a:p>
        </p:txBody>
      </p:sp>
      <p:sp>
        <p:nvSpPr>
          <p:cNvPr id="104468" name="Rectangle 26"/>
          <p:cNvSpPr>
            <a:spLocks noChangeArrowheads="1"/>
          </p:cNvSpPr>
          <p:nvPr/>
        </p:nvSpPr>
        <p:spPr bwMode="auto">
          <a:xfrm>
            <a:off x="1042988" y="2349500"/>
            <a:ext cx="7831137" cy="457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tabLst>
                <a:tab pos="381000" algn="l"/>
                <a:tab pos="4000500" algn="l"/>
                <a:tab pos="6477000" algn="l"/>
              </a:tabLst>
            </a:pPr>
            <a:r>
              <a:rPr lang="es-ES_tradnl" sz="2400" b="1"/>
              <a:t>Solución: </a:t>
            </a:r>
          </a:p>
        </p:txBody>
      </p:sp>
      <p:sp>
        <p:nvSpPr>
          <p:cNvPr id="104469" name="Rectangle 27"/>
          <p:cNvSpPr>
            <a:spLocks noChangeArrowheads="1"/>
          </p:cNvSpPr>
          <p:nvPr/>
        </p:nvSpPr>
        <p:spPr bwMode="auto">
          <a:xfrm>
            <a:off x="7524750" y="2420938"/>
            <a:ext cx="1484313" cy="484187"/>
          </a:xfrm>
          <a:prstGeom prst="rect">
            <a:avLst/>
          </a:prstGeom>
          <a:noFill/>
          <a:ln w="9525">
            <a:noFill/>
            <a:miter lim="800000"/>
            <a:headEnd/>
            <a:tailEnd/>
          </a:ln>
        </p:spPr>
        <p:txBody>
          <a:bodyPr wrap="none" lIns="0" tIns="46800" rIns="0" bIns="10800">
            <a:spAutoFit/>
          </a:bodyPr>
          <a:lstStyle/>
          <a:p>
            <a:pPr eaLnBrk="0" hangingPunct="0"/>
            <a:r>
              <a:rPr lang="es-ES_tradnl" sz="2800">
                <a:solidFill>
                  <a:schemeClr val="bg2"/>
                </a:solidFill>
                <a:latin typeface="Arial" charset="0"/>
              </a:rPr>
              <a:t>[EN2002]</a:t>
            </a:r>
          </a:p>
        </p:txBody>
      </p:sp>
      <p:sp>
        <p:nvSpPr>
          <p:cNvPr id="104470" name="AutoShape 13"/>
          <p:cNvSpPr>
            <a:spLocks noChangeArrowheads="1"/>
          </p:cNvSpPr>
          <p:nvPr/>
        </p:nvSpPr>
        <p:spPr bwMode="auto">
          <a:xfrm>
            <a:off x="4876800" y="5089525"/>
            <a:ext cx="1479550" cy="582613"/>
          </a:xfrm>
          <a:prstGeom prst="diamond">
            <a:avLst/>
          </a:prstGeom>
          <a:solidFill>
            <a:schemeClr val="bg1"/>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UTILIZA</a:t>
            </a:r>
          </a:p>
        </p:txBody>
      </p:sp>
      <p:sp>
        <p:nvSpPr>
          <p:cNvPr id="104471" name="Rectangle 8"/>
          <p:cNvSpPr>
            <a:spLocks noChangeArrowheads="1"/>
          </p:cNvSpPr>
          <p:nvPr/>
        </p:nvSpPr>
        <p:spPr bwMode="auto">
          <a:xfrm>
            <a:off x="6858000" y="3870325"/>
            <a:ext cx="1301750" cy="306388"/>
          </a:xfrm>
          <a:prstGeom prst="rect">
            <a:avLst/>
          </a:prstGeom>
          <a:solidFill>
            <a:srgbClr val="DDDDDD"/>
          </a:solidFill>
          <a:ln w="9525">
            <a:solidFill>
              <a:schemeClr val="tx1"/>
            </a:solidFill>
            <a:miter lim="800000"/>
            <a:headEnd/>
            <a:tailEnd/>
          </a:ln>
        </p:spPr>
        <p:txBody>
          <a:bodyPr wrap="none" lIns="36000" tIns="10800" rIns="36000" bIns="10800" anchor="ctr">
            <a:spAutoFit/>
          </a:bodyPr>
          <a:lstStyle/>
          <a:p>
            <a:pPr algn="ctr" eaLnBrk="0" hangingPunct="0"/>
            <a:r>
              <a:rPr lang="es-ES_tradnl">
                <a:latin typeface="Arial Narrow" pitchFamily="34" charset="0"/>
              </a:rPr>
              <a:t>ASIGNATURA</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4.8"/>
</p:tagLst>
</file>

<file path=ppt/tags/tag2.xml><?xml version="1.0" encoding="utf-8"?>
<p:tagLst xmlns:a="http://schemas.openxmlformats.org/drawingml/2006/main" xmlns:r="http://schemas.openxmlformats.org/officeDocument/2006/relationships" xmlns:p="http://schemas.openxmlformats.org/presentationml/2006/main">
  <p:tag name="TIMING" val="|28.6"/>
</p:tagLst>
</file>

<file path=ppt/tags/tag3.xml><?xml version="1.0" encoding="utf-8"?>
<p:tagLst xmlns:a="http://schemas.openxmlformats.org/drawingml/2006/main" xmlns:r="http://schemas.openxmlformats.org/officeDocument/2006/relationships" xmlns:p="http://schemas.openxmlformats.org/presentationml/2006/main">
  <p:tag name="TIMING" val="|3.8|0.4|0.8|1.1"/>
</p:tagLst>
</file>

<file path=ppt/tags/tag4.xml><?xml version="1.0" encoding="utf-8"?>
<p:tagLst xmlns:a="http://schemas.openxmlformats.org/drawingml/2006/main" xmlns:r="http://schemas.openxmlformats.org/officeDocument/2006/relationships" xmlns:p="http://schemas.openxmlformats.org/presentationml/2006/main">
  <p:tag name="TIMING" val="|157.1"/>
</p:tagLst>
</file>

<file path=ppt/tags/tag5.xml><?xml version="1.0" encoding="utf-8"?>
<p:tagLst xmlns:a="http://schemas.openxmlformats.org/drawingml/2006/main" xmlns:r="http://schemas.openxmlformats.org/officeDocument/2006/relationships" xmlns:p="http://schemas.openxmlformats.org/presentationml/2006/main">
  <p:tag name="TIMING" val="|4.3"/>
</p:tagLst>
</file>

<file path=ppt/tags/tag6.xml><?xml version="1.0" encoding="utf-8"?>
<p:tagLst xmlns:a="http://schemas.openxmlformats.org/drawingml/2006/main" xmlns:r="http://schemas.openxmlformats.org/officeDocument/2006/relationships" xmlns:p="http://schemas.openxmlformats.org/presentationml/2006/main">
  <p:tag name="TIMING" val="|76.5"/>
</p:tagLst>
</file>

<file path=ppt/tags/tag7.xml><?xml version="1.0" encoding="utf-8"?>
<p:tagLst xmlns:a="http://schemas.openxmlformats.org/drawingml/2006/main" xmlns:r="http://schemas.openxmlformats.org/officeDocument/2006/relationships" xmlns:p="http://schemas.openxmlformats.org/presentationml/2006/main">
  <p:tag name="TIMING" val="|75.6"/>
</p:tagLst>
</file>

<file path=ppt/theme/theme1.xml><?xml version="1.0" encoding="utf-8"?>
<a:theme xmlns:a="http://schemas.openxmlformats.org/drawingml/2006/main" name="Mezclas">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Mezcla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54000" tIns="10800" rIns="54000" bIns="1080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54000" tIns="10800" rIns="54000" bIns="1080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Mezcla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Mezcla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Mezcla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Mezcla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Mezcla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Mezcla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54000" tIns="10800" rIns="54000" bIns="1080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54000" tIns="10800" rIns="54000" bIns="1080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7B6FA7A714A4449F75447DB7C6F79D" ma:contentTypeVersion="12" ma:contentTypeDescription="Create a new document." ma:contentTypeScope="" ma:versionID="b82d4377992ab4f708f357dee4a5fde5">
  <xsd:schema xmlns:xsd="http://www.w3.org/2001/XMLSchema" xmlns:xs="http://www.w3.org/2001/XMLSchema" xmlns:p="http://schemas.microsoft.com/office/2006/metadata/properties" xmlns:ns2="241e6659-5a19-4488-8a3d-2cfd1380ccfe" xmlns:ns3="50824b1b-7e9c-4196-a832-21d737c0d1a6" targetNamespace="http://schemas.microsoft.com/office/2006/metadata/properties" ma:root="true" ma:fieldsID="ff86d5352d39d7fa0b247b81e51128cf" ns2:_="" ns3:_="">
    <xsd:import namespace="241e6659-5a19-4488-8a3d-2cfd1380ccfe"/>
    <xsd:import namespace="50824b1b-7e9c-4196-a832-21d737c0d1a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1e6659-5a19-4488-8a3d-2cfd1380cc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177ecfaa-47e7-4f14-b507-320617269ffe"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824b1b-7e9c-4196-a832-21d737c0d1a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927f8984-78f6-4cdd-aa07-8c7a34a0a89b}" ma:internalName="TaxCatchAll" ma:showField="CatchAllData" ma:web="50824b1b-7e9c-4196-a832-21d737c0d1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0824b1b-7e9c-4196-a832-21d737c0d1a6" xsi:nil="true"/>
    <lcf76f155ced4ddcb4097134ff3c332f xmlns="241e6659-5a19-4488-8a3d-2cfd1380ccf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DC20EDA-7763-446B-8BB7-B652049FC763}"/>
</file>

<file path=customXml/itemProps2.xml><?xml version="1.0" encoding="utf-8"?>
<ds:datastoreItem xmlns:ds="http://schemas.openxmlformats.org/officeDocument/2006/customXml" ds:itemID="{C27B61C7-3F56-4C54-B51B-52790A5C3501}">
  <ds:schemaRefs>
    <ds:schemaRef ds:uri="http://schemas.microsoft.com/sharepoint/v3/contenttype/forms"/>
  </ds:schemaRefs>
</ds:datastoreItem>
</file>

<file path=customXml/itemProps3.xml><?xml version="1.0" encoding="utf-8"?>
<ds:datastoreItem xmlns:ds="http://schemas.openxmlformats.org/officeDocument/2006/customXml" ds:itemID="{B930E0A2-0CAD-4367-B1A2-D53A67FBE1A2}">
  <ds:schemaRefs>
    <ds:schemaRef ds:uri="http://purl.org/dc/terms/"/>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http://purl.org/dc/dcmitype/"/>
    <ds:schemaRef ds:uri="http://schemas.microsoft.com/office/infopath/2007/PartnerControls"/>
    <ds:schemaRef ds:uri="241e6659-5a19-4488-8a3d-2cfd1380ccfe"/>
  </ds:schemaRefs>
</ds:datastoreItem>
</file>

<file path=docProps/app.xml><?xml version="1.0" encoding="utf-8"?>
<Properties xmlns="http://schemas.openxmlformats.org/officeDocument/2006/extended-properties" xmlns:vt="http://schemas.openxmlformats.org/officeDocument/2006/docPropsVTypes">
  <Template/>
  <TotalTime>6973</TotalTime>
  <Words>10680</Words>
  <Application>Microsoft Office PowerPoint</Application>
  <PresentationFormat>Presentación en pantalla (4:3)</PresentationFormat>
  <Paragraphs>2035</Paragraphs>
  <Slides>100</Slides>
  <Notes>58</Notes>
  <HiddenSlides>5</HiddenSlides>
  <MMClips>0</MMClips>
  <ScaleCrop>false</ScaleCrop>
  <HeadingPairs>
    <vt:vector size="8" baseType="variant">
      <vt:variant>
        <vt:lpstr>Fuentes usadas</vt:lpstr>
      </vt:variant>
      <vt:variant>
        <vt:i4>7</vt:i4>
      </vt:variant>
      <vt:variant>
        <vt:lpstr>Tema</vt:lpstr>
      </vt:variant>
      <vt:variant>
        <vt:i4>2</vt:i4>
      </vt:variant>
      <vt:variant>
        <vt:lpstr>Servidores OLE incrustados</vt:lpstr>
      </vt:variant>
      <vt:variant>
        <vt:i4>1</vt:i4>
      </vt:variant>
      <vt:variant>
        <vt:lpstr>Títulos de diapositiva</vt:lpstr>
      </vt:variant>
      <vt:variant>
        <vt:i4>100</vt:i4>
      </vt:variant>
    </vt:vector>
  </HeadingPairs>
  <TitlesOfParts>
    <vt:vector size="110" baseType="lpstr">
      <vt:lpstr>Arial</vt:lpstr>
      <vt:lpstr>Arial Narrow</vt:lpstr>
      <vt:lpstr>Book Antiqua</vt:lpstr>
      <vt:lpstr>Monotype Sorts</vt:lpstr>
      <vt:lpstr>Tahoma</vt:lpstr>
      <vt:lpstr>Times New Roman</vt:lpstr>
      <vt:lpstr>Wingdings</vt:lpstr>
      <vt:lpstr>Mezclas</vt:lpstr>
      <vt:lpstr>Diseño predeterminado</vt:lpstr>
      <vt:lpstr>Imagen</vt:lpstr>
      <vt:lpstr>2. Modelo Entidad-Relación</vt:lpstr>
      <vt:lpstr>Modelo Entidad-Relación</vt:lpstr>
      <vt:lpstr>2.1. Introducción e historia del modelo Entidad-Relación</vt:lpstr>
      <vt:lpstr>En el proceso de diseño...</vt:lpstr>
      <vt:lpstr>Esquema conceptual</vt:lpstr>
      <vt:lpstr> 2.2. Conceptos básicos del modelo</vt:lpstr>
      <vt:lpstr>ENTIDAD</vt:lpstr>
      <vt:lpstr>ATRIBUTO</vt:lpstr>
      <vt:lpstr>TIPO DE ENTIDAD (entity set)</vt:lpstr>
      <vt:lpstr>Instancia de un tipo de entidad</vt:lpstr>
      <vt:lpstr>Intensión y Extensión</vt:lpstr>
      <vt:lpstr>Tipos de atributos</vt:lpstr>
      <vt:lpstr>Atributos Simples o Compuestos</vt:lpstr>
      <vt:lpstr>Atributos Almacenados o Derivados</vt:lpstr>
      <vt:lpstr>Atributos Monovalorados o Multivalorados</vt:lpstr>
      <vt:lpstr>Atributos Opcionales (nulos)</vt:lpstr>
      <vt:lpstr>Notación para atributos</vt:lpstr>
      <vt:lpstr>Atributos Clave</vt:lpstr>
      <vt:lpstr>Atributos Clave (ii)</vt:lpstr>
      <vt:lpstr>Atributos Clave (iii)</vt:lpstr>
      <vt:lpstr>Notación para atributos clave</vt:lpstr>
      <vt:lpstr>DOMINIO (values set)</vt:lpstr>
      <vt:lpstr>RELACIÓN (relationship)</vt:lpstr>
      <vt:lpstr>DIRECTOR HA_RODADO PELICULA</vt:lpstr>
      <vt:lpstr>TIPO DE RELACIÓN (relationship set)</vt:lpstr>
      <vt:lpstr>Grado de un tipo de relación</vt:lpstr>
      <vt:lpstr>Nombres de Rol (papel)</vt:lpstr>
      <vt:lpstr>Restricciones estructurales sobre tipos de relación</vt:lpstr>
      <vt:lpstr>Razón de Cardinalidad Notación EN2002</vt:lpstr>
      <vt:lpstr>Razón de Cardinalidad   Notación EN2002 </vt:lpstr>
      <vt:lpstr>Razón de Cardinalidad  Notación [MPM1999]</vt:lpstr>
      <vt:lpstr>Razón de Cardinalidad Notación [SKS1998]</vt:lpstr>
      <vt:lpstr>Razón de Participación Notación [EN2002]</vt:lpstr>
      <vt:lpstr>Razón de Participación (ii) [EN2002]</vt:lpstr>
      <vt:lpstr>Cardinalidad de tipo de entidad</vt:lpstr>
      <vt:lpstr>Cardinalidad de tipo de entidad Notación [EN2002]</vt:lpstr>
      <vt:lpstr>Cardinalidad de tipo de entidad (iii) [EN2002]</vt:lpstr>
      <vt:lpstr>Cardinalidad de tipo de entidad Notación MPM1999]</vt:lpstr>
      <vt:lpstr>Cardinalidad de tipo de entidad (v)</vt:lpstr>
      <vt:lpstr>Cardinalidad de tipo de entidad </vt:lpstr>
      <vt:lpstr>Cardinalidad de tipo de entidad </vt:lpstr>
      <vt:lpstr>Atributos de tipos de relación</vt:lpstr>
      <vt:lpstr>Atributos de tipos de relación (ii)</vt:lpstr>
      <vt:lpstr>Tipo de Entidad Débil Notación [EN2002]</vt:lpstr>
      <vt:lpstr>Tipo de entidad débil (ii) [EN2002]</vt:lpstr>
      <vt:lpstr>Tipo de entidad débil (iii) [EN2002]</vt:lpstr>
      <vt:lpstr>Tipo de entidad débil (iv) Notación [MPM1999]</vt:lpstr>
      <vt:lpstr>Tipo de entidad débil (v) [MPM1999]</vt:lpstr>
      <vt:lpstr>Tipo de entidad débil (vi) [MPM1999]</vt:lpstr>
      <vt:lpstr>Tipo de entidad débil (vii)</vt:lpstr>
      <vt:lpstr>Tipo de entidad débil (viii)</vt:lpstr>
      <vt:lpstr>Tipo de entidad débil (ix)</vt:lpstr>
      <vt:lpstr>Tipos de relación con grado superior a dos</vt:lpstr>
      <vt:lpstr>Tipos de relación con grado superior a dos (ii)</vt:lpstr>
      <vt:lpstr>Tipos de relación con grado superior a dos (iii)</vt:lpstr>
      <vt:lpstr>Tipos de relación con grado superior a dos (iv)</vt:lpstr>
      <vt:lpstr>Tipos de relación con grado superior a dos (v)</vt:lpstr>
      <vt:lpstr>Tipos de relación con grado superior a dos (vi)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Entidad/Relación Extendido</dc:title>
  <dc:creator>María José Ortín Ibáñez</dc:creator>
  <cp:lastModifiedBy>MARIA DE LA CONCEPCION</cp:lastModifiedBy>
  <cp:revision>947</cp:revision>
  <cp:lastPrinted>2001-10-10T11:19:52Z</cp:lastPrinted>
  <dcterms:created xsi:type="dcterms:W3CDTF">1998-10-04T07:56:32Z</dcterms:created>
  <dcterms:modified xsi:type="dcterms:W3CDTF">2023-01-31T19:10:04Z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0x0101009F7B6FA7A714A4449F75447DB7C6F79D</vt:lpwstr>
  </property>
</Properties>
</file>