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SANDOVAL" initials="AS" lastIdx="1" clrIdx="0">
    <p:extLst>
      <p:ext uri="{19B8F6BF-5375-455C-9EA6-DF929625EA0E}">
        <p15:presenceInfo xmlns:p15="http://schemas.microsoft.com/office/powerpoint/2012/main" userId="4a6edc078bd8e1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F3729-E0E0-42C2-A634-0B28FDD7D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Campo generado por una placa infinita</a:t>
            </a:r>
          </a:p>
        </p:txBody>
      </p:sp>
    </p:spTree>
    <p:extLst>
      <p:ext uri="{BB962C8B-B14F-4D97-AF65-F5344CB8AC3E}">
        <p14:creationId xmlns:p14="http://schemas.microsoft.com/office/powerpoint/2010/main" val="67598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9D266-7ECB-45A2-A8C8-4EC97166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71343"/>
          </a:xfrm>
        </p:spPr>
        <p:txBody>
          <a:bodyPr>
            <a:normAutofit fontScale="90000"/>
          </a:bodyPr>
          <a:lstStyle/>
          <a:p>
            <a:r>
              <a:rPr lang="es-MX" dirty="0"/>
              <a:t>CALCULAR EL CAMPO ELECTRICO DE UNA PLACA INFINITA CON CARGA UNIFORME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EBE98-B468-405C-9331-8BA77DB2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186610"/>
            <a:ext cx="9250017" cy="4227442"/>
          </a:xfrm>
        </p:spPr>
        <p:txBody>
          <a:bodyPr/>
          <a:lstStyle/>
          <a:p>
            <a:r>
              <a:rPr lang="es-MX" sz="1400" dirty="0"/>
              <a:t>Placa Infinita vista lateralmente</a:t>
            </a:r>
          </a:p>
          <a:p>
            <a:pPr marL="0" indent="0">
              <a:buNone/>
            </a:pPr>
            <a:r>
              <a:rPr lang="es-MX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MX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MX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Tiene densidad de carga uniforme (sigma)</a:t>
            </a:r>
          </a:p>
          <a:p>
            <a:r>
              <a:rPr lang="es-MX" sz="1400" dirty="0">
                <a:solidFill>
                  <a:srgbClr val="222222"/>
                </a:solidFill>
                <a:latin typeface="arial" panose="020B0604020202020204" pitchFamily="34" charset="0"/>
              </a:rPr>
              <a:t>La densidad de carga es la cantidad de carga que tiene por área </a:t>
            </a:r>
            <a:endParaRPr lang="es-MX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l-GR" sz="14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s-MX" sz="14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= Q/área        </a:t>
            </a:r>
            <a:r>
              <a:rPr lang="es-MX" sz="1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donde Q es Carga </a:t>
            </a:r>
          </a:p>
          <a:p>
            <a:endParaRPr lang="es-MX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r>
              <a:rPr lang="es-MX" sz="1600" dirty="0"/>
              <a:t>Como primer paso vamos a colocar una carga para saber</a:t>
            </a:r>
          </a:p>
          <a:p>
            <a:pPr marL="0" indent="0">
              <a:buNone/>
            </a:pPr>
            <a:r>
              <a:rPr lang="es-MX" sz="1600" dirty="0"/>
              <a:t>que efecto tiene la placa sobre esa carga y vamos a segmentar </a:t>
            </a:r>
          </a:p>
          <a:p>
            <a:pPr marL="0" indent="0">
              <a:buNone/>
            </a:pPr>
            <a:r>
              <a:rPr lang="es-MX" sz="1600" dirty="0"/>
              <a:t>la placa a una distancia r de donde se proyecta la carga.</a:t>
            </a:r>
          </a:p>
          <a:p>
            <a:endParaRPr lang="es-MX" sz="1400" dirty="0"/>
          </a:p>
          <a:p>
            <a:endParaRPr lang="es-MX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56626B6-863E-498A-A073-98D5F467C280}"/>
              </a:ext>
            </a:extLst>
          </p:cNvPr>
          <p:cNvCxnSpPr/>
          <p:nvPr/>
        </p:nvCxnSpPr>
        <p:spPr>
          <a:xfrm>
            <a:off x="2014330" y="2584174"/>
            <a:ext cx="6215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FE8F021-D392-4BA9-83D4-883A39F5E581}"/>
              </a:ext>
            </a:extLst>
          </p:cNvPr>
          <p:cNvCxnSpPr/>
          <p:nvPr/>
        </p:nvCxnSpPr>
        <p:spPr>
          <a:xfrm>
            <a:off x="6944139" y="4532243"/>
            <a:ext cx="2650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BE59766-6A59-4341-A38F-BFC53397E1E3}"/>
              </a:ext>
            </a:extLst>
          </p:cNvPr>
          <p:cNvCxnSpPr/>
          <p:nvPr/>
        </p:nvCxnSpPr>
        <p:spPr>
          <a:xfrm>
            <a:off x="8229600" y="3429000"/>
            <a:ext cx="0" cy="1103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989196-8C9A-4E32-AD42-F468F60421C5}"/>
              </a:ext>
            </a:extLst>
          </p:cNvPr>
          <p:cNvSpPr txBox="1"/>
          <p:nvPr/>
        </p:nvSpPr>
        <p:spPr>
          <a:xfrm>
            <a:off x="8079559" y="3059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1ECA970-1F1D-433B-AFE3-03EF144D68B2}"/>
              </a:ext>
            </a:extLst>
          </p:cNvPr>
          <p:cNvCxnSpPr/>
          <p:nvPr/>
        </p:nvCxnSpPr>
        <p:spPr>
          <a:xfrm>
            <a:off x="7368209" y="4439478"/>
            <a:ext cx="0" cy="1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44C1F6A-E28D-4F5B-B012-F56834C17E8C}"/>
              </a:ext>
            </a:extLst>
          </p:cNvPr>
          <p:cNvCxnSpPr/>
          <p:nvPr/>
        </p:nvCxnSpPr>
        <p:spPr>
          <a:xfrm>
            <a:off x="7553739" y="4439478"/>
            <a:ext cx="0" cy="1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C22515-3498-4A24-A19F-8A8BDAD6DA68}"/>
              </a:ext>
            </a:extLst>
          </p:cNvPr>
          <p:cNvSpPr txBox="1"/>
          <p:nvPr/>
        </p:nvSpPr>
        <p:spPr>
          <a:xfrm>
            <a:off x="7697605" y="44403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7EB18D-E89A-4B1C-9580-6EDABEBF899D}"/>
              </a:ext>
            </a:extLst>
          </p:cNvPr>
          <p:cNvSpPr txBox="1"/>
          <p:nvPr/>
        </p:nvSpPr>
        <p:spPr>
          <a:xfrm>
            <a:off x="8311923" y="37123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012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A509B3-4780-4294-9F4F-EC88355DC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112" y="0"/>
                <a:ext cx="11083788" cy="6426902"/>
              </a:xfrm>
            </p:spPr>
            <p:txBody>
              <a:bodyPr>
                <a:normAutofit/>
              </a:bodyPr>
              <a:lstStyle/>
              <a:p>
                <a:endParaRPr lang="es-MX" dirty="0"/>
              </a:p>
              <a:p>
                <a:pPr marL="0" indent="0">
                  <a:buNone/>
                </a:pPr>
                <a:endParaRPr lang="es-MX" sz="1600" dirty="0"/>
              </a:p>
              <a:p>
                <a:pPr marL="0" indent="0">
                  <a:buNone/>
                </a:pPr>
                <a:r>
                  <a:rPr lang="es-MX" sz="1600" dirty="0"/>
                  <a:t>Para encontrar el efecto del segmento de la carga es </a:t>
                </a:r>
              </a:p>
              <a:p>
                <a:pPr marL="0" indent="0">
                  <a:buNone/>
                </a:pPr>
                <a:r>
                  <a:rPr lang="es-MX" sz="1600" dirty="0"/>
                  <a:t>necesario saber cuanto mide la hipotenusa usando el Teorema</a:t>
                </a:r>
              </a:p>
              <a:p>
                <a:pPr marL="0" indent="0">
                  <a:buNone/>
                </a:pPr>
                <a:r>
                  <a:rPr lang="es-MX" sz="1600" dirty="0"/>
                  <a:t>de Pitágoras.</a:t>
                </a:r>
              </a:p>
              <a:p>
                <a:pPr marL="0" indent="0">
                  <a:buNone/>
                </a:pPr>
                <a:endParaRPr lang="es-MX" sz="1600" dirty="0"/>
              </a:p>
              <a:p>
                <a:pPr marL="0" indent="0">
                  <a:buNone/>
                </a:pPr>
                <a:endParaRPr lang="es-MX" sz="1600" dirty="0"/>
              </a:p>
              <a:p>
                <a:pPr marL="0" indent="0">
                  <a:buNone/>
                </a:pPr>
                <a:r>
                  <a:rPr lang="es-MX" sz="1600" dirty="0"/>
                  <a:t>                                                 Siendo una fuerza simétrica se ejerce una fuerza ahora también hacia el lado contrario</a:t>
                </a:r>
              </a:p>
              <a:p>
                <a:pPr marL="0" indent="0">
                  <a:buNone/>
                </a:pPr>
                <a:r>
                  <a:rPr lang="es-MX" sz="1600" dirty="0"/>
                  <a:t>                                                 haciendo que se acumulen y cancelando el componente en X  por lo que solo nos              </a:t>
                </a:r>
              </a:p>
              <a:p>
                <a:pPr marL="0" indent="0">
                  <a:buNone/>
                </a:pPr>
                <a:r>
                  <a:rPr lang="es-MX" sz="1600" dirty="0"/>
                  <a:t>                                                 debe interesar la componente en vertical, o sea la fuerza hacia arriba.</a:t>
                </a: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s-MX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s-MX" sz="16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MX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l-GR" dirty="0">
                    <a:solidFill>
                      <a:srgbClr val="7030A0"/>
                    </a:solidFill>
                  </a:rPr>
                  <a:t> θ</a:t>
                </a:r>
                <a:r>
                  <a:rPr lang="es-MX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s-MX" sz="1600" dirty="0">
                    <a:solidFill>
                      <a:srgbClr val="7030A0"/>
                    </a:solidFill>
                  </a:rPr>
                  <a:t> h/ √ h^2+r^2     </a:t>
                </a:r>
                <a:r>
                  <a:rPr lang="es-MX" sz="1600" dirty="0">
                    <a:solidFill>
                      <a:schemeClr val="tx1"/>
                    </a:solidFill>
                  </a:rPr>
                  <a:t>Utilizaremos esta formula para calcular el componente en y del segmento y de el anillo.</a:t>
                </a:r>
              </a:p>
              <a:p>
                <a:pPr marL="0" indent="0">
                  <a:buNone/>
                </a:pPr>
                <a:endParaRPr lang="es-MX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MX" sz="16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A509B3-4780-4294-9F4F-EC88355DC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112" y="0"/>
                <a:ext cx="11083788" cy="6426902"/>
              </a:xfrm>
              <a:blipFill>
                <a:blip r:embed="rId2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C0E769D-3294-43B0-B127-6A9102C32FBA}"/>
              </a:ext>
            </a:extLst>
          </p:cNvPr>
          <p:cNvCxnSpPr/>
          <p:nvPr/>
        </p:nvCxnSpPr>
        <p:spPr>
          <a:xfrm>
            <a:off x="6891130" y="1514853"/>
            <a:ext cx="2650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4D2856C-68BE-40E5-B2B0-1A389DE3617F}"/>
              </a:ext>
            </a:extLst>
          </p:cNvPr>
          <p:cNvCxnSpPr/>
          <p:nvPr/>
        </p:nvCxnSpPr>
        <p:spPr>
          <a:xfrm>
            <a:off x="8216347" y="411610"/>
            <a:ext cx="0" cy="1103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E6AB321-FBDA-48E4-B67C-AF1DC2AFBBB5}"/>
              </a:ext>
            </a:extLst>
          </p:cNvPr>
          <p:cNvCxnSpPr/>
          <p:nvPr/>
        </p:nvCxnSpPr>
        <p:spPr>
          <a:xfrm>
            <a:off x="7485120" y="1441569"/>
            <a:ext cx="0" cy="1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1310F9C-F908-4B6C-B2E9-A20EC3201095}"/>
              </a:ext>
            </a:extLst>
          </p:cNvPr>
          <p:cNvCxnSpPr/>
          <p:nvPr/>
        </p:nvCxnSpPr>
        <p:spPr>
          <a:xfrm>
            <a:off x="7275444" y="1441569"/>
            <a:ext cx="0" cy="1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C4AE8AB-845B-44C7-8D54-AD8AD4078A4F}"/>
              </a:ext>
            </a:extLst>
          </p:cNvPr>
          <p:cNvSpPr txBox="1"/>
          <p:nvPr/>
        </p:nvSpPr>
        <p:spPr>
          <a:xfrm>
            <a:off x="7715001" y="15123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EE1F6-CC4D-4ED2-B7CD-50719CC16866}"/>
              </a:ext>
            </a:extLst>
          </p:cNvPr>
          <p:cNvSpPr txBox="1"/>
          <p:nvPr/>
        </p:nvSpPr>
        <p:spPr>
          <a:xfrm>
            <a:off x="8216347" y="70614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CA698EA-7413-407B-9519-34D897B6A67D}"/>
              </a:ext>
            </a:extLst>
          </p:cNvPr>
          <p:cNvCxnSpPr/>
          <p:nvPr/>
        </p:nvCxnSpPr>
        <p:spPr>
          <a:xfrm flipV="1">
            <a:off x="7485119" y="431091"/>
            <a:ext cx="757731" cy="1103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E5CB88D-CE56-46FC-8BCA-308BAD7EFA92}"/>
              </a:ext>
            </a:extLst>
          </p:cNvPr>
          <p:cNvSpPr txBox="1"/>
          <p:nvPr/>
        </p:nvSpPr>
        <p:spPr>
          <a:xfrm rot="18308090">
            <a:off x="7014506" y="481099"/>
            <a:ext cx="12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     √ h^2+r^2</a:t>
            </a:r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05B2F4-2C9C-4E0D-B1CD-ADFCCB468E4F}"/>
              </a:ext>
            </a:extLst>
          </p:cNvPr>
          <p:cNvSpPr txBox="1"/>
          <p:nvPr/>
        </p:nvSpPr>
        <p:spPr>
          <a:xfrm>
            <a:off x="8115617" y="21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0AF77C1-41F8-4AA3-8A6B-440F22058DE7}"/>
              </a:ext>
            </a:extLst>
          </p:cNvPr>
          <p:cNvCxnSpPr/>
          <p:nvPr/>
        </p:nvCxnSpPr>
        <p:spPr>
          <a:xfrm>
            <a:off x="689112" y="3611288"/>
            <a:ext cx="2650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A66E430-3E69-4BB6-8405-145D92F13FE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014329" y="2330803"/>
            <a:ext cx="1" cy="1280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6DA095-FC22-4EB8-A4AC-97E3502C5AD8}"/>
              </a:ext>
            </a:extLst>
          </p:cNvPr>
          <p:cNvSpPr txBox="1"/>
          <p:nvPr/>
        </p:nvSpPr>
        <p:spPr>
          <a:xfrm>
            <a:off x="1864288" y="19614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3640BA7-88DB-4E39-B9B6-A3A150171678}"/>
              </a:ext>
            </a:extLst>
          </p:cNvPr>
          <p:cNvCxnSpPr>
            <a:cxnSpLocks/>
          </p:cNvCxnSpPr>
          <p:nvPr/>
        </p:nvCxnSpPr>
        <p:spPr>
          <a:xfrm>
            <a:off x="1073427" y="3505270"/>
            <a:ext cx="0" cy="1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9376ED8-645E-4C25-93ED-CFF74BF6F3BA}"/>
              </a:ext>
            </a:extLst>
          </p:cNvPr>
          <p:cNvCxnSpPr/>
          <p:nvPr/>
        </p:nvCxnSpPr>
        <p:spPr>
          <a:xfrm>
            <a:off x="1245704" y="3505270"/>
            <a:ext cx="0" cy="1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276457C-B580-46FC-A3C2-6BB7A0F80966}"/>
              </a:ext>
            </a:extLst>
          </p:cNvPr>
          <p:cNvSpPr txBox="1"/>
          <p:nvPr/>
        </p:nvSpPr>
        <p:spPr>
          <a:xfrm>
            <a:off x="1417981" y="35980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3EB4A65-6C9F-4C68-A274-40F139C8CACE}"/>
              </a:ext>
            </a:extLst>
          </p:cNvPr>
          <p:cNvSpPr txBox="1"/>
          <p:nvPr/>
        </p:nvSpPr>
        <p:spPr>
          <a:xfrm>
            <a:off x="2014329" y="28441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E656AF-9DF2-419D-840C-C69BC98C8CA8}"/>
              </a:ext>
            </a:extLst>
          </p:cNvPr>
          <p:cNvCxnSpPr>
            <a:cxnSpLocks/>
          </p:cNvCxnSpPr>
          <p:nvPr/>
        </p:nvCxnSpPr>
        <p:spPr>
          <a:xfrm>
            <a:off x="2696818" y="3505269"/>
            <a:ext cx="0" cy="1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5826FC6-30B1-4DAC-B973-D9D93BC020B9}"/>
              </a:ext>
            </a:extLst>
          </p:cNvPr>
          <p:cNvCxnSpPr>
            <a:cxnSpLocks/>
          </p:cNvCxnSpPr>
          <p:nvPr/>
        </p:nvCxnSpPr>
        <p:spPr>
          <a:xfrm>
            <a:off x="2855845" y="3518522"/>
            <a:ext cx="0" cy="18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E911E54-0696-4077-A74E-4C51FD0CC1B9}"/>
              </a:ext>
            </a:extLst>
          </p:cNvPr>
          <p:cNvCxnSpPr>
            <a:cxnSpLocks/>
          </p:cNvCxnSpPr>
          <p:nvPr/>
        </p:nvCxnSpPr>
        <p:spPr>
          <a:xfrm flipV="1">
            <a:off x="1245704" y="2404026"/>
            <a:ext cx="992733" cy="120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03CCF81-748D-42D6-A890-688E97CDE65F}"/>
              </a:ext>
            </a:extLst>
          </p:cNvPr>
          <p:cNvCxnSpPr/>
          <p:nvPr/>
        </p:nvCxnSpPr>
        <p:spPr>
          <a:xfrm flipH="1" flipV="1">
            <a:off x="1780057" y="2357266"/>
            <a:ext cx="916761" cy="125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o 44">
            <a:extLst>
              <a:ext uri="{FF2B5EF4-FFF2-40B4-BE49-F238E27FC236}">
                <a16:creationId xmlns:a16="http://schemas.microsoft.com/office/drawing/2014/main" id="{9C4388C3-1CF9-4E2E-82D7-4BAC689C7E6D}"/>
              </a:ext>
            </a:extLst>
          </p:cNvPr>
          <p:cNvSpPr/>
          <p:nvPr/>
        </p:nvSpPr>
        <p:spPr>
          <a:xfrm rot="592525">
            <a:off x="1842646" y="2432018"/>
            <a:ext cx="343365" cy="153645"/>
          </a:xfrm>
          <a:prstGeom prst="arc">
            <a:avLst>
              <a:gd name="adj1" fmla="val 16200000"/>
              <a:gd name="adj2" fmla="val 20785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8A0298-6AC2-44E5-820E-2F37248DEC3F}"/>
              </a:ext>
            </a:extLst>
          </p:cNvPr>
          <p:cNvSpPr txBox="1"/>
          <p:nvPr/>
        </p:nvSpPr>
        <p:spPr>
          <a:xfrm>
            <a:off x="1997066" y="21750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936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45040D-7884-48A0-ABC7-AA44B6451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0" y="406400"/>
                <a:ext cx="10864850" cy="5651500"/>
              </a:xfrm>
            </p:spPr>
            <p:txBody>
              <a:bodyPr>
                <a:normAutofit/>
              </a:bodyPr>
              <a:lstStyle/>
              <a:p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Primero determinaremos la carga del anillo</a:t>
                </a:r>
              </a:p>
              <a:p>
                <a:pPr marL="0" indent="0">
                  <a:buNone/>
                </a:pPr>
                <a:r>
                  <a:rPr lang="es-MX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Qr = 2</a:t>
                </a:r>
                <a:r>
                  <a:rPr lang="el-GR" sz="16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π</a:t>
                </a:r>
                <a:r>
                  <a:rPr lang="es-MX" sz="16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es-MX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* dr * </a:t>
                </a:r>
                <a:r>
                  <a:rPr lang="el-GR" sz="16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s-MX" sz="16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s-MX" sz="1600" b="0" i="0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con esta formula obtendremos la carga del anillo</a:t>
                </a:r>
                <a:endParaRPr lang="es-MX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Después tendremos que pasar por la fuerza</a:t>
                </a:r>
              </a:p>
              <a:p>
                <a:pPr marL="0" indent="0">
                  <a:buNone/>
                </a:pPr>
                <a:r>
                  <a:rPr lang="es-MX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𝑄𝑟</m:t>
                        </m:r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Y con esto obtenemos:</a:t>
                </a:r>
              </a:p>
              <a:p>
                <a:pPr marL="0" indent="0">
                  <a:buNone/>
                </a:pPr>
                <a:r>
                  <a:rPr lang="es-MX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𝑄𝑟</m:t>
                        </m:r>
                      </m:num>
                      <m:den>
                        <m:sSup>
                          <m:sSupPr>
                            <m:ctrlP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sz="1600" dirty="0" smtClean="0">
                            <a:solidFill>
                              <a:srgbClr val="00B0F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√</m:t>
                        </m:r>
                        <m:r>
                          <m:rPr>
                            <m:nor/>
                          </m:rPr>
                          <a:rPr lang="es-MX" sz="1600" dirty="0">
                            <a:solidFill>
                              <a:srgbClr val="00B0F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s-MX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MX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MX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MX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sz="16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Simplificamos: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s-MX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∗2</m:t>
                        </m:r>
                        <m:r>
                          <a:rPr lang="el-GR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s-MX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MX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s-MX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sSup>
                          <m:sSupPr>
                            <m:ctrlPr>
                              <a:rPr lang="es-MX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s-MX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MX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MX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MX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MX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 sz="2000" dirty="0"/>
                  <a:t> </a:t>
                </a:r>
              </a:p>
              <a:p>
                <a:pPr marL="0" indent="0">
                  <a:buNone/>
                </a:pP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Obteniendo así la componente en </a:t>
                </a:r>
                <a:r>
                  <a:rPr lang="es-MX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del campo eléctrico causante del anillo de radio r.</a:t>
                </a:r>
              </a:p>
              <a:p>
                <a:pPr marL="0" indent="0">
                  <a:buNone/>
                </a:pPr>
                <a:endParaRPr lang="es-MX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45040D-7884-48A0-ABC7-AA44B6451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406400"/>
                <a:ext cx="10864850" cy="5651500"/>
              </a:xfrm>
              <a:blipFill>
                <a:blip r:embed="rId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alelogramo 3">
            <a:extLst>
              <a:ext uri="{FF2B5EF4-FFF2-40B4-BE49-F238E27FC236}">
                <a16:creationId xmlns:a16="http://schemas.microsoft.com/office/drawing/2014/main" id="{493BFDE6-53D0-415D-B2E1-0CFAAB0DF569}"/>
              </a:ext>
            </a:extLst>
          </p:cNvPr>
          <p:cNvSpPr/>
          <p:nvPr/>
        </p:nvSpPr>
        <p:spPr>
          <a:xfrm rot="3237618">
            <a:off x="7118410" y="1433317"/>
            <a:ext cx="2048006" cy="2549100"/>
          </a:xfrm>
          <a:prstGeom prst="parallelogram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0D917AA-587C-4051-A903-77B1D1E99676}"/>
              </a:ext>
            </a:extLst>
          </p:cNvPr>
          <p:cNvSpPr/>
          <p:nvPr/>
        </p:nvSpPr>
        <p:spPr>
          <a:xfrm>
            <a:off x="7558619" y="2162421"/>
            <a:ext cx="1168400" cy="1054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62D7265F-8B4E-4F0B-BEAB-6A4B37A7ABD0}"/>
              </a:ext>
            </a:extLst>
          </p:cNvPr>
          <p:cNvSpPr/>
          <p:nvPr/>
        </p:nvSpPr>
        <p:spPr>
          <a:xfrm rot="19516459">
            <a:off x="8785164" y="3493551"/>
            <a:ext cx="321936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580F00B-F532-4B11-B824-D164FCF1B633}"/>
              </a:ext>
            </a:extLst>
          </p:cNvPr>
          <p:cNvSpPr/>
          <p:nvPr/>
        </p:nvSpPr>
        <p:spPr>
          <a:xfrm rot="19854611">
            <a:off x="9398504" y="1690368"/>
            <a:ext cx="317500" cy="327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B6573A3-9237-4E9A-A14D-D15A5BDFDECD}"/>
              </a:ext>
            </a:extLst>
          </p:cNvPr>
          <p:cNvSpPr/>
          <p:nvPr/>
        </p:nvSpPr>
        <p:spPr>
          <a:xfrm rot="14809734">
            <a:off x="7450228" y="1408055"/>
            <a:ext cx="382057" cy="327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54C0ECD-DCED-4B58-B245-5CA139FB9334}"/>
              </a:ext>
            </a:extLst>
          </p:cNvPr>
          <p:cNvSpPr/>
          <p:nvPr/>
        </p:nvSpPr>
        <p:spPr>
          <a:xfrm rot="9409037">
            <a:off x="6259274" y="3212049"/>
            <a:ext cx="381000" cy="433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4B3A28F-BA16-43BD-AFD3-94C708843A1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8142819" y="2162421"/>
            <a:ext cx="0" cy="52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0534C7C-CCB3-4555-9EA8-E3D1158E7642}"/>
              </a:ext>
            </a:extLst>
          </p:cNvPr>
          <p:cNvCxnSpPr>
            <a:stCxn id="5" idx="1"/>
          </p:cNvCxnSpPr>
          <p:nvPr/>
        </p:nvCxnSpPr>
        <p:spPr>
          <a:xfrm>
            <a:off x="7729727" y="2316790"/>
            <a:ext cx="413092" cy="37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CEE119A-5961-4F6A-A8B1-5287915E9AD2}"/>
              </a:ext>
            </a:extLst>
          </p:cNvPr>
          <p:cNvSpPr txBox="1"/>
          <p:nvPr/>
        </p:nvSpPr>
        <p:spPr>
          <a:xfrm>
            <a:off x="7967549" y="17349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6939C59-46EF-493E-9E87-528CCC9E8526}"/>
              </a:ext>
            </a:extLst>
          </p:cNvPr>
          <p:cNvSpPr txBox="1"/>
          <p:nvPr/>
        </p:nvSpPr>
        <p:spPr>
          <a:xfrm>
            <a:off x="7866782" y="208061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63BA356-62F6-404E-9457-F17E134FE597}"/>
              </a:ext>
            </a:extLst>
          </p:cNvPr>
          <p:cNvSpPr txBox="1"/>
          <p:nvPr/>
        </p:nvSpPr>
        <p:spPr>
          <a:xfrm>
            <a:off x="8142413" y="2183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</a:t>
            </a:r>
          </a:p>
        </p:txBody>
      </p: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9EB4B87A-1C22-4480-B552-2D243796B1BD}"/>
              </a:ext>
            </a:extLst>
          </p:cNvPr>
          <p:cNvSpPr/>
          <p:nvPr/>
        </p:nvSpPr>
        <p:spPr>
          <a:xfrm rot="16200000">
            <a:off x="3088438" y="3570818"/>
            <a:ext cx="188591" cy="772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6FDE3BD-B85D-4839-976D-6E4AEEA0F827}"/>
              </a:ext>
            </a:extLst>
          </p:cNvPr>
          <p:cNvSpPr txBox="1"/>
          <p:nvPr/>
        </p:nvSpPr>
        <p:spPr>
          <a:xfrm>
            <a:off x="3026754" y="3587863"/>
            <a:ext cx="13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MX" sz="1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carga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31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38ECD2-C8E5-452A-B2D5-9C990310A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4557" y="409073"/>
                <a:ext cx="9793705" cy="5787189"/>
              </a:xfrm>
            </p:spPr>
            <p:txBody>
              <a:bodyPr>
                <a:normAutofit/>
              </a:bodyPr>
              <a:lstStyle/>
              <a:p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Ahora sumaremos todas las expresiones para todos los radios para determinar el campo eléctrico causado por toda la placa.  </a:t>
                </a:r>
              </a:p>
              <a:p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 lo que integraremos:</a:t>
                </a:r>
              </a:p>
              <a:p>
                <a:pPr marL="0" indent="0">
                  <a:buNone/>
                </a:pPr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s-MX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resolverla solo hay que utilizar la regla de la cadena inversa </a:t>
                </a:r>
              </a:p>
              <a:p>
                <a:pPr marL="0" indent="0">
                  <a:buNone/>
                </a:pPr>
                <a:r>
                  <a:rPr lang="es-MX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Sustitución</a:t>
                </a:r>
                <a:r>
                  <a:rPr lang="es-MX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s-MX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s-MX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s-MX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s-MX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s-MX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p>
                        <m:r>
                          <a:rPr lang="es-MX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s-MX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MX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MX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𝑑𝑢</m:t>
                        </m:r>
                      </m:num>
                      <m:den>
                        <m:r>
                          <a:rPr lang="es-MX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den>
                    </m:f>
                  </m:oMath>
                </a14:m>
                <a:r>
                  <a:rPr lang="es-MX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𝑑𝑢</m:t>
                    </m:r>
                  </m:oMath>
                </a14:m>
                <a:r>
                  <a:rPr lang="es-MX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2r dr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MX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sz="2400" dirty="0">
                            <a:solidFill>
                              <a:srgbClr val="00B0F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√ </m:t>
                        </m:r>
                        <m:sSup>
                          <m:sSupPr>
                            <m:ctrlPr>
                              <a:rPr lang="es-MX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MX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MX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MX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MX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 así encontramos la integral indefinida de esa expresión.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E38ECD2-C8E5-452A-B2D5-9C990310A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4557" y="409073"/>
                <a:ext cx="9793705" cy="5787189"/>
              </a:xfrm>
              <a:blipFill>
                <a:blip r:embed="rId2"/>
                <a:stretch>
                  <a:fillRect l="-374" t="-3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1DD4534-3512-4195-972C-97F0850F80DE}"/>
              </a:ext>
            </a:extLst>
          </p:cNvPr>
          <p:cNvCxnSpPr>
            <a:cxnSpLocks/>
          </p:cNvCxnSpPr>
          <p:nvPr/>
        </p:nvCxnSpPr>
        <p:spPr>
          <a:xfrm>
            <a:off x="3942348" y="902368"/>
            <a:ext cx="6200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76EC740E-42CC-4458-8236-3E5AC504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69" y="1400887"/>
            <a:ext cx="2311236" cy="86104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21C3619-01AD-4EF1-9E1F-2C2B88DE46F1}"/>
              </a:ext>
            </a:extLst>
          </p:cNvPr>
          <p:cNvSpPr txBox="1"/>
          <p:nvPr/>
        </p:nvSpPr>
        <p:spPr>
          <a:xfrm>
            <a:off x="3591358" y="1646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=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4E5D535-1513-4A7A-8BA7-97D3DFD28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676" y="1322850"/>
            <a:ext cx="3065841" cy="93908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13EDA21-F875-4D07-A6A0-E2484341B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56" y="3253748"/>
            <a:ext cx="2415883" cy="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39BF7-3489-4320-B069-BC7F403C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25" y="433138"/>
            <a:ext cx="10864517" cy="553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ultimo nos queda encontrar la integral definida.</a:t>
            </a:r>
          </a:p>
          <a:p>
            <a:pPr marL="0" indent="0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= </a:t>
            </a:r>
            <a:r>
              <a:rPr lang="es-MX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ELECTRICO DE LA PLACA INFINITA SOBRE LA CARGA Q </a:t>
            </a:r>
          </a:p>
          <a:p>
            <a:pPr marL="0" indent="0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LLEGAMOS A LA CONCLUSION QUE EL CAMPO ELECTRICO NO DEPENDE DE LA  ALTURA Y QUE EL CAMPO ELECTRICO ES CONSTANTE.</a:t>
            </a:r>
          </a:p>
          <a:p>
            <a:pPr marL="0" indent="0">
              <a:buNone/>
            </a:pP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23E597-BAB2-4900-850E-372C206D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5" y="890337"/>
            <a:ext cx="4907006" cy="74595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9FB7F36-8D71-41A2-9585-1AF59F7DCD89}"/>
              </a:ext>
            </a:extLst>
          </p:cNvPr>
          <p:cNvCxnSpPr/>
          <p:nvPr/>
        </p:nvCxnSpPr>
        <p:spPr>
          <a:xfrm>
            <a:off x="2803358" y="890337"/>
            <a:ext cx="0" cy="745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EA0FD536-0A0D-43D4-BE1F-7FC8D2FB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32" y="2093494"/>
            <a:ext cx="3765884" cy="8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4087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316</TotalTime>
  <Words>388</Words>
  <Application>Microsoft Office PowerPoint</Application>
  <PresentationFormat>Panorámica</PresentationFormat>
  <Paragraphs>74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</vt:lpstr>
      <vt:lpstr>Cambria Math</vt:lpstr>
      <vt:lpstr>Corbel</vt:lpstr>
      <vt:lpstr>Gill Sans MT</vt:lpstr>
      <vt:lpstr>Paquete</vt:lpstr>
      <vt:lpstr>Campo generado por una placa infinita</vt:lpstr>
      <vt:lpstr>CALCULAR EL CAMPO ELECTRICO DE UNA PLACA INFINITA CON CARGA UNIFORME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generado por una placa infinita</dc:title>
  <dc:creator>ANGEL SANDOVAL</dc:creator>
  <cp:lastModifiedBy>ANGEL SANDOVAL</cp:lastModifiedBy>
  <cp:revision>23</cp:revision>
  <dcterms:created xsi:type="dcterms:W3CDTF">2020-09-10T22:54:36Z</dcterms:created>
  <dcterms:modified xsi:type="dcterms:W3CDTF">2020-09-11T04:11:00Z</dcterms:modified>
</cp:coreProperties>
</file>