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4"/>
    <p:sldMasterId id="2147483687" r:id="rId5"/>
  </p:sldMasterIdLst>
  <p:sldIdLst>
    <p:sldId id="256" r:id="rId6"/>
    <p:sldId id="257" r:id="rId7"/>
    <p:sldId id="258" r:id="rId8"/>
    <p:sldId id="260" r:id="rId9"/>
    <p:sldId id="259" r:id="rId10"/>
    <p:sldId id="261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8D9531-F3E5-4449-94DC-95220D2762D1}" v="14" dt="2023-05-04T19:15:46.5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83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DE LA CONCEPCION" userId="S::maria.perezdecelis@correo.buap.mx::065fe516-db06-48be-a856-bd77439afceb" providerId="AD" clId="Web-{198D9531-F3E5-4449-94DC-95220D2762D1}"/>
    <pc:docChg chg="modSld">
      <pc:chgData name="MARIA DE LA CONCEPCION" userId="S::maria.perezdecelis@correo.buap.mx::065fe516-db06-48be-a856-bd77439afceb" providerId="AD" clId="Web-{198D9531-F3E5-4449-94DC-95220D2762D1}" dt="2023-05-04T19:15:43.452" v="13" actId="20577"/>
      <pc:docMkLst>
        <pc:docMk/>
      </pc:docMkLst>
      <pc:sldChg chg="modSp">
        <pc:chgData name="MARIA DE LA CONCEPCION" userId="S::maria.perezdecelis@correo.buap.mx::065fe516-db06-48be-a856-bd77439afceb" providerId="AD" clId="Web-{198D9531-F3E5-4449-94DC-95220D2762D1}" dt="2023-05-04T19:15:43.452" v="13" actId="20577"/>
        <pc:sldMkLst>
          <pc:docMk/>
          <pc:sldMk cId="594466010" sldId="256"/>
        </pc:sldMkLst>
        <pc:spChg chg="mod">
          <ac:chgData name="MARIA DE LA CONCEPCION" userId="S::maria.perezdecelis@correo.buap.mx::065fe516-db06-48be-a856-bd77439afceb" providerId="AD" clId="Web-{198D9531-F3E5-4449-94DC-95220D2762D1}" dt="2023-05-04T19:15:43.452" v="13" actId="20577"/>
          <ac:spMkLst>
            <pc:docMk/>
            <pc:sldMk cId="594466010" sldId="256"/>
            <ac:spMk id="2" creationId="{9701D1F1-B70C-2155-5B5D-46AD176BA21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15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57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900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89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73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1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10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440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29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553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32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164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177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120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040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90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30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98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87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28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5/4/2023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46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92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52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5/4/2023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54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13" r:id="rId5"/>
    <p:sldLayoutId id="2147483714" r:id="rId6"/>
    <p:sldLayoutId id="2147483719" r:id="rId7"/>
    <p:sldLayoutId id="2147483715" r:id="rId8"/>
    <p:sldLayoutId id="2147483716" r:id="rId9"/>
    <p:sldLayoutId id="2147483717" r:id="rId10"/>
    <p:sldLayoutId id="214748371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3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arroba.com/curso-bases-datos-mysql-parte-v-video-group-by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13">
            <a:extLst>
              <a:ext uri="{FF2B5EF4-FFF2-40B4-BE49-F238E27FC236}">
                <a16:creationId xmlns:a16="http://schemas.microsoft.com/office/drawing/2014/main" id="{26811A6C-040C-4C5A-8FF3-63EC6CC40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5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095998" cy="4573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701D1F1-B70C-2155-5B5D-46AD176BA2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4" y="397275"/>
            <a:ext cx="5230446" cy="3761257"/>
          </a:xfrm>
        </p:spPr>
        <p:txBody>
          <a:bodyPr anchor="ctr">
            <a:normAutofit fontScale="90000"/>
          </a:bodyPr>
          <a:lstStyle/>
          <a:p>
            <a:r>
              <a:rPr lang="es-MX" sz="5000" dirty="0"/>
              <a:t>Consultas funciones de columnas y uso de </a:t>
            </a:r>
            <a:r>
              <a:rPr lang="es-MX" sz="5000" dirty="0" err="1"/>
              <a:t>group</a:t>
            </a:r>
            <a:r>
              <a:rPr lang="es-MX" sz="5000" dirty="0"/>
              <a:t> </a:t>
            </a:r>
            <a:r>
              <a:rPr lang="es-MX" sz="5000" dirty="0" err="1"/>
              <a:t>by</a:t>
            </a:r>
            <a:r>
              <a:rPr lang="es-MX" sz="5000" dirty="0"/>
              <a:t> -</a:t>
            </a:r>
            <a:r>
              <a:rPr lang="es-MX" sz="5000" dirty="0" err="1"/>
              <a:t>having</a:t>
            </a:r>
            <a:endParaRPr lang="es-ES" sz="5000" dirty="0" err="1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51FF23-D842-E850-9431-F0F294EB2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182" y="4846029"/>
            <a:ext cx="5363817" cy="1375512"/>
          </a:xfrm>
        </p:spPr>
        <p:txBody>
          <a:bodyPr anchor="ctr">
            <a:normAutofit/>
          </a:bodyPr>
          <a:lstStyle/>
          <a:p>
            <a:r>
              <a:rPr lang="es-MX"/>
              <a:t>Primavera 2023-BD para ingeniería</a:t>
            </a:r>
            <a:endParaRPr lang="es-ES"/>
          </a:p>
        </p:txBody>
      </p:sp>
      <p:pic>
        <p:nvPicPr>
          <p:cNvPr id="4" name="Picture 3" descr="Arte en 3D de ondas">
            <a:extLst>
              <a:ext uri="{FF2B5EF4-FFF2-40B4-BE49-F238E27FC236}">
                <a16:creationId xmlns:a16="http://schemas.microsoft.com/office/drawing/2014/main" id="{76591601-E5B8-80EF-31E6-48F8035675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55" r="15557" b="2"/>
          <a:stretch/>
        </p:blipFill>
        <p:spPr>
          <a:xfrm>
            <a:off x="6095999" y="10"/>
            <a:ext cx="609600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466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C11294-DC84-9B3E-36F8-99CD8D141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002" y="129092"/>
            <a:ext cx="10998798" cy="1990164"/>
          </a:xfrm>
        </p:spPr>
        <p:txBody>
          <a:bodyPr>
            <a:normAutofit fontScale="90000"/>
          </a:bodyPr>
          <a:lstStyle/>
          <a:p>
            <a:br>
              <a:rPr lang="es-MX" sz="2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s-MX" sz="2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s-MX" sz="2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s-MX" sz="2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s-MX" sz="2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s-MX" sz="2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MX" sz="27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Cuales son la menor y la mayor tarifa por hora</a:t>
            </a:r>
            <a:br>
              <a:rPr lang="es-MX" sz="27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MX" sz="27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Promedio de días en el que un trabajador está asignado al edificio 435</a:t>
            </a:r>
            <a:br>
              <a:rPr lang="es-MX" sz="27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MX" sz="27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Cuál es el número promedio de días dedicado a  la plomería  </a:t>
            </a:r>
            <a:br>
              <a:rPr lang="es-ES" sz="27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ES" sz="2700" i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7577C0-7905-FED6-40D4-3EC3AE61C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s-MX" sz="6200" b="1" dirty="0">
                <a:solidFill>
                  <a:srgbClr val="1F497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1. consulta SQL:</a:t>
            </a:r>
            <a:r>
              <a:rPr lang="es-MX" sz="6200" dirty="0">
                <a:solidFill>
                  <a:srgbClr val="1F497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SELECT MAX(TARIFA_HR), MIN(TARIFA_HR) FROM TRABAJADOR; </a:t>
            </a:r>
          </a:p>
          <a:p>
            <a:r>
              <a:rPr lang="es-MX" sz="6200" b="1" dirty="0">
                <a:solidFill>
                  <a:srgbClr val="1F497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2. consulta SQL:</a:t>
            </a:r>
            <a:r>
              <a:rPr lang="es-MX" sz="6200" dirty="0">
                <a:solidFill>
                  <a:srgbClr val="1F497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SELECT AVG(NUM_DIAS) FROM ASIGNACION WHERE ID_EDIFICIO='435’; </a:t>
            </a:r>
          </a:p>
          <a:p>
            <a:r>
              <a:rPr lang="es-MX" sz="6200" dirty="0">
                <a:solidFill>
                  <a:srgbClr val="1F497D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3. </a:t>
            </a:r>
            <a:r>
              <a:rPr lang="es-MX" sz="6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Tenemos que ver primero quienes están asignados a edificios que sean plomeros y luego hacer un promedio de los días de estos empleados en asignación por edificio</a:t>
            </a:r>
          </a:p>
          <a:p>
            <a:r>
              <a:rPr lang="es-MX" sz="6200" b="1" dirty="0">
                <a:solidFill>
                  <a:srgbClr val="1F497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consulta SQL:</a:t>
            </a:r>
            <a:r>
              <a:rPr lang="es-MX" sz="6200" dirty="0">
                <a:solidFill>
                  <a:srgbClr val="1F497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SELECT * FROM ASIGNACION WHERE ID_TRABAJADOR IN (SELECT ID_TRABAJADOR FROM TRABAJADOR WHERE OFICIO='Plomero’) </a:t>
            </a:r>
            <a:endParaRPr lang="es-MX" sz="6200" b="1" dirty="0">
              <a:solidFill>
                <a:srgbClr val="1F497D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sz="6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consulta SQL:</a:t>
            </a:r>
            <a:r>
              <a:rPr lang="en-US" sz="6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SELECT ID_EDIFICIO, AVG(NUM_DIAS) FROM ASIGNACION WHERE ID_TRABAJADOR IN (SELECT ID_TRABAJADOR FROM TRABAJADOR WHERE OFICIO='</a:t>
            </a:r>
            <a:r>
              <a:rPr lang="en-US" sz="6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Plomero</a:t>
            </a:r>
            <a:r>
              <a:rPr lang="en-US" sz="6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') GROUP BY ID_EDIFICIO</a:t>
            </a:r>
          </a:p>
          <a:p>
            <a:r>
              <a:rPr lang="en-US" sz="6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consulta SQL:</a:t>
            </a:r>
            <a:r>
              <a:rPr lang="en-US" sz="6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SELECT AVG(RESULTADO.PROMEDIO) FROM (SELECT ID_EDIFICIO, AVG(NUM_DIAS) AS PROMEDIO FROM ASIGNACION WHERE ID_TRABAJADOR IN (SELECT ID_TRABAJADOR FROM TRABAJADOR WHERE OFICIO='</a:t>
            </a:r>
            <a:r>
              <a:rPr lang="en-US" sz="6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Plomero</a:t>
            </a:r>
            <a:r>
              <a:rPr lang="en-US" sz="6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') GROUP BY ID_EDIFICIO) AS RESULTADO</a:t>
            </a:r>
            <a:endParaRPr lang="es-ES" sz="6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br>
              <a:rPr lang="es-MX" sz="1800" dirty="0">
                <a:solidFill>
                  <a:srgbClr val="1F497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s-MX" sz="1800" dirty="0">
                <a:solidFill>
                  <a:srgbClr val="1F497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587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DD766F-F7E9-F906-476D-34EAF055B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3600" dirty="0"/>
              <a:t>1. Cuántos trabajadores hay</a:t>
            </a:r>
            <a:br>
              <a:rPr lang="es-MX" sz="3600" dirty="0"/>
            </a:br>
            <a:r>
              <a:rPr lang="es-MX" sz="3600" dirty="0"/>
              <a:t>2. Cuántos trabajadores están asignados al menos a un edificio</a:t>
            </a:r>
            <a:endParaRPr lang="es-ES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923F36-1CC3-C8B2-3A7D-09E7CE2AF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s-MX" dirty="0"/>
              <a:t>SELECT COUNT(`ID_TRABAJADOR`) Total FROM `trabajador`</a:t>
            </a:r>
          </a:p>
          <a:p>
            <a:pPr marL="457200" indent="-457200">
              <a:buAutoNum type="arabicPeriod"/>
            </a:pPr>
            <a:r>
              <a:rPr lang="en-US" dirty="0"/>
              <a:t>SELECT COUNT(`ID_TRABAJADOR`) FROM `</a:t>
            </a:r>
            <a:r>
              <a:rPr lang="en-US" dirty="0" err="1"/>
              <a:t>asignacion</a:t>
            </a:r>
            <a:r>
              <a:rPr lang="en-US" dirty="0"/>
              <a:t>`</a:t>
            </a:r>
            <a:endParaRPr lang="es-MX" dirty="0"/>
          </a:p>
          <a:p>
            <a:pPr marL="457200" indent="-457200">
              <a:buAutoNum type="arabicPeriod"/>
            </a:pPr>
            <a:r>
              <a:rPr lang="en-US" dirty="0"/>
              <a:t>SELECT COUNT(DISTINCT `ID_TRABAJADOR`) FROM `</a:t>
            </a:r>
            <a:r>
              <a:rPr lang="en-US" dirty="0" err="1"/>
              <a:t>asignacion</a:t>
            </a:r>
            <a:r>
              <a:rPr lang="en-US" dirty="0"/>
              <a:t>`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0225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2FBBF6-AD74-31C3-3096-20340FC01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Claúsula</a:t>
            </a:r>
            <a:r>
              <a:rPr lang="es-MX" dirty="0"/>
              <a:t> SELECT  con GROUP BY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6BAB42-496B-2897-A1BD-1C4A8CED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column_name</a:t>
            </a:r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(s)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table_name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condition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GROUP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column_name</a:t>
            </a:r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(s)</a:t>
            </a:r>
            <a:b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column_name</a:t>
            </a:r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(s);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s-ES" dirty="0">
                <a:hlinkClick r:id="rId2"/>
              </a:rPr>
              <a:t>https://jarroba.com/curso-bases-datos-mysql-parte-v-video-group-by/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28315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C21B3-6F0D-E5A3-6939-21D17114F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/>
              <a:t>1. Cuántos trabajadores hay por oficio</a:t>
            </a:r>
            <a:br>
              <a:rPr lang="es-MX" sz="2800" dirty="0"/>
            </a:br>
            <a:r>
              <a:rPr lang="es-MX" sz="2800" dirty="0"/>
              <a:t>2. Cuántos empleados tienen a cargo los diferentes supervisores</a:t>
            </a:r>
            <a:endParaRPr lang="es-ES" sz="2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7FFAD7-4AF9-4C05-30FE-882AC00E3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 </a:t>
            </a:r>
            <a:r>
              <a:rPr lang="es-ES" b="1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 COUNT(`ID_TRABAJADOR`), `OFICIO` FROM `trabajador` GROUP BY `OFICIO`</a:t>
            </a:r>
            <a:endParaRPr lang="es-ES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s-ES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Habíamos hecho la consulta dar los trabajadores y sus supervisores</a:t>
            </a:r>
            <a:endParaRPr lang="es-ES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s-MX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A.NOM_TRABAJADOR AS EMPLEADO, B.NOM_TRABAJADOR AS JEFE</a:t>
            </a:r>
            <a:r>
              <a:rPr lang="es-ES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TRABAJADOR A, TRABAJADOR B</a:t>
            </a:r>
            <a:endParaRPr lang="es-ES" b="1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s-MX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A.ID_SUPV=B.ID_TRABAJADOR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s-MX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La modificamos para encontrar la respuesta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COUNT(A.NOM_TRABAJADOR), B.NOM_TRABAJADOR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FROM TRABAJADOR A, TRABAJADOR B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WHERE A.ID_SUPV=B.ID_TRABAJADOR</a:t>
            </a:r>
          </a:p>
          <a:p>
            <a:pPr>
              <a:spcBef>
                <a:spcPts val="0"/>
              </a:spcBef>
            </a:pPr>
            <a:r>
              <a:rPr lang="es-ES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GROUP BY B.NOM_TRABAJADOR</a:t>
            </a:r>
          </a:p>
          <a:p>
            <a:pPr>
              <a:spcBef>
                <a:spcPts val="0"/>
              </a:spcBef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19654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177D3-B886-068A-DD20-B8CD85102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dirty="0"/>
              <a:t>Estamos contando a los empleados que son jefes de ellos mismos ´¿cómo solucionarlo?</a:t>
            </a:r>
            <a:endParaRPr lang="es-ES" sz="4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38EA7D-0069-EF81-8468-5DED01DC4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s-MX" dirty="0"/>
              <a:t>Creamos una vista para trabajar la consulta </a:t>
            </a:r>
          </a:p>
          <a:p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SELECT COUNT(`EMPLEADO`),`JEFE` FROM `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empleadojefe</a:t>
            </a:r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` GROUP BY `JEFE`</a:t>
            </a:r>
          </a:p>
          <a:p>
            <a:r>
              <a:rPr lang="en-US" dirty="0"/>
              <a:t>2. </a:t>
            </a:r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SELECT COUNT(`EMPLEADO`),`JEFE` FROM `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empleadojefe</a:t>
            </a:r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` WHERE `EMPLEADO` NOT LIKE `JEFE` GROUP BY `JEFE`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s-ES" dirty="0"/>
          </a:p>
          <a:p>
            <a:pPr marL="457200" indent="-457200">
              <a:buAutoNum type="arabicPeriod"/>
            </a:pPr>
            <a:endParaRPr lang="es-MX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14334742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Custom 29">
      <a:dk1>
        <a:srgbClr val="000000"/>
      </a:dk1>
      <a:lt1>
        <a:sysClr val="window" lastClr="FFFFFF"/>
      </a:lt1>
      <a:dk2>
        <a:srgbClr val="465959"/>
      </a:dk2>
      <a:lt2>
        <a:srgbClr val="ECF0F0"/>
      </a:lt2>
      <a:accent1>
        <a:srgbClr val="1EBE9B"/>
      </a:accent1>
      <a:accent2>
        <a:srgbClr val="FD7C7C"/>
      </a:accent2>
      <a:accent3>
        <a:srgbClr val="7DA8B5"/>
      </a:accent3>
      <a:accent4>
        <a:srgbClr val="17967B"/>
      </a:accent4>
      <a:accent5>
        <a:srgbClr val="FB7365"/>
      </a:accent5>
      <a:accent6>
        <a:srgbClr val="D39B17"/>
      </a:accent6>
      <a:hlink>
        <a:srgbClr val="EF08F7"/>
      </a:hlink>
      <a:folHlink>
        <a:srgbClr val="8477FE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ppt/theme/theme2.xml><?xml version="1.0" encoding="utf-8"?>
<a:theme xmlns:a="http://schemas.openxmlformats.org/drawingml/2006/main" name="BrushVTI">
  <a:themeElements>
    <a:clrScheme name="AnalogousFromRegularSeed_2SEEDS">
      <a:dk1>
        <a:srgbClr val="000000"/>
      </a:dk1>
      <a:lt1>
        <a:srgbClr val="FFFFFF"/>
      </a:lt1>
      <a:dk2>
        <a:srgbClr val="23323E"/>
      </a:dk2>
      <a:lt2>
        <a:srgbClr val="E8E3E2"/>
      </a:lt2>
      <a:accent1>
        <a:srgbClr val="3B94B1"/>
      </a:accent1>
      <a:accent2>
        <a:srgbClr val="46B4A1"/>
      </a:accent2>
      <a:accent3>
        <a:srgbClr val="4D74C3"/>
      </a:accent3>
      <a:accent4>
        <a:srgbClr val="B13B58"/>
      </a:accent4>
      <a:accent5>
        <a:srgbClr val="C3604D"/>
      </a:accent5>
      <a:accent6>
        <a:srgbClr val="B1803B"/>
      </a:accent6>
      <a:hlink>
        <a:srgbClr val="BF5F3F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0824b1b-7e9c-4196-a832-21d737c0d1a6" xsi:nil="true"/>
    <lcf76f155ced4ddcb4097134ff3c332f xmlns="241e6659-5a19-4488-8a3d-2cfd1380ccfe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F7B6FA7A714A4449F75447DB7C6F79D" ma:contentTypeVersion="12" ma:contentTypeDescription="Crear nuevo documento." ma:contentTypeScope="" ma:versionID="465b10b24a1cccb9e0cc37f64bf8215c">
  <xsd:schema xmlns:xsd="http://www.w3.org/2001/XMLSchema" xmlns:xs="http://www.w3.org/2001/XMLSchema" xmlns:p="http://schemas.microsoft.com/office/2006/metadata/properties" xmlns:ns2="241e6659-5a19-4488-8a3d-2cfd1380ccfe" xmlns:ns3="50824b1b-7e9c-4196-a832-21d737c0d1a6" targetNamespace="http://schemas.microsoft.com/office/2006/metadata/properties" ma:root="true" ma:fieldsID="66603cd8342e391cbb5f527fa1265ecc" ns2:_="" ns3:_="">
    <xsd:import namespace="241e6659-5a19-4488-8a3d-2cfd1380ccfe"/>
    <xsd:import namespace="50824b1b-7e9c-4196-a832-21d737c0d1a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1e6659-5a19-4488-8a3d-2cfd1380cc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4" nillable="true" ma:taxonomy="true" ma:internalName="lcf76f155ced4ddcb4097134ff3c332f" ma:taxonomyFieldName="MediaServiceImageTags" ma:displayName="Etiquetas de imagen" ma:readOnly="false" ma:fieldId="{5cf76f15-5ced-4ddc-b409-7134ff3c332f}" ma:taxonomyMulti="true" ma:sspId="177ecfaa-47e7-4f14-b507-320617269ff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824b1b-7e9c-4196-a832-21d737c0d1a6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927f8984-78f6-4cdd-aa07-8c7a34a0a89b}" ma:internalName="TaxCatchAll" ma:showField="CatchAllData" ma:web="50824b1b-7e9c-4196-a832-21d737c0d1a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D03FBE-4252-4B79-8C51-71DA3130AEE9}">
  <ds:schemaRefs>
    <ds:schemaRef ds:uri="http://schemas.microsoft.com/office/2006/metadata/properties"/>
    <ds:schemaRef ds:uri="http://schemas.microsoft.com/office/infopath/2007/PartnerControls"/>
    <ds:schemaRef ds:uri="50824b1b-7e9c-4196-a832-21d737c0d1a6"/>
    <ds:schemaRef ds:uri="241e6659-5a19-4488-8a3d-2cfd1380ccfe"/>
  </ds:schemaRefs>
</ds:datastoreItem>
</file>

<file path=customXml/itemProps2.xml><?xml version="1.0" encoding="utf-8"?>
<ds:datastoreItem xmlns:ds="http://schemas.openxmlformats.org/officeDocument/2006/customXml" ds:itemID="{C22CABC4-95A6-410F-833F-97774621AB0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8601E85-7887-45F9-A3D1-BFF5B466C749}"/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548</Words>
  <Application>Microsoft Office PowerPoint</Application>
  <PresentationFormat>Panorámica</PresentationFormat>
  <Paragraphs>32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6</vt:i4>
      </vt:variant>
    </vt:vector>
  </HeadingPairs>
  <TitlesOfParts>
    <vt:vector size="8" baseType="lpstr">
      <vt:lpstr>MatrixVTI</vt:lpstr>
      <vt:lpstr>BrushVTI</vt:lpstr>
      <vt:lpstr>Consultas funciones de columnas y uso de group by -having</vt:lpstr>
      <vt:lpstr>      1. Cuales son la menor y la mayor tarifa por hora 2. Promedio de días en el que un trabajador está asignado al edificio 435 3. Cuál es el número promedio de días dedicado a  la plomería   </vt:lpstr>
      <vt:lpstr>1. Cuántos trabajadores hay 2. Cuántos trabajadores están asignados al menos a un edificio</vt:lpstr>
      <vt:lpstr>Claúsula SELECT  con GROUP BY</vt:lpstr>
      <vt:lpstr>1. Cuántos trabajadores hay por oficio 2. Cuántos empleados tienen a cargo los diferentes supervisores</vt:lpstr>
      <vt:lpstr>Estamos contando a los empleados que son jefes de ellos mismos ´¿cómo solucionarlo?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Consultas funciones de preguntas, group by -having</dc:title>
  <dc:creator>MARIA DE LA CONCEPCION</dc:creator>
  <cp:lastModifiedBy>MARIA DE LA CONCEPCION</cp:lastModifiedBy>
  <cp:revision>4</cp:revision>
  <dcterms:created xsi:type="dcterms:W3CDTF">2023-05-04T13:24:59Z</dcterms:created>
  <dcterms:modified xsi:type="dcterms:W3CDTF">2023-05-04T19:15:47Z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0x0101009F7B6FA7A714A4449F75447DB7C6F79D</vt:lpwstr>
  </property>
  <property fmtid="{D5CDD505-2E9C-101B-9397-08002B2CF9AE}" pid="3" name="MediaServiceImageTags">
    <vt:lpwstr/>
  </property>
</Properties>
</file>