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9/28/2020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9/28/2020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94779C-1918-49F1-B045-C811CDFEBDC4}"/>
              </a:ext>
            </a:extLst>
          </p:cNvPr>
          <p:cNvSpPr/>
          <p:nvPr/>
        </p:nvSpPr>
        <p:spPr>
          <a:xfrm>
            <a:off x="4542183" y="92765"/>
            <a:ext cx="2339007" cy="195138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t>LEY DE GAUSS</a:t>
            </a:r>
          </a:p>
        </p:txBody>
      </p:sp>
      <p:sp>
        <p:nvSpPr>
          <p:cNvPr id="5" name="Rectángulo: esquinas redondeadas 4">
            <a:extLst>
              <a:ext uri="{FF2B5EF4-FFF2-40B4-BE49-F238E27FC236}">
                <a16:creationId xmlns:a16="http://schemas.microsoft.com/office/drawing/2014/main" id="{3CFC0FA5-8DD2-4010-A92C-875EFB9C7F4D}"/>
              </a:ext>
            </a:extLst>
          </p:cNvPr>
          <p:cNvSpPr/>
          <p:nvPr/>
        </p:nvSpPr>
        <p:spPr>
          <a:xfrm>
            <a:off x="1020417" y="390939"/>
            <a:ext cx="2186609" cy="927653"/>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t>FLUJO DE UN CAMPO VECTORIAL</a:t>
            </a:r>
            <a:endParaRPr lang="es-MX" dirty="0"/>
          </a:p>
        </p:txBody>
      </p:sp>
      <p:sp>
        <p:nvSpPr>
          <p:cNvPr id="11" name="Rectángulo: esquinas redondeadas 10">
            <a:extLst>
              <a:ext uri="{FF2B5EF4-FFF2-40B4-BE49-F238E27FC236}">
                <a16:creationId xmlns:a16="http://schemas.microsoft.com/office/drawing/2014/main" id="{3CF41208-A72E-4BF2-A75E-204B5D0EF66A}"/>
              </a:ext>
            </a:extLst>
          </p:cNvPr>
          <p:cNvSpPr/>
          <p:nvPr/>
        </p:nvSpPr>
        <p:spPr>
          <a:xfrm>
            <a:off x="7964557" y="390939"/>
            <a:ext cx="2186609" cy="927653"/>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a:p>
            <a:pPr algn="ctr"/>
            <a:r>
              <a:rPr lang="es-MX" dirty="0"/>
              <a:t>FLUJO DE UN CAMPO ELECTRICO </a:t>
            </a:r>
            <a:br>
              <a:rPr lang="es-MX" dirty="0"/>
            </a:br>
            <a:endParaRPr lang="es-MX" dirty="0"/>
          </a:p>
        </p:txBody>
      </p:sp>
      <p:sp>
        <p:nvSpPr>
          <p:cNvPr id="29" name="Rectángulo: esquinas redondeadas 28">
            <a:extLst>
              <a:ext uri="{FF2B5EF4-FFF2-40B4-BE49-F238E27FC236}">
                <a16:creationId xmlns:a16="http://schemas.microsoft.com/office/drawing/2014/main" id="{6E63C6C7-F877-40B7-B7AB-F4B1681CCEF5}"/>
              </a:ext>
            </a:extLst>
          </p:cNvPr>
          <p:cNvSpPr/>
          <p:nvPr/>
        </p:nvSpPr>
        <p:spPr>
          <a:xfrm>
            <a:off x="7712765" y="3067879"/>
            <a:ext cx="2690192" cy="1126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p>
          <a:p>
            <a:pPr algn="ctr"/>
            <a:r>
              <a:rPr lang="es-MX" sz="1200" dirty="0"/>
              <a:t>El flujo de un campo vectorial </a:t>
            </a:r>
            <a:r>
              <a:rPr lang="el-GR" sz="1200" dirty="0"/>
              <a:t>Φ</a:t>
            </a:r>
            <a:r>
              <a:rPr lang="es-MX" sz="1200" dirty="0"/>
              <a:t> involucra: el campo vectorial y una superficie en la cual el flujo es evaluado.</a:t>
            </a:r>
          </a:p>
          <a:p>
            <a:pPr algn="ctr"/>
            <a:endParaRPr lang="es-MX" dirty="0"/>
          </a:p>
        </p:txBody>
      </p:sp>
      <p:sp>
        <p:nvSpPr>
          <p:cNvPr id="31" name="Rectángulo: esquinas redondeadas 30">
            <a:extLst>
              <a:ext uri="{FF2B5EF4-FFF2-40B4-BE49-F238E27FC236}">
                <a16:creationId xmlns:a16="http://schemas.microsoft.com/office/drawing/2014/main" id="{B4D56537-5EF2-43B4-8ACA-B7A967A038FB}"/>
              </a:ext>
            </a:extLst>
          </p:cNvPr>
          <p:cNvSpPr/>
          <p:nvPr/>
        </p:nvSpPr>
        <p:spPr>
          <a:xfrm>
            <a:off x="7712765" y="1639958"/>
            <a:ext cx="2690192" cy="1278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p>
          <a:p>
            <a:pPr algn="ctr"/>
            <a:r>
              <a:rPr lang="es-MX" sz="1200" dirty="0"/>
              <a:t>Este concepto se origina en la Teoría de los Fluidos, donde flujo significa la rapidez con que un fluido pasa a través de una superficie imaginaria.</a:t>
            </a:r>
          </a:p>
          <a:p>
            <a:pPr algn="ctr"/>
            <a:endParaRPr lang="es-MX" dirty="0"/>
          </a:p>
        </p:txBody>
      </p:sp>
      <mc:AlternateContent xmlns:mc="http://schemas.openxmlformats.org/markup-compatibility/2006">
        <mc:Choice xmlns:a14="http://schemas.microsoft.com/office/drawing/2010/main" Requires="a14">
          <p:sp>
            <p:nvSpPr>
              <p:cNvPr id="33" name="Rectángulo: esquinas redondeadas 32">
                <a:extLst>
                  <a:ext uri="{FF2B5EF4-FFF2-40B4-BE49-F238E27FC236}">
                    <a16:creationId xmlns:a16="http://schemas.microsoft.com/office/drawing/2014/main" id="{B535061F-B3AF-4A5F-A742-E6D9D2C47C6D}"/>
                  </a:ext>
                </a:extLst>
              </p:cNvPr>
              <p:cNvSpPr/>
              <p:nvPr/>
            </p:nvSpPr>
            <p:spPr>
              <a:xfrm>
                <a:off x="7712765" y="4343400"/>
                <a:ext cx="2690192" cy="1126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t> </a:t>
                </a:r>
                <a:r>
                  <a:rPr lang="el-GR" sz="2400" dirty="0"/>
                  <a:t>Φ</a:t>
                </a:r>
                <a:r>
                  <a:rPr lang="es-MX" sz="2400" dirty="0"/>
                  <a:t>E =</a:t>
                </a:r>
                <a14:m>
                  <m:oMath xmlns:m="http://schemas.openxmlformats.org/officeDocument/2006/math">
                    <m:nary>
                      <m:naryPr>
                        <m:chr m:val="∑"/>
                        <m:subHide m:val="on"/>
                        <m:supHide m:val="on"/>
                        <m:ctrlPr>
                          <a:rPr lang="es-MX" sz="2400" i="1" smtClean="0">
                            <a:latin typeface="Cambria Math" panose="02040503050406030204" pitchFamily="18" charset="0"/>
                          </a:rPr>
                        </m:ctrlPr>
                      </m:naryPr>
                      <m:sub/>
                      <m:sup/>
                      <m:e>
                        <m:r>
                          <a:rPr lang="es-MX" sz="2400" b="0" i="1" smtClean="0">
                            <a:latin typeface="Cambria Math" panose="02040503050406030204" pitchFamily="18" charset="0"/>
                          </a:rPr>
                          <m:t>𝐸𝐴</m:t>
                        </m:r>
                      </m:e>
                    </m:nary>
                  </m:oMath>
                </a14:m>
                <a:endParaRPr lang="es-MX" sz="2400" dirty="0"/>
              </a:p>
              <a:p>
                <a:pPr algn="ctr"/>
                <a:endParaRPr lang="es-MX" dirty="0"/>
              </a:p>
            </p:txBody>
          </p:sp>
        </mc:Choice>
        <mc:Fallback>
          <p:sp>
            <p:nvSpPr>
              <p:cNvPr id="33" name="Rectángulo: esquinas redondeadas 32">
                <a:extLst>
                  <a:ext uri="{FF2B5EF4-FFF2-40B4-BE49-F238E27FC236}">
                    <a16:creationId xmlns:a16="http://schemas.microsoft.com/office/drawing/2014/main" id="{B535061F-B3AF-4A5F-A742-E6D9D2C47C6D}"/>
                  </a:ext>
                </a:extLst>
              </p:cNvPr>
              <p:cNvSpPr>
                <a:spLocks noRot="1" noChangeAspect="1" noMove="1" noResize="1" noEditPoints="1" noAdjustHandles="1" noChangeArrowheads="1" noChangeShapeType="1" noTextEdit="1"/>
              </p:cNvSpPr>
              <p:nvPr/>
            </p:nvSpPr>
            <p:spPr>
              <a:xfrm>
                <a:off x="7712765" y="4343400"/>
                <a:ext cx="2690192" cy="1126435"/>
              </a:xfrm>
              <a:prstGeom prst="roundRect">
                <a:avLst/>
              </a:prstGeom>
              <a:blipFill>
                <a:blip r:embed="rId2"/>
                <a:stretch>
                  <a:fillRect t="-34225" r="-674" b="-38503"/>
                </a:stretch>
              </a:blipFill>
            </p:spPr>
            <p:txBody>
              <a:bodyPr/>
              <a:lstStyle/>
              <a:p>
                <a:r>
                  <a:rPr lang="es-MX">
                    <a:noFill/>
                  </a:rPr>
                  <a:t> </a:t>
                </a:r>
              </a:p>
            </p:txBody>
          </p:sp>
        </mc:Fallback>
      </mc:AlternateContent>
      <p:sp>
        <p:nvSpPr>
          <p:cNvPr id="35" name="Rectángulo: esquinas redondeadas 34">
            <a:extLst>
              <a:ext uri="{FF2B5EF4-FFF2-40B4-BE49-F238E27FC236}">
                <a16:creationId xmlns:a16="http://schemas.microsoft.com/office/drawing/2014/main" id="{253FD7D0-E5ED-4990-862B-BD1EF78FB6E6}"/>
              </a:ext>
            </a:extLst>
          </p:cNvPr>
          <p:cNvSpPr/>
          <p:nvPr/>
        </p:nvSpPr>
        <p:spPr>
          <a:xfrm>
            <a:off x="768624" y="4194314"/>
            <a:ext cx="2690192" cy="1921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p>
          <a:p>
            <a:pPr algn="ctr"/>
            <a:r>
              <a:rPr lang="es-MX" sz="900" dirty="0"/>
              <a:t>Su cálculo es muy sencillo desde el punto de vista matemático si recordamos que cuando representamos un campo vectorial se hace el convenio de representar un número finito de líneas de campo, de manera que el número de ellas que atraviesen la unidad de superficie colocada perpendicularmente a las mismas en cada punto coincida con el valor del campo en el centro de dicha superficie.</a:t>
            </a:r>
          </a:p>
          <a:p>
            <a:pPr algn="ctr"/>
            <a:endParaRPr lang="es-MX" dirty="0"/>
          </a:p>
        </p:txBody>
      </p:sp>
      <p:sp>
        <p:nvSpPr>
          <p:cNvPr id="37" name="Rectángulo: esquinas redondeadas 36">
            <a:extLst>
              <a:ext uri="{FF2B5EF4-FFF2-40B4-BE49-F238E27FC236}">
                <a16:creationId xmlns:a16="http://schemas.microsoft.com/office/drawing/2014/main" id="{D7D23AE4-BD4A-4C01-9FD9-35ADF73B7FD6}"/>
              </a:ext>
            </a:extLst>
          </p:cNvPr>
          <p:cNvSpPr/>
          <p:nvPr/>
        </p:nvSpPr>
        <p:spPr>
          <a:xfrm>
            <a:off x="768624" y="2935369"/>
            <a:ext cx="2690192" cy="1126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p>
          <a:p>
            <a:pPr algn="ctr"/>
            <a:r>
              <a:rPr lang="es-MX" sz="1050" dirty="0"/>
              <a:t>Se define el flujo de un campo vectorial a través de una superficie como el número de líneas de campo que atraviesan dicha superficie. Se representa mediante la letra griega </a:t>
            </a:r>
            <a:r>
              <a:rPr lang="el-GR" sz="1050" dirty="0"/>
              <a:t>Φ</a:t>
            </a:r>
            <a:endParaRPr lang="es-MX" sz="1050" dirty="0"/>
          </a:p>
          <a:p>
            <a:pPr algn="ctr"/>
            <a:endParaRPr lang="es-MX" dirty="0"/>
          </a:p>
        </p:txBody>
      </p:sp>
      <p:sp>
        <p:nvSpPr>
          <p:cNvPr id="39" name="Rectángulo: esquinas redondeadas 38">
            <a:extLst>
              <a:ext uri="{FF2B5EF4-FFF2-40B4-BE49-F238E27FC236}">
                <a16:creationId xmlns:a16="http://schemas.microsoft.com/office/drawing/2014/main" id="{3B3DD78C-004A-47C8-8AD0-737F37F652D6}"/>
              </a:ext>
            </a:extLst>
          </p:cNvPr>
          <p:cNvSpPr/>
          <p:nvPr/>
        </p:nvSpPr>
        <p:spPr>
          <a:xfrm>
            <a:off x="768624" y="1630018"/>
            <a:ext cx="2690192" cy="1126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p>
          <a:p>
            <a:pPr algn="ctr"/>
            <a:r>
              <a:rPr lang="es-MX" sz="1400" dirty="0"/>
              <a:t>El flujo (símbolo </a:t>
            </a:r>
            <a:r>
              <a:rPr lang="el-GR" sz="1400" dirty="0"/>
              <a:t>Φ</a:t>
            </a:r>
            <a:r>
              <a:rPr lang="es-MX" sz="1400" dirty="0"/>
              <a:t>) es una propiedad de cualquier campo vectorial</a:t>
            </a:r>
          </a:p>
          <a:p>
            <a:pPr algn="ctr"/>
            <a:endParaRPr lang="es-MX" dirty="0"/>
          </a:p>
        </p:txBody>
      </p:sp>
      <p:sp>
        <p:nvSpPr>
          <p:cNvPr id="43" name="Rectángulo: esquinas redondeadas 42">
            <a:extLst>
              <a:ext uri="{FF2B5EF4-FFF2-40B4-BE49-F238E27FC236}">
                <a16:creationId xmlns:a16="http://schemas.microsoft.com/office/drawing/2014/main" id="{6CAA7AC2-DD22-4272-84DE-65335C5D8073}"/>
              </a:ext>
            </a:extLst>
          </p:cNvPr>
          <p:cNvSpPr/>
          <p:nvPr/>
        </p:nvSpPr>
        <p:spPr>
          <a:xfrm>
            <a:off x="4240694" y="4061804"/>
            <a:ext cx="2690192" cy="1126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t>Cuando una distribución de carga tiene una simetría sencilla, es posible calcular el campo eléctrico que crea con ayuda de la  ley de Gauss </a:t>
            </a:r>
          </a:p>
        </p:txBody>
      </p:sp>
      <p:sp>
        <p:nvSpPr>
          <p:cNvPr id="45" name="Rectángulo: esquinas redondeadas 44">
            <a:extLst>
              <a:ext uri="{FF2B5EF4-FFF2-40B4-BE49-F238E27FC236}">
                <a16:creationId xmlns:a16="http://schemas.microsoft.com/office/drawing/2014/main" id="{6CC9CE28-70C9-48EF-8F12-8F4A2DF597DF}"/>
              </a:ext>
            </a:extLst>
          </p:cNvPr>
          <p:cNvSpPr/>
          <p:nvPr/>
        </p:nvSpPr>
        <p:spPr>
          <a:xfrm>
            <a:off x="4240694" y="2337358"/>
            <a:ext cx="2690192" cy="1278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0" i="0" dirty="0">
                <a:solidFill>
                  <a:schemeClr val="tx1"/>
                </a:solidFill>
                <a:effectLst/>
                <a:latin typeface="Arial" panose="020B0604020202020204" pitchFamily="34" charset="0"/>
              </a:rPr>
              <a:t>La </a:t>
            </a:r>
            <a:r>
              <a:rPr lang="es-MX" sz="1100" b="1" i="0" dirty="0">
                <a:solidFill>
                  <a:schemeClr val="tx1"/>
                </a:solidFill>
                <a:effectLst/>
                <a:latin typeface="Arial" panose="020B0604020202020204" pitchFamily="34" charset="0"/>
              </a:rPr>
              <a:t>ley de Gauss</a:t>
            </a:r>
            <a:r>
              <a:rPr lang="es-MX" sz="1100" b="0" i="0" dirty="0">
                <a:solidFill>
                  <a:schemeClr val="tx1"/>
                </a:solidFill>
                <a:effectLst/>
                <a:latin typeface="Arial" panose="020B0604020202020204" pitchFamily="34" charset="0"/>
              </a:rPr>
              <a:t> establece que el flujo de ciertos campos a través de una superficie cerrada es proporcional a la magnitud de las fuentes de dicho campo que hay en el interior de dicha superficie</a:t>
            </a:r>
            <a:endParaRPr lang="es-MX" sz="1100" dirty="0">
              <a:solidFill>
                <a:schemeClr val="tx1"/>
              </a:solidFill>
            </a:endParaRPr>
          </a:p>
        </p:txBody>
      </p:sp>
      <mc:AlternateContent xmlns:mc="http://schemas.openxmlformats.org/markup-compatibility/2006">
        <mc:Choice xmlns:a14="http://schemas.microsoft.com/office/drawing/2010/main" Requires="a14">
          <p:sp>
            <p:nvSpPr>
              <p:cNvPr id="49" name="Rectángulo: esquinas redondeadas 48">
                <a:extLst>
                  <a:ext uri="{FF2B5EF4-FFF2-40B4-BE49-F238E27FC236}">
                    <a16:creationId xmlns:a16="http://schemas.microsoft.com/office/drawing/2014/main" id="{A1FE3202-B523-404A-8656-319F05677346}"/>
                  </a:ext>
                </a:extLst>
              </p:cNvPr>
              <p:cNvSpPr/>
              <p:nvPr/>
            </p:nvSpPr>
            <p:spPr>
              <a:xfrm>
                <a:off x="7712765" y="5552661"/>
                <a:ext cx="2690192" cy="1126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a:t>
                </a:r>
              </a:p>
              <a:p>
                <a:r>
                  <a:rPr lang="es-MX" sz="2400" dirty="0"/>
                  <a:t>    </a:t>
                </a:r>
                <a:r>
                  <a:rPr lang="el-GR" sz="2400" dirty="0"/>
                  <a:t>Φ</a:t>
                </a:r>
                <a:r>
                  <a:rPr lang="es-MX" sz="2400" dirty="0"/>
                  <a:t> = </a:t>
                </a:r>
                <a14:m>
                  <m:oMath xmlns:m="http://schemas.openxmlformats.org/officeDocument/2006/math">
                    <m:nary>
                      <m:naryPr>
                        <m:chr m:val="∮"/>
                        <m:limLoc m:val="undOvr"/>
                        <m:subHide m:val="on"/>
                        <m:supHide m:val="on"/>
                        <m:ctrlPr>
                          <a:rPr lang="es-MX" sz="2400" i="1" smtClean="0">
                            <a:latin typeface="Cambria Math" panose="02040503050406030204" pitchFamily="18" charset="0"/>
                          </a:rPr>
                        </m:ctrlPr>
                      </m:naryPr>
                      <m:sub/>
                      <m:sup/>
                      <m:e>
                        <m:r>
                          <a:rPr lang="es-MX" sz="2400" b="0" i="1" smtClean="0">
                            <a:latin typeface="Cambria Math" panose="02040503050406030204" pitchFamily="18" charset="0"/>
                          </a:rPr>
                          <m:t>𝐸</m:t>
                        </m:r>
                      </m:e>
                    </m:nary>
                  </m:oMath>
                </a14:m>
                <a:r>
                  <a:rPr lang="es-MX" sz="2400" dirty="0"/>
                  <a:t> dA</a:t>
                </a:r>
              </a:p>
              <a:p>
                <a:pPr algn="ctr"/>
                <a:endParaRPr lang="es-MX" dirty="0"/>
              </a:p>
            </p:txBody>
          </p:sp>
        </mc:Choice>
        <mc:Fallback>
          <p:sp>
            <p:nvSpPr>
              <p:cNvPr id="49" name="Rectángulo: esquinas redondeadas 48">
                <a:extLst>
                  <a:ext uri="{FF2B5EF4-FFF2-40B4-BE49-F238E27FC236}">
                    <a16:creationId xmlns:a16="http://schemas.microsoft.com/office/drawing/2014/main" id="{A1FE3202-B523-404A-8656-319F05677346}"/>
                  </a:ext>
                </a:extLst>
              </p:cNvPr>
              <p:cNvSpPr>
                <a:spLocks noRot="1" noChangeAspect="1" noMove="1" noResize="1" noEditPoints="1" noAdjustHandles="1" noChangeArrowheads="1" noChangeShapeType="1" noTextEdit="1"/>
              </p:cNvSpPr>
              <p:nvPr/>
            </p:nvSpPr>
            <p:spPr>
              <a:xfrm>
                <a:off x="7712765" y="5552661"/>
                <a:ext cx="2690192" cy="1126435"/>
              </a:xfrm>
              <a:prstGeom prst="roundRect">
                <a:avLst/>
              </a:prstGeom>
              <a:blipFill>
                <a:blip r:embed="rId3"/>
                <a:stretch>
                  <a:fillRect t="-37234" b="-64362"/>
                </a:stretch>
              </a:blipFill>
            </p:spPr>
            <p:txBody>
              <a:bodyPr/>
              <a:lstStyle/>
              <a:p>
                <a:r>
                  <a:rPr lang="es-MX">
                    <a:noFill/>
                  </a:rPr>
                  <a:t> </a:t>
                </a:r>
              </a:p>
            </p:txBody>
          </p:sp>
        </mc:Fallback>
      </mc:AlternateContent>
    </p:spTree>
    <p:extLst>
      <p:ext uri="{BB962C8B-B14F-4D97-AF65-F5344CB8AC3E}">
        <p14:creationId xmlns:p14="http://schemas.microsoft.com/office/powerpoint/2010/main" val="3942890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72</TotalTime>
  <Words>249</Words>
  <Application>Microsoft Office PowerPoint</Application>
  <PresentationFormat>Panorámica</PresentationFormat>
  <Paragraphs>19</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Cambria Math</vt:lpstr>
      <vt:lpstr>Century Gothic</vt:lpstr>
      <vt:lpstr>Wingdings 3</vt:lpstr>
      <vt:lpstr>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ANGEL SANDOVAL</dc:creator>
  <cp:lastModifiedBy>ANGEL SANDOVAL</cp:lastModifiedBy>
  <cp:revision>8</cp:revision>
  <dcterms:created xsi:type="dcterms:W3CDTF">2020-09-29T02:01:21Z</dcterms:created>
  <dcterms:modified xsi:type="dcterms:W3CDTF">2020-09-29T03:14:09Z</dcterms:modified>
</cp:coreProperties>
</file>