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0B0E1-068E-4F47-866E-D20A5CF4F69C}" v="2" dt="2023-05-02T19:57:3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OJAS ANGOA" userId="S::jesus.rojasa@alumno.buap.mx::9a3b9c47-383c-41f7-99c0-892cf868a74b" providerId="AD" clId="Web-{65A49274-DF1F-42C1-92D1-52508D4CAF58}"/>
    <pc:docChg chg="modSld">
      <pc:chgData name="JESUS ROJAS ANGOA" userId="S::jesus.rojasa@alumno.buap.mx::9a3b9c47-383c-41f7-99c0-892cf868a74b" providerId="AD" clId="Web-{65A49274-DF1F-42C1-92D1-52508D4CAF58}" dt="2023-05-02T19:30:10.076" v="1" actId="1076"/>
      <pc:docMkLst>
        <pc:docMk/>
      </pc:docMkLst>
      <pc:sldChg chg="modSp">
        <pc:chgData name="JESUS ROJAS ANGOA" userId="S::jesus.rojasa@alumno.buap.mx::9a3b9c47-383c-41f7-99c0-892cf868a74b" providerId="AD" clId="Web-{65A49274-DF1F-42C1-92D1-52508D4CAF58}" dt="2023-05-02T19:30:10.076" v="1" actId="1076"/>
        <pc:sldMkLst>
          <pc:docMk/>
          <pc:sldMk cId="1553763942" sldId="258"/>
        </pc:sldMkLst>
        <pc:graphicFrameChg chg="mod">
          <ac:chgData name="JESUS ROJAS ANGOA" userId="S::jesus.rojasa@alumno.buap.mx::9a3b9c47-383c-41f7-99c0-892cf868a74b" providerId="AD" clId="Web-{65A49274-DF1F-42C1-92D1-52508D4CAF58}" dt="2023-05-02T19:30:10.076" v="1" actId="1076"/>
          <ac:graphicFrameMkLst>
            <pc:docMk/>
            <pc:sldMk cId="1553763942" sldId="258"/>
            <ac:graphicFrameMk id="6" creationId="{14675F22-5A1C-B2A2-3B5A-157D837DCB3D}"/>
          </ac:graphicFrameMkLst>
        </pc:graphicFrameChg>
      </pc:sldChg>
    </pc:docChg>
  </pc:docChgLst>
  <pc:docChgLst>
    <pc:chgData name="JUDA PEREZ ROBLES" userId="S::juda.perez@alumno.buap.mx::2091224b-ddbf-4d91-8d88-db4a69840c16" providerId="AD" clId="Web-{5D10B0E1-068E-4F47-866E-D20A5CF4F69C}"/>
    <pc:docChg chg="modSld">
      <pc:chgData name="JUDA PEREZ ROBLES" userId="S::juda.perez@alumno.buap.mx::2091224b-ddbf-4d91-8d88-db4a69840c16" providerId="AD" clId="Web-{5D10B0E1-068E-4F47-866E-D20A5CF4F69C}" dt="2023-05-02T19:57:30.947" v="3" actId="20577"/>
      <pc:docMkLst>
        <pc:docMk/>
      </pc:docMkLst>
      <pc:sldChg chg="modSp">
        <pc:chgData name="JUDA PEREZ ROBLES" userId="S::juda.perez@alumno.buap.mx::2091224b-ddbf-4d91-8d88-db4a69840c16" providerId="AD" clId="Web-{5D10B0E1-068E-4F47-866E-D20A5CF4F69C}" dt="2023-05-02T19:30:14.181" v="1" actId="1076"/>
        <pc:sldMkLst>
          <pc:docMk/>
          <pc:sldMk cId="1553763942" sldId="258"/>
        </pc:sldMkLst>
        <pc:graphicFrameChg chg="mod">
          <ac:chgData name="JUDA PEREZ ROBLES" userId="S::juda.perez@alumno.buap.mx::2091224b-ddbf-4d91-8d88-db4a69840c16" providerId="AD" clId="Web-{5D10B0E1-068E-4F47-866E-D20A5CF4F69C}" dt="2023-05-02T19:30:14.181" v="1" actId="1076"/>
          <ac:graphicFrameMkLst>
            <pc:docMk/>
            <pc:sldMk cId="1553763942" sldId="258"/>
            <ac:graphicFrameMk id="6" creationId="{14675F22-5A1C-B2A2-3B5A-157D837DCB3D}"/>
          </ac:graphicFrameMkLst>
        </pc:graphicFrameChg>
      </pc:sldChg>
      <pc:sldChg chg="modSp">
        <pc:chgData name="JUDA PEREZ ROBLES" userId="S::juda.perez@alumno.buap.mx::2091224b-ddbf-4d91-8d88-db4a69840c16" providerId="AD" clId="Web-{5D10B0E1-068E-4F47-866E-D20A5CF4F69C}" dt="2023-05-02T19:57:30.947" v="3" actId="20577"/>
        <pc:sldMkLst>
          <pc:docMk/>
          <pc:sldMk cId="3004199601" sldId="266"/>
        </pc:sldMkLst>
        <pc:spChg chg="mod">
          <ac:chgData name="JUDA PEREZ ROBLES" userId="S::juda.perez@alumno.buap.mx::2091224b-ddbf-4d91-8d88-db4a69840c16" providerId="AD" clId="Web-{5D10B0E1-068E-4F47-866E-D20A5CF4F69C}" dt="2023-05-02T19:57:30.947" v="3" actId="20577"/>
          <ac:spMkLst>
            <pc:docMk/>
            <pc:sldMk cId="3004199601" sldId="266"/>
            <ac:spMk id="2" creationId="{5F9185E9-8C10-F4B0-B600-9E9165393F2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4FFA3-67B1-433C-9862-C21F68F83F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75891C-D2A3-40ED-9D77-2762E43AD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(SELECT `nombreEmpleado` FROM losguardas) UNION (SELECT `nombreEmpleado` FROM lossupervisores)</a:t>
          </a:r>
        </a:p>
      </dgm:t>
    </dgm:pt>
    <dgm:pt modelId="{AEAAD1E5-26C6-4621-B01D-192D505DB81A}" type="parTrans" cxnId="{BF651C21-BE69-4EAF-843D-28BEC1B12CBD}">
      <dgm:prSet/>
      <dgm:spPr/>
      <dgm:t>
        <a:bodyPr/>
        <a:lstStyle/>
        <a:p>
          <a:endParaRPr lang="en-US"/>
        </a:p>
      </dgm:t>
    </dgm:pt>
    <dgm:pt modelId="{5C10485A-AA73-49CD-8F0D-F8325D74FAB5}" type="sibTrans" cxnId="{BF651C21-BE69-4EAF-843D-28BEC1B12CBD}">
      <dgm:prSet/>
      <dgm:spPr/>
      <dgm:t>
        <a:bodyPr/>
        <a:lstStyle/>
        <a:p>
          <a:endParaRPr lang="en-US"/>
        </a:p>
      </dgm:t>
    </dgm:pt>
    <dgm:pt modelId="{6DDACFF3-E62D-4099-8775-C7485B4F1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(SELECT `nombreEmpleado` FROM losguardas) UNION ALL (SELECT `nombreEmpleado` FROM lossupervisores)</a:t>
          </a:r>
        </a:p>
      </dgm:t>
    </dgm:pt>
    <dgm:pt modelId="{9640253A-5C1B-4371-BF0A-7B8FBA1395D9}" type="parTrans" cxnId="{9385D2AE-7203-484D-B26F-F81270E4A93A}">
      <dgm:prSet/>
      <dgm:spPr/>
      <dgm:t>
        <a:bodyPr/>
        <a:lstStyle/>
        <a:p>
          <a:endParaRPr lang="en-US"/>
        </a:p>
      </dgm:t>
    </dgm:pt>
    <dgm:pt modelId="{132B5074-3B24-4742-B9B2-06225E1B7BA0}" type="sibTrans" cxnId="{9385D2AE-7203-484D-B26F-F81270E4A93A}">
      <dgm:prSet/>
      <dgm:spPr/>
      <dgm:t>
        <a:bodyPr/>
        <a:lstStyle/>
        <a:p>
          <a:endParaRPr lang="en-US"/>
        </a:p>
      </dgm:t>
    </dgm:pt>
    <dgm:pt modelId="{8A3F3505-30F2-42E1-A7C3-AAC7844C145F}" type="pres">
      <dgm:prSet presAssocID="{4BD4FFA3-67B1-433C-9862-C21F68F83F85}" presName="root" presStyleCnt="0">
        <dgm:presLayoutVars>
          <dgm:dir/>
          <dgm:resizeHandles val="exact"/>
        </dgm:presLayoutVars>
      </dgm:prSet>
      <dgm:spPr/>
    </dgm:pt>
    <dgm:pt modelId="{DD486BC1-A990-4216-83A3-CC4D3CFD39EE}" type="pres">
      <dgm:prSet presAssocID="{EA75891C-D2A3-40ED-9D77-2762E43ADB7B}" presName="compNode" presStyleCnt="0"/>
      <dgm:spPr/>
    </dgm:pt>
    <dgm:pt modelId="{F0CEE35E-910C-4712-83C2-E3C94103E07F}" type="pres">
      <dgm:prSet presAssocID="{EA75891C-D2A3-40ED-9D77-2762E43ADB7B}" presName="bgRect" presStyleLbl="bgShp" presStyleIdx="0" presStyleCnt="2"/>
      <dgm:spPr/>
    </dgm:pt>
    <dgm:pt modelId="{BB0C77EF-8ABF-4FE0-AC1D-350E0E6EDFA1}" type="pres">
      <dgm:prSet presAssocID="{EA75891C-D2A3-40ED-9D77-2762E43ADB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D28C1DFC-61A2-454E-A75D-8B30A8A4C59B}" type="pres">
      <dgm:prSet presAssocID="{EA75891C-D2A3-40ED-9D77-2762E43ADB7B}" presName="spaceRect" presStyleCnt="0"/>
      <dgm:spPr/>
    </dgm:pt>
    <dgm:pt modelId="{51DCA801-B3BF-480C-9FE3-7DE91615A5BB}" type="pres">
      <dgm:prSet presAssocID="{EA75891C-D2A3-40ED-9D77-2762E43ADB7B}" presName="parTx" presStyleLbl="revTx" presStyleIdx="0" presStyleCnt="2">
        <dgm:presLayoutVars>
          <dgm:chMax val="0"/>
          <dgm:chPref val="0"/>
        </dgm:presLayoutVars>
      </dgm:prSet>
      <dgm:spPr/>
    </dgm:pt>
    <dgm:pt modelId="{8D3B6600-334A-4D54-836A-20C7A11705CF}" type="pres">
      <dgm:prSet presAssocID="{5C10485A-AA73-49CD-8F0D-F8325D74FAB5}" presName="sibTrans" presStyleCnt="0"/>
      <dgm:spPr/>
    </dgm:pt>
    <dgm:pt modelId="{EDD969C0-BC8F-4483-A272-4E2302FACD84}" type="pres">
      <dgm:prSet presAssocID="{6DDACFF3-E62D-4099-8775-C7485B4F1116}" presName="compNode" presStyleCnt="0"/>
      <dgm:spPr/>
    </dgm:pt>
    <dgm:pt modelId="{76EA14D0-6DC9-48DC-B93A-90F5C0011183}" type="pres">
      <dgm:prSet presAssocID="{6DDACFF3-E62D-4099-8775-C7485B4F1116}" presName="bgRect" presStyleLbl="bgShp" presStyleIdx="1" presStyleCnt="2"/>
      <dgm:spPr/>
    </dgm:pt>
    <dgm:pt modelId="{E35EECBD-456D-4748-8937-57861D98C1BF}" type="pres">
      <dgm:prSet presAssocID="{6DDACFF3-E62D-4099-8775-C7485B4F11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84EF5590-3A23-472F-B09A-BCA6C26B85CF}" type="pres">
      <dgm:prSet presAssocID="{6DDACFF3-E62D-4099-8775-C7485B4F1116}" presName="spaceRect" presStyleCnt="0"/>
      <dgm:spPr/>
    </dgm:pt>
    <dgm:pt modelId="{0D7C5ED3-5B6F-4960-A0A4-51FD5DF16452}" type="pres">
      <dgm:prSet presAssocID="{6DDACFF3-E62D-4099-8775-C7485B4F11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651C21-BE69-4EAF-843D-28BEC1B12CBD}" srcId="{4BD4FFA3-67B1-433C-9862-C21F68F83F85}" destId="{EA75891C-D2A3-40ED-9D77-2762E43ADB7B}" srcOrd="0" destOrd="0" parTransId="{AEAAD1E5-26C6-4621-B01D-192D505DB81A}" sibTransId="{5C10485A-AA73-49CD-8F0D-F8325D74FAB5}"/>
    <dgm:cxn modelId="{A611483F-FC0C-4CDE-8206-E8F90858D8A7}" type="presOf" srcId="{4BD4FFA3-67B1-433C-9862-C21F68F83F85}" destId="{8A3F3505-30F2-42E1-A7C3-AAC7844C145F}" srcOrd="0" destOrd="0" presId="urn:microsoft.com/office/officeart/2018/2/layout/IconVerticalSolidList"/>
    <dgm:cxn modelId="{2BF32F98-7BED-4EDC-A891-B83C53429A3F}" type="presOf" srcId="{EA75891C-D2A3-40ED-9D77-2762E43ADB7B}" destId="{51DCA801-B3BF-480C-9FE3-7DE91615A5BB}" srcOrd="0" destOrd="0" presId="urn:microsoft.com/office/officeart/2018/2/layout/IconVerticalSolidList"/>
    <dgm:cxn modelId="{9385D2AE-7203-484D-B26F-F81270E4A93A}" srcId="{4BD4FFA3-67B1-433C-9862-C21F68F83F85}" destId="{6DDACFF3-E62D-4099-8775-C7485B4F1116}" srcOrd="1" destOrd="0" parTransId="{9640253A-5C1B-4371-BF0A-7B8FBA1395D9}" sibTransId="{132B5074-3B24-4742-B9B2-06225E1B7BA0}"/>
    <dgm:cxn modelId="{2383C5D3-8757-4B16-9AA6-0A9C4C794D47}" type="presOf" srcId="{6DDACFF3-E62D-4099-8775-C7485B4F1116}" destId="{0D7C5ED3-5B6F-4960-A0A4-51FD5DF16452}" srcOrd="0" destOrd="0" presId="urn:microsoft.com/office/officeart/2018/2/layout/IconVerticalSolidList"/>
    <dgm:cxn modelId="{C4C33C3F-A1AD-4F41-B3F9-8B4950632AB9}" type="presParOf" srcId="{8A3F3505-30F2-42E1-A7C3-AAC7844C145F}" destId="{DD486BC1-A990-4216-83A3-CC4D3CFD39EE}" srcOrd="0" destOrd="0" presId="urn:microsoft.com/office/officeart/2018/2/layout/IconVerticalSolidList"/>
    <dgm:cxn modelId="{20A9E39F-A9C6-4833-A65D-7870951A1DC4}" type="presParOf" srcId="{DD486BC1-A990-4216-83A3-CC4D3CFD39EE}" destId="{F0CEE35E-910C-4712-83C2-E3C94103E07F}" srcOrd="0" destOrd="0" presId="urn:microsoft.com/office/officeart/2018/2/layout/IconVerticalSolidList"/>
    <dgm:cxn modelId="{9F588FD3-D150-43E3-B09F-8CB8886E15B4}" type="presParOf" srcId="{DD486BC1-A990-4216-83A3-CC4D3CFD39EE}" destId="{BB0C77EF-8ABF-4FE0-AC1D-350E0E6EDFA1}" srcOrd="1" destOrd="0" presId="urn:microsoft.com/office/officeart/2018/2/layout/IconVerticalSolidList"/>
    <dgm:cxn modelId="{4495C56B-8DB2-4C13-8C09-F8C08816DEE2}" type="presParOf" srcId="{DD486BC1-A990-4216-83A3-CC4D3CFD39EE}" destId="{D28C1DFC-61A2-454E-A75D-8B30A8A4C59B}" srcOrd="2" destOrd="0" presId="urn:microsoft.com/office/officeart/2018/2/layout/IconVerticalSolidList"/>
    <dgm:cxn modelId="{B37B6387-5139-4566-80A8-2D1E45249E64}" type="presParOf" srcId="{DD486BC1-A990-4216-83A3-CC4D3CFD39EE}" destId="{51DCA801-B3BF-480C-9FE3-7DE91615A5BB}" srcOrd="3" destOrd="0" presId="urn:microsoft.com/office/officeart/2018/2/layout/IconVerticalSolidList"/>
    <dgm:cxn modelId="{5B046DA3-86EB-496B-B691-E4B7E8B1E170}" type="presParOf" srcId="{8A3F3505-30F2-42E1-A7C3-AAC7844C145F}" destId="{8D3B6600-334A-4D54-836A-20C7A11705CF}" srcOrd="1" destOrd="0" presId="urn:microsoft.com/office/officeart/2018/2/layout/IconVerticalSolidList"/>
    <dgm:cxn modelId="{F8C3A4A1-332E-46FC-8E30-9CC51F865804}" type="presParOf" srcId="{8A3F3505-30F2-42E1-A7C3-AAC7844C145F}" destId="{EDD969C0-BC8F-4483-A272-4E2302FACD84}" srcOrd="2" destOrd="0" presId="urn:microsoft.com/office/officeart/2018/2/layout/IconVerticalSolidList"/>
    <dgm:cxn modelId="{D533DAE8-6260-416B-9330-DA83E4B290FC}" type="presParOf" srcId="{EDD969C0-BC8F-4483-A272-4E2302FACD84}" destId="{76EA14D0-6DC9-48DC-B93A-90F5C0011183}" srcOrd="0" destOrd="0" presId="urn:microsoft.com/office/officeart/2018/2/layout/IconVerticalSolidList"/>
    <dgm:cxn modelId="{24D949FF-DF14-4332-BD2A-3CCC3A33C7B8}" type="presParOf" srcId="{EDD969C0-BC8F-4483-A272-4E2302FACD84}" destId="{E35EECBD-456D-4748-8937-57861D98C1BF}" srcOrd="1" destOrd="0" presId="urn:microsoft.com/office/officeart/2018/2/layout/IconVerticalSolidList"/>
    <dgm:cxn modelId="{0D794BFF-B8BA-42AB-89F3-FAA4F97C7E4D}" type="presParOf" srcId="{EDD969C0-BC8F-4483-A272-4E2302FACD84}" destId="{84EF5590-3A23-472F-B09A-BCA6C26B85CF}" srcOrd="2" destOrd="0" presId="urn:microsoft.com/office/officeart/2018/2/layout/IconVerticalSolidList"/>
    <dgm:cxn modelId="{3F72A8A2-6F6A-40A3-8998-8AC48D515ED8}" type="presParOf" srcId="{EDD969C0-BC8F-4483-A272-4E2302FACD84}" destId="{0D7C5ED3-5B6F-4960-A0A4-51FD5DF164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EE35E-910C-4712-83C2-E3C94103E07F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C77EF-8ABF-4FE0-AC1D-350E0E6EDFA1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CA801-B3BF-480C-9FE3-7DE91615A5BB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(SELECT `nombreEmpleado` FROM losguardas) UNION (SELECT `nombreEmpleado` FROM lossupervisores)</a:t>
          </a:r>
        </a:p>
      </dsp:txBody>
      <dsp:txXfrm>
        <a:off x="1936708" y="908268"/>
        <a:ext cx="4308556" cy="1676804"/>
      </dsp:txXfrm>
    </dsp:sp>
    <dsp:sp modelId="{76EA14D0-6DC9-48DC-B93A-90F5C0011183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EECBD-456D-4748-8937-57861D98C1BF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C5ED3-5B6F-4960-A0A4-51FD5DF16452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(SELECT `nombreEmpleado` FROM losguardas) UNION ALL (SELECT `nombreEmpleado` FROM lossupervisores)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BC3A-7300-8A6E-D6AB-BF581E6F7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63185-6F6B-9343-8772-B83E06E5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A642D-FD3A-F94E-F29D-CFFF3784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6D373-47E3-3DA9-AC58-7556292C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9D75D-95B5-6B1F-1613-F99CE9A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616FE-D5E3-CF25-F206-49FEF219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BE886E-B107-6658-9B33-D094119D5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A881B-722A-962F-71BC-9B4E6090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FBB69D-04B2-0E64-B10C-84F5B5BA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8CABD-C163-8998-8309-BD9C82C8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9B4755-DD4F-8668-8707-C9A49F362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7CA0AD-C803-E032-60B3-BCBD14D2B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52188-92F2-9142-F2B3-174E2542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D3560-3C8D-BC76-ADA9-DDFF60F9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EE6B70-FDC5-6A39-AB2C-0A312D10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92E51-27EA-8834-4134-9F952578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A87B4-BCB0-F0CF-2E02-93D16F9DA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206CA-E743-946A-E7C9-E6EAA79F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B6740-FBFC-24F6-E295-72851CE4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46F88-0F5D-2D25-B7A4-C57FAAD7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354A9-3C9D-2B69-D3BC-75FF1009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762B3-1A13-B98A-1207-4A8EE62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A838D-2D92-E1BD-9AAD-87C95374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4B73D-751B-1780-6A6E-602D8197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8B0B1-1E7C-F9D4-C348-BA634BFC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6EA7D-FB0D-8F15-90D7-F465A155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89A97-EC62-C44C-BFF7-5F9DE5505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8840F6-F84D-AB0E-8E36-40D31C23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2BBEF-0428-12E9-F1F7-F9C38BCC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7312B1-7FB8-0D3B-0B88-65F2D86F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BC2C15-687F-40A5-2F93-8937895B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67683-950D-8013-2AE4-9ADA4880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70D1B9-0E6B-17F0-BF49-4A1A38B9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8E4F72-391C-1ED3-9698-85D5B007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A5BADE-4C07-D536-FB77-D556EEEBD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4CD207-4A91-43D3-5162-CE9155CDD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0A54F3-1D03-CFC1-BFBD-3FB13460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D64358-6B3F-5A85-AAF2-2798F44E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9B3EBE-E899-658D-6878-9A1BE5BC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6E2DD-AF94-2BB2-ECC8-F0DB243B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51FBC9-3461-DBAE-BB6D-F8C4552A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301551-30FC-B830-8FEB-9E6C9AC3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553DD7-37C1-7877-A55B-992EAADB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33B94D-C5EA-9781-B721-CD640565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584319-B7FE-CC0C-8FC9-5202B697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015192-B241-B2C2-F352-A5A15DE0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EF929-1D65-9BD1-066C-14B235FF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5CF11-1327-57DB-84D9-280A0212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509637-018A-85F3-15A1-F6972273E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C7CFC9-4576-9F5A-F7C5-9058AD5E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D0ED07-DE9E-9430-9D9B-E734520E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624C5-888C-3737-5925-23D0D876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B36E-C21A-7FF3-35ED-F4706E9B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357852-D99D-7958-EE4A-708B20D01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9C85B1-CDAD-767F-3C78-CA632D27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FC998-34EE-8371-6A0E-574F440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B8454F-170D-BD58-6819-2C8DD647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18D09-B64C-CD04-7726-D1215A54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571A66-41AC-2639-6E73-F3166058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57FA43-945C-B4FE-45E4-B3331B13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E606F-F3F7-9644-7D97-43D6FF72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EADFE-938A-3FAB-7CC6-4BF392617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C0BA4-50D7-E605-D864-6EB4F92B9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E751B7-9736-0A88-E9D8-DC9350FC0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MX" sz="4800"/>
              <a:t>Operaciones de Conjuntos</a:t>
            </a:r>
            <a:endParaRPr lang="es-ES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B7DE53-0EE8-26AE-40DB-8867F0596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SQL</a:t>
            </a:r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164F3E23-B208-0A28-1711-297A03886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2" r="26974" b="1"/>
          <a:stretch/>
        </p:blipFill>
        <p:spPr>
          <a:xfrm>
            <a:off x="7590953" y="463404"/>
            <a:ext cx="3128930" cy="55531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26E8F3-6B32-F4EB-50F0-0EF4A5C5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MINUS</a:t>
            </a:r>
            <a:endParaRPr lang="es-E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358B4-C881-6900-D2E6-C178FA3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Emular con EXIST</a:t>
            </a:r>
          </a:p>
          <a:p>
            <a:pPr lvl="1"/>
            <a:r>
              <a:rPr lang="en-US" sz="2200"/>
              <a:t>SELECT * FROM customer c</a:t>
            </a:r>
          </a:p>
          <a:p>
            <a:pPr lvl="1"/>
            <a:r>
              <a:rPr lang="en-US" sz="2200"/>
              <a:t>WHERE NOT EXISTS</a:t>
            </a:r>
          </a:p>
          <a:p>
            <a:pPr lvl="1"/>
            <a:r>
              <a:rPr lang="en-US" sz="2200"/>
              <a:t>(SELECT </a:t>
            </a:r>
            <a:r>
              <a:rPr lang="en-US" sz="2200" err="1"/>
              <a:t>orden.order_id</a:t>
            </a:r>
            <a:r>
              <a:rPr lang="en-US" sz="2200"/>
              <a:t> FROM </a:t>
            </a:r>
            <a:r>
              <a:rPr lang="en-US" sz="2200" err="1"/>
              <a:t>orden</a:t>
            </a:r>
            <a:r>
              <a:rPr lang="en-US" sz="2200"/>
              <a:t>  WHERE c.`</a:t>
            </a:r>
            <a:r>
              <a:rPr lang="en-US" sz="2200" err="1"/>
              <a:t>customer_id</a:t>
            </a:r>
            <a:r>
              <a:rPr lang="en-US" sz="2200"/>
              <a:t>` = </a:t>
            </a:r>
            <a:r>
              <a:rPr lang="en-US" sz="2200" err="1"/>
              <a:t>orden.order_id</a:t>
            </a:r>
            <a:r>
              <a:rPr lang="en-US" sz="2200"/>
              <a:t>)</a:t>
            </a: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315369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185E9-8C10-F4B0-B600-9E916539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err="1"/>
              <a:t>Minus</a:t>
            </a:r>
            <a:r>
              <a:rPr lang="es-MX"/>
              <a:t> usando LEFT JOIN y IS NULL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8BC03-3E00-B857-132D-7AEB0B0D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SELECT * FROM customer</a:t>
            </a:r>
          </a:p>
          <a:p>
            <a:pPr marL="457200" lvl="1" indent="0">
              <a:buNone/>
            </a:pPr>
            <a:r>
              <a:rPr lang="en-US"/>
              <a:t>LEFT JOIN </a:t>
            </a:r>
            <a:r>
              <a:rPr lang="en-US" err="1"/>
              <a:t>orden</a:t>
            </a:r>
            <a:r>
              <a:rPr lang="en-US"/>
              <a:t> on customer.`</a:t>
            </a:r>
            <a:r>
              <a:rPr lang="en-US" err="1"/>
              <a:t>customer_id</a:t>
            </a:r>
            <a:r>
              <a:rPr lang="en-US"/>
              <a:t>` = </a:t>
            </a:r>
            <a:r>
              <a:rPr lang="en-US" err="1"/>
              <a:t>orden.customer_id</a:t>
            </a:r>
            <a:endParaRPr lang="en-US"/>
          </a:p>
          <a:p>
            <a:pPr marL="457200" lvl="1" indent="0">
              <a:buNone/>
            </a:pPr>
            <a:r>
              <a:rPr lang="en-US"/>
              <a:t>WHERE </a:t>
            </a:r>
            <a:r>
              <a:rPr lang="en-US" err="1"/>
              <a:t>orden.order_id</a:t>
            </a:r>
            <a:r>
              <a:rPr lang="en-US"/>
              <a:t> IS NULL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Podemos </a:t>
            </a:r>
            <a:r>
              <a:rPr lang="en-US" err="1"/>
              <a:t>eliminar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salida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de la table </a:t>
            </a:r>
            <a:r>
              <a:rPr lang="en-US" err="1"/>
              <a:t>orden</a:t>
            </a:r>
            <a:r>
              <a:rPr lang="en-US"/>
              <a:t> que son </a:t>
            </a:r>
            <a:r>
              <a:rPr lang="en-US" err="1"/>
              <a:t>nulos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19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91321E-E3E3-E2B4-58A9-4F5EB927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s-MX" sz="4000"/>
              <a:t>UNION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39AB9-E3CB-1131-9DB7-3342A497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es-MX" sz="2000" b="0" i="0">
                <a:effectLst/>
                <a:latin typeface="Segoe UI" panose="020B0502040204020203" pitchFamily="34" charset="0"/>
              </a:rPr>
              <a:t>El operador de Unión combina los resultados de dos o más consultas dando lugar a la creación de un único conjunto de resultados que incluye todas las filas que pertenecen a todas las consultas en la Unión. En esta operación, combina dos consultas más y elimina los duplicados.</a:t>
            </a:r>
            <a:endParaRPr lang="es-ES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33195C-0A11-624D-F736-2AD47ABD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610005"/>
            <a:ext cx="4957638" cy="3252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65A6B7-D9F5-39C2-F96B-99D22EB8B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9394" y="1070800"/>
            <a:ext cx="3939688" cy="558312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69828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2600" b="0" i="0" u="none" strike="noStrike" cap="none" normalizeH="0" baseline="0">
                <a:ln>
                  <a:noFill/>
                </a:ln>
                <a:effectLst/>
                <a:latin typeface="Menlo"/>
              </a:rPr>
            </a:br>
            <a:r>
              <a:rPr kumimoji="0" lang="es-ES" altLang="es-ES" sz="2600" b="0" i="0" u="none" strike="noStrike" cap="none" normalizeH="0" baseline="0">
                <a:ln>
                  <a:noFill/>
                </a:ln>
                <a:effectLst/>
                <a:latin typeface="Menlo"/>
              </a:rPr>
              <a:t>Estructura claúsula UNION</a:t>
            </a:r>
            <a:br>
              <a:rPr kumimoji="0" lang="es-ES" altLang="es-ES" sz="2600" b="0" i="0" u="none" strike="noStrike" cap="none" normalizeH="0" baseline="0">
                <a:ln>
                  <a:noFill/>
                </a:ln>
                <a:effectLst/>
                <a:latin typeface="Menlo"/>
              </a:rPr>
            </a:br>
            <a:r>
              <a:rPr kumimoji="0" lang="es-ES" altLang="es-ES" sz="2600" b="0" i="0" u="none" strike="noStrike" cap="none" normalizeH="0" baseline="0">
                <a:ln>
                  <a:noFill/>
                </a:ln>
                <a:effectLst/>
                <a:latin typeface="Menlo"/>
              </a:rPr>
              <a:t>SELECT expression1, expression2, ... expression_n FROM tables [WHERE conditions] </a:t>
            </a:r>
            <a:br>
              <a:rPr kumimoji="0" lang="es-ES" altLang="es-ES" sz="2600" b="0" i="0" u="none" strike="noStrike" cap="none" normalizeH="0" baseline="0">
                <a:ln>
                  <a:noFill/>
                </a:ln>
                <a:effectLst/>
                <a:latin typeface="Menlo"/>
              </a:rPr>
            </a:br>
            <a:r>
              <a:rPr kumimoji="0" lang="es-ES" altLang="es-ES" sz="2600" b="0" i="0" u="none" strike="noStrike" cap="none" normalizeH="0" baseline="0">
                <a:ln>
                  <a:noFill/>
                </a:ln>
                <a:effectLst/>
                <a:latin typeface="Menlo"/>
              </a:rPr>
              <a:t>UNION [ALL ]</a:t>
            </a:r>
            <a:br>
              <a:rPr kumimoji="0" lang="es-ES" altLang="es-ES" sz="2600" b="0" i="0" u="none" strike="noStrike" cap="none" normalizeH="0" baseline="0">
                <a:ln>
                  <a:noFill/>
                </a:ln>
                <a:effectLst/>
                <a:latin typeface="Menlo"/>
              </a:rPr>
            </a:br>
            <a:r>
              <a:rPr kumimoji="0" lang="es-ES" altLang="es-ES" sz="2600" b="0" i="0" u="none" strike="noStrike" cap="none" normalizeH="0" baseline="0">
                <a:ln>
                  <a:noFill/>
                </a:ln>
                <a:effectLst/>
                <a:latin typeface="Menlo"/>
              </a:rPr>
              <a:t>SELECT expression1, expression2, ... expression_n FROM tables [WHERE conditions];</a:t>
            </a:r>
            <a:r>
              <a:rPr kumimoji="0" lang="es-ES" altLang="es-ES" sz="26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ES" altLang="es-ES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4675F22-5A1C-B2A2-3B5A-157D837DC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148086"/>
              </p:ext>
            </p:extLst>
          </p:nvPr>
        </p:nvGraphicFramePr>
        <p:xfrm>
          <a:off x="5036648" y="768876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76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D30E9F-19D4-84B9-760A-F76BD22E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MX"/>
              <a:t>Importante</a:t>
            </a:r>
            <a:endParaRPr lang="es-ES"/>
          </a:p>
        </p:txBody>
      </p:sp>
      <p:pic>
        <p:nvPicPr>
          <p:cNvPr id="5" name="Picture 4" descr="Arte abstracto hecho de triángulos y otras formas">
            <a:extLst>
              <a:ext uri="{FF2B5EF4-FFF2-40B4-BE49-F238E27FC236}">
                <a16:creationId xmlns:a16="http://schemas.microsoft.com/office/drawing/2014/main" id="{7F5E444A-E4E0-4A95-2DE6-881BF2751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0" r="-2" b="1248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FBAE2-6775-D7C5-E9FA-A506B335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s-MX" sz="4000"/>
              <a:t>Aunque en </a:t>
            </a:r>
            <a:r>
              <a:rPr lang="es-MX" sz="4000" err="1"/>
              <a:t>Mysql</a:t>
            </a:r>
            <a:r>
              <a:rPr lang="es-MX" sz="4000"/>
              <a:t> no admite INTERSECT, MINUS y EXCEPT existen otras formas de simular estas funcionalidades</a:t>
            </a:r>
            <a:endParaRPr lang="es-ES" sz="4000"/>
          </a:p>
        </p:txBody>
      </p:sp>
    </p:spTree>
    <p:extLst>
      <p:ext uri="{BB962C8B-B14F-4D97-AF65-F5344CB8AC3E}">
        <p14:creationId xmlns:p14="http://schemas.microsoft.com/office/powerpoint/2010/main" val="296259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AF7CB4-DF89-DF7C-9095-821E2789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s-MX" sz="4000"/>
              <a:t>INTERSECT</a:t>
            </a:r>
            <a:endParaRPr lang="es-ES" sz="400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4EBE644-E6B7-C66C-514B-1167C8C4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r>
              <a:rPr lang="es-MX"/>
              <a:t>Es un operador de conjuntos que se utiliza para recuperar elementos comunes de dos conjuntos. También se utiliza para obtener registros(filas) DISTINTOS (o comunes) de dos tablas</a:t>
            </a:r>
            <a:r>
              <a:rPr lang="es-MX" sz="2000"/>
              <a:t>.</a:t>
            </a:r>
            <a:endParaRPr lang="es-ES" sz="2000"/>
          </a:p>
        </p:txBody>
      </p:sp>
      <p:pic>
        <p:nvPicPr>
          <p:cNvPr id="8" name="Imagen 7" descr="Diagrama, Diagrama de Venn&#10;&#10;Descripción generada automáticamente">
            <a:extLst>
              <a:ext uri="{FF2B5EF4-FFF2-40B4-BE49-F238E27FC236}">
                <a16:creationId xmlns:a16="http://schemas.microsoft.com/office/drawing/2014/main" id="{ED2BB6D6-092A-80A3-A635-394F753C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556781"/>
            <a:ext cx="4957638" cy="3358799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682FCE-5409-8764-4AB7-33792DE5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Operador INTERSECT en Mysql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8E3C7-DB35-0676-2CA3-EE2DE945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MX" sz="2000"/>
              <a:t>Este operador lo podemos similar con las </a:t>
            </a:r>
            <a:r>
              <a:rPr lang="es-MX" sz="2000" err="1"/>
              <a:t>Claúsulas</a:t>
            </a:r>
            <a:r>
              <a:rPr lang="es-MX" sz="2000"/>
              <a:t> INNER JOIN, e IN así cómo con la cláusula EXIST dependiendo de la complejidad de los requisitos de la consulta (lo veremos mas tarde)</a:t>
            </a:r>
          </a:p>
          <a:p>
            <a:r>
              <a:rPr lang="es-MX" sz="2000"/>
              <a:t>Con INNER JOIN</a:t>
            </a:r>
          </a:p>
          <a:p>
            <a:r>
              <a:rPr lang="es-MX" sz="2000"/>
              <a:t>Ejemplo: Queremos encontrar los detalles del la orden y los detalles del cliente para saber que cliente ha solicitado una orden y en que fecha.</a:t>
            </a:r>
          </a:p>
          <a:p>
            <a:pPr marL="914400" lvl="2" indent="0">
              <a:buNone/>
            </a:pPr>
            <a:r>
              <a:rPr lang="es-ES"/>
              <a:t>SELECT </a:t>
            </a:r>
          </a:p>
          <a:p>
            <a:pPr marL="914400" lvl="2" indent="0">
              <a:buNone/>
            </a:pPr>
            <a:r>
              <a:rPr lang="es-ES" err="1"/>
              <a:t>orden.order_id</a:t>
            </a:r>
            <a:r>
              <a:rPr lang="es-ES"/>
              <a:t>, </a:t>
            </a:r>
            <a:r>
              <a:rPr lang="es-ES" err="1"/>
              <a:t>customer.customer_id</a:t>
            </a:r>
            <a:r>
              <a:rPr lang="es-ES"/>
              <a:t>, </a:t>
            </a:r>
            <a:r>
              <a:rPr lang="es-ES" err="1"/>
              <a:t>customer.customer_firstname</a:t>
            </a:r>
            <a:r>
              <a:rPr lang="es-ES"/>
              <a:t>,</a:t>
            </a:r>
          </a:p>
          <a:p>
            <a:pPr marL="914400" lvl="2" indent="0">
              <a:buNone/>
            </a:pPr>
            <a:r>
              <a:rPr lang="es-ES" err="1"/>
              <a:t>customer.customer_lastname,orden.order_amount,orden.order_date</a:t>
            </a:r>
            <a:endParaRPr lang="es-ES"/>
          </a:p>
          <a:p>
            <a:pPr marL="914400" lvl="2" indent="0">
              <a:buNone/>
            </a:pPr>
            <a:r>
              <a:rPr lang="es-ES"/>
              <a:t>FROM orden</a:t>
            </a:r>
          </a:p>
          <a:p>
            <a:pPr marL="914400" lvl="2" indent="0">
              <a:buNone/>
            </a:pPr>
            <a:r>
              <a:rPr lang="es-ES"/>
              <a:t>INNER JOIN </a:t>
            </a:r>
          </a:p>
          <a:p>
            <a:pPr marL="914400" lvl="2" indent="0">
              <a:buNone/>
            </a:pPr>
            <a:r>
              <a:rPr lang="es-ES" err="1"/>
              <a:t>customer</a:t>
            </a:r>
            <a:r>
              <a:rPr lang="es-ES"/>
              <a:t> ON </a:t>
            </a:r>
            <a:r>
              <a:rPr lang="es-ES" err="1"/>
              <a:t>orden.customer_id</a:t>
            </a:r>
            <a:r>
              <a:rPr lang="es-ES"/>
              <a:t> = </a:t>
            </a:r>
            <a:r>
              <a:rPr lang="es-ES" err="1"/>
              <a:t>customer.customer_id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33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6001B-BB4D-81F7-EC5C-9F1470DE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Emular con IN</a:t>
            </a:r>
            <a:endParaRPr lang="es-E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C6921-4FAC-AE17-7796-A21A4634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s-MX" sz="2400"/>
              <a:t>Ahora en este caso el id del cliente debe estar también en los id de clientes en orden</a:t>
            </a:r>
          </a:p>
          <a:p>
            <a:pPr marL="457200" lvl="1" indent="0">
              <a:buNone/>
            </a:pPr>
            <a:r>
              <a:rPr lang="es-ES"/>
              <a:t>SELECT </a:t>
            </a:r>
          </a:p>
          <a:p>
            <a:pPr marL="457200" lvl="1" indent="0">
              <a:buNone/>
            </a:pPr>
            <a:r>
              <a:rPr lang="es-ES" err="1"/>
              <a:t>customer.customer_id</a:t>
            </a:r>
            <a:r>
              <a:rPr lang="es-ES"/>
              <a:t>, </a:t>
            </a:r>
            <a:r>
              <a:rPr lang="es-ES" err="1"/>
              <a:t>customer.customer_firstname</a:t>
            </a:r>
            <a:r>
              <a:rPr lang="es-ES"/>
              <a:t>,</a:t>
            </a:r>
          </a:p>
          <a:p>
            <a:pPr marL="457200" lvl="1" indent="0">
              <a:buNone/>
            </a:pPr>
            <a:r>
              <a:rPr lang="es-ES" err="1"/>
              <a:t>customer.customer_lastname</a:t>
            </a:r>
            <a:r>
              <a:rPr lang="es-ES"/>
              <a:t>, </a:t>
            </a:r>
            <a:r>
              <a:rPr lang="es-ES" err="1"/>
              <a:t>customer.customer_age</a:t>
            </a:r>
            <a:endParaRPr lang="es-ES"/>
          </a:p>
          <a:p>
            <a:pPr marL="457200" lvl="1" indent="0">
              <a:buNone/>
            </a:pPr>
            <a:r>
              <a:rPr lang="es-ES"/>
              <a:t>FROM </a:t>
            </a:r>
            <a:r>
              <a:rPr lang="es-ES" err="1"/>
              <a:t>customer</a:t>
            </a:r>
            <a:endParaRPr lang="es-ES"/>
          </a:p>
          <a:p>
            <a:pPr marL="457200" lvl="1" indent="0">
              <a:buNone/>
            </a:pPr>
            <a:r>
              <a:rPr lang="es-ES"/>
              <a:t>WHERE </a:t>
            </a:r>
            <a:r>
              <a:rPr lang="es-ES" err="1"/>
              <a:t>customer.customer_id</a:t>
            </a:r>
            <a:r>
              <a:rPr lang="es-ES"/>
              <a:t> IN ( SELECT </a:t>
            </a:r>
            <a:r>
              <a:rPr lang="es-ES" err="1"/>
              <a:t>orden.customer_id</a:t>
            </a:r>
            <a:r>
              <a:rPr lang="es-ES"/>
              <a:t> FROM orden)</a:t>
            </a:r>
          </a:p>
        </p:txBody>
      </p:sp>
    </p:spTree>
    <p:extLst>
      <p:ext uri="{BB962C8B-B14F-4D97-AF65-F5344CB8AC3E}">
        <p14:creationId xmlns:p14="http://schemas.microsoft.com/office/powerpoint/2010/main" val="157385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456040-0C01-E2FD-D102-0ADBFA79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Con EXIST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E7FC1-E837-4E09-79DC-12DFF6754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En este escenario solo queremos los datos de los clientes cuya edad es menor a 45 años y debe realizar al menos una orden. La cláusula EXIST</a:t>
            </a:r>
          </a:p>
          <a:p>
            <a:pPr marL="457200" lvl="1" indent="0">
              <a:buNone/>
            </a:pPr>
            <a:r>
              <a:rPr lang="es-ES" sz="2000"/>
              <a:t>SELECT </a:t>
            </a:r>
          </a:p>
          <a:p>
            <a:pPr marL="457200" lvl="1" indent="0">
              <a:buNone/>
            </a:pPr>
            <a:r>
              <a:rPr lang="es-ES" sz="2000" err="1"/>
              <a:t>customer.customer_id</a:t>
            </a:r>
            <a:r>
              <a:rPr lang="es-ES" sz="2000"/>
              <a:t>, </a:t>
            </a:r>
            <a:r>
              <a:rPr lang="es-ES" sz="2000" err="1"/>
              <a:t>customer.customer_firstname</a:t>
            </a:r>
            <a:r>
              <a:rPr lang="es-ES" sz="2000"/>
              <a:t>, </a:t>
            </a:r>
          </a:p>
          <a:p>
            <a:pPr marL="457200" lvl="1" indent="0">
              <a:buNone/>
            </a:pPr>
            <a:r>
              <a:rPr lang="es-ES" sz="2000" err="1"/>
              <a:t>customer.customer_lastname</a:t>
            </a:r>
            <a:r>
              <a:rPr lang="es-ES" sz="2000"/>
              <a:t>, </a:t>
            </a:r>
            <a:r>
              <a:rPr lang="es-ES" sz="2000" err="1"/>
              <a:t>customer.customer_age</a:t>
            </a:r>
            <a:endParaRPr lang="es-ES" sz="2000"/>
          </a:p>
          <a:p>
            <a:pPr marL="457200" lvl="1" indent="0">
              <a:buNone/>
            </a:pPr>
            <a:r>
              <a:rPr lang="es-ES" sz="2000"/>
              <a:t>FROM </a:t>
            </a:r>
            <a:r>
              <a:rPr lang="es-ES" sz="2000" err="1"/>
              <a:t>customer</a:t>
            </a:r>
            <a:endParaRPr lang="es-ES" sz="2000"/>
          </a:p>
          <a:p>
            <a:pPr marL="457200" lvl="1" indent="0">
              <a:buNone/>
            </a:pPr>
            <a:r>
              <a:rPr lang="es-ES" sz="2000"/>
              <a:t>WHERE </a:t>
            </a:r>
            <a:r>
              <a:rPr lang="es-ES" sz="2000" err="1"/>
              <a:t>customer.customer_age</a:t>
            </a:r>
            <a:r>
              <a:rPr lang="es-ES" sz="2000"/>
              <a:t> &lt; 45 </a:t>
            </a:r>
          </a:p>
          <a:p>
            <a:pPr marL="457200" lvl="1" indent="0">
              <a:buNone/>
            </a:pPr>
            <a:r>
              <a:rPr lang="es-ES" sz="2000"/>
              <a:t>AND EXISTS</a:t>
            </a:r>
          </a:p>
          <a:p>
            <a:pPr marL="457200" lvl="1" indent="0">
              <a:buNone/>
            </a:pPr>
            <a:r>
              <a:rPr lang="es-ES" sz="2000"/>
              <a:t>(SELECT </a:t>
            </a:r>
            <a:r>
              <a:rPr lang="es-ES" sz="2000" err="1"/>
              <a:t>orden.customer_id</a:t>
            </a:r>
            <a:r>
              <a:rPr lang="es-ES" sz="2000"/>
              <a:t> FROM orden </a:t>
            </a:r>
            <a:r>
              <a:rPr lang="es-ES" sz="2000" err="1"/>
              <a:t>where</a:t>
            </a:r>
            <a:r>
              <a:rPr lang="es-ES" sz="2000"/>
              <a:t> </a:t>
            </a:r>
            <a:r>
              <a:rPr lang="es-ES" sz="2000" err="1"/>
              <a:t>orden.customer_id</a:t>
            </a:r>
            <a:r>
              <a:rPr lang="es-ES" sz="2000"/>
              <a:t> = </a:t>
            </a:r>
            <a:r>
              <a:rPr lang="es-ES" sz="2000" err="1"/>
              <a:t>customer.customer_id</a:t>
            </a:r>
            <a:r>
              <a:rPr lang="es-E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643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F7189-EF77-02FB-F692-176647D9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MINUS</a:t>
            </a:r>
            <a:endParaRPr lang="es-E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46F7E-9001-5D01-C226-5D1CFB57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Para simular el operador MINUS en MySQL para obtener los resultados deseados podemos usar: NOT IN,NOT EXIST, LEFT JOIN y IS NULL</a:t>
            </a:r>
          </a:p>
          <a:p>
            <a:r>
              <a:rPr lang="es-MX" sz="2200"/>
              <a:t>Uso de NOT IN</a:t>
            </a:r>
          </a:p>
          <a:p>
            <a:r>
              <a:rPr lang="es-MX" sz="2200"/>
              <a:t>Ejemplo: Los clientes que no tienen ninguna orden</a:t>
            </a:r>
          </a:p>
          <a:p>
            <a:pPr marL="457200" lvl="1" indent="0">
              <a:buNone/>
            </a:pPr>
            <a:r>
              <a:rPr lang="es-ES" sz="2200"/>
              <a:t>SELECT </a:t>
            </a:r>
          </a:p>
          <a:p>
            <a:pPr marL="457200" lvl="1" indent="0">
              <a:buNone/>
            </a:pPr>
            <a:r>
              <a:rPr lang="es-ES" sz="2200" err="1"/>
              <a:t>customer.customer_id</a:t>
            </a:r>
            <a:r>
              <a:rPr lang="es-ES" sz="2200"/>
              <a:t>, </a:t>
            </a:r>
            <a:r>
              <a:rPr lang="es-ES" sz="2200" err="1"/>
              <a:t>customer.customer_firstname</a:t>
            </a:r>
            <a:r>
              <a:rPr lang="es-ES" sz="2200"/>
              <a:t>,</a:t>
            </a:r>
          </a:p>
          <a:p>
            <a:pPr marL="457200" lvl="1" indent="0">
              <a:buNone/>
            </a:pPr>
            <a:r>
              <a:rPr lang="es-ES" sz="2200" err="1"/>
              <a:t>customer.customer_lastname</a:t>
            </a:r>
            <a:r>
              <a:rPr lang="es-ES" sz="2200"/>
              <a:t>, </a:t>
            </a:r>
            <a:r>
              <a:rPr lang="es-ES" sz="2200" err="1"/>
              <a:t>customer.customer_age</a:t>
            </a:r>
            <a:endParaRPr lang="es-ES" sz="2200"/>
          </a:p>
          <a:p>
            <a:pPr marL="457200" lvl="1" indent="0">
              <a:buNone/>
            </a:pPr>
            <a:r>
              <a:rPr lang="es-ES" sz="2200"/>
              <a:t>FROM </a:t>
            </a:r>
            <a:r>
              <a:rPr lang="es-ES" sz="2200" err="1"/>
              <a:t>customer</a:t>
            </a:r>
            <a:endParaRPr lang="es-ES" sz="2200"/>
          </a:p>
          <a:p>
            <a:pPr marL="457200" lvl="1" indent="0">
              <a:buNone/>
            </a:pPr>
            <a:r>
              <a:rPr lang="es-ES" sz="2200"/>
              <a:t>WHERE </a:t>
            </a:r>
            <a:r>
              <a:rPr lang="es-ES" sz="2200" err="1"/>
              <a:t>customer.customer_id</a:t>
            </a:r>
            <a:r>
              <a:rPr lang="es-ES" sz="2200"/>
              <a:t> NOT IN ( SELECT </a:t>
            </a:r>
            <a:r>
              <a:rPr lang="es-ES" sz="2200" err="1"/>
              <a:t>orden.customer_id</a:t>
            </a:r>
            <a:r>
              <a:rPr lang="es-ES" sz="2200"/>
              <a:t> FROM orden)</a:t>
            </a:r>
          </a:p>
        </p:txBody>
      </p:sp>
    </p:spTree>
    <p:extLst>
      <p:ext uri="{BB962C8B-B14F-4D97-AF65-F5344CB8AC3E}">
        <p14:creationId xmlns:p14="http://schemas.microsoft.com/office/powerpoint/2010/main" val="2476214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B6FA7A714A4449F75447DB7C6F79D" ma:contentTypeVersion="12" ma:contentTypeDescription="Crear nuevo documento." ma:contentTypeScope="" ma:versionID="465b10b24a1cccb9e0cc37f64bf8215c">
  <xsd:schema xmlns:xsd="http://www.w3.org/2001/XMLSchema" xmlns:xs="http://www.w3.org/2001/XMLSchema" xmlns:p="http://schemas.microsoft.com/office/2006/metadata/properties" xmlns:ns2="241e6659-5a19-4488-8a3d-2cfd1380ccfe" xmlns:ns3="50824b1b-7e9c-4196-a832-21d737c0d1a6" targetNamespace="http://schemas.microsoft.com/office/2006/metadata/properties" ma:root="true" ma:fieldsID="66603cd8342e391cbb5f527fa1265ecc" ns2:_="" ns3:_="">
    <xsd:import namespace="241e6659-5a19-4488-8a3d-2cfd1380ccfe"/>
    <xsd:import namespace="50824b1b-7e9c-4196-a832-21d737c0d1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e6659-5a19-4488-8a3d-2cfd1380c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177ecfaa-47e7-4f14-b507-320617269f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24b1b-7e9c-4196-a832-21d737c0d1a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927f8984-78f6-4cdd-aa07-8c7a34a0a89b}" ma:internalName="TaxCatchAll" ma:showField="CatchAllData" ma:web="50824b1b-7e9c-4196-a832-21d737c0d1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0824b1b-7e9c-4196-a832-21d737c0d1a6" xsi:nil="true"/>
    <lcf76f155ced4ddcb4097134ff3c332f xmlns="241e6659-5a19-4488-8a3d-2cfd1380ccf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897EFB-2388-4990-9299-BC8C2A9B41DD}"/>
</file>

<file path=customXml/itemProps2.xml><?xml version="1.0" encoding="utf-8"?>
<ds:datastoreItem xmlns:ds="http://schemas.openxmlformats.org/officeDocument/2006/customXml" ds:itemID="{5DD8090C-AD42-4EAF-8806-00DAD970460E}">
  <ds:schemaRefs>
    <ds:schemaRef ds:uri="241e6659-5a19-4488-8a3d-2cfd1380ccfe"/>
    <ds:schemaRef ds:uri="50824b1b-7e9c-4196-a832-21d737c0d1a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39E00F-43B3-425D-BE19-1C1E891BC6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Operaciones de Conjuntos</vt:lpstr>
      <vt:lpstr>UNION</vt:lpstr>
      <vt:lpstr> Estructura claúsula UNION SELECT expression1, expression2, ... expression_n FROM tables [WHERE conditions]  UNION [ALL ] SELECT expression1, expression2, ... expression_n FROM tables [WHERE conditions]; </vt:lpstr>
      <vt:lpstr>Importante</vt:lpstr>
      <vt:lpstr>INTERSECT</vt:lpstr>
      <vt:lpstr>Operador INTERSECT en Mysql</vt:lpstr>
      <vt:lpstr>Emular con IN</vt:lpstr>
      <vt:lpstr>Con EXIST</vt:lpstr>
      <vt:lpstr>MINUS</vt:lpstr>
      <vt:lpstr>MINUS</vt:lpstr>
      <vt:lpstr>Minus usando LEFT JOIN y IS NULL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Operaciones de Conjuntos</dc:title>
  <dc:creator>MARIA DE LA CONCEPCION</dc:creator>
  <cp:revision>1</cp:revision>
  <dcterms:created xsi:type="dcterms:W3CDTF">2023-05-02T16:09:18Z</dcterms:created>
  <dcterms:modified xsi:type="dcterms:W3CDTF">2023-05-02T19:58:17Z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0x0101009F7B6FA7A714A4449F75447DB7C6F79D</vt:lpwstr>
  </property>
  <property fmtid="{D5CDD505-2E9C-101B-9397-08002B2CF9AE}" pid="3" name="MediaServiceImageTags">
    <vt:lpwstr/>
  </property>
</Properties>
</file>