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1" r:id="rId6"/>
    <p:sldId id="258" r:id="rId7"/>
    <p:sldId id="259" r:id="rId8"/>
    <p:sldId id="262" r:id="rId9"/>
    <p:sldId id="263" r:id="rId10"/>
    <p:sldId id="264" r:id="rId11"/>
    <p:sldId id="265" r:id="rId12"/>
    <p:sldId id="266" r:id="rId13"/>
    <p:sldId id="267" r:id="rId14"/>
    <p:sldId id="260" r:id="rId15"/>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71" autoAdjust="0"/>
  </p:normalViewPr>
  <p:slideViewPr>
    <p:cSldViewPr snapToGrid="0">
      <p:cViewPr varScale="1">
        <p:scale>
          <a:sx n="92" d="100"/>
          <a:sy n="92" d="100"/>
        </p:scale>
        <p:origin x="498" y="9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05A920DF-F275-442A-AE4E-321A812BD608}"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4E202927-A358-4EBE-AA46-F4489BAEF1B6}"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3C1EA34E-5CB0-4B49-86BB-6CAAEF9264B2}"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10/04/2024</a:t>
            </a:fld>
            <a:endParaRPr lang="es-ES"/>
          </a:p>
        </p:txBody>
      </p:sp>
      <p:sp>
        <p:nvSpPr>
          <p:cNvPr id="4" name="Marcador de pie de página 3">
            <a:extLst>
              <a:ext uri="{FF2B5EF4-FFF2-40B4-BE49-F238E27FC236}">
                <a16:creationId xmlns=""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10/04/2024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126291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11</a:t>
            </a:fld>
            <a:endParaRPr lang="es-ES"/>
          </a:p>
        </p:txBody>
      </p:sp>
    </p:spTree>
    <p:extLst>
      <p:ext uri="{BB962C8B-B14F-4D97-AF65-F5344CB8AC3E}">
        <p14:creationId xmlns:p14="http://schemas.microsoft.com/office/powerpoint/2010/main" val="335943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2413849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91506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341878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8</a:t>
            </a:fld>
            <a:endParaRPr lang="es-ES"/>
          </a:p>
        </p:txBody>
      </p:sp>
    </p:spTree>
    <p:extLst>
      <p:ext uri="{BB962C8B-B14F-4D97-AF65-F5344CB8AC3E}">
        <p14:creationId xmlns:p14="http://schemas.microsoft.com/office/powerpoint/2010/main" val="3084651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9</a:t>
            </a:fld>
            <a:endParaRPr lang="es-ES"/>
          </a:p>
        </p:txBody>
      </p:sp>
    </p:spTree>
    <p:extLst>
      <p:ext uri="{BB962C8B-B14F-4D97-AF65-F5344CB8AC3E}">
        <p14:creationId xmlns:p14="http://schemas.microsoft.com/office/powerpoint/2010/main" val="184584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10/04/2024</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10/04/2024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10/04/2024</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10/04/2024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10/04/2024</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10/04/2024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10/04/2024</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10/04/2024</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10/04/2024</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10/04/2024</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10/04/2024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10/04/2024</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C02C5318-1A1E-49D0-B2E2-A4B0FA9E8A40}"/>
              </a:ext>
            </a:extLst>
          </p:cNvPr>
          <p:cNvSpPr>
            <a:spLocks noGrp="1"/>
          </p:cNvSpPr>
          <p:nvPr>
            <p:ph type="ctrTitle"/>
          </p:nvPr>
        </p:nvSpPr>
        <p:spPr>
          <a:xfrm>
            <a:off x="751918" y="5133579"/>
            <a:ext cx="10993549" cy="895244"/>
          </a:xfrm>
        </p:spPr>
        <p:txBody>
          <a:bodyPr rtlCol="0">
            <a:noAutofit/>
          </a:bodyPr>
          <a:lstStyle/>
          <a:p>
            <a:pPr rtl="0"/>
            <a:r>
              <a:rPr lang="es-ES" sz="4500" dirty="0" smtClean="0">
                <a:solidFill>
                  <a:schemeClr val="bg1"/>
                </a:solidFill>
              </a:rPr>
              <a:t>Esquema de seguridad </a:t>
            </a:r>
            <a:br>
              <a:rPr lang="es-ES" sz="4500" dirty="0" smtClean="0">
                <a:solidFill>
                  <a:schemeClr val="bg1"/>
                </a:solidFill>
              </a:rPr>
            </a:br>
            <a:r>
              <a:rPr lang="es-ES" sz="4500" dirty="0" smtClean="0">
                <a:solidFill>
                  <a:schemeClr val="bg1"/>
                </a:solidFill>
              </a:rPr>
              <a:t>en empresas de telefonía</a:t>
            </a:r>
            <a:endParaRPr lang="es-ES" sz="4500" dirty="0">
              <a:solidFill>
                <a:schemeClr val="bg1"/>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 xmlns:a16="http://schemas.microsoft.com/office/drawing/2014/main" id="{7F2616EE-270D-4F4C-BA1F-2708D387B800}"/>
              </a:ext>
            </a:extLst>
          </p:cNvPr>
          <p:cNvSpPr>
            <a:spLocks noGrp="1"/>
          </p:cNvSpPr>
          <p:nvPr>
            <p:ph type="title"/>
          </p:nvPr>
        </p:nvSpPr>
        <p:spPr>
          <a:xfrm>
            <a:off x="534588" y="548640"/>
            <a:ext cx="7213600" cy="1121871"/>
          </a:xfrm>
        </p:spPr>
        <p:txBody>
          <a:bodyPr rtlCol="0" anchor="ctr">
            <a:normAutofit/>
          </a:bodyPr>
          <a:lstStyle/>
          <a:p>
            <a:pPr algn="ctr" rtl="0"/>
            <a:r>
              <a:rPr lang="es-ES" dirty="0" smtClean="0"/>
              <a:t>PLAN DE ACCION </a:t>
            </a:r>
            <a:endParaRPr lang="es-ES" dirty="0"/>
          </a:p>
        </p:txBody>
      </p:sp>
      <p:sp>
        <p:nvSpPr>
          <p:cNvPr id="4" name="CuadroTexto 3"/>
          <p:cNvSpPr txBox="1"/>
          <p:nvPr/>
        </p:nvSpPr>
        <p:spPr>
          <a:xfrm>
            <a:off x="815902" y="1414872"/>
            <a:ext cx="7028806" cy="3693319"/>
          </a:xfrm>
          <a:prstGeom prst="rect">
            <a:avLst/>
          </a:prstGeom>
          <a:noFill/>
        </p:spPr>
        <p:txBody>
          <a:bodyPr wrap="square" rtlCol="0">
            <a:spAutoFit/>
          </a:bodyPr>
          <a:lstStyle/>
          <a:p>
            <a:r>
              <a:rPr lang="es-MX" b="1" dirty="0">
                <a:solidFill>
                  <a:schemeClr val="bg1"/>
                </a:solidFill>
              </a:rPr>
              <a:t>Copias de seguridad regulares</a:t>
            </a:r>
            <a:r>
              <a:rPr lang="es-MX" dirty="0">
                <a:solidFill>
                  <a:schemeClr val="bg1"/>
                </a:solidFill>
              </a:rPr>
              <a:t>: Las empresas suelen realizar copias de seguridad periódicas de sus datos, que pueden almacenarse en dispositivos de almacenamiento local, servidores de red, o en la nube. Las copias de seguridad pueden ser completas, incrementales o diferenciales, según los requisitos de la empresa</a:t>
            </a:r>
            <a:r>
              <a:rPr lang="es-MX" dirty="0" smtClean="0">
                <a:solidFill>
                  <a:schemeClr val="bg1"/>
                </a:solidFill>
              </a:rPr>
              <a:t>.</a:t>
            </a:r>
          </a:p>
          <a:p>
            <a:endParaRPr lang="es-MX" dirty="0">
              <a:solidFill>
                <a:schemeClr val="bg1"/>
              </a:solidFill>
            </a:endParaRPr>
          </a:p>
          <a:p>
            <a:r>
              <a:rPr lang="es-MX" b="1" dirty="0">
                <a:solidFill>
                  <a:schemeClr val="bg1"/>
                </a:solidFill>
              </a:rPr>
              <a:t>Microsoft </a:t>
            </a:r>
            <a:r>
              <a:rPr lang="es-MX" b="1" dirty="0" err="1">
                <a:solidFill>
                  <a:schemeClr val="bg1"/>
                </a:solidFill>
              </a:rPr>
              <a:t>Azure</a:t>
            </a:r>
            <a:r>
              <a:rPr lang="es-MX" b="1" dirty="0">
                <a:solidFill>
                  <a:schemeClr val="bg1"/>
                </a:solidFill>
              </a:rPr>
              <a:t> </a:t>
            </a:r>
            <a:r>
              <a:rPr lang="es-MX" b="1" dirty="0" err="1" smtClean="0">
                <a:solidFill>
                  <a:schemeClr val="bg1"/>
                </a:solidFill>
              </a:rPr>
              <a:t>Backup</a:t>
            </a:r>
            <a:endParaRPr lang="es-MX" b="1" dirty="0" smtClean="0">
              <a:solidFill>
                <a:schemeClr val="bg1"/>
              </a:solidFill>
            </a:endParaRPr>
          </a:p>
          <a:p>
            <a:endParaRPr lang="es-MX" b="1" dirty="0">
              <a:solidFill>
                <a:schemeClr val="bg1"/>
              </a:solidFill>
            </a:endParaRPr>
          </a:p>
          <a:p>
            <a:r>
              <a:rPr lang="es-MX" b="1" dirty="0">
                <a:solidFill>
                  <a:schemeClr val="bg1"/>
                </a:solidFill>
              </a:rPr>
              <a:t>Google Cloud </a:t>
            </a:r>
            <a:r>
              <a:rPr lang="es-MX" b="1" dirty="0" smtClean="0">
                <a:solidFill>
                  <a:schemeClr val="bg1"/>
                </a:solidFill>
              </a:rPr>
              <a:t>Storage</a:t>
            </a:r>
          </a:p>
          <a:p>
            <a:endParaRPr lang="es-MX" b="1" dirty="0">
              <a:solidFill>
                <a:schemeClr val="bg1"/>
              </a:solidFill>
            </a:endParaRPr>
          </a:p>
          <a:p>
            <a:endParaRPr lang="es-MX" b="1" dirty="0" smtClean="0">
              <a:solidFill>
                <a:schemeClr val="bg1"/>
              </a:solidFill>
            </a:endParaRPr>
          </a:p>
          <a:p>
            <a:r>
              <a:rPr lang="es-MX" b="1" dirty="0" err="1">
                <a:solidFill>
                  <a:schemeClr val="bg1"/>
                </a:solidFill>
              </a:rPr>
              <a:t>Backblaze</a:t>
            </a:r>
            <a:r>
              <a:rPr lang="es-MX" b="1" dirty="0">
                <a:solidFill>
                  <a:schemeClr val="bg1"/>
                </a:solidFill>
              </a:rPr>
              <a:t> B2 Cloud Storage</a:t>
            </a:r>
            <a:endParaRPr lang="es-MX" dirty="0" smtClean="0">
              <a:solidFill>
                <a:schemeClr val="bg1"/>
              </a:solidFill>
            </a:endParaRPr>
          </a:p>
        </p:txBody>
      </p:sp>
      <p:grpSp>
        <p:nvGrpSpPr>
          <p:cNvPr id="12" name="Grupo 11">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609600"/>
            <a:ext cx="7507082" cy="94997"/>
            <a:chOff x="438068" y="457200"/>
            <a:chExt cx="7507082" cy="94997"/>
          </a:xfrm>
        </p:grpSpPr>
        <p:sp>
          <p:nvSpPr>
            <p:cNvPr id="19" name="Rectángulo 18">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pSp>
        <p:nvGrpSpPr>
          <p:cNvPr id="21" name="Grupo 20">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1"/>
            <a:ext cx="11541143" cy="6858000"/>
            <a:chOff x="438068" y="-152399"/>
            <a:chExt cx="11541143" cy="6858000"/>
          </a:xfrm>
        </p:grpSpPr>
        <p:sp>
          <p:nvSpPr>
            <p:cNvPr id="22" name="Rectángulo 21">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89332" y="-152399"/>
              <a:ext cx="4189879" cy="68580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ángulo 22">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ángulo 23">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032" y="3787977"/>
            <a:ext cx="4602480" cy="3070012"/>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120" y="-26299"/>
            <a:ext cx="3230880" cy="3357086"/>
          </a:xfrm>
          <a:prstGeom prst="rect">
            <a:avLst/>
          </a:prstGeom>
        </p:spPr>
      </p:pic>
    </p:spTree>
    <p:extLst>
      <p:ext uri="{BB962C8B-B14F-4D97-AF65-F5344CB8AC3E}">
        <p14:creationId xmlns:p14="http://schemas.microsoft.com/office/powerpoint/2010/main" val="3646703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a:solidFill>
                  <a:schemeClr val="bg2"/>
                </a:solidFill>
              </a:rPr>
              <a:t>alguien@ejemplo.com</a:t>
            </a:r>
          </a:p>
          <a:p>
            <a:pPr rtl="0"/>
            <a:endParaRPr lang="es-ES">
              <a:solidFill>
                <a:schemeClr val="bg2"/>
              </a:solidFill>
            </a:endParaRPr>
          </a:p>
          <a:p>
            <a:pPr rtl="0"/>
            <a:endParaRPr lang="es-ES">
              <a:solidFill>
                <a:schemeClr val="bg2"/>
              </a:solidFill>
            </a:endParaRPr>
          </a:p>
        </p:txBody>
      </p:sp>
      <p:grpSp>
        <p:nvGrpSpPr>
          <p:cNvPr id="14" name="Grupo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smtClean="0">
                <a:solidFill>
                  <a:srgbClr val="FFFEFF"/>
                </a:solidFill>
              </a:rPr>
              <a:t>ambiente: Empresas de telefonía</a:t>
            </a:r>
            <a:endParaRPr lang="es-ES" dirty="0">
              <a:solidFill>
                <a:srgbClr val="FFFEFF"/>
              </a:solidFill>
            </a:endParaRPr>
          </a:p>
        </p:txBody>
      </p:sp>
      <p:graphicFrame>
        <p:nvGraphicFramePr>
          <p:cNvPr id="4" name="Marcador de posición de contenido 3" descr="Gráfico de SmartArt, icono">
            <a:extLst>
              <a:ext uri="{FF2B5EF4-FFF2-40B4-BE49-F238E27FC236}">
                <a16:creationId xmlns=""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5195829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268" y="3278449"/>
            <a:ext cx="3422469" cy="618986"/>
          </a:xfrm>
          <a:prstGeom prst="rect">
            <a:avLst/>
          </a:prstGeom>
        </p:spPr>
      </p:pic>
      <p:pic>
        <p:nvPicPr>
          <p:cNvPr id="5" name="Imagen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7235" y="1401630"/>
            <a:ext cx="4454434" cy="1254549"/>
          </a:xfrm>
          <a:prstGeom prst="rect">
            <a:avLst/>
          </a:prstGeom>
        </p:spPr>
      </p:pic>
      <p:pic>
        <p:nvPicPr>
          <p:cNvPr id="7" name="Imagen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1374" y="2677515"/>
            <a:ext cx="3439434" cy="1414064"/>
          </a:xfrm>
          <a:prstGeom prst="rect">
            <a:avLst/>
          </a:prstGeom>
        </p:spPr>
      </p:pic>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1633EB-7DCB-4DDC-80AF-C885A3EE1245}"/>
              </a:ext>
            </a:extLst>
          </p:cNvPr>
          <p:cNvSpPr>
            <a:spLocks noGrp="1"/>
          </p:cNvSpPr>
          <p:nvPr>
            <p:ph type="title"/>
          </p:nvPr>
        </p:nvSpPr>
        <p:spPr/>
        <p:txBody>
          <a:bodyPr rtlCol="0"/>
          <a:lstStyle/>
          <a:p>
            <a:pPr rtl="0"/>
            <a:r>
              <a:rPr lang="es-ES" dirty="0" smtClean="0"/>
              <a:t>Amenazas </a:t>
            </a:r>
            <a:endParaRPr lang="es-ES" dirty="0"/>
          </a:p>
        </p:txBody>
      </p:sp>
      <p:sp>
        <p:nvSpPr>
          <p:cNvPr id="5" name="CuadroTexto 4"/>
          <p:cNvSpPr txBox="1"/>
          <p:nvPr/>
        </p:nvSpPr>
        <p:spPr>
          <a:xfrm>
            <a:off x="731521" y="1951899"/>
            <a:ext cx="7785462" cy="1754326"/>
          </a:xfrm>
          <a:prstGeom prst="rect">
            <a:avLst/>
          </a:prstGeom>
          <a:noFill/>
        </p:spPr>
        <p:txBody>
          <a:bodyPr wrap="square" rtlCol="0">
            <a:spAutoFit/>
          </a:bodyPr>
          <a:lstStyle/>
          <a:p>
            <a:r>
              <a:rPr lang="es-MX" b="1" dirty="0"/>
              <a:t>Ataques cibernéticos</a:t>
            </a:r>
            <a:r>
              <a:rPr lang="es-MX" dirty="0"/>
              <a:t>: Las empresas de telecomunicaciones son objetivos atractivos para los ciberdelincuentes debido a la cantidad de datos confidenciales y la infraestructura crítica que manejan. Los ataques cibernéticos pueden incluir malware, </a:t>
            </a:r>
            <a:r>
              <a:rPr lang="es-MX" dirty="0" err="1"/>
              <a:t>ransomware</a:t>
            </a:r>
            <a:r>
              <a:rPr lang="es-MX" dirty="0"/>
              <a:t>, </a:t>
            </a:r>
            <a:r>
              <a:rPr lang="es-MX" dirty="0" err="1"/>
              <a:t>phishing</a:t>
            </a:r>
            <a:r>
              <a:rPr lang="es-MX" dirty="0"/>
              <a:t>, ataques de denegación de servicio (</a:t>
            </a:r>
            <a:r>
              <a:rPr lang="es-MX" dirty="0" err="1"/>
              <a:t>DDoS</a:t>
            </a:r>
            <a:r>
              <a:rPr lang="es-MX" dirty="0"/>
              <a:t>), entre otros.</a:t>
            </a:r>
          </a:p>
        </p:txBody>
      </p:sp>
      <p:sp>
        <p:nvSpPr>
          <p:cNvPr id="8" name="CuadroTexto 7"/>
          <p:cNvSpPr txBox="1"/>
          <p:nvPr/>
        </p:nvSpPr>
        <p:spPr>
          <a:xfrm>
            <a:off x="731521" y="3706225"/>
            <a:ext cx="7785462" cy="1200329"/>
          </a:xfrm>
          <a:prstGeom prst="rect">
            <a:avLst/>
          </a:prstGeom>
          <a:noFill/>
        </p:spPr>
        <p:txBody>
          <a:bodyPr wrap="square" rtlCol="0">
            <a:spAutoFit/>
          </a:bodyPr>
          <a:lstStyle/>
          <a:p>
            <a:r>
              <a:rPr lang="es-MX" b="1" dirty="0"/>
              <a:t>Fraude y estafas</a:t>
            </a:r>
            <a:r>
              <a:rPr lang="es-MX" dirty="0"/>
              <a:t>: Las empresas de telecomunicaciones también están sujetas a actividades fraudulentas, como el robo de identidad, la clonación de tarjetas SIM, el fraude de llamadas internacionales, entre otros.</a:t>
            </a:r>
          </a:p>
        </p:txBody>
      </p:sp>
      <p:sp>
        <p:nvSpPr>
          <p:cNvPr id="9" name="CuadroTexto 8"/>
          <p:cNvSpPr txBox="1"/>
          <p:nvPr/>
        </p:nvSpPr>
        <p:spPr>
          <a:xfrm>
            <a:off x="731521" y="4906554"/>
            <a:ext cx="7785462" cy="1200329"/>
          </a:xfrm>
          <a:prstGeom prst="rect">
            <a:avLst/>
          </a:prstGeom>
          <a:noFill/>
        </p:spPr>
        <p:txBody>
          <a:bodyPr wrap="square" rtlCol="0">
            <a:spAutoFit/>
          </a:bodyPr>
          <a:lstStyle/>
          <a:p>
            <a:r>
              <a:rPr lang="es-MX" b="1" dirty="0"/>
              <a:t>Vulnerabilidades de la red</a:t>
            </a:r>
            <a:r>
              <a:rPr lang="es-MX" dirty="0"/>
              <a:t>: Las vulnerabilidades en la infraestructura de red, como enrutadores, conmutadores y servidores, pueden ser explotadas por los atacantes para acceder ilegalmente a la red, interrumpir los servicios o realizar actividades maliciosas.</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6983" y="2633165"/>
            <a:ext cx="3338409" cy="2146120"/>
          </a:xfrm>
          <a:prstGeom prst="rect">
            <a:avLst/>
          </a:prstGeom>
        </p:spPr>
      </p:pic>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 xmlns:a16="http://schemas.microsoft.com/office/drawing/2014/main" id="{7F2616EE-270D-4F4C-BA1F-2708D387B800}"/>
              </a:ext>
            </a:extLst>
          </p:cNvPr>
          <p:cNvSpPr>
            <a:spLocks noGrp="1"/>
          </p:cNvSpPr>
          <p:nvPr>
            <p:ph type="title"/>
          </p:nvPr>
        </p:nvSpPr>
        <p:spPr>
          <a:xfrm>
            <a:off x="534588" y="548640"/>
            <a:ext cx="7213600" cy="1121871"/>
          </a:xfrm>
        </p:spPr>
        <p:txBody>
          <a:bodyPr rtlCol="0" anchor="ctr">
            <a:normAutofit/>
          </a:bodyPr>
          <a:lstStyle/>
          <a:p>
            <a:pPr algn="ctr" rtl="0"/>
            <a:r>
              <a:rPr lang="es-ES" dirty="0" smtClean="0"/>
              <a:t>Consecuencias</a:t>
            </a:r>
            <a:endParaRPr lang="es-ES" dirty="0"/>
          </a:p>
        </p:txBody>
      </p:sp>
      <p:sp>
        <p:nvSpPr>
          <p:cNvPr id="4" name="CuadroTexto 3"/>
          <p:cNvSpPr txBox="1"/>
          <p:nvPr/>
        </p:nvSpPr>
        <p:spPr>
          <a:xfrm>
            <a:off x="534588" y="1616889"/>
            <a:ext cx="7028806" cy="4247317"/>
          </a:xfrm>
          <a:prstGeom prst="rect">
            <a:avLst/>
          </a:prstGeom>
          <a:noFill/>
        </p:spPr>
        <p:txBody>
          <a:bodyPr wrap="square" rtlCol="0">
            <a:spAutoFit/>
          </a:bodyPr>
          <a:lstStyle/>
          <a:p>
            <a:r>
              <a:rPr lang="es-MX" b="1" dirty="0">
                <a:solidFill>
                  <a:schemeClr val="bg1"/>
                </a:solidFill>
              </a:rPr>
              <a:t>Pérdida de datos confidenciales:</a:t>
            </a:r>
            <a:r>
              <a:rPr lang="es-MX" dirty="0">
                <a:solidFill>
                  <a:schemeClr val="bg1"/>
                </a:solidFill>
              </a:rPr>
              <a:t> El robo o la exposición de datos confidenciales, como información personal de clientes, datos financieros o secretos comerciales, puede tener graves repercusiones. Esto puede conducir a la pérdida de confianza de los clientes, daño a la reputación de la empresa y posibles acciones legales o multas por incumplimiento de la privacidad de datos</a:t>
            </a:r>
            <a:r>
              <a:rPr lang="es-MX" dirty="0" smtClean="0">
                <a:solidFill>
                  <a:schemeClr val="bg1"/>
                </a:solidFill>
              </a:rPr>
              <a:t>.</a:t>
            </a:r>
          </a:p>
          <a:p>
            <a:endParaRPr lang="es-MX" dirty="0">
              <a:solidFill>
                <a:schemeClr val="bg1"/>
              </a:solidFill>
            </a:endParaRPr>
          </a:p>
          <a:p>
            <a:r>
              <a:rPr lang="es-MX" b="1" dirty="0">
                <a:solidFill>
                  <a:schemeClr val="bg1"/>
                </a:solidFill>
              </a:rPr>
              <a:t>Interrupción del </a:t>
            </a:r>
            <a:r>
              <a:rPr lang="es-MX" b="1" dirty="0" smtClean="0">
                <a:solidFill>
                  <a:schemeClr val="bg1"/>
                </a:solidFill>
              </a:rPr>
              <a:t>servicio</a:t>
            </a:r>
            <a:endParaRPr lang="es-MX" dirty="0" smtClean="0">
              <a:solidFill>
                <a:schemeClr val="bg1"/>
              </a:solidFill>
            </a:endParaRPr>
          </a:p>
          <a:p>
            <a:endParaRPr lang="es-MX" dirty="0">
              <a:solidFill>
                <a:schemeClr val="bg1"/>
              </a:solidFill>
            </a:endParaRPr>
          </a:p>
          <a:p>
            <a:r>
              <a:rPr lang="es-MX" b="1" dirty="0">
                <a:solidFill>
                  <a:schemeClr val="bg1"/>
                </a:solidFill>
              </a:rPr>
              <a:t>Daño a la </a:t>
            </a:r>
            <a:r>
              <a:rPr lang="es-MX" b="1" dirty="0" smtClean="0">
                <a:solidFill>
                  <a:schemeClr val="bg1"/>
                </a:solidFill>
              </a:rPr>
              <a:t>reputación</a:t>
            </a:r>
            <a:endParaRPr lang="es-MX" dirty="0" smtClean="0">
              <a:solidFill>
                <a:schemeClr val="bg1"/>
              </a:solidFill>
            </a:endParaRPr>
          </a:p>
          <a:p>
            <a:endParaRPr lang="es-MX" dirty="0">
              <a:solidFill>
                <a:schemeClr val="bg1"/>
              </a:solidFill>
            </a:endParaRPr>
          </a:p>
          <a:p>
            <a:r>
              <a:rPr lang="es-MX" b="1" dirty="0">
                <a:solidFill>
                  <a:schemeClr val="bg1"/>
                </a:solidFill>
              </a:rPr>
              <a:t>Costos financieros</a:t>
            </a:r>
            <a:endParaRPr lang="es-MX" dirty="0" smtClean="0">
              <a:solidFill>
                <a:schemeClr val="bg1"/>
              </a:solidFill>
            </a:endParaRPr>
          </a:p>
          <a:p>
            <a:endParaRPr lang="es-MX" dirty="0" smtClean="0">
              <a:solidFill>
                <a:schemeClr val="bg1"/>
              </a:solidFill>
            </a:endParaRPr>
          </a:p>
          <a:p>
            <a:endParaRPr lang="es-MX" dirty="0">
              <a:solidFill>
                <a:schemeClr val="bg1"/>
              </a:solidFill>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086" y="4220771"/>
            <a:ext cx="2041488" cy="2041488"/>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991" y="3289007"/>
            <a:ext cx="4951318" cy="3302352"/>
          </a:xfrm>
          <a:prstGeom prst="rect">
            <a:avLst/>
          </a:prstGeom>
        </p:spPr>
      </p:pic>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smtClean="0">
                <a:solidFill>
                  <a:srgbClr val="FFFEFF"/>
                </a:solidFill>
              </a:rPr>
              <a:t>Mecanismos</a:t>
            </a:r>
            <a:endParaRPr lang="es-ES" dirty="0">
              <a:solidFill>
                <a:srgbClr val="FFFEFF"/>
              </a:solidFill>
            </a:endParaRPr>
          </a:p>
        </p:txBody>
      </p:sp>
      <p:graphicFrame>
        <p:nvGraphicFramePr>
          <p:cNvPr id="4" name="Marcador de posición de contenido 3" descr="Gráfico de SmartArt, icono">
            <a:extLst>
              <a:ext uri="{FF2B5EF4-FFF2-40B4-BE49-F238E27FC236}">
                <a16:creationId xmlns=""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5195829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p:cNvSpPr txBox="1"/>
          <p:nvPr/>
        </p:nvSpPr>
        <p:spPr>
          <a:xfrm>
            <a:off x="222068" y="954764"/>
            <a:ext cx="10541726" cy="3970318"/>
          </a:xfrm>
          <a:prstGeom prst="rect">
            <a:avLst/>
          </a:prstGeom>
          <a:noFill/>
        </p:spPr>
        <p:txBody>
          <a:bodyPr wrap="square" rtlCol="0">
            <a:spAutoFit/>
          </a:bodyPr>
          <a:lstStyle/>
          <a:p>
            <a:r>
              <a:rPr lang="es-MX" b="1" dirty="0"/>
              <a:t>Firewalls y sistemas de detección de intrusos (IDS) / prevención de intrusos (IPS)</a:t>
            </a:r>
            <a:r>
              <a:rPr lang="es-MX" dirty="0"/>
              <a:t>: Los firewalls pueden bloquear el tráfico no autorizado hacia y desde la red de la empresa, mientras que los sistemas IDS/IPS pueden monitorear y detectar actividades sospechosas o maliciosas en la red y tomar medidas para prevenir intrusiones</a:t>
            </a:r>
            <a:r>
              <a:rPr lang="es-MX" dirty="0" smtClean="0"/>
              <a:t>.</a:t>
            </a:r>
          </a:p>
          <a:p>
            <a:endParaRPr lang="es-MX" dirty="0"/>
          </a:p>
          <a:p>
            <a:r>
              <a:rPr lang="es-MX" b="1" dirty="0"/>
              <a:t>Gestión de identidad y acceso</a:t>
            </a:r>
            <a:r>
              <a:rPr lang="es-MX" dirty="0"/>
              <a:t>: Implementar sistemas de gestión de identidad y acceso (IAM) para controlar quién tiene acceso a qué recursos y datos dentro de la red de la empresa. Esto incluye la autenticación de dos factores, la implementación de políticas de contraseñas sólidas y la revocación de privilegios de acceso cuando sea necesario</a:t>
            </a:r>
            <a:r>
              <a:rPr lang="es-MX" dirty="0" smtClean="0"/>
              <a:t>.</a:t>
            </a:r>
          </a:p>
          <a:p>
            <a:endParaRPr lang="es-MX" dirty="0" smtClean="0"/>
          </a:p>
          <a:p>
            <a:r>
              <a:rPr lang="es-MX" b="1" dirty="0"/>
              <a:t>Actualizaciones y parches de seguridad</a:t>
            </a:r>
            <a:r>
              <a:rPr lang="es-MX" dirty="0"/>
              <a:t>: Mantener los sistemas y software </a:t>
            </a:r>
            <a:r>
              <a:rPr lang="es-MX" dirty="0" smtClean="0"/>
              <a:t>actualizados </a:t>
            </a:r>
            <a:r>
              <a:rPr lang="es-MX" dirty="0"/>
              <a:t>con los últimos parches de seguridad y actualizaciones de software para remediar las vulnerabilidades conocidas. Esto ayuda a cerrar posibles brechas de seguridad que podrían ser explotadas por los atacantes.</a:t>
            </a:r>
            <a:endParaRPr lang="es-MX" dirty="0" smtClean="0"/>
          </a:p>
        </p:txBody>
      </p:sp>
    </p:spTree>
    <p:extLst>
      <p:ext uri="{BB962C8B-B14F-4D97-AF65-F5344CB8AC3E}">
        <p14:creationId xmlns:p14="http://schemas.microsoft.com/office/powerpoint/2010/main" val="4069311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 xmlns:a16="http://schemas.microsoft.com/office/drawing/2014/main" id="{7F2616EE-270D-4F4C-BA1F-2708D387B800}"/>
              </a:ext>
            </a:extLst>
          </p:cNvPr>
          <p:cNvSpPr>
            <a:spLocks noGrp="1"/>
          </p:cNvSpPr>
          <p:nvPr>
            <p:ph type="title"/>
          </p:nvPr>
        </p:nvSpPr>
        <p:spPr>
          <a:xfrm>
            <a:off x="534588" y="548640"/>
            <a:ext cx="7213600" cy="1121871"/>
          </a:xfrm>
        </p:spPr>
        <p:txBody>
          <a:bodyPr rtlCol="0" anchor="ctr">
            <a:normAutofit/>
          </a:bodyPr>
          <a:lstStyle/>
          <a:p>
            <a:pPr algn="ctr" rtl="0"/>
            <a:r>
              <a:rPr lang="es-ES" dirty="0" smtClean="0"/>
              <a:t>FACTOR HUMANO</a:t>
            </a:r>
            <a:endParaRPr lang="es-ES" dirty="0"/>
          </a:p>
        </p:txBody>
      </p:sp>
      <p:sp>
        <p:nvSpPr>
          <p:cNvPr id="4" name="CuadroTexto 3"/>
          <p:cNvSpPr txBox="1"/>
          <p:nvPr/>
        </p:nvSpPr>
        <p:spPr>
          <a:xfrm>
            <a:off x="815902" y="1414872"/>
            <a:ext cx="7028806" cy="2585323"/>
          </a:xfrm>
          <a:prstGeom prst="rect">
            <a:avLst/>
          </a:prstGeom>
          <a:noFill/>
        </p:spPr>
        <p:txBody>
          <a:bodyPr wrap="square" rtlCol="0">
            <a:spAutoFit/>
          </a:bodyPr>
          <a:lstStyle/>
          <a:p>
            <a:r>
              <a:rPr lang="es-MX" b="1" dirty="0">
                <a:solidFill>
                  <a:schemeClr val="bg1"/>
                </a:solidFill>
              </a:rPr>
              <a:t>Concientización y entrenamiento de seguridad</a:t>
            </a:r>
            <a:r>
              <a:rPr lang="es-MX" dirty="0">
                <a:solidFill>
                  <a:schemeClr val="bg1"/>
                </a:solidFill>
              </a:rPr>
              <a:t>: La capacitación regular sobre seguridad informática para empleados en todos los niveles de la organización es fundamental. Esto incluye la concientización sobre prácticas seguras de manejo de contraseñas, identificación de correos electrónicos de </a:t>
            </a:r>
            <a:r>
              <a:rPr lang="es-MX" dirty="0" err="1">
                <a:solidFill>
                  <a:schemeClr val="bg1"/>
                </a:solidFill>
              </a:rPr>
              <a:t>phishing</a:t>
            </a:r>
            <a:r>
              <a:rPr lang="es-MX" dirty="0">
                <a:solidFill>
                  <a:schemeClr val="bg1"/>
                </a:solidFill>
              </a:rPr>
              <a:t>, reconocimiento de amenazas de seguridad, y el uso adecuado de los sistemas de seguridad de la empresa.</a:t>
            </a:r>
            <a:endParaRPr lang="es-MX" dirty="0" smtClean="0">
              <a:solidFill>
                <a:schemeClr val="bg1"/>
              </a:solidFill>
            </a:endParaRPr>
          </a:p>
          <a:p>
            <a:endParaRPr lang="es-MX" dirty="0">
              <a:solidFill>
                <a:schemeClr val="bg1"/>
              </a:solidFill>
            </a:endParaRPr>
          </a:p>
        </p:txBody>
      </p:sp>
      <p:grpSp>
        <p:nvGrpSpPr>
          <p:cNvPr id="12" name="Grupo 11">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609600"/>
            <a:ext cx="7507082" cy="94997"/>
            <a:chOff x="438068" y="457200"/>
            <a:chExt cx="7507082" cy="94997"/>
          </a:xfrm>
        </p:grpSpPr>
        <p:sp>
          <p:nvSpPr>
            <p:cNvPr id="19" name="Rectángulo 18">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pSp>
        <p:nvGrpSpPr>
          <p:cNvPr id="21" name="Grupo 20">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1"/>
            <a:ext cx="11541143" cy="6858000"/>
            <a:chOff x="438068" y="-152399"/>
            <a:chExt cx="11541143" cy="6858000"/>
          </a:xfrm>
        </p:grpSpPr>
        <p:sp>
          <p:nvSpPr>
            <p:cNvPr id="22" name="Rectángulo 21">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89332" y="-152399"/>
              <a:ext cx="4189879" cy="68580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ángulo 22">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ángulo 23">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5" name="CuadroTexto 24"/>
          <p:cNvSpPr txBox="1"/>
          <p:nvPr/>
        </p:nvSpPr>
        <p:spPr>
          <a:xfrm>
            <a:off x="755513" y="3804534"/>
            <a:ext cx="7028806" cy="2031325"/>
          </a:xfrm>
          <a:prstGeom prst="rect">
            <a:avLst/>
          </a:prstGeom>
          <a:noFill/>
        </p:spPr>
        <p:txBody>
          <a:bodyPr wrap="square" rtlCol="0">
            <a:spAutoFit/>
          </a:bodyPr>
          <a:lstStyle/>
          <a:p>
            <a:r>
              <a:rPr lang="es-MX" b="1" dirty="0">
                <a:solidFill>
                  <a:schemeClr val="bg1"/>
                </a:solidFill>
              </a:rPr>
              <a:t>Políticas y procedimientos de seguridad</a:t>
            </a:r>
            <a:r>
              <a:rPr lang="es-MX" dirty="0">
                <a:solidFill>
                  <a:schemeClr val="bg1"/>
                </a:solidFill>
              </a:rPr>
              <a:t>: Establecer políticas y procedimientos claros y bien definidos para el manejo seguro de la información y el acceso a los sistemas. Esto incluye políticas de uso aceptable, procedimientos de autenticación de usuarios, políticas de seguridad de contraseñas, y protocolos de manejo de incidentes de seguridad.</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362" y="3687945"/>
            <a:ext cx="4408714" cy="3526971"/>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2176" y="457200"/>
            <a:ext cx="2692434" cy="2692434"/>
          </a:xfrm>
          <a:prstGeom prst="rect">
            <a:avLst/>
          </a:prstGeom>
        </p:spPr>
      </p:pic>
    </p:spTree>
    <p:extLst>
      <p:ext uri="{BB962C8B-B14F-4D97-AF65-F5344CB8AC3E}">
        <p14:creationId xmlns:p14="http://schemas.microsoft.com/office/powerpoint/2010/main" val="2938184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 xmlns:a16="http://schemas.microsoft.com/office/drawing/2014/main" id="{7F2616EE-270D-4F4C-BA1F-2708D387B800}"/>
              </a:ext>
            </a:extLst>
          </p:cNvPr>
          <p:cNvSpPr>
            <a:spLocks noGrp="1"/>
          </p:cNvSpPr>
          <p:nvPr>
            <p:ph type="title"/>
          </p:nvPr>
        </p:nvSpPr>
        <p:spPr>
          <a:xfrm>
            <a:off x="534588" y="548640"/>
            <a:ext cx="7213600" cy="1121871"/>
          </a:xfrm>
        </p:spPr>
        <p:txBody>
          <a:bodyPr rtlCol="0" anchor="ctr">
            <a:normAutofit/>
          </a:bodyPr>
          <a:lstStyle/>
          <a:p>
            <a:pPr algn="ctr" rtl="0"/>
            <a:r>
              <a:rPr lang="es-ES" dirty="0" smtClean="0"/>
              <a:t>FACTOR HUMANO</a:t>
            </a:r>
            <a:endParaRPr lang="es-ES" dirty="0"/>
          </a:p>
        </p:txBody>
      </p:sp>
      <p:grpSp>
        <p:nvGrpSpPr>
          <p:cNvPr id="12" name="Grupo 11">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609600"/>
            <a:ext cx="7507082" cy="94997"/>
            <a:chOff x="438068" y="457200"/>
            <a:chExt cx="7507082" cy="94997"/>
          </a:xfrm>
        </p:grpSpPr>
        <p:sp>
          <p:nvSpPr>
            <p:cNvPr id="19" name="Rectángulo 18">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pSp>
        <p:nvGrpSpPr>
          <p:cNvPr id="21" name="Grupo 20">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1"/>
            <a:ext cx="11541143" cy="6858000"/>
            <a:chOff x="438068" y="-152399"/>
            <a:chExt cx="11541143" cy="6858000"/>
          </a:xfrm>
        </p:grpSpPr>
        <p:sp>
          <p:nvSpPr>
            <p:cNvPr id="22" name="Rectángulo 21">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89332" y="-152399"/>
              <a:ext cx="4189879" cy="68580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ángulo 22">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ángulo 23">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5" name="CuadroTexto 24"/>
          <p:cNvSpPr txBox="1"/>
          <p:nvPr/>
        </p:nvSpPr>
        <p:spPr>
          <a:xfrm>
            <a:off x="879827" y="1525098"/>
            <a:ext cx="7028806" cy="1754326"/>
          </a:xfrm>
          <a:prstGeom prst="rect">
            <a:avLst/>
          </a:prstGeom>
          <a:noFill/>
        </p:spPr>
        <p:txBody>
          <a:bodyPr wrap="square" rtlCol="0">
            <a:spAutoFit/>
          </a:bodyPr>
          <a:lstStyle/>
          <a:p>
            <a:r>
              <a:rPr lang="es-MX" b="1" dirty="0">
                <a:solidFill>
                  <a:schemeClr val="bg1"/>
                </a:solidFill>
              </a:rPr>
              <a:t>Reporte de incidentes de seguridad</a:t>
            </a:r>
            <a:r>
              <a:rPr lang="es-MX" dirty="0">
                <a:solidFill>
                  <a:schemeClr val="bg1"/>
                </a:solidFill>
              </a:rPr>
              <a:t>: Establecer canales claros y confiables para que los empleados reporten cualquier incidente de seguridad o actividad sospechosa que puedan detectar. Es importante fomentar un ambiente donde los empleados se sientan seguros y cómodos al reportar problemas de seguridad sin temor a represalias.</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825" y="3345295"/>
            <a:ext cx="2984286" cy="2984286"/>
          </a:xfrm>
          <a:prstGeom prst="rect">
            <a:avLst/>
          </a:prstGeom>
        </p:spPr>
      </p:pic>
    </p:spTree>
    <p:extLst>
      <p:ext uri="{BB962C8B-B14F-4D97-AF65-F5344CB8AC3E}">
        <p14:creationId xmlns:p14="http://schemas.microsoft.com/office/powerpoint/2010/main" val="217220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smtClean="0">
                <a:solidFill>
                  <a:srgbClr val="FFFEFF"/>
                </a:solidFill>
              </a:rPr>
              <a:t>Revisión</a:t>
            </a:r>
            <a:endParaRPr lang="es-ES" dirty="0">
              <a:solidFill>
                <a:srgbClr val="FFFEFF"/>
              </a:solidFill>
            </a:endParaRPr>
          </a:p>
        </p:txBody>
      </p:sp>
      <p:graphicFrame>
        <p:nvGraphicFramePr>
          <p:cNvPr id="4" name="Marcador de posición de contenido 3" descr="Gráfico de SmartArt, icono">
            <a:extLst>
              <a:ext uri="{FF2B5EF4-FFF2-40B4-BE49-F238E27FC236}">
                <a16:creationId xmlns=""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5195829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p:cNvSpPr txBox="1"/>
          <p:nvPr/>
        </p:nvSpPr>
        <p:spPr>
          <a:xfrm>
            <a:off x="222068" y="954764"/>
            <a:ext cx="8177349" cy="3970318"/>
          </a:xfrm>
          <a:prstGeom prst="rect">
            <a:avLst/>
          </a:prstGeom>
          <a:noFill/>
        </p:spPr>
        <p:txBody>
          <a:bodyPr wrap="square" rtlCol="0">
            <a:spAutoFit/>
          </a:bodyPr>
          <a:lstStyle/>
          <a:p>
            <a:r>
              <a:rPr lang="es-MX" b="1" dirty="0"/>
              <a:t>Monitorización y detección de amenazas</a:t>
            </a:r>
            <a:r>
              <a:rPr lang="es-MX" dirty="0"/>
              <a:t>: Evaluar la eficacia de las herramientas de monitorización y detección de amenazas de la empresa para identificar y responder a actividades sospechosas o maliciosas en la red. Esto puede incluir revisar los registros de eventos, analizar patrones de tráfico y probar la capacidad de respuesta a incidentes</a:t>
            </a:r>
            <a:r>
              <a:rPr lang="es-MX" dirty="0" smtClean="0"/>
              <a:t>.</a:t>
            </a:r>
          </a:p>
          <a:p>
            <a:endParaRPr lang="es-MX" dirty="0"/>
          </a:p>
          <a:p>
            <a:endParaRPr lang="es-MX" dirty="0" smtClean="0"/>
          </a:p>
          <a:p>
            <a:r>
              <a:rPr lang="es-MX" b="1" dirty="0"/>
              <a:t>Educación y concientización de empleados</a:t>
            </a:r>
            <a:r>
              <a:rPr lang="es-MX" dirty="0"/>
              <a:t>: Revisar los programas de educación y concientización de seguridad para empleados para garantizar que estén bien diseñados y sean efectivos en la promoción de una cultura de seguridad en toda la organización. Esto puede incluir la revisión de materiales de capacitación, encuestas de concientización y participación en simulacros de </a:t>
            </a:r>
            <a:r>
              <a:rPr lang="es-MX" dirty="0" err="1"/>
              <a:t>phishing</a:t>
            </a:r>
            <a:r>
              <a:rPr lang="es-MX" dirty="0"/>
              <a:t>.</a:t>
            </a:r>
            <a:endParaRPr lang="es-MX" dirty="0" smtClean="0"/>
          </a:p>
        </p:txBody>
      </p:sp>
      <p:pic>
        <p:nvPicPr>
          <p:cNvPr id="3" name="Imagen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40817" y="2168434"/>
            <a:ext cx="1789506" cy="2973540"/>
          </a:xfrm>
          <a:prstGeom prst="rect">
            <a:avLst/>
          </a:prstGeom>
        </p:spPr>
      </p:pic>
      <p:pic>
        <p:nvPicPr>
          <p:cNvPr id="5" name="Imagen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1485" y="994108"/>
            <a:ext cx="1541112" cy="1541112"/>
          </a:xfrm>
          <a:prstGeom prst="rect">
            <a:avLst/>
          </a:prstGeom>
        </p:spPr>
      </p:pic>
    </p:spTree>
    <p:extLst>
      <p:ext uri="{BB962C8B-B14F-4D97-AF65-F5344CB8AC3E}">
        <p14:creationId xmlns:p14="http://schemas.microsoft.com/office/powerpoint/2010/main" val="722459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 xmlns:a16="http://schemas.microsoft.com/office/drawing/2014/main" id="{7F2616EE-270D-4F4C-BA1F-2708D387B800}"/>
              </a:ext>
            </a:extLst>
          </p:cNvPr>
          <p:cNvSpPr>
            <a:spLocks noGrp="1"/>
          </p:cNvSpPr>
          <p:nvPr>
            <p:ph type="title"/>
          </p:nvPr>
        </p:nvSpPr>
        <p:spPr>
          <a:xfrm>
            <a:off x="534588" y="548640"/>
            <a:ext cx="7213600" cy="1121871"/>
          </a:xfrm>
        </p:spPr>
        <p:txBody>
          <a:bodyPr rtlCol="0" anchor="ctr">
            <a:normAutofit/>
          </a:bodyPr>
          <a:lstStyle/>
          <a:p>
            <a:pPr algn="ctr" rtl="0"/>
            <a:r>
              <a:rPr lang="es-ES" dirty="0" smtClean="0"/>
              <a:t>PLAN DE ACCION </a:t>
            </a:r>
            <a:endParaRPr lang="es-ES" dirty="0"/>
          </a:p>
        </p:txBody>
      </p:sp>
      <p:sp>
        <p:nvSpPr>
          <p:cNvPr id="4" name="CuadroTexto 3"/>
          <p:cNvSpPr txBox="1"/>
          <p:nvPr/>
        </p:nvSpPr>
        <p:spPr>
          <a:xfrm>
            <a:off x="815902" y="1414872"/>
            <a:ext cx="7028806" cy="2862322"/>
          </a:xfrm>
          <a:prstGeom prst="rect">
            <a:avLst/>
          </a:prstGeom>
          <a:noFill/>
        </p:spPr>
        <p:txBody>
          <a:bodyPr wrap="square" rtlCol="0">
            <a:spAutoFit/>
          </a:bodyPr>
          <a:lstStyle/>
          <a:p>
            <a:r>
              <a:rPr lang="es-MX" b="1" dirty="0" smtClean="0">
                <a:solidFill>
                  <a:schemeClr val="bg1"/>
                </a:solidFill>
              </a:rPr>
              <a:t>Implementar </a:t>
            </a:r>
            <a:r>
              <a:rPr lang="es-MX" b="1" dirty="0">
                <a:solidFill>
                  <a:schemeClr val="bg1"/>
                </a:solidFill>
              </a:rPr>
              <a:t>Filtrado de </a:t>
            </a:r>
            <a:r>
              <a:rPr lang="es-MX" b="1" dirty="0" smtClean="0">
                <a:solidFill>
                  <a:schemeClr val="bg1"/>
                </a:solidFill>
              </a:rPr>
              <a:t>tráfico </a:t>
            </a:r>
            <a:r>
              <a:rPr lang="es-MX" dirty="0" smtClean="0">
                <a:solidFill>
                  <a:schemeClr val="bg1"/>
                </a:solidFill>
              </a:rPr>
              <a:t>que </a:t>
            </a:r>
            <a:r>
              <a:rPr lang="es-MX" dirty="0" err="1" smtClean="0">
                <a:solidFill>
                  <a:schemeClr val="bg1"/>
                </a:solidFill>
              </a:rPr>
              <a:t>identifiqueny</a:t>
            </a:r>
            <a:r>
              <a:rPr lang="es-MX" dirty="0" smtClean="0">
                <a:solidFill>
                  <a:schemeClr val="bg1"/>
                </a:solidFill>
              </a:rPr>
              <a:t> </a:t>
            </a:r>
            <a:r>
              <a:rPr lang="es-MX" dirty="0">
                <a:solidFill>
                  <a:schemeClr val="bg1"/>
                </a:solidFill>
              </a:rPr>
              <a:t>bloquean el tráfico malicioso asociado con ataques </a:t>
            </a:r>
            <a:r>
              <a:rPr lang="es-MX" dirty="0" err="1">
                <a:solidFill>
                  <a:schemeClr val="bg1"/>
                </a:solidFill>
              </a:rPr>
              <a:t>DDoS</a:t>
            </a:r>
            <a:r>
              <a:rPr lang="es-MX" dirty="0">
                <a:solidFill>
                  <a:schemeClr val="bg1"/>
                </a:solidFill>
              </a:rPr>
              <a:t>, permitiendo que solo el tráfico legítimo llegue a los servidores y sistemas de la </a:t>
            </a:r>
            <a:r>
              <a:rPr lang="es-MX" dirty="0" smtClean="0">
                <a:solidFill>
                  <a:schemeClr val="bg1"/>
                </a:solidFill>
              </a:rPr>
              <a:t>organización algunos ejemplos de ellos son: </a:t>
            </a:r>
          </a:p>
          <a:p>
            <a:endParaRPr lang="es-MX" dirty="0" smtClean="0">
              <a:solidFill>
                <a:schemeClr val="bg1"/>
              </a:solidFill>
            </a:endParaRPr>
          </a:p>
          <a:p>
            <a:r>
              <a:rPr lang="es-MX" b="1" dirty="0" err="1" smtClean="0">
                <a:solidFill>
                  <a:schemeClr val="bg1"/>
                </a:solidFill>
              </a:rPr>
              <a:t>Cloudflare</a:t>
            </a:r>
            <a:endParaRPr lang="es-MX" b="1" dirty="0" smtClean="0">
              <a:solidFill>
                <a:schemeClr val="bg1"/>
              </a:solidFill>
            </a:endParaRPr>
          </a:p>
          <a:p>
            <a:endParaRPr lang="es-MX" b="1" dirty="0" smtClean="0">
              <a:solidFill>
                <a:schemeClr val="bg1"/>
              </a:solidFill>
            </a:endParaRPr>
          </a:p>
          <a:p>
            <a:r>
              <a:rPr lang="es-MX" b="1" dirty="0" err="1" smtClean="0">
                <a:solidFill>
                  <a:schemeClr val="bg1"/>
                </a:solidFill>
              </a:rPr>
              <a:t>Akamai</a:t>
            </a:r>
            <a:endParaRPr lang="es-MX" b="1" dirty="0" smtClean="0">
              <a:solidFill>
                <a:schemeClr val="bg1"/>
              </a:solidFill>
            </a:endParaRPr>
          </a:p>
          <a:p>
            <a:endParaRPr lang="es-MX" dirty="0" smtClean="0">
              <a:solidFill>
                <a:schemeClr val="bg1"/>
              </a:solidFill>
            </a:endParaRPr>
          </a:p>
          <a:p>
            <a:r>
              <a:rPr lang="es-MX" b="1" dirty="0">
                <a:solidFill>
                  <a:schemeClr val="bg1"/>
                </a:solidFill>
              </a:rPr>
              <a:t>Google Cloud </a:t>
            </a:r>
            <a:r>
              <a:rPr lang="es-MX" b="1" dirty="0" err="1" smtClean="0">
                <a:solidFill>
                  <a:schemeClr val="bg1"/>
                </a:solidFill>
              </a:rPr>
              <a:t>Armor</a:t>
            </a:r>
            <a:endParaRPr lang="es-MX" dirty="0">
              <a:solidFill>
                <a:schemeClr val="bg1"/>
              </a:solidFill>
            </a:endParaRPr>
          </a:p>
        </p:txBody>
      </p:sp>
      <p:grpSp>
        <p:nvGrpSpPr>
          <p:cNvPr id="12" name="Grupo 11">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609600"/>
            <a:ext cx="7507082" cy="94997"/>
            <a:chOff x="438068" y="457200"/>
            <a:chExt cx="7507082" cy="94997"/>
          </a:xfrm>
        </p:grpSpPr>
        <p:sp>
          <p:nvSpPr>
            <p:cNvPr id="19" name="Rectángulo 18">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pSp>
        <p:nvGrpSpPr>
          <p:cNvPr id="21" name="Grupo 20">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0468" y="1"/>
            <a:ext cx="11541143" cy="6858000"/>
            <a:chOff x="438068" y="-152399"/>
            <a:chExt cx="11541143" cy="6858000"/>
          </a:xfrm>
        </p:grpSpPr>
        <p:sp>
          <p:nvSpPr>
            <p:cNvPr id="22" name="Rectángulo 21">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89332" y="-152399"/>
              <a:ext cx="4189879" cy="68580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ángulo 22">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ángulo 23">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567" y="548640"/>
            <a:ext cx="3526122" cy="1763061"/>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779" y="2750515"/>
            <a:ext cx="3048000" cy="1247775"/>
          </a:xfrm>
          <a:prstGeom prst="rect">
            <a:avLst/>
          </a:prstGeom>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6808" y="4437104"/>
            <a:ext cx="2965268" cy="1552132"/>
          </a:xfrm>
          <a:prstGeom prst="rect">
            <a:avLst/>
          </a:prstGeom>
        </p:spPr>
      </p:pic>
    </p:spTree>
    <p:extLst>
      <p:ext uri="{BB962C8B-B14F-4D97-AF65-F5344CB8AC3E}">
        <p14:creationId xmlns:p14="http://schemas.microsoft.com/office/powerpoint/2010/main" val="3204142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purl.org/dc/terms/"/>
    <ds:schemaRef ds:uri="http://schemas.microsoft.com/office/2006/documentManagement/types"/>
    <ds:schemaRef ds:uri="http://purl.org/dc/elements/1.1/"/>
    <ds:schemaRef ds:uri="http://schemas.openxmlformats.org/package/2006/metadata/core-properties"/>
    <ds:schemaRef ds:uri="16c05727-aa75-4e4a-9b5f-8a80a1165891"/>
    <ds:schemaRef ds:uri="http://schemas.microsoft.com/office/infopath/2007/PartnerControls"/>
    <ds:schemaRef ds:uri="71af3243-3dd4-4a8d-8c0d-dd76da1f02a5"/>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784</Words>
  <Application>Microsoft Office PowerPoint</Application>
  <PresentationFormat>Panorámica</PresentationFormat>
  <Paragraphs>60</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Calibri</vt:lpstr>
      <vt:lpstr>Gill Sans MT</vt:lpstr>
      <vt:lpstr>Wingdings 2</vt:lpstr>
      <vt:lpstr>Dividendo</vt:lpstr>
      <vt:lpstr>Esquema de seguridad  en empresas de telefonía</vt:lpstr>
      <vt:lpstr>ambiente: Empresas de telefonía</vt:lpstr>
      <vt:lpstr>Amenazas </vt:lpstr>
      <vt:lpstr>Consecuencias</vt:lpstr>
      <vt:lpstr>Mecanismos</vt:lpstr>
      <vt:lpstr>FACTOR HUMANO</vt:lpstr>
      <vt:lpstr>FACTOR HUMANO</vt:lpstr>
      <vt:lpstr>Revisión</vt:lpstr>
      <vt:lpstr>PLAN DE ACCION </vt:lpstr>
      <vt:lpstr>PLAN DE ACCION </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2024-04-10T09:07:30Z</dcterms:created>
  <dcterms:modified xsi:type="dcterms:W3CDTF">2024-04-10T18:37:39Z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