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6"/>
  </p:notesMasterIdLst>
  <p:handoutMasterIdLst>
    <p:handoutMasterId r:id="rId107"/>
  </p:handoutMasterIdLst>
  <p:sldIdLst>
    <p:sldId id="256" r:id="rId5"/>
    <p:sldId id="257" r:id="rId6"/>
    <p:sldId id="258" r:id="rId7"/>
    <p:sldId id="259" r:id="rId8"/>
    <p:sldId id="260" r:id="rId9"/>
    <p:sldId id="261" r:id="rId10"/>
    <p:sldId id="357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6" r:id="rId23"/>
    <p:sldId id="274" r:id="rId24"/>
    <p:sldId id="275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  <p:sldId id="353" r:id="rId102"/>
    <p:sldId id="354" r:id="rId103"/>
    <p:sldId id="355" r:id="rId104"/>
    <p:sldId id="356" r:id="rId105"/>
  </p:sldIdLst>
  <p:sldSz cx="12192000" cy="6858000"/>
  <p:notesSz cx="6858000" cy="9144000"/>
  <p:defaultTextStyle>
    <a:defPPr rtl="0">
      <a:defRPr lang="el-g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F69567-B7C3-4099-9046-5B493CDE6959}" v="419" dt="2022-06-14T15:37:56.465"/>
    <p1510:client id="{A412613B-EEF9-3282-C261-DA0E67887D36}" v="953" dt="2022-06-14T16:46:57.0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 autoAdjust="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5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microsoft.com/office/2015/10/relationships/revisionInfo" Target="revisionInfo.xml"/><Relationship Id="rId16" Type="http://schemas.openxmlformats.org/officeDocument/2006/relationships/slide" Target="slides/slide12.xml"/><Relationship Id="rId107" Type="http://schemas.openxmlformats.org/officeDocument/2006/relationships/handoutMaster" Target="handoutMasters/handoutMaster1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presProps" Target="presProps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viewProps" Target="viewProps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theme" Target="theme/them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>
            <a:extLst>
              <a:ext uri="{FF2B5EF4-FFF2-40B4-BE49-F238E27FC236}">
                <a16:creationId xmlns:a16="http://schemas.microsoft.com/office/drawing/2014/main" id="{EE18FA9B-3E06-41AF-BDF7-6710797097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l-GR"/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40F9B942-99CF-4AC4-9F77-E625D2C71C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29D7E32-F5D1-4EA2-84F0-3C6E350E7031}" type="datetime1">
              <a:rPr lang="el-GR" smtClean="0"/>
              <a:t>16/6/2022</a:t>
            </a:fld>
            <a:endParaRPr 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3CAD4C1D-64AA-4DA1-8A75-FCF5ECA450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8D886DA9-2A38-4F39-B33B-4F7B5E4444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775EF03-110B-4710-A708-FEF1927612B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32321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16T07:21:02.1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1 190,'49'0,"0"1,1 3,74 15,133 42,-192-52,-46-7,0 0,0 2,28 8,-22-5,0-1,0-1,1 0,40 0,-41-3,8 1,0 2,43 13,-42-8,-9-2,0-1,0-1,1-1,-1-1,30 0,131-3,223-5,-287-7,57-2,-46 12,105 4,-145 8,-60-5,56 1,-57-6,-18 0,-1 0,1-1,0-1,13-2,-24 3,-1-1,1 1,-1-1,1 0,-1 0,0 0,1 0,-1 0,0 0,0 0,0-1,0 1,0-1,0 0,0 0,0 1,-1-1,1 0,-1 0,0-1,1 1,-1 0,0 0,0-1,0 1,-1 0,2-4,1-23,-1-1,-2 1,0-1,-2 1,-2-1,-6-29,9 55,0 0,0 0,0 0,0 0,-1 0,0 0,0 1,0-1,0 1,0-1,-1 1,1 0,-1 0,0 0,0 0,0 1,-6-5,1 3,0 0,-1 1,1 0,-1 0,0 1,-17-2,-31-2,0 3,-60 4,57 1,-96-10,70-2,-1 4,-138 9,192 1,1 2,0 2,1 0,-40 17,-52 15,73-30,0-2,-79 3,-106-12,89-2,-325 3,445 2,-1 0,-25 7,24-4,-51 2,3-8,-59 2,131-1,1 1,0 0,-1 0,1 0,0 0,0 0,0 1,0-1,0 1,0 0,0 0,0 0,1 0,-1 0,1 1,-1-1,1 1,0 0,0-1,0 1,1 0,-1 0,1 0,-1 1,1-1,0 0,0 0,0 1,1-1,-1 4,-2 15,2-1,0 0,4 40,-1-24,0-12,1 1,1-1,1 0,2-1,14 38,-19-55,-1-4,1 0,-1 0,1-1,0 1,0 0,0 0,0-1,0 1,0-1,1 0,-1 0,1 0,0 0,0 0,0 0,0-1,0 0,0 1,0-1,0 0,0 0,1-1,-1 1,0-1,0 1,1-1,-1 0,0-1,1 1,4-1,12-2,0-1,0 0,33-13,-40 13,32-7,-1 2,2 1,50 0,-60 5,0 0,99-14,-80 10,1 2,0 2,72 7,-11-2,-42-3,109-16,-101 10,-56 6,0-1,33-7,-36 4,0 2,0 1,34 1,-38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16T07:22:21.09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l-GR" noProof="0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37466E7-DE3B-4A08-AAF6-3FF155AF3690}" type="datetime1">
              <a:rPr lang="el-GR" noProof="0" smtClean="0"/>
              <a:t>16/6/2022</a:t>
            </a:fld>
            <a:endParaRPr lang="el-GR" noProof="0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l-GR" noProof="0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l-GR" noProof="0"/>
              <a:t>Στυλ υποδείγματος κειμένου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l-GR" noProof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18CCA95-4F40-4CDD-BF1E-B8C9EB86EE73}" type="slidenum">
              <a:rPr lang="el-GR" noProof="0" smtClean="0"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25662959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18CCA95-4F40-4CDD-BF1E-B8C9EB86EE73}" type="slidenum">
              <a:rPr lang="el-GR" smtClean="0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3180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18CCA95-4F40-4CDD-BF1E-B8C9EB86EE73}" type="slidenum">
              <a:rPr lang="el-GR" smtClean="0"/>
              <a:t>101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9124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Ορθογώνιο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Ορθογώνιο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rtlCol="0" anchor="t">
            <a:normAutofit/>
          </a:bodyPr>
          <a:lstStyle>
            <a:lvl1pPr algn="r">
              <a:defRPr sz="6000"/>
            </a:lvl1pPr>
          </a:lstStyle>
          <a:p>
            <a:pPr rtl="0"/>
            <a:r>
              <a:rPr lang="el-GR" noProof="0" dirty="0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rtlCol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l-GR" noProof="0" dirty="0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4B7C26-1B51-45DA-B7A3-EFA2A8584360}" type="datetime1">
              <a:rPr lang="el-GR" noProof="0" smtClean="0"/>
              <a:t>16/6/2022</a:t>
            </a:fld>
            <a:endParaRPr lang="el-GR" noProof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Ins="45720" rtlCol="0"/>
          <a:lstStyle/>
          <a:p>
            <a:pPr rtl="0"/>
            <a:fld id="{600CBFCC-E1FF-473E-BF42-70E7405CF173}" type="slidenum">
              <a:rPr lang="el-GR" noProof="0" smtClean="0"/>
              <a:t>‹#›</a:t>
            </a:fld>
            <a:endParaRPr lang="el-GR" noProof="0"/>
          </a:p>
        </p:txBody>
      </p:sp>
      <p:sp>
        <p:nvSpPr>
          <p:cNvPr id="13" name="Πλαίσιο κειμένου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l-GR" sz="24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l-GR" sz="24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87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Ορθογώνιο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Ορθογώνιο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Πλαίσιο κειμένου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l-G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l-G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Τίτλος 1"/>
          <p:cNvSpPr>
            <a:spLocks noGrp="1"/>
          </p:cNvSpPr>
          <p:nvPr>
            <p:ph type="title" hasCustomPrompt="1"/>
          </p:nvPr>
        </p:nvSpPr>
        <p:spPr>
          <a:xfrm>
            <a:off x="2611808" y="808056"/>
            <a:ext cx="7954091" cy="1077229"/>
          </a:xfrm>
        </p:spPr>
        <p:txBody>
          <a:bodyPr rtlCol="0"/>
          <a:lstStyle/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3" name="Σύμβολο κράτησης θέσης κατακόρυφου κειμένου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el-GR" noProof="0"/>
              <a:t>Επεξεργασία 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77AECA-DEB8-4130-BC16-D0D1045EAC20}" type="datetime1">
              <a:rPr lang="el-GR" noProof="0" smtClean="0"/>
              <a:t>16/6/2022</a:t>
            </a:fld>
            <a:endParaRPr lang="el-GR" noProof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el-GR" noProof="0" smtClean="0"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6178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Ορθογώνιο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Ορθογώνιο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Πλαίσιο κειμένου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l-G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l-G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Κατακόρυφος τίτλος 1"/>
          <p:cNvSpPr>
            <a:spLocks noGrp="1"/>
          </p:cNvSpPr>
          <p:nvPr>
            <p:ph type="title" orient="vert" hasCustomPrompt="1"/>
          </p:nvPr>
        </p:nvSpPr>
        <p:spPr>
          <a:xfrm>
            <a:off x="9239380" y="805818"/>
            <a:ext cx="1326519" cy="5244126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3" name="Σύμβολο κράτησης θέσης κατακόρυφου κειμένου 2"/>
          <p:cNvSpPr>
            <a:spLocks noGrp="1"/>
          </p:cNvSpPr>
          <p:nvPr>
            <p:ph type="body" orient="vert" idx="1" hasCustomPrompt="1"/>
          </p:nvPr>
        </p:nvSpPr>
        <p:spPr>
          <a:xfrm>
            <a:off x="2608751" y="970410"/>
            <a:ext cx="6466903" cy="5079534"/>
          </a:xfrm>
        </p:spPr>
        <p:txBody>
          <a:bodyPr vert="eaVert" rtlCol="0"/>
          <a:lstStyle/>
          <a:p>
            <a:pPr lvl="0" rtl="0"/>
            <a:r>
              <a:rPr lang="el-GR" noProof="0"/>
              <a:t>Επεξεργασία 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449379-D42B-4151-BC94-6A31CD80EE14}" type="datetime1">
              <a:rPr lang="el-GR" noProof="0" smtClean="0"/>
              <a:t>16/6/2022</a:t>
            </a:fld>
            <a:endParaRPr lang="el-GR" noProof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el-GR" noProof="0" smtClean="0"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116423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Ορθογώνιο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Ορθογώνιο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Τίτλο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el-GR" noProof="0"/>
              <a:t>Επεξεργασία 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C1A7D7-8619-4EF2-BA0C-D840F1B9DBAA}" type="datetime1">
              <a:rPr lang="el-GR" noProof="0" smtClean="0"/>
              <a:t>16/6/2022</a:t>
            </a:fld>
            <a:endParaRPr lang="el-GR" noProof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el-GR" noProof="0" smtClean="0"/>
              <a:t>‹#›</a:t>
            </a:fld>
            <a:endParaRPr lang="el-GR" noProof="0"/>
          </a:p>
        </p:txBody>
      </p:sp>
      <p:sp>
        <p:nvSpPr>
          <p:cNvPr id="7" name="Πλαίσιο κειμένου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l-G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l-G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02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Ορθογώνιο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Ορθογώνιο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Πλαίσιο κειμένου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l-G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l-G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Τίτλος 1"/>
          <p:cNvSpPr>
            <a:spLocks noGrp="1"/>
          </p:cNvSpPr>
          <p:nvPr>
            <p:ph type="title" hasCustomPrompt="1"/>
          </p:nvPr>
        </p:nvSpPr>
        <p:spPr>
          <a:xfrm>
            <a:off x="2609873" y="3147254"/>
            <a:ext cx="7956560" cy="1424746"/>
          </a:xfrm>
        </p:spPr>
        <p:txBody>
          <a:bodyPr rtlCol="0" anchor="t">
            <a:normAutofit/>
          </a:bodyPr>
          <a:lstStyle>
            <a:lvl1pPr algn="r">
              <a:defRPr sz="3200"/>
            </a:lvl1pPr>
          </a:lstStyle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 hasCustomPrompt="1"/>
          </p:nvPr>
        </p:nvSpPr>
        <p:spPr>
          <a:xfrm>
            <a:off x="2773968" y="2268786"/>
            <a:ext cx="7791931" cy="878468"/>
          </a:xfrm>
        </p:spPr>
        <p:txBody>
          <a:bodyPr tIns="0" rtlCol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l-GR" noProof="0"/>
              <a:t>Επεξεργασία στυλ κειμένου υποδείγματος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BB2789-3C6F-4CC3-87C0-08C40D69109D}" type="datetime1">
              <a:rPr lang="el-GR" noProof="0" smtClean="0"/>
              <a:t>16/6/2022</a:t>
            </a:fld>
            <a:endParaRPr lang="el-GR" noProof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el-GR" noProof="0" smtClean="0"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363646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Ορθογώνιο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Ορθογώνιο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Τίτλος 1"/>
          <p:cNvSpPr>
            <a:spLocks noGrp="1"/>
          </p:cNvSpPr>
          <p:nvPr>
            <p:ph type="title" hasCustomPrompt="1"/>
          </p:nvPr>
        </p:nvSpPr>
        <p:spPr>
          <a:xfrm>
            <a:off x="2609873" y="805817"/>
            <a:ext cx="7950984" cy="1081705"/>
          </a:xfrm>
        </p:spPr>
        <p:txBody>
          <a:bodyPr rtlCol="0"/>
          <a:lstStyle/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 hasCustomPrompt="1"/>
          </p:nvPr>
        </p:nvSpPr>
        <p:spPr>
          <a:xfrm>
            <a:off x="2605374" y="2052116"/>
            <a:ext cx="3891960" cy="3997828"/>
          </a:xfrm>
        </p:spPr>
        <p:txBody>
          <a:bodyPr rtlCol="0"/>
          <a:lstStyle/>
          <a:p>
            <a:pPr lvl="0" rtl="0"/>
            <a:r>
              <a:rPr lang="el-GR" noProof="0"/>
              <a:t>Επεξεργασία 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 hasCustomPrompt="1"/>
          </p:nvPr>
        </p:nvSpPr>
        <p:spPr>
          <a:xfrm>
            <a:off x="6666636" y="2052114"/>
            <a:ext cx="3894222" cy="3997829"/>
          </a:xfrm>
        </p:spPr>
        <p:txBody>
          <a:bodyPr rtlCol="0"/>
          <a:lstStyle/>
          <a:p>
            <a:pPr lvl="0" rtl="0"/>
            <a:r>
              <a:rPr lang="el-GR" noProof="0"/>
              <a:t>Επεξεργασία 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6A81DE-4DC2-495D-8DD9-769D0656FFEE}" type="datetime1">
              <a:rPr lang="el-GR" noProof="0" smtClean="0"/>
              <a:t>16/6/2022</a:t>
            </a:fld>
            <a:endParaRPr lang="el-GR" noProof="0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el-GR" noProof="0" smtClean="0"/>
              <a:t>‹#›</a:t>
            </a:fld>
            <a:endParaRPr lang="el-GR" noProof="0"/>
          </a:p>
        </p:txBody>
      </p:sp>
      <p:sp>
        <p:nvSpPr>
          <p:cNvPr id="10" name="Πλαίσιο κειμένου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l-G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l-G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05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Ορθογώνιο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Ορθογώνιο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Πλαίσιο κειμένου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l-G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l-G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Τίτλος 1"/>
          <p:cNvSpPr>
            <a:spLocks noGrp="1"/>
          </p:cNvSpPr>
          <p:nvPr>
            <p:ph type="title" hasCustomPrompt="1"/>
          </p:nvPr>
        </p:nvSpPr>
        <p:spPr>
          <a:xfrm>
            <a:off x="2609873" y="805818"/>
            <a:ext cx="7956560" cy="1078348"/>
          </a:xfrm>
        </p:spPr>
        <p:txBody>
          <a:bodyPr rtlCol="0"/>
          <a:lstStyle/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 hasCustomPrompt="1"/>
          </p:nvPr>
        </p:nvSpPr>
        <p:spPr>
          <a:xfrm>
            <a:off x="2609285" y="2052115"/>
            <a:ext cx="3896467" cy="713818"/>
          </a:xfr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l-GR" noProof="0"/>
              <a:t>Επεξεργασία στυλ κειμένου υποδείγματος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 hasCustomPrompt="1"/>
          </p:nvPr>
        </p:nvSpPr>
        <p:spPr>
          <a:xfrm>
            <a:off x="2609285" y="2851331"/>
            <a:ext cx="3893623" cy="3071434"/>
          </a:xfrm>
        </p:spPr>
        <p:txBody>
          <a:bodyPr rtlCol="0"/>
          <a:lstStyle/>
          <a:p>
            <a:pPr lvl="0" rtl="0"/>
            <a:r>
              <a:rPr lang="el-GR" noProof="0"/>
              <a:t>Επεξεργασία 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 hasCustomPrompt="1"/>
          </p:nvPr>
        </p:nvSpPr>
        <p:spPr>
          <a:xfrm>
            <a:off x="6666634" y="2052115"/>
            <a:ext cx="3899798" cy="713818"/>
          </a:xfr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l-GR" noProof="0"/>
              <a:t>Επεξεργασία στυλ κειμένου υποδείγματος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 hasCustomPrompt="1"/>
          </p:nvPr>
        </p:nvSpPr>
        <p:spPr>
          <a:xfrm>
            <a:off x="6666635" y="2851331"/>
            <a:ext cx="3899798" cy="3071434"/>
          </a:xfrm>
        </p:spPr>
        <p:txBody>
          <a:bodyPr rtlCol="0"/>
          <a:lstStyle/>
          <a:p>
            <a:pPr lvl="0" rtl="0"/>
            <a:r>
              <a:rPr lang="el-GR" noProof="0"/>
              <a:t>Επεξεργασία 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B263FC-B030-4F6B-AF3F-0F1E82E32161}" type="datetime1">
              <a:rPr lang="el-GR" noProof="0" smtClean="0"/>
              <a:t>16/6/2022</a:t>
            </a:fld>
            <a:endParaRPr lang="el-GR" noProof="0"/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el-GR" noProof="0" smtClean="0"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422361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Ορθογώνιο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Ορθογώνιο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Τίτλο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1F661E-48DA-4C46-974D-3EEFE9802D6F}" type="datetime1">
              <a:rPr lang="el-GR" noProof="0" smtClean="0"/>
              <a:t>16/6/2022</a:t>
            </a:fld>
            <a:endParaRPr lang="el-GR" noProof="0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el-GR" noProof="0" smtClean="0"/>
              <a:t>‹#›</a:t>
            </a:fld>
            <a:endParaRPr lang="el-GR" noProof="0"/>
          </a:p>
        </p:txBody>
      </p:sp>
      <p:sp>
        <p:nvSpPr>
          <p:cNvPr id="8" name="Πλαίσιο κειμένου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l-G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l-G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66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Ορθογώνιο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Ορθογώνιο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Θέση ημερομηνίας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484809-5667-4F70-A87B-597A6F839F31}" type="datetime1">
              <a:rPr lang="el-GR" noProof="0" smtClean="0"/>
              <a:t>16/6/2022</a:t>
            </a:fld>
            <a:endParaRPr lang="el-GR" noProof="0"/>
          </a:p>
        </p:txBody>
      </p:sp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el-GR" noProof="0" smtClean="0"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292467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Ορθογώνιο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Ορθογώνιο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Πλαίσιο κειμένου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l-G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l-G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Τίτλος 1"/>
          <p:cNvSpPr>
            <a:spLocks noGrp="1"/>
          </p:cNvSpPr>
          <p:nvPr>
            <p:ph type="title" hasCustomPrompt="1"/>
          </p:nvPr>
        </p:nvSpPr>
        <p:spPr>
          <a:xfrm>
            <a:off x="1970323" y="1282451"/>
            <a:ext cx="2664361" cy="1903241"/>
          </a:xfrm>
        </p:spPr>
        <p:txBody>
          <a:bodyPr rtlCol="0" anchor="b">
            <a:normAutofit/>
          </a:bodyPr>
          <a:lstStyle>
            <a:lvl1pPr algn="l">
              <a:defRPr sz="2400"/>
            </a:lvl1pPr>
          </a:lstStyle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 hasCustomPrompt="1"/>
          </p:nvPr>
        </p:nvSpPr>
        <p:spPr>
          <a:xfrm>
            <a:off x="5120154" y="805818"/>
            <a:ext cx="5446278" cy="5244126"/>
          </a:xfrm>
        </p:spPr>
        <p:txBody>
          <a:bodyPr rtlCol="0" anchor="ctr"/>
          <a:lstStyle/>
          <a:p>
            <a:pPr lvl="0" rtl="0"/>
            <a:r>
              <a:rPr lang="el-GR" noProof="0"/>
              <a:t>Επεξεργασία 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 hasCustomPrompt="1"/>
          </p:nvPr>
        </p:nvSpPr>
        <p:spPr>
          <a:xfrm>
            <a:off x="1970322" y="3186154"/>
            <a:ext cx="2664361" cy="2386397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l-GR" noProof="0"/>
              <a:t>Επεξεργασία στυλ κειμένου υποδείγματος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A6F8B4-8CC9-436C-A2B8-5550082F8DC9}" type="datetime1">
              <a:rPr lang="el-GR" noProof="0" smtClean="0"/>
              <a:t>16/6/2022</a:t>
            </a:fld>
            <a:endParaRPr lang="el-GR" noProof="0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el-GR" noProof="0" smtClean="0"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165036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Ορθογώνιο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Ορθογώνιο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Θέση εικόνας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rtlCol="0"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l-GR" noProof="0"/>
              <a:t>Κάντε κλικ στο εικονίδιο για να προσθέσετε μια εικόνα</a:t>
            </a:r>
          </a:p>
        </p:txBody>
      </p:sp>
      <p:sp>
        <p:nvSpPr>
          <p:cNvPr id="10" name="Πλαίσιο κειμένου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l-G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l-G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Τίτλος 1"/>
          <p:cNvSpPr>
            <a:spLocks noGrp="1"/>
          </p:cNvSpPr>
          <p:nvPr>
            <p:ph type="title" hasCustomPrompt="1"/>
          </p:nvPr>
        </p:nvSpPr>
        <p:spPr>
          <a:xfrm>
            <a:off x="1971241" y="1282452"/>
            <a:ext cx="3970986" cy="1900473"/>
          </a:xfrm>
        </p:spPr>
        <p:txBody>
          <a:bodyPr rtlCol="0" anchor="b">
            <a:normAutofit/>
          </a:bodyPr>
          <a:lstStyle>
            <a:lvl1pPr algn="l">
              <a:defRPr sz="3200"/>
            </a:lvl1pPr>
          </a:lstStyle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 hasCustomPrompt="1"/>
          </p:nvPr>
        </p:nvSpPr>
        <p:spPr>
          <a:xfrm>
            <a:off x="1970322" y="3182928"/>
            <a:ext cx="3971874" cy="2386394"/>
          </a:xfrm>
        </p:spPr>
        <p:txBody>
          <a:bodyPr rtlCol="0"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l-GR" noProof="0"/>
              <a:t>Επεξεργασία στυλ κειμένου υποδείγματος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2B0CB3-6D8C-4505-9F22-27DD6B42A5B4}" type="datetime1">
              <a:rPr lang="el-GR" noProof="0" smtClean="0"/>
              <a:t>16/6/2022</a:t>
            </a:fld>
            <a:endParaRPr lang="el-GR" noProof="0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el-GR" noProof="0" smtClean="0"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74670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Εικόνα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Εικόνα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Ορθογώνιο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Θέση τίτλου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l-GR" noProof="0"/>
              <a:t>Επεξεργασία 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  <a:p>
            <a:pPr lvl="5" rtl="0"/>
            <a:r>
              <a:rPr lang="el-GR" noProof="0"/>
              <a:t>Έκτου επιπέδου</a:t>
            </a:r>
          </a:p>
          <a:p>
            <a:pPr lvl="6" rtl="0"/>
            <a:r>
              <a:rPr lang="el-GR" noProof="0"/>
              <a:t>Έβδομου επιπέδου</a:t>
            </a:r>
          </a:p>
          <a:p>
            <a:pPr lvl="7" rtl="0"/>
            <a:r>
              <a:rPr lang="el-GR" noProof="0"/>
              <a:t>Όγδοου επιπέδου</a:t>
            </a:r>
          </a:p>
          <a:p>
            <a:pPr lvl="8" rtl="0"/>
            <a:r>
              <a:rPr lang="el-GR" noProof="0"/>
              <a:t>Ένατου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/>
            <a:fld id="{47A16980-91C4-41C1-8576-221F6F5F64DA}" type="datetime1">
              <a:rPr lang="el-GR" noProof="0" smtClean="0"/>
              <a:t>16/6/2022</a:t>
            </a:fld>
            <a:endParaRPr lang="el-GR" noProof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l-GR" noProof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00CBFCC-E1FF-473E-BF42-70E7405CF173}" type="slidenum">
              <a:rPr lang="el-GR" noProof="0" smtClean="0"/>
              <a:t>‹#›</a:t>
            </a:fld>
            <a:endParaRPr lang="el-GR" noProof="0"/>
          </a:p>
        </p:txBody>
      </p:sp>
      <p:sp>
        <p:nvSpPr>
          <p:cNvPr id="57" name="Ορθογώνιο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1758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DA9E8CC-6C73-43E6-AF09-B4B1083BC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6DFF5FD-BEF9-4B06-B7C2-58C5CFC92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9A18D1D-88E7-41EF-892F-C99BDEEE5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113E1A2F-E5D7-4888-BA8C-1CDDC7CE2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625649A-4F9D-4D90-8F0A-433D7A1F6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4254" y="5166421"/>
            <a:ext cx="8445357" cy="883524"/>
          </a:xfrm>
        </p:spPr>
        <p:txBody>
          <a:bodyPr rtlCol="0">
            <a:normAutofit/>
          </a:bodyPr>
          <a:lstStyle/>
          <a:p>
            <a:r>
              <a:rPr lang="el-GR" sz="4800" dirty="0">
                <a:cs typeface="Arial"/>
              </a:rPr>
              <a:t>TENNIS LADDER</a:t>
            </a:r>
            <a:endParaRPr lang="el-GR" sz="4800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C4542EAC-8BF3-4BFD-9891-145BC4940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3536" y="4752007"/>
            <a:ext cx="8286075" cy="414413"/>
          </a:xfrm>
        </p:spPr>
        <p:txBody>
          <a:bodyPr rtlCol="0">
            <a:normAutofit/>
          </a:bodyPr>
          <a:lstStyle/>
          <a:p>
            <a:r>
              <a:rPr lang="el-GR" dirty="0">
                <a:cs typeface="Arial"/>
              </a:rPr>
              <a:t>Οδηγίες Χρήσης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6F31202-25B1-43E6-94C1-CDCAFFE33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nnis racket and ball">
            <a:extLst>
              <a:ext uri="{FF2B5EF4-FFF2-40B4-BE49-F238E27FC236}">
                <a16:creationId xmlns:a16="http://schemas.microsoft.com/office/drawing/2014/main" id="{9FF68A97-2524-8B12-B17E-B5115C6ECB2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3402" r="-1" b="18424"/>
          <a:stretch/>
        </p:blipFill>
        <p:spPr>
          <a:xfrm>
            <a:off x="1005401" y="-1"/>
            <a:ext cx="10380133" cy="4030679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588507C5-B772-411D-B50E-0C075AD25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Θέση περιεχομένου 2">
            <a:extLst>
              <a:ext uri="{FF2B5EF4-FFF2-40B4-BE49-F238E27FC236}">
                <a16:creationId xmlns:a16="http://schemas.microsoft.com/office/drawing/2014/main" id="{94B11EF8-8FAC-EB06-2AE9-63639D7E4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0574" y="54189"/>
            <a:ext cx="8019565" cy="1776877"/>
          </a:xfrm>
        </p:spPr>
        <p:txBody>
          <a:bodyPr/>
          <a:lstStyle/>
          <a:p>
            <a:pPr marL="344170" indent="-344170"/>
            <a:r>
              <a:rPr lang="el-GR" dirty="0">
                <a:cs typeface="Arial"/>
              </a:rPr>
              <a:t>Στο επόμενο παράθυρο επιλέγουμε την επιλογή </a:t>
            </a:r>
            <a:r>
              <a:rPr lang="el-GR" dirty="0" err="1">
                <a:cs typeface="Arial"/>
              </a:rPr>
              <a:t>Install</a:t>
            </a:r>
            <a:r>
              <a:rPr lang="el-GR" dirty="0">
                <a:cs typeface="Arial"/>
              </a:rPr>
              <a:t> για να ολοκληρωθεί η εγκατάσταση.</a:t>
            </a:r>
          </a:p>
        </p:txBody>
      </p:sp>
      <p:pic>
        <p:nvPicPr>
          <p:cNvPr id="3" name="Εικόνα 5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150E32AE-235C-67C1-44BD-92C58BACE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060" y="1709967"/>
            <a:ext cx="7389540" cy="463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4488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Θέση περιεχομένου 2">
            <a:extLst>
              <a:ext uri="{FF2B5EF4-FFF2-40B4-BE49-F238E27FC236}">
                <a16:creationId xmlns:a16="http://schemas.microsoft.com/office/drawing/2014/main" id="{899A6FCF-F259-8544-2917-060C70526F5D}"/>
              </a:ext>
            </a:extLst>
          </p:cNvPr>
          <p:cNvSpPr txBox="1">
            <a:spLocks/>
          </p:cNvSpPr>
          <p:nvPr/>
        </p:nvSpPr>
        <p:spPr>
          <a:xfrm>
            <a:off x="2550574" y="54189"/>
            <a:ext cx="8019565" cy="13401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4170" indent="-344170"/>
            <a:r>
              <a:rPr lang="el-GR" dirty="0">
                <a:solidFill>
                  <a:srgbClr val="FFFFFF"/>
                </a:solidFill>
                <a:cs typeface="Arial"/>
              </a:rPr>
              <a:t>Πατώντας το Κουμπί «Ρυθμίσεις» στο νέο παράθυρο έχουμε τις εξής επιλογές:</a:t>
            </a:r>
            <a:endParaRPr lang="en-US" dirty="0">
              <a:solidFill>
                <a:srgbClr val="FFFFFF"/>
              </a:solidFill>
              <a:cs typeface="Arial"/>
            </a:endParaRPr>
          </a:p>
          <a:p>
            <a:pPr marL="344170" indent="-344170"/>
            <a:r>
              <a:rPr lang="el-GR" dirty="0">
                <a:solidFill>
                  <a:srgbClr val="FFFFFF"/>
                </a:solidFill>
                <a:cs typeface="Arial"/>
              </a:rPr>
              <a:t>Και ποσά σετ πρέπει να πάρεις για να κερδίσεις το παιχνίδι..</a:t>
            </a:r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2BB8CC04-60B3-8D3F-552E-20647133F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287" y="1975275"/>
            <a:ext cx="9641426" cy="4262117"/>
          </a:xfrm>
          <a:prstGeom prst="rect">
            <a:avLst/>
          </a:prstGeom>
        </p:spPr>
      </p:pic>
      <p:sp>
        <p:nvSpPr>
          <p:cNvPr id="4" name="Βέλος: Δεξιό 3">
            <a:extLst>
              <a:ext uri="{FF2B5EF4-FFF2-40B4-BE49-F238E27FC236}">
                <a16:creationId xmlns:a16="http://schemas.microsoft.com/office/drawing/2014/main" id="{C9786C56-F5EB-2CC6-67C3-2274E11DF337}"/>
              </a:ext>
            </a:extLst>
          </p:cNvPr>
          <p:cNvSpPr/>
          <p:nvPr/>
        </p:nvSpPr>
        <p:spPr>
          <a:xfrm rot="10800000">
            <a:off x="7170069" y="4193787"/>
            <a:ext cx="817756" cy="6040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el-gr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0151429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4254" y="5166421"/>
            <a:ext cx="8445357" cy="883524"/>
          </a:xfrm>
        </p:spPr>
        <p:txBody>
          <a:bodyPr rtlCol="0">
            <a:normAutofit/>
          </a:bodyPr>
          <a:lstStyle/>
          <a:p>
            <a:pPr algn="l"/>
            <a:r>
              <a:rPr lang="el-GR" sz="4800" dirty="0">
                <a:cs typeface="Arial"/>
              </a:rPr>
              <a:t>TENNIS LADDER </a:t>
            </a:r>
            <a:r>
              <a:rPr lang="en-US" sz="4800" dirty="0">
                <a:cs typeface="Arial"/>
              </a:rPr>
              <a:t>Team.</a:t>
            </a:r>
            <a:endParaRPr lang="el-GR" sz="4800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C4542EAC-8BF3-4BFD-9891-145BC4940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3536" y="4752007"/>
            <a:ext cx="8286075" cy="414413"/>
          </a:xfrm>
        </p:spPr>
        <p:txBody>
          <a:bodyPr rtlCol="0">
            <a:normAutofit/>
          </a:bodyPr>
          <a:lstStyle/>
          <a:p>
            <a:pPr algn="l"/>
            <a:r>
              <a:rPr lang="el-GR" dirty="0">
                <a:cs typeface="Arial"/>
              </a:rPr>
              <a:t>Ευχαριστούμε</a:t>
            </a:r>
          </a:p>
        </p:txBody>
      </p:sp>
      <p:pic>
        <p:nvPicPr>
          <p:cNvPr id="5" name="Picture 4" descr="Tennis racket and ball">
            <a:extLst>
              <a:ext uri="{FF2B5EF4-FFF2-40B4-BE49-F238E27FC236}">
                <a16:creationId xmlns:a16="http://schemas.microsoft.com/office/drawing/2014/main" id="{9FF68A97-2524-8B12-B17E-B5115C6ECB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402" r="-1" b="18424"/>
          <a:stretch/>
        </p:blipFill>
        <p:spPr>
          <a:xfrm>
            <a:off x="1005401" y="-1"/>
            <a:ext cx="10380133" cy="4030679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251762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Θέση περιεχομένου 2">
            <a:extLst>
              <a:ext uri="{FF2B5EF4-FFF2-40B4-BE49-F238E27FC236}">
                <a16:creationId xmlns:a16="http://schemas.microsoft.com/office/drawing/2014/main" id="{94B11EF8-8FAC-EB06-2AE9-63639D7E4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0574" y="54189"/>
            <a:ext cx="8019565" cy="1776877"/>
          </a:xfrm>
        </p:spPr>
        <p:txBody>
          <a:bodyPr/>
          <a:lstStyle/>
          <a:p>
            <a:pPr marL="344170" indent="-344170"/>
            <a:r>
              <a:rPr lang="el-GR" dirty="0">
                <a:cs typeface="Arial"/>
              </a:rPr>
              <a:t>Στο επόμενο παράθυρο επιλέγουμε την επιλογή </a:t>
            </a:r>
            <a:r>
              <a:rPr lang="el-GR" dirty="0" err="1">
                <a:cs typeface="Arial"/>
              </a:rPr>
              <a:t>Install</a:t>
            </a:r>
            <a:r>
              <a:rPr lang="el-GR" dirty="0">
                <a:cs typeface="Arial"/>
              </a:rPr>
              <a:t> για να ολοκληρωθεί η εγκατάσταση.</a:t>
            </a:r>
          </a:p>
        </p:txBody>
      </p:sp>
      <p:pic>
        <p:nvPicPr>
          <p:cNvPr id="3" name="Εικόνα 5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150E32AE-235C-67C1-44BD-92C58BACE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060" y="1709967"/>
            <a:ext cx="7389540" cy="4636822"/>
          </a:xfrm>
          <a:prstGeom prst="rect">
            <a:avLst/>
          </a:prstGeom>
        </p:spPr>
      </p:pic>
      <p:sp>
        <p:nvSpPr>
          <p:cNvPr id="4" name="Βέλος: Δεξιό 3">
            <a:extLst>
              <a:ext uri="{FF2B5EF4-FFF2-40B4-BE49-F238E27FC236}">
                <a16:creationId xmlns:a16="http://schemas.microsoft.com/office/drawing/2014/main" id="{7C967734-BF9E-A2F1-ADC6-63C18ABFC082}"/>
              </a:ext>
            </a:extLst>
          </p:cNvPr>
          <p:cNvSpPr/>
          <p:nvPr/>
        </p:nvSpPr>
        <p:spPr>
          <a:xfrm rot="3480000">
            <a:off x="7381698" y="5184610"/>
            <a:ext cx="817756" cy="6040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el-gr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58703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Θέση περιεχομένου 2">
            <a:extLst>
              <a:ext uri="{FF2B5EF4-FFF2-40B4-BE49-F238E27FC236}">
                <a16:creationId xmlns:a16="http://schemas.microsoft.com/office/drawing/2014/main" id="{94B11EF8-8FAC-EB06-2AE9-63639D7E4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0574" y="54189"/>
            <a:ext cx="8019565" cy="1776877"/>
          </a:xfrm>
        </p:spPr>
        <p:txBody>
          <a:bodyPr/>
          <a:lstStyle/>
          <a:p>
            <a:pPr marL="344170" indent="-344170"/>
            <a:r>
              <a:rPr lang="el-GR" dirty="0">
                <a:cs typeface="Arial"/>
              </a:rPr>
              <a:t>Στο επόμενο παράθυρο επιλέγουμε αν θα τρέξει το πρόγραμμα κατά το κλείσιμο της εγκατάστασης η όχι και πατάμε το </a:t>
            </a:r>
            <a:r>
              <a:rPr lang="el-GR" dirty="0" err="1">
                <a:cs typeface="Arial"/>
              </a:rPr>
              <a:t>Finish</a:t>
            </a:r>
            <a:r>
              <a:rPr lang="el-GR" dirty="0">
                <a:cs typeface="Arial"/>
              </a:rPr>
              <a:t>.</a:t>
            </a:r>
          </a:p>
        </p:txBody>
      </p:sp>
      <p:pic>
        <p:nvPicPr>
          <p:cNvPr id="2" name="Εικόνα 5">
            <a:extLst>
              <a:ext uri="{FF2B5EF4-FFF2-40B4-BE49-F238E27FC236}">
                <a16:creationId xmlns:a16="http://schemas.microsoft.com/office/drawing/2014/main" id="{008FAA72-DAE9-FBBC-CD94-85C892E4E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46" y="1504402"/>
            <a:ext cx="7844882" cy="480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48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Θέση περιεχομένου 2">
            <a:extLst>
              <a:ext uri="{FF2B5EF4-FFF2-40B4-BE49-F238E27FC236}">
                <a16:creationId xmlns:a16="http://schemas.microsoft.com/office/drawing/2014/main" id="{94B11EF8-8FAC-EB06-2AE9-63639D7E4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0574" y="54189"/>
            <a:ext cx="8019565" cy="1776877"/>
          </a:xfrm>
        </p:spPr>
        <p:txBody>
          <a:bodyPr/>
          <a:lstStyle/>
          <a:p>
            <a:pPr marL="344170" indent="-344170"/>
            <a:r>
              <a:rPr lang="el-GR" dirty="0">
                <a:cs typeface="Arial"/>
              </a:rPr>
              <a:t>Στο επόμενο παράθυρο επιλέγουμε αν θα τρέξει το πρόγραμμα κατά το κλείσιμο της εγκατάστασης η όχι και πατάμε το </a:t>
            </a:r>
            <a:r>
              <a:rPr lang="el-GR" dirty="0" err="1">
                <a:cs typeface="Arial"/>
              </a:rPr>
              <a:t>Finish</a:t>
            </a:r>
            <a:r>
              <a:rPr lang="el-GR" dirty="0">
                <a:cs typeface="Arial"/>
              </a:rPr>
              <a:t>.</a:t>
            </a:r>
          </a:p>
        </p:txBody>
      </p:sp>
      <p:pic>
        <p:nvPicPr>
          <p:cNvPr id="2" name="Εικόνα 5">
            <a:extLst>
              <a:ext uri="{FF2B5EF4-FFF2-40B4-BE49-F238E27FC236}">
                <a16:creationId xmlns:a16="http://schemas.microsoft.com/office/drawing/2014/main" id="{008FAA72-DAE9-FBBC-CD94-85C892E4E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46" y="1504402"/>
            <a:ext cx="7844882" cy="4806340"/>
          </a:xfrm>
          <a:prstGeom prst="rect">
            <a:avLst/>
          </a:prstGeom>
        </p:spPr>
      </p:pic>
      <p:sp>
        <p:nvSpPr>
          <p:cNvPr id="3" name="Βέλος: Δεξιό 2">
            <a:extLst>
              <a:ext uri="{FF2B5EF4-FFF2-40B4-BE49-F238E27FC236}">
                <a16:creationId xmlns:a16="http://schemas.microsoft.com/office/drawing/2014/main" id="{C6457306-F372-3ED7-21A1-42FB811B1721}"/>
              </a:ext>
            </a:extLst>
          </p:cNvPr>
          <p:cNvSpPr/>
          <p:nvPr/>
        </p:nvSpPr>
        <p:spPr>
          <a:xfrm rot="3480000">
            <a:off x="7911381" y="5091683"/>
            <a:ext cx="817756" cy="6040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el-gr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90342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Θέση περιεχομένου 2">
            <a:extLst>
              <a:ext uri="{FF2B5EF4-FFF2-40B4-BE49-F238E27FC236}">
                <a16:creationId xmlns:a16="http://schemas.microsoft.com/office/drawing/2014/main" id="{94B11EF8-8FAC-EB06-2AE9-63639D7E4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0574" y="54189"/>
            <a:ext cx="8019565" cy="1776877"/>
          </a:xfrm>
        </p:spPr>
        <p:txBody>
          <a:bodyPr/>
          <a:lstStyle/>
          <a:p>
            <a:pPr marL="344170" indent="-344170"/>
            <a:r>
              <a:rPr lang="el-GR" dirty="0">
                <a:cs typeface="Arial"/>
              </a:rPr>
              <a:t>Στο νέο παράθυρο που θα εμφανιστεί πληκτρολογούμε το </a:t>
            </a:r>
            <a:r>
              <a:rPr lang="el-GR" dirty="0" err="1">
                <a:cs typeface="Arial"/>
              </a:rPr>
              <a:t>Username</a:t>
            </a:r>
            <a:r>
              <a:rPr lang="el-GR" dirty="0">
                <a:cs typeface="Arial"/>
              </a:rPr>
              <a:t>: </a:t>
            </a:r>
            <a:r>
              <a:rPr lang="el-GR" dirty="0" err="1">
                <a:solidFill>
                  <a:srgbClr val="FF0000"/>
                </a:solidFill>
                <a:cs typeface="Arial"/>
              </a:rPr>
              <a:t>admin</a:t>
            </a:r>
            <a:r>
              <a:rPr lang="el-GR" dirty="0">
                <a:cs typeface="Arial"/>
              </a:rPr>
              <a:t> και το </a:t>
            </a:r>
            <a:r>
              <a:rPr lang="el-GR" dirty="0" err="1">
                <a:cs typeface="Arial"/>
              </a:rPr>
              <a:t>Password</a:t>
            </a:r>
            <a:r>
              <a:rPr lang="el-GR" dirty="0">
                <a:cs typeface="Arial"/>
              </a:rPr>
              <a:t>: </a:t>
            </a:r>
            <a:r>
              <a:rPr lang="el-GR" dirty="0">
                <a:solidFill>
                  <a:srgbClr val="FF0000"/>
                </a:solidFill>
                <a:cs typeface="Arial"/>
              </a:rPr>
              <a:t>1</a:t>
            </a:r>
            <a:r>
              <a:rPr lang="en-US" dirty="0">
                <a:solidFill>
                  <a:srgbClr val="FF0000"/>
                </a:solidFill>
                <a:cs typeface="Arial"/>
              </a:rPr>
              <a:t>977</a:t>
            </a:r>
            <a:r>
              <a:rPr lang="el-GR" dirty="0">
                <a:cs typeface="Arial"/>
              </a:rPr>
              <a:t> και πατάμε το κουμπί Είσοδος.</a:t>
            </a:r>
            <a:endParaRPr lang="el-GR" dirty="0">
              <a:solidFill>
                <a:srgbClr val="FFFFFF"/>
              </a:solidFill>
              <a:cs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Γραφή 1">
                <a:extLst>
                  <a:ext uri="{FF2B5EF4-FFF2-40B4-BE49-F238E27FC236}">
                    <a16:creationId xmlns:a16="http://schemas.microsoft.com/office/drawing/2014/main" id="{DD8AC605-2DAB-E80C-491C-FB11ADDEF716}"/>
                  </a:ext>
                </a:extLst>
              </p14:cNvPr>
              <p14:cNvContentPartPr/>
              <p14:nvPr/>
            </p14:nvContentPartPr>
            <p14:xfrm>
              <a:off x="7179453" y="939653"/>
              <a:ext cx="360" cy="360"/>
            </p14:xfrm>
          </p:contentPart>
        </mc:Choice>
        <mc:Fallback>
          <p:pic>
            <p:nvPicPr>
              <p:cNvPr id="2" name="Γραφή 1">
                <a:extLst>
                  <a:ext uri="{FF2B5EF4-FFF2-40B4-BE49-F238E27FC236}">
                    <a16:creationId xmlns:a16="http://schemas.microsoft.com/office/drawing/2014/main" id="{DD8AC605-2DAB-E80C-491C-FB11ADDEF7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25813" y="832013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Εικόνα 8">
            <a:extLst>
              <a:ext uri="{FF2B5EF4-FFF2-40B4-BE49-F238E27FC236}">
                <a16:creationId xmlns:a16="http://schemas.microsoft.com/office/drawing/2014/main" id="{C5D2124B-B1CF-B5FC-4CFD-CD65743D1E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883" y="1591733"/>
            <a:ext cx="8424783" cy="514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459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Εικόνα 5">
            <a:extLst>
              <a:ext uri="{FF2B5EF4-FFF2-40B4-BE49-F238E27FC236}">
                <a16:creationId xmlns:a16="http://schemas.microsoft.com/office/drawing/2014/main" id="{9A88A985-32F6-2B81-40CA-45C8C2861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883" y="1591733"/>
            <a:ext cx="8424783" cy="5145949"/>
          </a:xfrm>
          <a:prstGeom prst="rect">
            <a:avLst/>
          </a:prstGeom>
        </p:spPr>
      </p:pic>
      <p:sp>
        <p:nvSpPr>
          <p:cNvPr id="5" name="Θέση περιεχομένου 2">
            <a:extLst>
              <a:ext uri="{FF2B5EF4-FFF2-40B4-BE49-F238E27FC236}">
                <a16:creationId xmlns:a16="http://schemas.microsoft.com/office/drawing/2014/main" id="{94B11EF8-8FAC-EB06-2AE9-63639D7E4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0574" y="54189"/>
            <a:ext cx="8019565" cy="1776877"/>
          </a:xfrm>
        </p:spPr>
        <p:txBody>
          <a:bodyPr/>
          <a:lstStyle/>
          <a:p>
            <a:pPr marL="344170" indent="-344170"/>
            <a:r>
              <a:rPr lang="el-GR" dirty="0">
                <a:cs typeface="Arial"/>
              </a:rPr>
              <a:t>Στο νέο παράθυρο που θα εμφανιστεί πληκτρολογούμε το </a:t>
            </a:r>
            <a:r>
              <a:rPr lang="el-GR" dirty="0" err="1">
                <a:cs typeface="Arial"/>
              </a:rPr>
              <a:t>Username</a:t>
            </a:r>
            <a:r>
              <a:rPr lang="el-GR" dirty="0">
                <a:cs typeface="Arial"/>
              </a:rPr>
              <a:t>: </a:t>
            </a:r>
            <a:r>
              <a:rPr lang="el-GR" dirty="0" err="1">
                <a:solidFill>
                  <a:srgbClr val="FF0000"/>
                </a:solidFill>
                <a:cs typeface="Arial"/>
              </a:rPr>
              <a:t>admin</a:t>
            </a:r>
            <a:r>
              <a:rPr lang="el-GR" dirty="0">
                <a:cs typeface="Arial"/>
              </a:rPr>
              <a:t> και το </a:t>
            </a:r>
            <a:r>
              <a:rPr lang="el-GR" dirty="0" err="1">
                <a:cs typeface="Arial"/>
              </a:rPr>
              <a:t>Password</a:t>
            </a:r>
            <a:r>
              <a:rPr lang="el-GR" dirty="0">
                <a:cs typeface="Arial"/>
              </a:rPr>
              <a:t>: </a:t>
            </a:r>
            <a:r>
              <a:rPr lang="el-GR" dirty="0">
                <a:solidFill>
                  <a:srgbClr val="FF0000"/>
                </a:solidFill>
                <a:cs typeface="Arial"/>
              </a:rPr>
              <a:t>1</a:t>
            </a:r>
            <a:r>
              <a:rPr lang="en-US" dirty="0">
                <a:solidFill>
                  <a:srgbClr val="FF0000"/>
                </a:solidFill>
                <a:cs typeface="Arial"/>
              </a:rPr>
              <a:t>977</a:t>
            </a:r>
            <a:r>
              <a:rPr lang="el-GR" dirty="0">
                <a:cs typeface="Arial"/>
              </a:rPr>
              <a:t> και πατάμε το κουμπί Είσοδος.</a:t>
            </a:r>
            <a:endParaRPr lang="el-GR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2" name="Βέλος: Δεξιό 1">
            <a:extLst>
              <a:ext uri="{FF2B5EF4-FFF2-40B4-BE49-F238E27FC236}">
                <a16:creationId xmlns:a16="http://schemas.microsoft.com/office/drawing/2014/main" id="{535BF19A-CC4C-83D9-0485-E683CEB3ECEC}"/>
              </a:ext>
            </a:extLst>
          </p:cNvPr>
          <p:cNvSpPr/>
          <p:nvPr/>
        </p:nvSpPr>
        <p:spPr>
          <a:xfrm rot="10800000">
            <a:off x="5687122" y="5869584"/>
            <a:ext cx="817756" cy="6040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el-gr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45769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Θέση περιεχομένου 2">
            <a:extLst>
              <a:ext uri="{FF2B5EF4-FFF2-40B4-BE49-F238E27FC236}">
                <a16:creationId xmlns:a16="http://schemas.microsoft.com/office/drawing/2014/main" id="{94B11EF8-8FAC-EB06-2AE9-63639D7E4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0574" y="54189"/>
            <a:ext cx="8019565" cy="1776877"/>
          </a:xfrm>
        </p:spPr>
        <p:txBody>
          <a:bodyPr/>
          <a:lstStyle/>
          <a:p>
            <a:pPr marL="344170" indent="-344170"/>
            <a:r>
              <a:rPr lang="el-GR" dirty="0">
                <a:cs typeface="Arial"/>
              </a:rPr>
              <a:t>Εφόσον δεν έχουμε κάνει κάποιο λάθος κατά την εισαγωγή του </a:t>
            </a:r>
            <a:r>
              <a:rPr lang="el-GR" dirty="0" err="1">
                <a:cs typeface="Arial"/>
              </a:rPr>
              <a:t>username</a:t>
            </a:r>
            <a:r>
              <a:rPr lang="el-GR" dirty="0">
                <a:cs typeface="Arial"/>
              </a:rPr>
              <a:t> και </a:t>
            </a:r>
            <a:r>
              <a:rPr lang="el-GR" dirty="0" err="1">
                <a:cs typeface="Arial"/>
              </a:rPr>
              <a:t>password</a:t>
            </a:r>
            <a:r>
              <a:rPr lang="el-GR" dirty="0">
                <a:cs typeface="Arial"/>
              </a:rPr>
              <a:t> θα εμφανιστεί το εξής παράθυρο.</a:t>
            </a:r>
            <a:endParaRPr lang="el-GR" dirty="0">
              <a:solidFill>
                <a:srgbClr val="FFFFFF"/>
              </a:solidFill>
              <a:cs typeface="Arial"/>
            </a:endParaRPr>
          </a:p>
        </p:txBody>
      </p:sp>
      <p:pic>
        <p:nvPicPr>
          <p:cNvPr id="3" name="Εικόνα 5" descr="Εικόνα που περιέχει πίνακας&#10;&#10;Περιγραφή που δημιουργήθηκε αυτόματα">
            <a:extLst>
              <a:ext uri="{FF2B5EF4-FFF2-40B4-BE49-F238E27FC236}">
                <a16:creationId xmlns:a16="http://schemas.microsoft.com/office/drawing/2014/main" id="{627294DE-36DC-BA1D-6A61-73A691D4B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304" y="1393671"/>
            <a:ext cx="9350296" cy="538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102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Θέση περιεχομένου 2">
            <a:extLst>
              <a:ext uri="{FF2B5EF4-FFF2-40B4-BE49-F238E27FC236}">
                <a16:creationId xmlns:a16="http://schemas.microsoft.com/office/drawing/2014/main" id="{94B11EF8-8FAC-EB06-2AE9-63639D7E4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0574" y="54189"/>
            <a:ext cx="8019565" cy="1340121"/>
          </a:xfrm>
        </p:spPr>
        <p:txBody>
          <a:bodyPr/>
          <a:lstStyle/>
          <a:p>
            <a:pPr marL="344170" indent="-344170"/>
            <a:r>
              <a:rPr lang="el-GR" dirty="0">
                <a:solidFill>
                  <a:srgbClr val="FFFFFF"/>
                </a:solidFill>
                <a:cs typeface="Arial"/>
              </a:rPr>
              <a:t>Στο κάτω μέρος της οθόνης χωρίζονται τα κουμπιά υπό κατηγορίες:</a:t>
            </a:r>
          </a:p>
        </p:txBody>
      </p:sp>
      <p:pic>
        <p:nvPicPr>
          <p:cNvPr id="3" name="Εικόνα 5" descr="Εικόνα που περιέχει πίνακας&#10;&#10;Περιγραφή που δημιουργήθηκε αυτόματα">
            <a:extLst>
              <a:ext uri="{FF2B5EF4-FFF2-40B4-BE49-F238E27FC236}">
                <a16:creationId xmlns:a16="http://schemas.microsoft.com/office/drawing/2014/main" id="{627294DE-36DC-BA1D-6A61-73A691D4B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304" y="1393671"/>
            <a:ext cx="9350296" cy="538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173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Θέση περιεχομένου 2">
            <a:extLst>
              <a:ext uri="{FF2B5EF4-FFF2-40B4-BE49-F238E27FC236}">
                <a16:creationId xmlns:a16="http://schemas.microsoft.com/office/drawing/2014/main" id="{94B11EF8-8FAC-EB06-2AE9-63639D7E4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0574" y="54189"/>
            <a:ext cx="8019565" cy="1340121"/>
          </a:xfrm>
        </p:spPr>
        <p:txBody>
          <a:bodyPr/>
          <a:lstStyle/>
          <a:p>
            <a:pPr marL="344170" indent="-344170"/>
            <a:r>
              <a:rPr lang="el-GR" dirty="0">
                <a:solidFill>
                  <a:srgbClr val="FFFFFF"/>
                </a:solidFill>
                <a:cs typeface="Arial"/>
              </a:rPr>
              <a:t>Κουμπιά Εκτυπώσεων</a:t>
            </a:r>
          </a:p>
        </p:txBody>
      </p:sp>
      <p:pic>
        <p:nvPicPr>
          <p:cNvPr id="3" name="Εικόνα 5" descr="Εικόνα που περιέχει πίνακας&#10;&#10;Περιγραφή που δημιουργήθηκε αυτόματα">
            <a:extLst>
              <a:ext uri="{FF2B5EF4-FFF2-40B4-BE49-F238E27FC236}">
                <a16:creationId xmlns:a16="http://schemas.microsoft.com/office/drawing/2014/main" id="{627294DE-36DC-BA1D-6A61-73A691D4B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304" y="1393671"/>
            <a:ext cx="9350296" cy="538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596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Θέση περιεχομένου 2">
            <a:extLst>
              <a:ext uri="{FF2B5EF4-FFF2-40B4-BE49-F238E27FC236}">
                <a16:creationId xmlns:a16="http://schemas.microsoft.com/office/drawing/2014/main" id="{94B11EF8-8FAC-EB06-2AE9-63639D7E4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0574" y="54189"/>
            <a:ext cx="8019565" cy="1340121"/>
          </a:xfrm>
        </p:spPr>
        <p:txBody>
          <a:bodyPr/>
          <a:lstStyle/>
          <a:p>
            <a:pPr marL="344170" indent="-344170"/>
            <a:r>
              <a:rPr lang="el-GR" dirty="0">
                <a:solidFill>
                  <a:srgbClr val="FFFFFF"/>
                </a:solidFill>
                <a:cs typeface="Arial"/>
              </a:rPr>
              <a:t>Κουμπιά Εκτυπώσεων</a:t>
            </a:r>
          </a:p>
        </p:txBody>
      </p:sp>
      <p:pic>
        <p:nvPicPr>
          <p:cNvPr id="3" name="Εικόνα 5" descr="Εικόνα που περιέχει πίνακας&#10;&#10;Περιγραφή που δημιουργήθηκε αυτόματα">
            <a:extLst>
              <a:ext uri="{FF2B5EF4-FFF2-40B4-BE49-F238E27FC236}">
                <a16:creationId xmlns:a16="http://schemas.microsoft.com/office/drawing/2014/main" id="{627294DE-36DC-BA1D-6A61-73A691D4B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304" y="1393671"/>
            <a:ext cx="9350296" cy="5380927"/>
          </a:xfrm>
          <a:prstGeom prst="rect">
            <a:avLst/>
          </a:prstGeom>
        </p:spPr>
      </p:pic>
      <p:sp>
        <p:nvSpPr>
          <p:cNvPr id="2" name="Αριστερό άγκιστρο 1">
            <a:extLst>
              <a:ext uri="{FF2B5EF4-FFF2-40B4-BE49-F238E27FC236}">
                <a16:creationId xmlns:a16="http://schemas.microsoft.com/office/drawing/2014/main" id="{5B4B6F8F-D27C-030D-3370-2355C2EDD037}"/>
              </a:ext>
            </a:extLst>
          </p:cNvPr>
          <p:cNvSpPr/>
          <p:nvPr/>
        </p:nvSpPr>
        <p:spPr>
          <a:xfrm rot="5400000">
            <a:off x="3258348" y="4217020"/>
            <a:ext cx="520389" cy="3893632"/>
          </a:xfrm>
          <a:prstGeom prst="leftBrace">
            <a:avLst/>
          </a:prstGeom>
          <a:solidFill>
            <a:srgbClr val="ED7D31"/>
          </a:solidFill>
          <a:ln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2A5642-27A5-9772-FACD-00B1A6B93B7C}"/>
              </a:ext>
            </a:extLst>
          </p:cNvPr>
          <p:cNvSpPr txBox="1"/>
          <p:nvPr/>
        </p:nvSpPr>
        <p:spPr>
          <a:xfrm>
            <a:off x="2692787" y="5480592"/>
            <a:ext cx="1563030" cy="36933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l-GR" b="1" dirty="0">
                <a:cs typeface="Arial"/>
              </a:rPr>
              <a:t>Εκτυπώσεις</a:t>
            </a:r>
          </a:p>
        </p:txBody>
      </p:sp>
    </p:spTree>
    <p:extLst>
      <p:ext uri="{BB962C8B-B14F-4D97-AF65-F5344CB8AC3E}">
        <p14:creationId xmlns:p14="http://schemas.microsoft.com/office/powerpoint/2010/main" val="2978420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1A2BE8C-7208-F7F3-9D15-5C717DB3A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0807" y="538568"/>
            <a:ext cx="6954722" cy="566132"/>
          </a:xfrm>
        </p:spPr>
        <p:txBody>
          <a:bodyPr>
            <a:normAutofit fontScale="90000"/>
          </a:bodyPr>
          <a:lstStyle/>
          <a:p>
            <a:r>
              <a:rPr lang="el-GR" dirty="0">
                <a:cs typeface="Arial"/>
              </a:rPr>
              <a:t>1. Εγκατάσταση και οδηγίες του Προγράμματος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10960A1-1080-1AE2-9C27-EB44717D2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5742858" cy="763975"/>
          </a:xfrm>
        </p:spPr>
        <p:txBody>
          <a:bodyPr/>
          <a:lstStyle/>
          <a:p>
            <a:pPr marL="344170" indent="-344170">
              <a:buFont typeface="Arial" panose="05000000000000000000" pitchFamily="2" charset="2"/>
              <a:buChar char="•"/>
            </a:pPr>
            <a:r>
              <a:rPr lang="el-GR" dirty="0">
                <a:cs typeface="Arial" panose="020B0604020202020204"/>
              </a:rPr>
              <a:t>Εκτελούμε το αρχείο setup_ladder.exe</a:t>
            </a:r>
          </a:p>
        </p:txBody>
      </p:sp>
      <p:pic>
        <p:nvPicPr>
          <p:cNvPr id="4" name="Εικόνα 4" descr="Εικόνα που περιέχει αεροσκάφος, μπαλόνι&#10;&#10;Περιγραφή που δημιουργήθηκε αυτόματα">
            <a:extLst>
              <a:ext uri="{FF2B5EF4-FFF2-40B4-BE49-F238E27FC236}">
                <a16:creationId xmlns:a16="http://schemas.microsoft.com/office/drawing/2014/main" id="{223DAE16-A439-B54F-6A50-19D068674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449" y="2698318"/>
            <a:ext cx="5735443" cy="3068998"/>
          </a:xfrm>
          <a:prstGeom prst="rect">
            <a:avLst/>
          </a:prstGeom>
        </p:spPr>
      </p:pic>
      <p:sp>
        <p:nvSpPr>
          <p:cNvPr id="7" name="Βέλος: Αριστερό 6">
            <a:extLst>
              <a:ext uri="{FF2B5EF4-FFF2-40B4-BE49-F238E27FC236}">
                <a16:creationId xmlns:a16="http://schemas.microsoft.com/office/drawing/2014/main" id="{91A3C8D7-EB5A-5DFF-6124-4049F10DEA42}"/>
              </a:ext>
            </a:extLst>
          </p:cNvPr>
          <p:cNvSpPr/>
          <p:nvPr/>
        </p:nvSpPr>
        <p:spPr>
          <a:xfrm>
            <a:off x="4080472" y="5015018"/>
            <a:ext cx="975731" cy="4832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895555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Θέση περιεχομένου 2">
            <a:extLst>
              <a:ext uri="{FF2B5EF4-FFF2-40B4-BE49-F238E27FC236}">
                <a16:creationId xmlns:a16="http://schemas.microsoft.com/office/drawing/2014/main" id="{94B11EF8-8FAC-EB06-2AE9-63639D7E4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0574" y="54189"/>
            <a:ext cx="8019565" cy="1340121"/>
          </a:xfrm>
        </p:spPr>
        <p:txBody>
          <a:bodyPr/>
          <a:lstStyle/>
          <a:p>
            <a:pPr marL="344170" indent="-344170"/>
            <a:r>
              <a:rPr lang="el-GR" dirty="0">
                <a:solidFill>
                  <a:srgbClr val="FFFFFF"/>
                </a:solidFill>
                <a:cs typeface="Arial"/>
              </a:rPr>
              <a:t>Κουμπιά Διαχείρισης Προκλήσεων</a:t>
            </a:r>
          </a:p>
        </p:txBody>
      </p:sp>
      <p:pic>
        <p:nvPicPr>
          <p:cNvPr id="3" name="Εικόνα 5" descr="Εικόνα που περιέχει πίνακας&#10;&#10;Περιγραφή που δημιουργήθηκε αυτόματα">
            <a:extLst>
              <a:ext uri="{FF2B5EF4-FFF2-40B4-BE49-F238E27FC236}">
                <a16:creationId xmlns:a16="http://schemas.microsoft.com/office/drawing/2014/main" id="{627294DE-36DC-BA1D-6A61-73A691D4B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304" y="1393671"/>
            <a:ext cx="9350296" cy="5380927"/>
          </a:xfrm>
          <a:prstGeom prst="rect">
            <a:avLst/>
          </a:prstGeom>
        </p:spPr>
      </p:pic>
      <p:sp>
        <p:nvSpPr>
          <p:cNvPr id="2" name="Αριστερό άγκιστρο 1">
            <a:extLst>
              <a:ext uri="{FF2B5EF4-FFF2-40B4-BE49-F238E27FC236}">
                <a16:creationId xmlns:a16="http://schemas.microsoft.com/office/drawing/2014/main" id="{5B4B6F8F-D27C-030D-3370-2355C2EDD037}"/>
              </a:ext>
            </a:extLst>
          </p:cNvPr>
          <p:cNvSpPr/>
          <p:nvPr/>
        </p:nvSpPr>
        <p:spPr>
          <a:xfrm rot="5400000">
            <a:off x="3258348" y="4217020"/>
            <a:ext cx="520389" cy="3893632"/>
          </a:xfrm>
          <a:prstGeom prst="leftBrace">
            <a:avLst/>
          </a:prstGeom>
          <a:solidFill>
            <a:srgbClr val="ED7D31"/>
          </a:solidFill>
          <a:ln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27CE28-153D-678F-0CD8-7541F84C2216}"/>
              </a:ext>
            </a:extLst>
          </p:cNvPr>
          <p:cNvSpPr txBox="1"/>
          <p:nvPr/>
        </p:nvSpPr>
        <p:spPr>
          <a:xfrm>
            <a:off x="2692787" y="5480592"/>
            <a:ext cx="1563030" cy="36933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l-GR" b="1" dirty="0">
                <a:cs typeface="Arial"/>
              </a:rPr>
              <a:t>Εκτυπώσεις</a:t>
            </a:r>
          </a:p>
        </p:txBody>
      </p:sp>
    </p:spTree>
    <p:extLst>
      <p:ext uri="{BB962C8B-B14F-4D97-AF65-F5344CB8AC3E}">
        <p14:creationId xmlns:p14="http://schemas.microsoft.com/office/powerpoint/2010/main" val="992724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Θέση περιεχομένου 2">
            <a:extLst>
              <a:ext uri="{FF2B5EF4-FFF2-40B4-BE49-F238E27FC236}">
                <a16:creationId xmlns:a16="http://schemas.microsoft.com/office/drawing/2014/main" id="{94B11EF8-8FAC-EB06-2AE9-63639D7E4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0574" y="54189"/>
            <a:ext cx="8019565" cy="1340121"/>
          </a:xfrm>
        </p:spPr>
        <p:txBody>
          <a:bodyPr/>
          <a:lstStyle/>
          <a:p>
            <a:pPr marL="344170" indent="-344170"/>
            <a:r>
              <a:rPr lang="el-GR" dirty="0">
                <a:solidFill>
                  <a:srgbClr val="FFFFFF"/>
                </a:solidFill>
                <a:cs typeface="Arial"/>
              </a:rPr>
              <a:t>Κουμπιά Διαχείρισης Προκλήσεων</a:t>
            </a:r>
          </a:p>
        </p:txBody>
      </p:sp>
      <p:pic>
        <p:nvPicPr>
          <p:cNvPr id="3" name="Εικόνα 5" descr="Εικόνα που περιέχει πίνακας&#10;&#10;Περιγραφή που δημιουργήθηκε αυτόματα">
            <a:extLst>
              <a:ext uri="{FF2B5EF4-FFF2-40B4-BE49-F238E27FC236}">
                <a16:creationId xmlns:a16="http://schemas.microsoft.com/office/drawing/2014/main" id="{627294DE-36DC-BA1D-6A61-73A691D4B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304" y="1393671"/>
            <a:ext cx="9350296" cy="5380927"/>
          </a:xfrm>
          <a:prstGeom prst="rect">
            <a:avLst/>
          </a:prstGeom>
        </p:spPr>
      </p:pic>
      <p:sp>
        <p:nvSpPr>
          <p:cNvPr id="2" name="Αριστερό άγκιστρο 1">
            <a:extLst>
              <a:ext uri="{FF2B5EF4-FFF2-40B4-BE49-F238E27FC236}">
                <a16:creationId xmlns:a16="http://schemas.microsoft.com/office/drawing/2014/main" id="{5B4B6F8F-D27C-030D-3370-2355C2EDD037}"/>
              </a:ext>
            </a:extLst>
          </p:cNvPr>
          <p:cNvSpPr/>
          <p:nvPr/>
        </p:nvSpPr>
        <p:spPr>
          <a:xfrm rot="5400000">
            <a:off x="3258348" y="4217020"/>
            <a:ext cx="520389" cy="3893632"/>
          </a:xfrm>
          <a:prstGeom prst="leftBrace">
            <a:avLst/>
          </a:prstGeom>
          <a:solidFill>
            <a:srgbClr val="ED7D31"/>
          </a:solidFill>
          <a:ln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Αριστερό άγκιστρο 6">
            <a:extLst>
              <a:ext uri="{FF2B5EF4-FFF2-40B4-BE49-F238E27FC236}">
                <a16:creationId xmlns:a16="http://schemas.microsoft.com/office/drawing/2014/main" id="{79A9DF6C-105D-1DAE-7945-9101DC6174F2}"/>
              </a:ext>
            </a:extLst>
          </p:cNvPr>
          <p:cNvSpPr/>
          <p:nvPr/>
        </p:nvSpPr>
        <p:spPr>
          <a:xfrm rot="5400000">
            <a:off x="6491273" y="4950212"/>
            <a:ext cx="520389" cy="2416096"/>
          </a:xfrm>
          <a:prstGeom prst="leftBrace">
            <a:avLst/>
          </a:prstGeom>
          <a:solidFill>
            <a:srgbClr val="ED7D31"/>
          </a:solidFill>
          <a:ln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E1DC05-9425-D4B1-257E-47493B4A5A3D}"/>
              </a:ext>
            </a:extLst>
          </p:cNvPr>
          <p:cNvSpPr txBox="1"/>
          <p:nvPr/>
        </p:nvSpPr>
        <p:spPr>
          <a:xfrm>
            <a:off x="5545641" y="5211104"/>
            <a:ext cx="2483005" cy="646331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l-GR" b="1" dirty="0">
                <a:cs typeface="Arial"/>
              </a:rPr>
              <a:t>Διαχείριση Προκλήσεων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227153-A347-2BDB-DAE9-CBE6E1F5F54E}"/>
              </a:ext>
            </a:extLst>
          </p:cNvPr>
          <p:cNvSpPr txBox="1"/>
          <p:nvPr/>
        </p:nvSpPr>
        <p:spPr>
          <a:xfrm>
            <a:off x="2692787" y="5480592"/>
            <a:ext cx="1563030" cy="36933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l-GR" b="1" dirty="0">
                <a:cs typeface="Arial"/>
              </a:rPr>
              <a:t>Εκτυπώσεις</a:t>
            </a:r>
          </a:p>
        </p:txBody>
      </p:sp>
    </p:spTree>
    <p:extLst>
      <p:ext uri="{BB962C8B-B14F-4D97-AF65-F5344CB8AC3E}">
        <p14:creationId xmlns:p14="http://schemas.microsoft.com/office/powerpoint/2010/main" val="252274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Θέση περιεχομένου 2">
            <a:extLst>
              <a:ext uri="{FF2B5EF4-FFF2-40B4-BE49-F238E27FC236}">
                <a16:creationId xmlns:a16="http://schemas.microsoft.com/office/drawing/2014/main" id="{94B11EF8-8FAC-EB06-2AE9-63639D7E4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0574" y="54189"/>
            <a:ext cx="8019565" cy="1340121"/>
          </a:xfrm>
        </p:spPr>
        <p:txBody>
          <a:bodyPr/>
          <a:lstStyle/>
          <a:p>
            <a:pPr marL="344170" indent="-344170"/>
            <a:r>
              <a:rPr lang="el-GR" dirty="0">
                <a:solidFill>
                  <a:srgbClr val="FFFFFF"/>
                </a:solidFill>
                <a:cs typeface="Arial"/>
              </a:rPr>
              <a:t>Κουμπιά Εισαγωγής/Διαγραφής Παικτών</a:t>
            </a:r>
          </a:p>
        </p:txBody>
      </p:sp>
      <p:pic>
        <p:nvPicPr>
          <p:cNvPr id="3" name="Εικόνα 5" descr="Εικόνα που περιέχει πίνακας&#10;&#10;Περιγραφή που δημιουργήθηκε αυτόματα">
            <a:extLst>
              <a:ext uri="{FF2B5EF4-FFF2-40B4-BE49-F238E27FC236}">
                <a16:creationId xmlns:a16="http://schemas.microsoft.com/office/drawing/2014/main" id="{627294DE-36DC-BA1D-6A61-73A691D4B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304" y="1393671"/>
            <a:ext cx="9350296" cy="5380927"/>
          </a:xfrm>
          <a:prstGeom prst="rect">
            <a:avLst/>
          </a:prstGeom>
        </p:spPr>
      </p:pic>
      <p:sp>
        <p:nvSpPr>
          <p:cNvPr id="2" name="Αριστερό άγκιστρο 1">
            <a:extLst>
              <a:ext uri="{FF2B5EF4-FFF2-40B4-BE49-F238E27FC236}">
                <a16:creationId xmlns:a16="http://schemas.microsoft.com/office/drawing/2014/main" id="{5B4B6F8F-D27C-030D-3370-2355C2EDD037}"/>
              </a:ext>
            </a:extLst>
          </p:cNvPr>
          <p:cNvSpPr/>
          <p:nvPr/>
        </p:nvSpPr>
        <p:spPr>
          <a:xfrm rot="5400000">
            <a:off x="3258348" y="4217020"/>
            <a:ext cx="520389" cy="3893632"/>
          </a:xfrm>
          <a:prstGeom prst="leftBrace">
            <a:avLst/>
          </a:prstGeom>
          <a:solidFill>
            <a:srgbClr val="ED7D31"/>
          </a:solidFill>
          <a:ln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Αριστερό άγκιστρο 6">
            <a:extLst>
              <a:ext uri="{FF2B5EF4-FFF2-40B4-BE49-F238E27FC236}">
                <a16:creationId xmlns:a16="http://schemas.microsoft.com/office/drawing/2014/main" id="{79A9DF6C-105D-1DAE-7945-9101DC6174F2}"/>
              </a:ext>
            </a:extLst>
          </p:cNvPr>
          <p:cNvSpPr/>
          <p:nvPr/>
        </p:nvSpPr>
        <p:spPr>
          <a:xfrm rot="5400000">
            <a:off x="6491273" y="4950212"/>
            <a:ext cx="520389" cy="2416096"/>
          </a:xfrm>
          <a:prstGeom prst="leftBrace">
            <a:avLst/>
          </a:prstGeom>
          <a:solidFill>
            <a:srgbClr val="ED7D31"/>
          </a:solidFill>
          <a:ln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E1DC05-9425-D4B1-257E-47493B4A5A3D}"/>
              </a:ext>
            </a:extLst>
          </p:cNvPr>
          <p:cNvSpPr txBox="1"/>
          <p:nvPr/>
        </p:nvSpPr>
        <p:spPr>
          <a:xfrm>
            <a:off x="5545641" y="5211104"/>
            <a:ext cx="2483005" cy="646331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l-GR" b="1" dirty="0">
                <a:cs typeface="Arial"/>
              </a:rPr>
              <a:t>Διαχείριση Προκλήσεων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982916-1D93-36B7-FFC0-F7768FB0748E}"/>
              </a:ext>
            </a:extLst>
          </p:cNvPr>
          <p:cNvSpPr txBox="1"/>
          <p:nvPr/>
        </p:nvSpPr>
        <p:spPr>
          <a:xfrm>
            <a:off x="2692787" y="5480592"/>
            <a:ext cx="1563030" cy="36933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l-GR" b="1" dirty="0">
                <a:cs typeface="Arial"/>
              </a:rPr>
              <a:t>Εκτυπώσεις</a:t>
            </a:r>
          </a:p>
        </p:txBody>
      </p:sp>
    </p:spTree>
    <p:extLst>
      <p:ext uri="{BB962C8B-B14F-4D97-AF65-F5344CB8AC3E}">
        <p14:creationId xmlns:p14="http://schemas.microsoft.com/office/powerpoint/2010/main" val="5485326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Θέση περιεχομένου 2">
            <a:extLst>
              <a:ext uri="{FF2B5EF4-FFF2-40B4-BE49-F238E27FC236}">
                <a16:creationId xmlns:a16="http://schemas.microsoft.com/office/drawing/2014/main" id="{94B11EF8-8FAC-EB06-2AE9-63639D7E4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0574" y="54189"/>
            <a:ext cx="8019565" cy="1340121"/>
          </a:xfrm>
        </p:spPr>
        <p:txBody>
          <a:bodyPr/>
          <a:lstStyle/>
          <a:p>
            <a:pPr marL="344170" indent="-344170"/>
            <a:r>
              <a:rPr lang="el-GR" dirty="0">
                <a:solidFill>
                  <a:srgbClr val="FFFFFF"/>
                </a:solidFill>
                <a:cs typeface="Arial"/>
              </a:rPr>
              <a:t>Κουμπιά Εισαγωγής/Διαγραφής Παικτών</a:t>
            </a:r>
          </a:p>
        </p:txBody>
      </p:sp>
      <p:pic>
        <p:nvPicPr>
          <p:cNvPr id="3" name="Εικόνα 5" descr="Εικόνα που περιέχει πίνακας&#10;&#10;Περιγραφή που δημιουργήθηκε αυτόματα">
            <a:extLst>
              <a:ext uri="{FF2B5EF4-FFF2-40B4-BE49-F238E27FC236}">
                <a16:creationId xmlns:a16="http://schemas.microsoft.com/office/drawing/2014/main" id="{627294DE-36DC-BA1D-6A61-73A691D4B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304" y="1393671"/>
            <a:ext cx="9350296" cy="5380927"/>
          </a:xfrm>
          <a:prstGeom prst="rect">
            <a:avLst/>
          </a:prstGeom>
        </p:spPr>
      </p:pic>
      <p:sp>
        <p:nvSpPr>
          <p:cNvPr id="2" name="Αριστερό άγκιστρο 1">
            <a:extLst>
              <a:ext uri="{FF2B5EF4-FFF2-40B4-BE49-F238E27FC236}">
                <a16:creationId xmlns:a16="http://schemas.microsoft.com/office/drawing/2014/main" id="{5B4B6F8F-D27C-030D-3370-2355C2EDD037}"/>
              </a:ext>
            </a:extLst>
          </p:cNvPr>
          <p:cNvSpPr/>
          <p:nvPr/>
        </p:nvSpPr>
        <p:spPr>
          <a:xfrm rot="5400000">
            <a:off x="3258348" y="4217020"/>
            <a:ext cx="520389" cy="3893632"/>
          </a:xfrm>
          <a:prstGeom prst="leftBrace">
            <a:avLst/>
          </a:prstGeom>
          <a:solidFill>
            <a:srgbClr val="ED7D31"/>
          </a:solidFill>
          <a:ln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955589-0DFA-D221-DDC4-BDB07DC0ACA2}"/>
              </a:ext>
            </a:extLst>
          </p:cNvPr>
          <p:cNvSpPr txBox="1"/>
          <p:nvPr/>
        </p:nvSpPr>
        <p:spPr>
          <a:xfrm>
            <a:off x="2692787" y="5480592"/>
            <a:ext cx="1563030" cy="36933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l-GR" b="1" dirty="0">
                <a:cs typeface="Arial"/>
              </a:rPr>
              <a:t>Εκτυπώσεις</a:t>
            </a:r>
          </a:p>
        </p:txBody>
      </p:sp>
      <p:sp>
        <p:nvSpPr>
          <p:cNvPr id="7" name="Αριστερό άγκιστρο 6">
            <a:extLst>
              <a:ext uri="{FF2B5EF4-FFF2-40B4-BE49-F238E27FC236}">
                <a16:creationId xmlns:a16="http://schemas.microsoft.com/office/drawing/2014/main" id="{79A9DF6C-105D-1DAE-7945-9101DC6174F2}"/>
              </a:ext>
            </a:extLst>
          </p:cNvPr>
          <p:cNvSpPr/>
          <p:nvPr/>
        </p:nvSpPr>
        <p:spPr>
          <a:xfrm rot="5400000">
            <a:off x="6491273" y="4950212"/>
            <a:ext cx="520389" cy="2416096"/>
          </a:xfrm>
          <a:prstGeom prst="leftBrace">
            <a:avLst/>
          </a:prstGeom>
          <a:solidFill>
            <a:srgbClr val="ED7D31"/>
          </a:solidFill>
          <a:ln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E1DC05-9425-D4B1-257E-47493B4A5A3D}"/>
              </a:ext>
            </a:extLst>
          </p:cNvPr>
          <p:cNvSpPr txBox="1"/>
          <p:nvPr/>
        </p:nvSpPr>
        <p:spPr>
          <a:xfrm>
            <a:off x="5545641" y="5211104"/>
            <a:ext cx="2483005" cy="646331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l-GR" b="1" dirty="0">
                <a:cs typeface="Arial"/>
              </a:rPr>
              <a:t>Διαχείριση Προκλήσεων</a:t>
            </a:r>
          </a:p>
        </p:txBody>
      </p:sp>
      <p:sp>
        <p:nvSpPr>
          <p:cNvPr id="9" name="Αριστερό άγκιστρο 8">
            <a:extLst>
              <a:ext uri="{FF2B5EF4-FFF2-40B4-BE49-F238E27FC236}">
                <a16:creationId xmlns:a16="http://schemas.microsoft.com/office/drawing/2014/main" id="{17F59C5F-49BE-FA24-2510-EF4A774957C8}"/>
              </a:ext>
            </a:extLst>
          </p:cNvPr>
          <p:cNvSpPr/>
          <p:nvPr/>
        </p:nvSpPr>
        <p:spPr>
          <a:xfrm rot="5400000">
            <a:off x="8493846" y="5391614"/>
            <a:ext cx="520389" cy="1533292"/>
          </a:xfrm>
          <a:prstGeom prst="leftBrace">
            <a:avLst/>
          </a:prstGeom>
          <a:solidFill>
            <a:srgbClr val="ED7D31"/>
          </a:solidFill>
          <a:ln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EB59DF-D1EF-FC5F-928D-76F4F14B0C83}"/>
              </a:ext>
            </a:extLst>
          </p:cNvPr>
          <p:cNvSpPr txBox="1"/>
          <p:nvPr/>
        </p:nvSpPr>
        <p:spPr>
          <a:xfrm>
            <a:off x="8091835" y="5211104"/>
            <a:ext cx="1432933" cy="646331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l-GR" b="1" dirty="0">
                <a:cs typeface="Arial"/>
              </a:rPr>
              <a:t>Διαχείριση </a:t>
            </a:r>
            <a:r>
              <a:rPr lang="el-GR" b="1" dirty="0" err="1">
                <a:cs typeface="Arial"/>
              </a:rPr>
              <a:t>Παικτων</a:t>
            </a:r>
          </a:p>
        </p:txBody>
      </p:sp>
    </p:spTree>
    <p:extLst>
      <p:ext uri="{BB962C8B-B14F-4D97-AF65-F5344CB8AC3E}">
        <p14:creationId xmlns:p14="http://schemas.microsoft.com/office/powerpoint/2010/main" val="6468291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5" descr="Εικόνα που περιέχει πίνακας&#10;&#10;Περιγραφή που δημιουργήθηκε αυτόματα">
            <a:extLst>
              <a:ext uri="{FF2B5EF4-FFF2-40B4-BE49-F238E27FC236}">
                <a16:creationId xmlns:a16="http://schemas.microsoft.com/office/drawing/2014/main" id="{627294DE-36DC-BA1D-6A61-73A691D4B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304" y="1393671"/>
            <a:ext cx="9350296" cy="5380927"/>
          </a:xfrm>
          <a:prstGeom prst="rect">
            <a:avLst/>
          </a:prstGeom>
        </p:spPr>
      </p:pic>
      <p:sp>
        <p:nvSpPr>
          <p:cNvPr id="7" name="Θέση περιεχομένου 2">
            <a:extLst>
              <a:ext uri="{FF2B5EF4-FFF2-40B4-BE49-F238E27FC236}">
                <a16:creationId xmlns:a16="http://schemas.microsoft.com/office/drawing/2014/main" id="{69243742-EC42-CDD6-D1FD-374B23F14C20}"/>
              </a:ext>
            </a:extLst>
          </p:cNvPr>
          <p:cNvSpPr txBox="1">
            <a:spLocks/>
          </p:cNvSpPr>
          <p:nvPr/>
        </p:nvSpPr>
        <p:spPr>
          <a:xfrm>
            <a:off x="2550574" y="54189"/>
            <a:ext cx="8019565" cy="13401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4170" indent="-344170"/>
            <a:r>
              <a:rPr lang="el-GR" dirty="0">
                <a:solidFill>
                  <a:srgbClr val="FFFFFF"/>
                </a:solidFill>
                <a:cs typeface="Arial"/>
              </a:rPr>
              <a:t>Επίσης υπάρχουν και δυο ακόμη κουμπιά: </a:t>
            </a:r>
          </a:p>
        </p:txBody>
      </p:sp>
    </p:spTree>
    <p:extLst>
      <p:ext uri="{BB962C8B-B14F-4D97-AF65-F5344CB8AC3E}">
        <p14:creationId xmlns:p14="http://schemas.microsoft.com/office/powerpoint/2010/main" val="36872544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Θέση περιεχομένου 2">
            <a:extLst>
              <a:ext uri="{FF2B5EF4-FFF2-40B4-BE49-F238E27FC236}">
                <a16:creationId xmlns:a16="http://schemas.microsoft.com/office/drawing/2014/main" id="{94B11EF8-8FAC-EB06-2AE9-63639D7E4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0574" y="54189"/>
            <a:ext cx="8019565" cy="1340121"/>
          </a:xfrm>
        </p:spPr>
        <p:txBody>
          <a:bodyPr/>
          <a:lstStyle/>
          <a:p>
            <a:pPr marL="344170" indent="-344170"/>
            <a:r>
              <a:rPr lang="el-GR" dirty="0">
                <a:solidFill>
                  <a:srgbClr val="FFFFFF"/>
                </a:solidFill>
                <a:cs typeface="Arial"/>
              </a:rPr>
              <a:t>Επίσης υπάρχουν και δυο ακόμη κουμπιά: Το κουμπί ρυθμίσεις και η έξοδος.</a:t>
            </a:r>
          </a:p>
        </p:txBody>
      </p:sp>
      <p:pic>
        <p:nvPicPr>
          <p:cNvPr id="3" name="Εικόνα 5" descr="Εικόνα που περιέχει πίνακας&#10;&#10;Περιγραφή που δημιουργήθηκε αυτόματα">
            <a:extLst>
              <a:ext uri="{FF2B5EF4-FFF2-40B4-BE49-F238E27FC236}">
                <a16:creationId xmlns:a16="http://schemas.microsoft.com/office/drawing/2014/main" id="{627294DE-36DC-BA1D-6A61-73A691D4B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304" y="1393671"/>
            <a:ext cx="9350296" cy="5380927"/>
          </a:xfrm>
          <a:prstGeom prst="rect">
            <a:avLst/>
          </a:prstGeom>
        </p:spPr>
      </p:pic>
      <p:sp>
        <p:nvSpPr>
          <p:cNvPr id="2" name="Βέλος: Δεξιό 1">
            <a:extLst>
              <a:ext uri="{FF2B5EF4-FFF2-40B4-BE49-F238E27FC236}">
                <a16:creationId xmlns:a16="http://schemas.microsoft.com/office/drawing/2014/main" id="{03652377-400D-7E64-ABD3-088A0DC63CAA}"/>
              </a:ext>
            </a:extLst>
          </p:cNvPr>
          <p:cNvSpPr/>
          <p:nvPr/>
        </p:nvSpPr>
        <p:spPr>
          <a:xfrm rot="3480000">
            <a:off x="9844260" y="5742171"/>
            <a:ext cx="817756" cy="6040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el-gr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148063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Θέση περιεχομένου 2">
            <a:extLst>
              <a:ext uri="{FF2B5EF4-FFF2-40B4-BE49-F238E27FC236}">
                <a16:creationId xmlns:a16="http://schemas.microsoft.com/office/drawing/2014/main" id="{94B11EF8-8FAC-EB06-2AE9-63639D7E4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0574" y="54189"/>
            <a:ext cx="8019565" cy="1340121"/>
          </a:xfrm>
        </p:spPr>
        <p:txBody>
          <a:bodyPr/>
          <a:lstStyle/>
          <a:p>
            <a:pPr marL="344170" indent="-344170"/>
            <a:r>
              <a:rPr lang="el-GR" dirty="0">
                <a:solidFill>
                  <a:srgbClr val="FFFFFF"/>
                </a:solidFill>
                <a:cs typeface="Arial"/>
              </a:rPr>
              <a:t>Επίσης υπάρχουν και δυο ακόμη κουμπιά: Το κουμπί ρυθμίσεις και η έξοδος.</a:t>
            </a:r>
          </a:p>
        </p:txBody>
      </p:sp>
      <p:pic>
        <p:nvPicPr>
          <p:cNvPr id="3" name="Εικόνα 5" descr="Εικόνα που περιέχει πίνακας&#10;&#10;Περιγραφή που δημιουργήθηκε αυτόματα">
            <a:extLst>
              <a:ext uri="{FF2B5EF4-FFF2-40B4-BE49-F238E27FC236}">
                <a16:creationId xmlns:a16="http://schemas.microsoft.com/office/drawing/2014/main" id="{627294DE-36DC-BA1D-6A61-73A691D4B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304" y="1393671"/>
            <a:ext cx="9350296" cy="5380927"/>
          </a:xfrm>
          <a:prstGeom prst="rect">
            <a:avLst/>
          </a:prstGeom>
        </p:spPr>
      </p:pic>
      <p:sp>
        <p:nvSpPr>
          <p:cNvPr id="2" name="Βέλος: Δεξιό 1">
            <a:extLst>
              <a:ext uri="{FF2B5EF4-FFF2-40B4-BE49-F238E27FC236}">
                <a16:creationId xmlns:a16="http://schemas.microsoft.com/office/drawing/2014/main" id="{03652377-400D-7E64-ABD3-088A0DC63CAA}"/>
              </a:ext>
            </a:extLst>
          </p:cNvPr>
          <p:cNvSpPr/>
          <p:nvPr/>
        </p:nvSpPr>
        <p:spPr>
          <a:xfrm rot="3480000">
            <a:off x="9844260" y="5742171"/>
            <a:ext cx="817756" cy="6040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el-gr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034256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Θέση περιεχομένου 2">
            <a:extLst>
              <a:ext uri="{FF2B5EF4-FFF2-40B4-BE49-F238E27FC236}">
                <a16:creationId xmlns:a16="http://schemas.microsoft.com/office/drawing/2014/main" id="{94B11EF8-8FAC-EB06-2AE9-63639D7E4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0574" y="54189"/>
            <a:ext cx="8019565" cy="1340121"/>
          </a:xfrm>
        </p:spPr>
        <p:txBody>
          <a:bodyPr/>
          <a:lstStyle/>
          <a:p>
            <a:pPr marL="344170" indent="-344170"/>
            <a:r>
              <a:rPr lang="el-GR" dirty="0">
                <a:solidFill>
                  <a:srgbClr val="FFFFFF"/>
                </a:solidFill>
                <a:cs typeface="Arial"/>
              </a:rPr>
              <a:t>Στη Οθόνη βλέπουμε τις εξής πληροφορίες.</a:t>
            </a:r>
          </a:p>
        </p:txBody>
      </p:sp>
      <p:pic>
        <p:nvPicPr>
          <p:cNvPr id="4" name="Εικόνα 5" descr="Εικόνα που περιέχει πίνακας&#10;&#10;Περιγραφή που δημιουργήθηκε αυτόματα">
            <a:extLst>
              <a:ext uri="{FF2B5EF4-FFF2-40B4-BE49-F238E27FC236}">
                <a16:creationId xmlns:a16="http://schemas.microsoft.com/office/drawing/2014/main" id="{B5C942AB-AECA-5821-4778-475AF3A4D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961" y="1298325"/>
            <a:ext cx="9545443" cy="524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234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Θέση περιεχομένου 2">
            <a:extLst>
              <a:ext uri="{FF2B5EF4-FFF2-40B4-BE49-F238E27FC236}">
                <a16:creationId xmlns:a16="http://schemas.microsoft.com/office/drawing/2014/main" id="{94B11EF8-8FAC-EB06-2AE9-63639D7E4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0574" y="54189"/>
            <a:ext cx="8019565" cy="1340121"/>
          </a:xfrm>
        </p:spPr>
        <p:txBody>
          <a:bodyPr/>
          <a:lstStyle/>
          <a:p>
            <a:pPr marL="344170" indent="-344170"/>
            <a:r>
              <a:rPr lang="el-GR" dirty="0">
                <a:solidFill>
                  <a:srgbClr val="FFFFFF"/>
                </a:solidFill>
                <a:cs typeface="Arial"/>
              </a:rPr>
              <a:t>Στη Οθόνη βλέπουμε τις εξής πληροφορίες.</a:t>
            </a:r>
          </a:p>
        </p:txBody>
      </p:sp>
      <p:pic>
        <p:nvPicPr>
          <p:cNvPr id="4" name="Εικόνα 5" descr="Εικόνα που περιέχει πίνακας&#10;&#10;Περιγραφή που δημιουργήθηκε αυτόματα">
            <a:extLst>
              <a:ext uri="{FF2B5EF4-FFF2-40B4-BE49-F238E27FC236}">
                <a16:creationId xmlns:a16="http://schemas.microsoft.com/office/drawing/2014/main" id="{B5C942AB-AECA-5821-4778-475AF3A4D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961" y="1298325"/>
            <a:ext cx="9545443" cy="524637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7DCE43-16CF-8A0F-10E3-BDC9F734506A}"/>
              </a:ext>
            </a:extLst>
          </p:cNvPr>
          <p:cNvSpPr txBox="1"/>
          <p:nvPr/>
        </p:nvSpPr>
        <p:spPr>
          <a:xfrm>
            <a:off x="1825083" y="4306229"/>
            <a:ext cx="2743200" cy="12003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dirty="0">
                <a:cs typeface="Arial"/>
              </a:rPr>
              <a:t>Την θέση κατάταξης του κάθε παίχτη που έχει στο </a:t>
            </a:r>
            <a:r>
              <a:rPr lang="el-GR" dirty="0" err="1">
                <a:cs typeface="Arial"/>
              </a:rPr>
              <a:t>Ladder</a:t>
            </a:r>
            <a:r>
              <a:rPr lang="el-GR" dirty="0">
                <a:cs typeface="Arial"/>
              </a:rPr>
              <a:t>, αριστερά από το όνομα του.</a:t>
            </a:r>
          </a:p>
        </p:txBody>
      </p:sp>
    </p:spTree>
    <p:extLst>
      <p:ext uri="{BB962C8B-B14F-4D97-AF65-F5344CB8AC3E}">
        <p14:creationId xmlns:p14="http://schemas.microsoft.com/office/powerpoint/2010/main" val="41799557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Θέση περιεχομένου 2">
            <a:extLst>
              <a:ext uri="{FF2B5EF4-FFF2-40B4-BE49-F238E27FC236}">
                <a16:creationId xmlns:a16="http://schemas.microsoft.com/office/drawing/2014/main" id="{94B11EF8-8FAC-EB06-2AE9-63639D7E4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0574" y="54189"/>
            <a:ext cx="8019565" cy="1340121"/>
          </a:xfrm>
        </p:spPr>
        <p:txBody>
          <a:bodyPr/>
          <a:lstStyle/>
          <a:p>
            <a:pPr marL="344170" indent="-344170"/>
            <a:r>
              <a:rPr lang="el-GR" dirty="0">
                <a:solidFill>
                  <a:srgbClr val="FFFFFF"/>
                </a:solidFill>
                <a:cs typeface="Arial"/>
              </a:rPr>
              <a:t>Στη Οθόνη βλέπουμε τις εξής πληροφορίες.</a:t>
            </a:r>
          </a:p>
        </p:txBody>
      </p:sp>
      <p:pic>
        <p:nvPicPr>
          <p:cNvPr id="4" name="Εικόνα 5" descr="Εικόνα που περιέχει πίνακας&#10;&#10;Περιγραφή που δημιουργήθηκε αυτόματα">
            <a:extLst>
              <a:ext uri="{FF2B5EF4-FFF2-40B4-BE49-F238E27FC236}">
                <a16:creationId xmlns:a16="http://schemas.microsoft.com/office/drawing/2014/main" id="{B5C942AB-AECA-5821-4778-475AF3A4D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961" y="1298325"/>
            <a:ext cx="9545443" cy="524637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7DCE43-16CF-8A0F-10E3-BDC9F734506A}"/>
              </a:ext>
            </a:extLst>
          </p:cNvPr>
          <p:cNvSpPr txBox="1"/>
          <p:nvPr/>
        </p:nvSpPr>
        <p:spPr>
          <a:xfrm>
            <a:off x="1825083" y="4306229"/>
            <a:ext cx="2743200" cy="12003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dirty="0">
                <a:cs typeface="Arial"/>
              </a:rPr>
              <a:t>Την θέση κατάταξης του κάθε παίχτη που έχει στο </a:t>
            </a:r>
            <a:r>
              <a:rPr lang="el-GR" dirty="0" err="1">
                <a:cs typeface="Arial"/>
              </a:rPr>
              <a:t>Ladder</a:t>
            </a:r>
            <a:r>
              <a:rPr lang="el-GR" dirty="0">
                <a:cs typeface="Arial"/>
              </a:rPr>
              <a:t>, αριστερά από το όνομα του.</a:t>
            </a:r>
          </a:p>
        </p:txBody>
      </p:sp>
      <p:sp>
        <p:nvSpPr>
          <p:cNvPr id="3" name="Βέλος: Δεξιό 2">
            <a:extLst>
              <a:ext uri="{FF2B5EF4-FFF2-40B4-BE49-F238E27FC236}">
                <a16:creationId xmlns:a16="http://schemas.microsoft.com/office/drawing/2014/main" id="{0342CE07-638C-0376-F084-AD96C64281DD}"/>
              </a:ext>
            </a:extLst>
          </p:cNvPr>
          <p:cNvSpPr/>
          <p:nvPr/>
        </p:nvSpPr>
        <p:spPr>
          <a:xfrm rot="15480000">
            <a:off x="1880431" y="3502634"/>
            <a:ext cx="817756" cy="6040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el-gr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65700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EDF36DA-BC6C-AB92-D2BA-6B0E09683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0574" y="54189"/>
            <a:ext cx="8019565" cy="2222926"/>
          </a:xfrm>
        </p:spPr>
        <p:txBody>
          <a:bodyPr/>
          <a:lstStyle/>
          <a:p>
            <a:pPr marL="344170" indent="-344170"/>
            <a:r>
              <a:rPr lang="el-GR" dirty="0">
                <a:cs typeface="Arial"/>
              </a:rPr>
              <a:t>Στο </a:t>
            </a:r>
            <a:r>
              <a:rPr lang="el-GR" dirty="0" err="1">
                <a:cs typeface="Arial"/>
              </a:rPr>
              <a:t>παραθυρο</a:t>
            </a:r>
            <a:r>
              <a:rPr lang="el-GR" dirty="0">
                <a:cs typeface="Arial"/>
              </a:rPr>
              <a:t> που θα </a:t>
            </a:r>
            <a:r>
              <a:rPr lang="el-GR" dirty="0" err="1">
                <a:cs typeface="Arial"/>
              </a:rPr>
              <a:t>εμφανιστει</a:t>
            </a:r>
            <a:r>
              <a:rPr lang="el-GR" dirty="0">
                <a:cs typeface="Arial"/>
              </a:rPr>
              <a:t> </a:t>
            </a:r>
            <a:r>
              <a:rPr lang="el-GR" dirty="0" err="1">
                <a:cs typeface="Arial"/>
              </a:rPr>
              <a:t>διαβαζουμε</a:t>
            </a:r>
            <a:r>
              <a:rPr lang="el-GR" dirty="0">
                <a:cs typeface="Arial"/>
              </a:rPr>
              <a:t> το </a:t>
            </a:r>
            <a:r>
              <a:rPr lang="el-GR" dirty="0" err="1">
                <a:cs typeface="Arial"/>
              </a:rPr>
              <a:t>License</a:t>
            </a:r>
            <a:r>
              <a:rPr lang="el-GR" dirty="0">
                <a:cs typeface="Arial"/>
              </a:rPr>
              <a:t> Agreement και </a:t>
            </a:r>
            <a:r>
              <a:rPr lang="el-GR" dirty="0" err="1">
                <a:cs typeface="Arial"/>
              </a:rPr>
              <a:t>αφου</a:t>
            </a:r>
            <a:r>
              <a:rPr lang="el-GR" dirty="0">
                <a:cs typeface="Arial"/>
              </a:rPr>
              <a:t> </a:t>
            </a:r>
            <a:r>
              <a:rPr lang="el-GR" dirty="0" err="1">
                <a:cs typeface="Arial"/>
              </a:rPr>
              <a:t>συμφωνησουμε</a:t>
            </a:r>
            <a:r>
              <a:rPr lang="el-GR" dirty="0">
                <a:cs typeface="Arial"/>
              </a:rPr>
              <a:t> </a:t>
            </a:r>
            <a:r>
              <a:rPr lang="el-GR" dirty="0" err="1">
                <a:cs typeface="Arial"/>
              </a:rPr>
              <a:t>επιλεγουμε</a:t>
            </a:r>
            <a:r>
              <a:rPr lang="el-GR" dirty="0">
                <a:cs typeface="Arial"/>
              </a:rPr>
              <a:t> το " I </a:t>
            </a:r>
            <a:r>
              <a:rPr lang="el-GR" dirty="0" err="1">
                <a:cs typeface="Arial"/>
              </a:rPr>
              <a:t>accept</a:t>
            </a:r>
            <a:r>
              <a:rPr lang="el-GR" dirty="0">
                <a:cs typeface="Arial"/>
              </a:rPr>
              <a:t> the </a:t>
            </a:r>
            <a:r>
              <a:rPr lang="el-GR" dirty="0" err="1">
                <a:cs typeface="Arial"/>
              </a:rPr>
              <a:t>agreement</a:t>
            </a:r>
            <a:r>
              <a:rPr lang="el-GR" dirty="0">
                <a:cs typeface="Arial"/>
              </a:rPr>
              <a:t>" και </a:t>
            </a:r>
            <a:r>
              <a:rPr lang="el-GR" dirty="0" err="1">
                <a:cs typeface="Arial"/>
              </a:rPr>
              <a:t>παταμε</a:t>
            </a:r>
            <a:r>
              <a:rPr lang="el-GR" dirty="0">
                <a:cs typeface="Arial"/>
              </a:rPr>
              <a:t> στο </a:t>
            </a:r>
            <a:r>
              <a:rPr lang="el-GR" dirty="0" err="1">
                <a:cs typeface="Arial"/>
              </a:rPr>
              <a:t>κουμπι</a:t>
            </a:r>
            <a:r>
              <a:rPr lang="el-GR" dirty="0">
                <a:cs typeface="Arial"/>
              </a:rPr>
              <a:t> </a:t>
            </a:r>
            <a:r>
              <a:rPr lang="el-GR" dirty="0" err="1">
                <a:cs typeface="Arial"/>
              </a:rPr>
              <a:t>Next</a:t>
            </a:r>
            <a:r>
              <a:rPr lang="el-GR" dirty="0">
                <a:cs typeface="Arial"/>
              </a:rPr>
              <a:t>.</a:t>
            </a:r>
          </a:p>
        </p:txBody>
      </p:sp>
      <p:pic>
        <p:nvPicPr>
          <p:cNvPr id="4" name="Εικόνα 4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FF8F611E-D2E1-AF8C-2F51-422A424E0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843539"/>
            <a:ext cx="9155150" cy="468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4543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Θέση περιεχομένου 2">
            <a:extLst>
              <a:ext uri="{FF2B5EF4-FFF2-40B4-BE49-F238E27FC236}">
                <a16:creationId xmlns:a16="http://schemas.microsoft.com/office/drawing/2014/main" id="{94B11EF8-8FAC-EB06-2AE9-63639D7E4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0574" y="54189"/>
            <a:ext cx="8019565" cy="1340121"/>
          </a:xfrm>
        </p:spPr>
        <p:txBody>
          <a:bodyPr/>
          <a:lstStyle/>
          <a:p>
            <a:pPr marL="344170" indent="-344170"/>
            <a:r>
              <a:rPr lang="el-GR" dirty="0">
                <a:solidFill>
                  <a:srgbClr val="FFFFFF"/>
                </a:solidFill>
                <a:cs typeface="Arial"/>
              </a:rPr>
              <a:t>Στη Οθόνη βλέπουμε τις εξής πληροφορίες.</a:t>
            </a:r>
          </a:p>
        </p:txBody>
      </p:sp>
      <p:pic>
        <p:nvPicPr>
          <p:cNvPr id="4" name="Εικόνα 5" descr="Εικόνα που περιέχει πίνακας&#10;&#10;Περιγραφή που δημιουργήθηκε αυτόματα">
            <a:extLst>
              <a:ext uri="{FF2B5EF4-FFF2-40B4-BE49-F238E27FC236}">
                <a16:creationId xmlns:a16="http://schemas.microsoft.com/office/drawing/2014/main" id="{B5C942AB-AECA-5821-4778-475AF3A4D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961" y="1298325"/>
            <a:ext cx="9545443" cy="524637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7DCE43-16CF-8A0F-10E3-BDC9F734506A}"/>
              </a:ext>
            </a:extLst>
          </p:cNvPr>
          <p:cNvSpPr txBox="1"/>
          <p:nvPr/>
        </p:nvSpPr>
        <p:spPr>
          <a:xfrm>
            <a:off x="3079595" y="4854497"/>
            <a:ext cx="3533078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dirty="0">
                <a:cs typeface="Arial"/>
              </a:rPr>
              <a:t>Το ονοματεπώνυμο του κάθε παίχτη και την ηλικία του.</a:t>
            </a:r>
          </a:p>
        </p:txBody>
      </p:sp>
    </p:spTree>
    <p:extLst>
      <p:ext uri="{BB962C8B-B14F-4D97-AF65-F5344CB8AC3E}">
        <p14:creationId xmlns:p14="http://schemas.microsoft.com/office/powerpoint/2010/main" val="36697317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Θέση περιεχομένου 2">
            <a:extLst>
              <a:ext uri="{FF2B5EF4-FFF2-40B4-BE49-F238E27FC236}">
                <a16:creationId xmlns:a16="http://schemas.microsoft.com/office/drawing/2014/main" id="{94B11EF8-8FAC-EB06-2AE9-63639D7E4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0574" y="54189"/>
            <a:ext cx="8019565" cy="1340121"/>
          </a:xfrm>
        </p:spPr>
        <p:txBody>
          <a:bodyPr/>
          <a:lstStyle/>
          <a:p>
            <a:pPr marL="344170" indent="-344170"/>
            <a:r>
              <a:rPr lang="el-GR" dirty="0">
                <a:solidFill>
                  <a:srgbClr val="FFFFFF"/>
                </a:solidFill>
                <a:cs typeface="Arial"/>
              </a:rPr>
              <a:t>Στη Οθόνη βλέπουμε τις εξής πληροφορίες.</a:t>
            </a:r>
          </a:p>
        </p:txBody>
      </p:sp>
      <p:pic>
        <p:nvPicPr>
          <p:cNvPr id="4" name="Εικόνα 5" descr="Εικόνα που περιέχει πίνακας&#10;&#10;Περιγραφή που δημιουργήθηκε αυτόματα">
            <a:extLst>
              <a:ext uri="{FF2B5EF4-FFF2-40B4-BE49-F238E27FC236}">
                <a16:creationId xmlns:a16="http://schemas.microsoft.com/office/drawing/2014/main" id="{B5C942AB-AECA-5821-4778-475AF3A4D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961" y="1298325"/>
            <a:ext cx="9545443" cy="524637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7DCE43-16CF-8A0F-10E3-BDC9F734506A}"/>
              </a:ext>
            </a:extLst>
          </p:cNvPr>
          <p:cNvSpPr txBox="1"/>
          <p:nvPr/>
        </p:nvSpPr>
        <p:spPr>
          <a:xfrm>
            <a:off x="3126058" y="4910253"/>
            <a:ext cx="3533078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dirty="0">
                <a:cs typeface="Arial"/>
              </a:rPr>
              <a:t>Το ονοματεπώνυμο του κάθε παίχτη και την ηλικία του.</a:t>
            </a:r>
          </a:p>
        </p:txBody>
      </p:sp>
      <p:sp>
        <p:nvSpPr>
          <p:cNvPr id="6" name="Βέλος: Δεξιό 5">
            <a:extLst>
              <a:ext uri="{FF2B5EF4-FFF2-40B4-BE49-F238E27FC236}">
                <a16:creationId xmlns:a16="http://schemas.microsoft.com/office/drawing/2014/main" id="{FE11F778-034D-2FCB-4A53-BDF7212A825A}"/>
              </a:ext>
            </a:extLst>
          </p:cNvPr>
          <p:cNvSpPr/>
          <p:nvPr/>
        </p:nvSpPr>
        <p:spPr>
          <a:xfrm rot="16200000">
            <a:off x="4435919" y="4143829"/>
            <a:ext cx="817756" cy="6040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el-gr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663281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Θέση περιεχομένου 2">
            <a:extLst>
              <a:ext uri="{FF2B5EF4-FFF2-40B4-BE49-F238E27FC236}">
                <a16:creationId xmlns:a16="http://schemas.microsoft.com/office/drawing/2014/main" id="{94B11EF8-8FAC-EB06-2AE9-63639D7E4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0574" y="54189"/>
            <a:ext cx="8019565" cy="1340121"/>
          </a:xfrm>
        </p:spPr>
        <p:txBody>
          <a:bodyPr/>
          <a:lstStyle/>
          <a:p>
            <a:pPr marL="344170" indent="-344170"/>
            <a:r>
              <a:rPr lang="el-GR" dirty="0">
                <a:solidFill>
                  <a:srgbClr val="FFFFFF"/>
                </a:solidFill>
                <a:cs typeface="Arial"/>
              </a:rPr>
              <a:t>Στη Οθόνη βλέπουμε τις εξής πληροφορίες.</a:t>
            </a:r>
          </a:p>
        </p:txBody>
      </p:sp>
      <p:pic>
        <p:nvPicPr>
          <p:cNvPr id="4" name="Εικόνα 5" descr="Εικόνα που περιέχει πίνακας&#10;&#10;Περιγραφή που δημιουργήθηκε αυτόματα">
            <a:extLst>
              <a:ext uri="{FF2B5EF4-FFF2-40B4-BE49-F238E27FC236}">
                <a16:creationId xmlns:a16="http://schemas.microsoft.com/office/drawing/2014/main" id="{B5C942AB-AECA-5821-4778-475AF3A4D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961" y="1298325"/>
            <a:ext cx="9545443" cy="524637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7DCE43-16CF-8A0F-10E3-BDC9F734506A}"/>
              </a:ext>
            </a:extLst>
          </p:cNvPr>
          <p:cNvSpPr txBox="1"/>
          <p:nvPr/>
        </p:nvSpPr>
        <p:spPr>
          <a:xfrm>
            <a:off x="6560356" y="4895997"/>
            <a:ext cx="3533078" cy="12003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dirty="0">
                <a:cs typeface="Arial"/>
              </a:rPr>
              <a:t>Στην Στήλη </a:t>
            </a:r>
            <a:r>
              <a:rPr lang="en-US" dirty="0">
                <a:cs typeface="Arial"/>
              </a:rPr>
              <a:t>Wildcard </a:t>
            </a:r>
            <a:r>
              <a:rPr lang="el-GR" dirty="0">
                <a:cs typeface="Arial"/>
              </a:rPr>
              <a:t>βλέπουμε ποιος παίχτης έχει </a:t>
            </a:r>
            <a:r>
              <a:rPr lang="en-US" dirty="0">
                <a:cs typeface="Arial"/>
              </a:rPr>
              <a:t>wildcard </a:t>
            </a:r>
            <a:r>
              <a:rPr lang="el-GR" dirty="0">
                <a:cs typeface="Arial"/>
              </a:rPr>
              <a:t>και ποιος όχι.</a:t>
            </a:r>
          </a:p>
          <a:p>
            <a:r>
              <a:rPr lang="el-GR" dirty="0">
                <a:cs typeface="Arial"/>
              </a:rPr>
              <a:t>Τ</a:t>
            </a:r>
            <a:r>
              <a:rPr lang="en-US" dirty="0">
                <a:cs typeface="Arial"/>
              </a:rPr>
              <a:t>RUE=</a:t>
            </a:r>
            <a:r>
              <a:rPr lang="el-GR" dirty="0">
                <a:cs typeface="Arial"/>
              </a:rPr>
              <a:t> Έχει </a:t>
            </a:r>
            <a:r>
              <a:rPr lang="en-US" dirty="0">
                <a:cs typeface="Arial"/>
              </a:rPr>
              <a:t>wildcard </a:t>
            </a:r>
            <a:endParaRPr lang="el-GR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49938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Θέση περιεχομένου 2">
            <a:extLst>
              <a:ext uri="{FF2B5EF4-FFF2-40B4-BE49-F238E27FC236}">
                <a16:creationId xmlns:a16="http://schemas.microsoft.com/office/drawing/2014/main" id="{94B11EF8-8FAC-EB06-2AE9-63639D7E4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0574" y="54189"/>
            <a:ext cx="8019565" cy="1340121"/>
          </a:xfrm>
        </p:spPr>
        <p:txBody>
          <a:bodyPr/>
          <a:lstStyle/>
          <a:p>
            <a:pPr marL="344170" indent="-344170"/>
            <a:r>
              <a:rPr lang="el-GR" dirty="0">
                <a:solidFill>
                  <a:srgbClr val="FFFFFF"/>
                </a:solidFill>
                <a:cs typeface="Arial"/>
              </a:rPr>
              <a:t>Στη Οθόνη βλέπουμε τις εξής πληροφορίες.</a:t>
            </a:r>
          </a:p>
        </p:txBody>
      </p:sp>
      <p:pic>
        <p:nvPicPr>
          <p:cNvPr id="4" name="Εικόνα 5" descr="Εικόνα που περιέχει πίνακας&#10;&#10;Περιγραφή που δημιουργήθηκε αυτόματα">
            <a:extLst>
              <a:ext uri="{FF2B5EF4-FFF2-40B4-BE49-F238E27FC236}">
                <a16:creationId xmlns:a16="http://schemas.microsoft.com/office/drawing/2014/main" id="{B5C942AB-AECA-5821-4778-475AF3A4D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961" y="1298325"/>
            <a:ext cx="9545443" cy="524637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7DCE43-16CF-8A0F-10E3-BDC9F734506A}"/>
              </a:ext>
            </a:extLst>
          </p:cNvPr>
          <p:cNvSpPr txBox="1"/>
          <p:nvPr/>
        </p:nvSpPr>
        <p:spPr>
          <a:xfrm>
            <a:off x="6560356" y="4895997"/>
            <a:ext cx="3533078" cy="12003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dirty="0">
                <a:cs typeface="Arial"/>
              </a:rPr>
              <a:t>Στην Στήλη </a:t>
            </a:r>
            <a:r>
              <a:rPr lang="en-US" dirty="0">
                <a:cs typeface="Arial"/>
              </a:rPr>
              <a:t>Wildcard </a:t>
            </a:r>
            <a:r>
              <a:rPr lang="el-GR" dirty="0">
                <a:cs typeface="Arial"/>
              </a:rPr>
              <a:t>βλέπουμε ποιος παίχτης έχει </a:t>
            </a:r>
            <a:r>
              <a:rPr lang="en-US" dirty="0">
                <a:cs typeface="Arial"/>
              </a:rPr>
              <a:t>wildcard </a:t>
            </a:r>
            <a:r>
              <a:rPr lang="el-GR" dirty="0">
                <a:cs typeface="Arial"/>
              </a:rPr>
              <a:t>και ποιος όχι.</a:t>
            </a:r>
          </a:p>
          <a:p>
            <a:r>
              <a:rPr lang="el-GR" dirty="0">
                <a:cs typeface="Arial"/>
              </a:rPr>
              <a:t>Τ</a:t>
            </a:r>
            <a:r>
              <a:rPr lang="en-US" dirty="0">
                <a:cs typeface="Arial"/>
              </a:rPr>
              <a:t>RUE=</a:t>
            </a:r>
            <a:r>
              <a:rPr lang="el-GR" dirty="0">
                <a:cs typeface="Arial"/>
              </a:rPr>
              <a:t> Έχει </a:t>
            </a:r>
            <a:r>
              <a:rPr lang="en-US" dirty="0">
                <a:cs typeface="Arial"/>
              </a:rPr>
              <a:t>wildcard </a:t>
            </a:r>
            <a:endParaRPr lang="el-GR" dirty="0">
              <a:cs typeface="Arial"/>
            </a:endParaRPr>
          </a:p>
        </p:txBody>
      </p:sp>
      <p:sp>
        <p:nvSpPr>
          <p:cNvPr id="6" name="Βέλος: Δεξιό 5">
            <a:extLst>
              <a:ext uri="{FF2B5EF4-FFF2-40B4-BE49-F238E27FC236}">
                <a16:creationId xmlns:a16="http://schemas.microsoft.com/office/drawing/2014/main" id="{D0090BD7-3060-C8D9-BCBC-743FAB7D1EE0}"/>
              </a:ext>
            </a:extLst>
          </p:cNvPr>
          <p:cNvSpPr/>
          <p:nvPr/>
        </p:nvSpPr>
        <p:spPr>
          <a:xfrm rot="16200000">
            <a:off x="7712520" y="4185108"/>
            <a:ext cx="817756" cy="6040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el-gr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581002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Θέση περιεχομένου 2">
            <a:extLst>
              <a:ext uri="{FF2B5EF4-FFF2-40B4-BE49-F238E27FC236}">
                <a16:creationId xmlns:a16="http://schemas.microsoft.com/office/drawing/2014/main" id="{94B11EF8-8FAC-EB06-2AE9-63639D7E4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0574" y="54189"/>
            <a:ext cx="8019565" cy="1340121"/>
          </a:xfrm>
        </p:spPr>
        <p:txBody>
          <a:bodyPr/>
          <a:lstStyle/>
          <a:p>
            <a:pPr marL="344170" indent="-344170"/>
            <a:r>
              <a:rPr lang="el-GR" dirty="0">
                <a:solidFill>
                  <a:srgbClr val="FFFFFF"/>
                </a:solidFill>
                <a:cs typeface="Arial"/>
              </a:rPr>
              <a:t>Στη Οθόνη βλέπουμε τις εξής πληροφορίες.</a:t>
            </a:r>
          </a:p>
        </p:txBody>
      </p:sp>
      <p:pic>
        <p:nvPicPr>
          <p:cNvPr id="4" name="Εικόνα 5" descr="Εικόνα που περιέχει πίνακας&#10;&#10;Περιγραφή που δημιουργήθηκε αυτόματα">
            <a:extLst>
              <a:ext uri="{FF2B5EF4-FFF2-40B4-BE49-F238E27FC236}">
                <a16:creationId xmlns:a16="http://schemas.microsoft.com/office/drawing/2014/main" id="{B5C942AB-AECA-5821-4778-475AF3A4D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961" y="1298325"/>
            <a:ext cx="9545443" cy="524637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7DCE43-16CF-8A0F-10E3-BDC9F734506A}"/>
              </a:ext>
            </a:extLst>
          </p:cNvPr>
          <p:cNvSpPr txBox="1"/>
          <p:nvPr/>
        </p:nvSpPr>
        <p:spPr>
          <a:xfrm>
            <a:off x="6908800" y="4939805"/>
            <a:ext cx="4048234" cy="14773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dirty="0">
                <a:cs typeface="Arial"/>
              </a:rPr>
              <a:t>Στην Στήλη ενεργά παιχνίδια</a:t>
            </a:r>
            <a:r>
              <a:rPr lang="en-US" dirty="0">
                <a:cs typeface="Arial"/>
              </a:rPr>
              <a:t> </a:t>
            </a:r>
            <a:r>
              <a:rPr lang="el-GR" dirty="0">
                <a:cs typeface="Arial"/>
              </a:rPr>
              <a:t>βλέπουμε ποιος παίχτης έχει την δυνατότητα να κάνεις πρόκληση η όχι.</a:t>
            </a:r>
          </a:p>
          <a:p>
            <a:r>
              <a:rPr lang="el-GR" dirty="0">
                <a:cs typeface="Arial"/>
              </a:rPr>
              <a:t>Τ</a:t>
            </a:r>
            <a:r>
              <a:rPr lang="en-US" dirty="0">
                <a:cs typeface="Arial"/>
              </a:rPr>
              <a:t>RUE=</a:t>
            </a:r>
            <a:r>
              <a:rPr lang="el-GR" dirty="0">
                <a:cs typeface="Arial"/>
              </a:rPr>
              <a:t> Μπορείς να κάνεις πρόκληση παίχτη.</a:t>
            </a:r>
            <a:r>
              <a:rPr lang="en-US" dirty="0">
                <a:cs typeface="Arial"/>
              </a:rPr>
              <a:t> </a:t>
            </a:r>
            <a:endParaRPr lang="el-GR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36687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Θέση περιεχομένου 2">
            <a:extLst>
              <a:ext uri="{FF2B5EF4-FFF2-40B4-BE49-F238E27FC236}">
                <a16:creationId xmlns:a16="http://schemas.microsoft.com/office/drawing/2014/main" id="{94B11EF8-8FAC-EB06-2AE9-63639D7E4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0574" y="54189"/>
            <a:ext cx="8019565" cy="1340121"/>
          </a:xfrm>
        </p:spPr>
        <p:txBody>
          <a:bodyPr/>
          <a:lstStyle/>
          <a:p>
            <a:pPr marL="344170" indent="-344170"/>
            <a:r>
              <a:rPr lang="el-GR" dirty="0">
                <a:solidFill>
                  <a:srgbClr val="FFFFFF"/>
                </a:solidFill>
                <a:cs typeface="Arial"/>
              </a:rPr>
              <a:t>Στη Οθόνη βλέπουμε τις εξής πληροφορίες.</a:t>
            </a:r>
          </a:p>
        </p:txBody>
      </p:sp>
      <p:pic>
        <p:nvPicPr>
          <p:cNvPr id="4" name="Εικόνα 5" descr="Εικόνα που περιέχει πίνακας&#10;&#10;Περιγραφή που δημιουργήθηκε αυτόματα">
            <a:extLst>
              <a:ext uri="{FF2B5EF4-FFF2-40B4-BE49-F238E27FC236}">
                <a16:creationId xmlns:a16="http://schemas.microsoft.com/office/drawing/2014/main" id="{B5C942AB-AECA-5821-4778-475AF3A4D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961" y="1298325"/>
            <a:ext cx="9545443" cy="524637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7DCE43-16CF-8A0F-10E3-BDC9F734506A}"/>
              </a:ext>
            </a:extLst>
          </p:cNvPr>
          <p:cNvSpPr txBox="1"/>
          <p:nvPr/>
        </p:nvSpPr>
        <p:spPr>
          <a:xfrm>
            <a:off x="6908800" y="4939805"/>
            <a:ext cx="4048234" cy="14773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dirty="0">
                <a:cs typeface="Arial"/>
              </a:rPr>
              <a:t>Στην Στήλη ενεργά παιχνίδια</a:t>
            </a:r>
            <a:r>
              <a:rPr lang="en-US" dirty="0">
                <a:cs typeface="Arial"/>
              </a:rPr>
              <a:t> </a:t>
            </a:r>
            <a:r>
              <a:rPr lang="el-GR" dirty="0">
                <a:cs typeface="Arial"/>
              </a:rPr>
              <a:t>βλέπουμε ποιος παίχτης έχει την δυνατότητα να κάνεις πρόκληση η όχι.</a:t>
            </a:r>
          </a:p>
          <a:p>
            <a:r>
              <a:rPr lang="el-GR" dirty="0">
                <a:cs typeface="Arial"/>
              </a:rPr>
              <a:t>Τ</a:t>
            </a:r>
            <a:r>
              <a:rPr lang="en-US" dirty="0">
                <a:cs typeface="Arial"/>
              </a:rPr>
              <a:t>RUE=</a:t>
            </a:r>
            <a:r>
              <a:rPr lang="el-GR" dirty="0">
                <a:cs typeface="Arial"/>
              </a:rPr>
              <a:t> Μπορείς να κάνεις πρόκληση παίχτη.</a:t>
            </a:r>
            <a:r>
              <a:rPr lang="en-US" dirty="0">
                <a:cs typeface="Arial"/>
              </a:rPr>
              <a:t> </a:t>
            </a:r>
            <a:endParaRPr lang="el-GR" dirty="0">
              <a:cs typeface="Arial"/>
            </a:endParaRPr>
          </a:p>
        </p:txBody>
      </p:sp>
      <p:sp>
        <p:nvSpPr>
          <p:cNvPr id="6" name="Βέλος: Δεξιό 5">
            <a:extLst>
              <a:ext uri="{FF2B5EF4-FFF2-40B4-BE49-F238E27FC236}">
                <a16:creationId xmlns:a16="http://schemas.microsoft.com/office/drawing/2014/main" id="{527DBB42-277A-62C9-CF08-83FF77C17698}"/>
              </a:ext>
            </a:extLst>
          </p:cNvPr>
          <p:cNvSpPr/>
          <p:nvPr/>
        </p:nvSpPr>
        <p:spPr>
          <a:xfrm rot="16200000">
            <a:off x="9177254" y="4168175"/>
            <a:ext cx="817756" cy="6040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el-gr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531168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5" descr="Εικόνα που περιέχει πίνακας&#10;&#10;Περιγραφή που δημιουργήθηκε αυτόματα">
            <a:extLst>
              <a:ext uri="{FF2B5EF4-FFF2-40B4-BE49-F238E27FC236}">
                <a16:creationId xmlns:a16="http://schemas.microsoft.com/office/drawing/2014/main" id="{627294DE-36DC-BA1D-6A61-73A691D4B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304" y="1393671"/>
            <a:ext cx="9350296" cy="5380927"/>
          </a:xfrm>
          <a:prstGeom prst="rect">
            <a:avLst/>
          </a:prstGeom>
        </p:spPr>
      </p:pic>
      <p:sp>
        <p:nvSpPr>
          <p:cNvPr id="7" name="Θέση περιεχομένου 2">
            <a:extLst>
              <a:ext uri="{FF2B5EF4-FFF2-40B4-BE49-F238E27FC236}">
                <a16:creationId xmlns:a16="http://schemas.microsoft.com/office/drawing/2014/main" id="{69243742-EC42-CDD6-D1FD-374B23F14C20}"/>
              </a:ext>
            </a:extLst>
          </p:cNvPr>
          <p:cNvSpPr txBox="1">
            <a:spLocks/>
          </p:cNvSpPr>
          <p:nvPr/>
        </p:nvSpPr>
        <p:spPr>
          <a:xfrm>
            <a:off x="2550574" y="54189"/>
            <a:ext cx="8019565" cy="13401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4170" indent="-344170"/>
            <a:r>
              <a:rPr lang="el-GR" dirty="0">
                <a:solidFill>
                  <a:srgbClr val="FFFFFF"/>
                </a:solidFill>
                <a:cs typeface="Arial"/>
              </a:rPr>
              <a:t>Πατώντας το κουμπί «Εκτύπωση Στατιστικών» βλέπουμε τις εξής πληροφορίες. </a:t>
            </a:r>
          </a:p>
        </p:txBody>
      </p:sp>
    </p:spTree>
    <p:extLst>
      <p:ext uri="{BB962C8B-B14F-4D97-AF65-F5344CB8AC3E}">
        <p14:creationId xmlns:p14="http://schemas.microsoft.com/office/powerpoint/2010/main" val="4146996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5" descr="Εικόνα που περιέχει πίνακας&#10;&#10;Περιγραφή που δημιουργήθηκε αυτόματα">
            <a:extLst>
              <a:ext uri="{FF2B5EF4-FFF2-40B4-BE49-F238E27FC236}">
                <a16:creationId xmlns:a16="http://schemas.microsoft.com/office/drawing/2014/main" id="{627294DE-36DC-BA1D-6A61-73A691D4B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304" y="1393671"/>
            <a:ext cx="9350296" cy="5380927"/>
          </a:xfrm>
          <a:prstGeom prst="rect">
            <a:avLst/>
          </a:prstGeom>
        </p:spPr>
      </p:pic>
      <p:sp>
        <p:nvSpPr>
          <p:cNvPr id="7" name="Θέση περιεχομένου 2">
            <a:extLst>
              <a:ext uri="{FF2B5EF4-FFF2-40B4-BE49-F238E27FC236}">
                <a16:creationId xmlns:a16="http://schemas.microsoft.com/office/drawing/2014/main" id="{69243742-EC42-CDD6-D1FD-374B23F14C20}"/>
              </a:ext>
            </a:extLst>
          </p:cNvPr>
          <p:cNvSpPr txBox="1">
            <a:spLocks/>
          </p:cNvSpPr>
          <p:nvPr/>
        </p:nvSpPr>
        <p:spPr>
          <a:xfrm>
            <a:off x="2550574" y="54189"/>
            <a:ext cx="8019565" cy="13401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4170" indent="-344170"/>
            <a:r>
              <a:rPr lang="el-GR" dirty="0">
                <a:solidFill>
                  <a:srgbClr val="FFFFFF"/>
                </a:solidFill>
                <a:cs typeface="Arial"/>
              </a:rPr>
              <a:t>Πατώντας το κουμπί «Εκτύπωση Στατιστικών» βλέπουμε τις εξής πληροφορίες. </a:t>
            </a:r>
          </a:p>
        </p:txBody>
      </p:sp>
      <p:sp>
        <p:nvSpPr>
          <p:cNvPr id="4" name="Βέλος: Δεξιό 3">
            <a:extLst>
              <a:ext uri="{FF2B5EF4-FFF2-40B4-BE49-F238E27FC236}">
                <a16:creationId xmlns:a16="http://schemas.microsoft.com/office/drawing/2014/main" id="{DCE8F84C-2801-D85D-45AC-E71020D9D208}"/>
              </a:ext>
            </a:extLst>
          </p:cNvPr>
          <p:cNvSpPr/>
          <p:nvPr/>
        </p:nvSpPr>
        <p:spPr>
          <a:xfrm rot="5832622">
            <a:off x="2492638" y="5751442"/>
            <a:ext cx="817756" cy="6040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el-gr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89873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Θέση περιεχομένου 2">
            <a:extLst>
              <a:ext uri="{FF2B5EF4-FFF2-40B4-BE49-F238E27FC236}">
                <a16:creationId xmlns:a16="http://schemas.microsoft.com/office/drawing/2014/main" id="{69243742-EC42-CDD6-D1FD-374B23F14C20}"/>
              </a:ext>
            </a:extLst>
          </p:cNvPr>
          <p:cNvSpPr txBox="1">
            <a:spLocks/>
          </p:cNvSpPr>
          <p:nvPr/>
        </p:nvSpPr>
        <p:spPr>
          <a:xfrm>
            <a:off x="2550574" y="54189"/>
            <a:ext cx="8019565" cy="13401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4170" indent="-344170"/>
            <a:r>
              <a:rPr lang="el-GR" dirty="0">
                <a:solidFill>
                  <a:srgbClr val="FFFFFF"/>
                </a:solidFill>
                <a:cs typeface="Arial"/>
              </a:rPr>
              <a:t>Πατώντας το κουμπί «Εκτύπωση Στατιστικών» βλέπουμε τις εξής πληροφορίες. </a:t>
            </a: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88223D3A-9A14-C61A-67DC-10FC3E47D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965" y="1302645"/>
            <a:ext cx="10319484" cy="45224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87118A-B7B9-357F-9BB1-E5FAB7C2126C}"/>
              </a:ext>
            </a:extLst>
          </p:cNvPr>
          <p:cNvSpPr txBox="1"/>
          <p:nvPr/>
        </p:nvSpPr>
        <p:spPr>
          <a:xfrm>
            <a:off x="1178974" y="4272363"/>
            <a:ext cx="2743200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dirty="0">
                <a:cs typeface="Arial"/>
              </a:rPr>
              <a:t>Την θέση κατάταξης του κάθε παίχτη που έχει στο </a:t>
            </a:r>
            <a:r>
              <a:rPr lang="el-GR" dirty="0" err="1">
                <a:cs typeface="Arial"/>
              </a:rPr>
              <a:t>Ladder</a:t>
            </a:r>
            <a:r>
              <a:rPr lang="el-GR" dirty="0">
                <a:cs typeface="Arial"/>
              </a:rPr>
              <a:t>,.</a:t>
            </a:r>
          </a:p>
        </p:txBody>
      </p:sp>
    </p:spTree>
    <p:extLst>
      <p:ext uri="{BB962C8B-B14F-4D97-AF65-F5344CB8AC3E}">
        <p14:creationId xmlns:p14="http://schemas.microsoft.com/office/powerpoint/2010/main" val="40465986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Θέση περιεχομένου 2">
            <a:extLst>
              <a:ext uri="{FF2B5EF4-FFF2-40B4-BE49-F238E27FC236}">
                <a16:creationId xmlns:a16="http://schemas.microsoft.com/office/drawing/2014/main" id="{69243742-EC42-CDD6-D1FD-374B23F14C20}"/>
              </a:ext>
            </a:extLst>
          </p:cNvPr>
          <p:cNvSpPr txBox="1">
            <a:spLocks/>
          </p:cNvSpPr>
          <p:nvPr/>
        </p:nvSpPr>
        <p:spPr>
          <a:xfrm>
            <a:off x="2550574" y="54189"/>
            <a:ext cx="8019565" cy="13401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4170" indent="-344170"/>
            <a:r>
              <a:rPr lang="el-GR" dirty="0">
                <a:solidFill>
                  <a:srgbClr val="FFFFFF"/>
                </a:solidFill>
                <a:cs typeface="Arial"/>
              </a:rPr>
              <a:t>Πατώντας το κουμπί «Εκτύπωση Στατιστικών» βλέπουμε τις εξής πληροφορίες. </a:t>
            </a: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88223D3A-9A14-C61A-67DC-10FC3E47D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965" y="1302645"/>
            <a:ext cx="10319484" cy="45224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87118A-B7B9-357F-9BB1-E5FAB7C2126C}"/>
              </a:ext>
            </a:extLst>
          </p:cNvPr>
          <p:cNvSpPr txBox="1"/>
          <p:nvPr/>
        </p:nvSpPr>
        <p:spPr>
          <a:xfrm>
            <a:off x="1178974" y="4272363"/>
            <a:ext cx="2743200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dirty="0">
                <a:cs typeface="Arial"/>
              </a:rPr>
              <a:t>Την θέση κατάταξης του κάθε παίχτη που έχει στο </a:t>
            </a:r>
            <a:r>
              <a:rPr lang="el-GR" dirty="0" err="1">
                <a:cs typeface="Arial"/>
              </a:rPr>
              <a:t>Ladder</a:t>
            </a:r>
            <a:r>
              <a:rPr lang="el-GR" dirty="0">
                <a:cs typeface="Arial"/>
              </a:rPr>
              <a:t>,.</a:t>
            </a:r>
          </a:p>
        </p:txBody>
      </p:sp>
      <p:sp>
        <p:nvSpPr>
          <p:cNvPr id="9" name="Βέλος: Δεξιό 8">
            <a:extLst>
              <a:ext uri="{FF2B5EF4-FFF2-40B4-BE49-F238E27FC236}">
                <a16:creationId xmlns:a16="http://schemas.microsoft.com/office/drawing/2014/main" id="{B7E1FDD2-BC61-3177-2F0C-10599E75B924}"/>
              </a:ext>
            </a:extLst>
          </p:cNvPr>
          <p:cNvSpPr/>
          <p:nvPr/>
        </p:nvSpPr>
        <p:spPr>
          <a:xfrm rot="15480000">
            <a:off x="1363966" y="3507617"/>
            <a:ext cx="817756" cy="6040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el-gr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20323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EDF36DA-BC6C-AB92-D2BA-6B0E09683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0574" y="54189"/>
            <a:ext cx="8019565" cy="2222926"/>
          </a:xfrm>
        </p:spPr>
        <p:txBody>
          <a:bodyPr/>
          <a:lstStyle/>
          <a:p>
            <a:pPr marL="344170" indent="-344170"/>
            <a:r>
              <a:rPr lang="el-GR" dirty="0">
                <a:cs typeface="Arial"/>
              </a:rPr>
              <a:t>Στο </a:t>
            </a:r>
            <a:r>
              <a:rPr lang="el-GR" dirty="0" err="1">
                <a:cs typeface="Arial"/>
              </a:rPr>
              <a:t>παραθυρο</a:t>
            </a:r>
            <a:r>
              <a:rPr lang="el-GR" dirty="0">
                <a:cs typeface="Arial"/>
              </a:rPr>
              <a:t> που θα </a:t>
            </a:r>
            <a:r>
              <a:rPr lang="el-GR" dirty="0" err="1">
                <a:cs typeface="Arial"/>
              </a:rPr>
              <a:t>εμφανιστει</a:t>
            </a:r>
            <a:r>
              <a:rPr lang="el-GR" dirty="0">
                <a:cs typeface="Arial"/>
              </a:rPr>
              <a:t> </a:t>
            </a:r>
            <a:r>
              <a:rPr lang="el-GR" dirty="0" err="1">
                <a:cs typeface="Arial"/>
              </a:rPr>
              <a:t>διαβαζουμε</a:t>
            </a:r>
            <a:r>
              <a:rPr lang="el-GR" dirty="0">
                <a:cs typeface="Arial"/>
              </a:rPr>
              <a:t> το </a:t>
            </a:r>
            <a:r>
              <a:rPr lang="el-GR" dirty="0" err="1">
                <a:cs typeface="Arial"/>
              </a:rPr>
              <a:t>License</a:t>
            </a:r>
            <a:r>
              <a:rPr lang="el-GR" dirty="0">
                <a:cs typeface="Arial"/>
              </a:rPr>
              <a:t> Agreement και </a:t>
            </a:r>
            <a:r>
              <a:rPr lang="el-GR" dirty="0" err="1">
                <a:cs typeface="Arial"/>
              </a:rPr>
              <a:t>αφου</a:t>
            </a:r>
            <a:r>
              <a:rPr lang="el-GR" dirty="0">
                <a:cs typeface="Arial"/>
              </a:rPr>
              <a:t> </a:t>
            </a:r>
            <a:r>
              <a:rPr lang="el-GR" dirty="0" err="1">
                <a:cs typeface="Arial"/>
              </a:rPr>
              <a:t>συμφωνησουμε</a:t>
            </a:r>
            <a:r>
              <a:rPr lang="el-GR" dirty="0">
                <a:cs typeface="Arial"/>
              </a:rPr>
              <a:t> </a:t>
            </a:r>
            <a:r>
              <a:rPr lang="el-GR" dirty="0" err="1">
                <a:cs typeface="Arial"/>
              </a:rPr>
              <a:t>επιλεγουμε</a:t>
            </a:r>
            <a:r>
              <a:rPr lang="el-GR" dirty="0">
                <a:cs typeface="Arial"/>
              </a:rPr>
              <a:t> το " I </a:t>
            </a:r>
            <a:r>
              <a:rPr lang="el-GR" dirty="0" err="1">
                <a:cs typeface="Arial"/>
              </a:rPr>
              <a:t>accept</a:t>
            </a:r>
            <a:r>
              <a:rPr lang="el-GR" dirty="0">
                <a:cs typeface="Arial"/>
              </a:rPr>
              <a:t> the </a:t>
            </a:r>
            <a:r>
              <a:rPr lang="el-GR" dirty="0" err="1">
                <a:cs typeface="Arial"/>
              </a:rPr>
              <a:t>agreement</a:t>
            </a:r>
            <a:r>
              <a:rPr lang="el-GR" dirty="0">
                <a:cs typeface="Arial"/>
              </a:rPr>
              <a:t>" και </a:t>
            </a:r>
            <a:r>
              <a:rPr lang="el-GR" dirty="0" err="1">
                <a:cs typeface="Arial"/>
              </a:rPr>
              <a:t>παταμε</a:t>
            </a:r>
            <a:r>
              <a:rPr lang="el-GR" dirty="0">
                <a:cs typeface="Arial"/>
              </a:rPr>
              <a:t> στο </a:t>
            </a:r>
            <a:r>
              <a:rPr lang="el-GR" dirty="0" err="1">
                <a:cs typeface="Arial"/>
              </a:rPr>
              <a:t>κουμπι</a:t>
            </a:r>
            <a:r>
              <a:rPr lang="el-GR" dirty="0">
                <a:cs typeface="Arial"/>
              </a:rPr>
              <a:t> </a:t>
            </a:r>
            <a:r>
              <a:rPr lang="el-GR" dirty="0" err="1">
                <a:cs typeface="Arial"/>
              </a:rPr>
              <a:t>Next</a:t>
            </a:r>
            <a:r>
              <a:rPr lang="el-GR" dirty="0">
                <a:cs typeface="Arial"/>
              </a:rPr>
              <a:t>.</a:t>
            </a:r>
          </a:p>
        </p:txBody>
      </p:sp>
      <p:pic>
        <p:nvPicPr>
          <p:cNvPr id="4" name="Εικόνα 4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FF8F611E-D2E1-AF8C-2F51-422A424E0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843539"/>
            <a:ext cx="9155150" cy="4685627"/>
          </a:xfrm>
          <a:prstGeom prst="rect">
            <a:avLst/>
          </a:prstGeom>
        </p:spPr>
      </p:pic>
      <p:sp>
        <p:nvSpPr>
          <p:cNvPr id="2" name="Βέλος: Δεξιό 1">
            <a:extLst>
              <a:ext uri="{FF2B5EF4-FFF2-40B4-BE49-F238E27FC236}">
                <a16:creationId xmlns:a16="http://schemas.microsoft.com/office/drawing/2014/main" id="{92DA5767-1C96-4D66-DE70-85B9D4FCD6A8}"/>
              </a:ext>
            </a:extLst>
          </p:cNvPr>
          <p:cNvSpPr/>
          <p:nvPr/>
        </p:nvSpPr>
        <p:spPr>
          <a:xfrm rot="2460000">
            <a:off x="1982649" y="4673512"/>
            <a:ext cx="817756" cy="6040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840916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Θέση περιεχομένου 2">
            <a:extLst>
              <a:ext uri="{FF2B5EF4-FFF2-40B4-BE49-F238E27FC236}">
                <a16:creationId xmlns:a16="http://schemas.microsoft.com/office/drawing/2014/main" id="{69243742-EC42-CDD6-D1FD-374B23F14C20}"/>
              </a:ext>
            </a:extLst>
          </p:cNvPr>
          <p:cNvSpPr txBox="1">
            <a:spLocks/>
          </p:cNvSpPr>
          <p:nvPr/>
        </p:nvSpPr>
        <p:spPr>
          <a:xfrm>
            <a:off x="2550574" y="54189"/>
            <a:ext cx="8019565" cy="13401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4170" indent="-344170"/>
            <a:r>
              <a:rPr lang="el-GR" dirty="0">
                <a:solidFill>
                  <a:srgbClr val="FFFFFF"/>
                </a:solidFill>
                <a:cs typeface="Arial"/>
              </a:rPr>
              <a:t>Πατώντας το κουμπί «Εκτύπωση Στατιστικών» βλέπουμε τις εξής πληροφορίες. </a:t>
            </a: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88223D3A-9A14-C61A-67DC-10FC3E47D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965" y="1302645"/>
            <a:ext cx="10319484" cy="45224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562B1B-F189-3FD5-374E-B5B9A6319273}"/>
              </a:ext>
            </a:extLst>
          </p:cNvPr>
          <p:cNvSpPr txBox="1"/>
          <p:nvPr/>
        </p:nvSpPr>
        <p:spPr>
          <a:xfrm>
            <a:off x="3126058" y="4910253"/>
            <a:ext cx="3533078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dirty="0">
                <a:cs typeface="Arial"/>
              </a:rPr>
              <a:t>Το ονοματεπώνυμο του κάθε παίχτη.</a:t>
            </a:r>
          </a:p>
        </p:txBody>
      </p:sp>
    </p:spTree>
    <p:extLst>
      <p:ext uri="{BB962C8B-B14F-4D97-AF65-F5344CB8AC3E}">
        <p14:creationId xmlns:p14="http://schemas.microsoft.com/office/powerpoint/2010/main" val="2317183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Θέση περιεχομένου 2">
            <a:extLst>
              <a:ext uri="{FF2B5EF4-FFF2-40B4-BE49-F238E27FC236}">
                <a16:creationId xmlns:a16="http://schemas.microsoft.com/office/drawing/2014/main" id="{69243742-EC42-CDD6-D1FD-374B23F14C20}"/>
              </a:ext>
            </a:extLst>
          </p:cNvPr>
          <p:cNvSpPr txBox="1">
            <a:spLocks/>
          </p:cNvSpPr>
          <p:nvPr/>
        </p:nvSpPr>
        <p:spPr>
          <a:xfrm>
            <a:off x="2550574" y="54189"/>
            <a:ext cx="8019565" cy="13401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4170" indent="-344170"/>
            <a:r>
              <a:rPr lang="el-GR" dirty="0">
                <a:solidFill>
                  <a:srgbClr val="FFFFFF"/>
                </a:solidFill>
                <a:cs typeface="Arial"/>
              </a:rPr>
              <a:t>Πατώντας το κουμπί «Εκτύπωση Στατιστικών» βλέπουμε τις εξής πληροφορίες. </a:t>
            </a: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88223D3A-9A14-C61A-67DC-10FC3E47D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965" y="1302645"/>
            <a:ext cx="10319484" cy="45224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562B1B-F189-3FD5-374E-B5B9A6319273}"/>
              </a:ext>
            </a:extLst>
          </p:cNvPr>
          <p:cNvSpPr txBox="1"/>
          <p:nvPr/>
        </p:nvSpPr>
        <p:spPr>
          <a:xfrm>
            <a:off x="3126058" y="4910253"/>
            <a:ext cx="3533078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dirty="0">
                <a:cs typeface="Arial"/>
              </a:rPr>
              <a:t>Το ονοματεπώνυμο του κάθε παίχτη.</a:t>
            </a:r>
          </a:p>
        </p:txBody>
      </p:sp>
      <p:sp>
        <p:nvSpPr>
          <p:cNvPr id="8" name="Βέλος: Δεξιό 7">
            <a:extLst>
              <a:ext uri="{FF2B5EF4-FFF2-40B4-BE49-F238E27FC236}">
                <a16:creationId xmlns:a16="http://schemas.microsoft.com/office/drawing/2014/main" id="{0DF22F67-E61D-14DA-4E9E-7E34CCF3288B}"/>
              </a:ext>
            </a:extLst>
          </p:cNvPr>
          <p:cNvSpPr/>
          <p:nvPr/>
        </p:nvSpPr>
        <p:spPr>
          <a:xfrm rot="14307068">
            <a:off x="3259054" y="4089296"/>
            <a:ext cx="817756" cy="6040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el-gr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161973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Θέση περιεχομένου 2">
            <a:extLst>
              <a:ext uri="{FF2B5EF4-FFF2-40B4-BE49-F238E27FC236}">
                <a16:creationId xmlns:a16="http://schemas.microsoft.com/office/drawing/2014/main" id="{69243742-EC42-CDD6-D1FD-374B23F14C20}"/>
              </a:ext>
            </a:extLst>
          </p:cNvPr>
          <p:cNvSpPr txBox="1">
            <a:spLocks/>
          </p:cNvSpPr>
          <p:nvPr/>
        </p:nvSpPr>
        <p:spPr>
          <a:xfrm>
            <a:off x="2550574" y="54189"/>
            <a:ext cx="8019565" cy="13401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4170" indent="-344170"/>
            <a:r>
              <a:rPr lang="el-GR" dirty="0">
                <a:solidFill>
                  <a:srgbClr val="FFFFFF"/>
                </a:solidFill>
                <a:cs typeface="Arial"/>
              </a:rPr>
              <a:t>Πατώντας το κουμπί «Εκτύπωση Στατιστικών» βλέπουμε τις εξής πληροφορίες. </a:t>
            </a: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88223D3A-9A14-C61A-67DC-10FC3E47D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965" y="1302645"/>
            <a:ext cx="10319484" cy="45224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562B1B-F189-3FD5-374E-B5B9A6319273}"/>
              </a:ext>
            </a:extLst>
          </p:cNvPr>
          <p:cNvSpPr txBox="1"/>
          <p:nvPr/>
        </p:nvSpPr>
        <p:spPr>
          <a:xfrm>
            <a:off x="3126058" y="4910253"/>
            <a:ext cx="3533078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dirty="0">
                <a:cs typeface="Arial"/>
              </a:rPr>
              <a:t>Τα συνολικά </a:t>
            </a:r>
            <a:r>
              <a:rPr lang="en-US" dirty="0">
                <a:cs typeface="Arial"/>
              </a:rPr>
              <a:t>Match </a:t>
            </a:r>
            <a:r>
              <a:rPr lang="el-GR" dirty="0">
                <a:cs typeface="Arial"/>
              </a:rPr>
              <a:t>που έχει παίξει ο κάθε παίκτης.</a:t>
            </a:r>
          </a:p>
        </p:txBody>
      </p:sp>
    </p:spTree>
    <p:extLst>
      <p:ext uri="{BB962C8B-B14F-4D97-AF65-F5344CB8AC3E}">
        <p14:creationId xmlns:p14="http://schemas.microsoft.com/office/powerpoint/2010/main" val="20985944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Θέση περιεχομένου 2">
            <a:extLst>
              <a:ext uri="{FF2B5EF4-FFF2-40B4-BE49-F238E27FC236}">
                <a16:creationId xmlns:a16="http://schemas.microsoft.com/office/drawing/2014/main" id="{69243742-EC42-CDD6-D1FD-374B23F14C20}"/>
              </a:ext>
            </a:extLst>
          </p:cNvPr>
          <p:cNvSpPr txBox="1">
            <a:spLocks/>
          </p:cNvSpPr>
          <p:nvPr/>
        </p:nvSpPr>
        <p:spPr>
          <a:xfrm>
            <a:off x="2550574" y="54189"/>
            <a:ext cx="8019565" cy="13401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4170" indent="-344170"/>
            <a:r>
              <a:rPr lang="el-GR" dirty="0">
                <a:solidFill>
                  <a:srgbClr val="FFFFFF"/>
                </a:solidFill>
                <a:cs typeface="Arial"/>
              </a:rPr>
              <a:t>Πατώντας το κουμπί «Εκτύπωση Στατιστικών» βλέπουμε τις εξής πληροφορίες. </a:t>
            </a: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88223D3A-9A14-C61A-67DC-10FC3E47D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965" y="1302645"/>
            <a:ext cx="10319484" cy="45224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562B1B-F189-3FD5-374E-B5B9A6319273}"/>
              </a:ext>
            </a:extLst>
          </p:cNvPr>
          <p:cNvSpPr txBox="1"/>
          <p:nvPr/>
        </p:nvSpPr>
        <p:spPr>
          <a:xfrm>
            <a:off x="3126058" y="4910253"/>
            <a:ext cx="3533078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dirty="0">
                <a:cs typeface="Arial"/>
              </a:rPr>
              <a:t>Τα συνολικά </a:t>
            </a:r>
            <a:r>
              <a:rPr lang="en-US" dirty="0">
                <a:cs typeface="Arial"/>
              </a:rPr>
              <a:t>Match </a:t>
            </a:r>
            <a:r>
              <a:rPr lang="el-GR" dirty="0">
                <a:cs typeface="Arial"/>
              </a:rPr>
              <a:t>που έχει παίξει ο κάθε παίκτης.</a:t>
            </a:r>
          </a:p>
        </p:txBody>
      </p:sp>
      <p:sp>
        <p:nvSpPr>
          <p:cNvPr id="8" name="Βέλος: Δεξιό 7">
            <a:extLst>
              <a:ext uri="{FF2B5EF4-FFF2-40B4-BE49-F238E27FC236}">
                <a16:creationId xmlns:a16="http://schemas.microsoft.com/office/drawing/2014/main" id="{AB868BDA-D720-2D24-552A-0177F36AEB03}"/>
              </a:ext>
            </a:extLst>
          </p:cNvPr>
          <p:cNvSpPr/>
          <p:nvPr/>
        </p:nvSpPr>
        <p:spPr>
          <a:xfrm rot="16200000">
            <a:off x="4483719" y="3984014"/>
            <a:ext cx="817756" cy="6040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el-gr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503580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Θέση περιεχομένου 2">
            <a:extLst>
              <a:ext uri="{FF2B5EF4-FFF2-40B4-BE49-F238E27FC236}">
                <a16:creationId xmlns:a16="http://schemas.microsoft.com/office/drawing/2014/main" id="{69243742-EC42-CDD6-D1FD-374B23F14C20}"/>
              </a:ext>
            </a:extLst>
          </p:cNvPr>
          <p:cNvSpPr txBox="1">
            <a:spLocks/>
          </p:cNvSpPr>
          <p:nvPr/>
        </p:nvSpPr>
        <p:spPr>
          <a:xfrm>
            <a:off x="2550574" y="54189"/>
            <a:ext cx="8019565" cy="13401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4170" indent="-344170"/>
            <a:r>
              <a:rPr lang="el-GR" dirty="0">
                <a:solidFill>
                  <a:srgbClr val="FFFFFF"/>
                </a:solidFill>
                <a:cs typeface="Arial"/>
              </a:rPr>
              <a:t>Πατώντας το κουμπί «Εκτύπωση Στατιστικών» βλέπουμε τις εξής πληροφορίες. </a:t>
            </a: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88223D3A-9A14-C61A-67DC-10FC3E47D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965" y="1302645"/>
            <a:ext cx="10319484" cy="45224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562B1B-F189-3FD5-374E-B5B9A6319273}"/>
              </a:ext>
            </a:extLst>
          </p:cNvPr>
          <p:cNvSpPr txBox="1"/>
          <p:nvPr/>
        </p:nvSpPr>
        <p:spPr>
          <a:xfrm>
            <a:off x="5022591" y="4909024"/>
            <a:ext cx="3533078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dirty="0">
                <a:cs typeface="Arial"/>
              </a:rPr>
              <a:t>Πόσες νίκες και ήττες έχει ο κάθε παίκτης.</a:t>
            </a:r>
          </a:p>
        </p:txBody>
      </p:sp>
    </p:spTree>
    <p:extLst>
      <p:ext uri="{BB962C8B-B14F-4D97-AF65-F5344CB8AC3E}">
        <p14:creationId xmlns:p14="http://schemas.microsoft.com/office/powerpoint/2010/main" val="32440476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Θέση περιεχομένου 2">
            <a:extLst>
              <a:ext uri="{FF2B5EF4-FFF2-40B4-BE49-F238E27FC236}">
                <a16:creationId xmlns:a16="http://schemas.microsoft.com/office/drawing/2014/main" id="{69243742-EC42-CDD6-D1FD-374B23F14C20}"/>
              </a:ext>
            </a:extLst>
          </p:cNvPr>
          <p:cNvSpPr txBox="1">
            <a:spLocks/>
          </p:cNvSpPr>
          <p:nvPr/>
        </p:nvSpPr>
        <p:spPr>
          <a:xfrm>
            <a:off x="2550574" y="54189"/>
            <a:ext cx="8019565" cy="13401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4170" indent="-344170"/>
            <a:r>
              <a:rPr lang="el-GR" dirty="0">
                <a:solidFill>
                  <a:srgbClr val="FFFFFF"/>
                </a:solidFill>
                <a:cs typeface="Arial"/>
              </a:rPr>
              <a:t>Πατώντας το κουμπί «Εκτύπωση Στατιστικών» βλέπουμε τις εξής πληροφορίες. </a:t>
            </a: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88223D3A-9A14-C61A-67DC-10FC3E47D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965" y="1302645"/>
            <a:ext cx="10319484" cy="45224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562B1B-F189-3FD5-374E-B5B9A6319273}"/>
              </a:ext>
            </a:extLst>
          </p:cNvPr>
          <p:cNvSpPr txBox="1"/>
          <p:nvPr/>
        </p:nvSpPr>
        <p:spPr>
          <a:xfrm>
            <a:off x="5022591" y="4909024"/>
            <a:ext cx="3533078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dirty="0">
                <a:cs typeface="Arial"/>
              </a:rPr>
              <a:t>Πόσες νίκες και ήττες έχει ο κάθε παίκτης.</a:t>
            </a:r>
          </a:p>
        </p:txBody>
      </p:sp>
      <p:sp>
        <p:nvSpPr>
          <p:cNvPr id="8" name="Βέλος: Δεξιό 7">
            <a:extLst>
              <a:ext uri="{FF2B5EF4-FFF2-40B4-BE49-F238E27FC236}">
                <a16:creationId xmlns:a16="http://schemas.microsoft.com/office/drawing/2014/main" id="{B9BA1890-F6CF-7F57-8B81-57DDC24862D9}"/>
              </a:ext>
            </a:extLst>
          </p:cNvPr>
          <p:cNvSpPr/>
          <p:nvPr/>
        </p:nvSpPr>
        <p:spPr>
          <a:xfrm rot="16200000">
            <a:off x="6380252" y="4060214"/>
            <a:ext cx="817756" cy="6040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el-gr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851034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Θέση περιεχομένου 2">
            <a:extLst>
              <a:ext uri="{FF2B5EF4-FFF2-40B4-BE49-F238E27FC236}">
                <a16:creationId xmlns:a16="http://schemas.microsoft.com/office/drawing/2014/main" id="{69243742-EC42-CDD6-D1FD-374B23F14C20}"/>
              </a:ext>
            </a:extLst>
          </p:cNvPr>
          <p:cNvSpPr txBox="1">
            <a:spLocks/>
          </p:cNvSpPr>
          <p:nvPr/>
        </p:nvSpPr>
        <p:spPr>
          <a:xfrm>
            <a:off x="2550574" y="54189"/>
            <a:ext cx="8019565" cy="13401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4170" indent="-344170"/>
            <a:r>
              <a:rPr lang="el-GR" dirty="0">
                <a:solidFill>
                  <a:srgbClr val="FFFFFF"/>
                </a:solidFill>
                <a:cs typeface="Arial"/>
              </a:rPr>
              <a:t>Πατώντας το κουμπί «Εκτύπωση Στατιστικών» βλέπουμε τις εξής πληροφορίες. </a:t>
            </a: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88223D3A-9A14-C61A-67DC-10FC3E47D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965" y="1302645"/>
            <a:ext cx="10319484" cy="45224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562B1B-F189-3FD5-374E-B5B9A6319273}"/>
              </a:ext>
            </a:extLst>
          </p:cNvPr>
          <p:cNvSpPr txBox="1"/>
          <p:nvPr/>
        </p:nvSpPr>
        <p:spPr>
          <a:xfrm>
            <a:off x="6936058" y="4813437"/>
            <a:ext cx="3533078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dirty="0">
                <a:cs typeface="Arial"/>
              </a:rPr>
              <a:t>Το σύνολο των σετ</a:t>
            </a:r>
            <a:r>
              <a:rPr lang="en-US" dirty="0">
                <a:cs typeface="Arial"/>
              </a:rPr>
              <a:t> </a:t>
            </a:r>
            <a:r>
              <a:rPr lang="el-GR" dirty="0">
                <a:cs typeface="Arial"/>
              </a:rPr>
              <a:t>που έχει παίξει ο κάθε παίκτης.</a:t>
            </a:r>
          </a:p>
        </p:txBody>
      </p:sp>
    </p:spTree>
    <p:extLst>
      <p:ext uri="{BB962C8B-B14F-4D97-AF65-F5344CB8AC3E}">
        <p14:creationId xmlns:p14="http://schemas.microsoft.com/office/powerpoint/2010/main" val="16665524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Θέση περιεχομένου 2">
            <a:extLst>
              <a:ext uri="{FF2B5EF4-FFF2-40B4-BE49-F238E27FC236}">
                <a16:creationId xmlns:a16="http://schemas.microsoft.com/office/drawing/2014/main" id="{69243742-EC42-CDD6-D1FD-374B23F14C20}"/>
              </a:ext>
            </a:extLst>
          </p:cNvPr>
          <p:cNvSpPr txBox="1">
            <a:spLocks/>
          </p:cNvSpPr>
          <p:nvPr/>
        </p:nvSpPr>
        <p:spPr>
          <a:xfrm>
            <a:off x="2550574" y="54189"/>
            <a:ext cx="8019565" cy="13401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4170" indent="-344170"/>
            <a:r>
              <a:rPr lang="el-GR" dirty="0">
                <a:solidFill>
                  <a:srgbClr val="FFFFFF"/>
                </a:solidFill>
                <a:cs typeface="Arial"/>
              </a:rPr>
              <a:t>Πατώντας το κουμπί «Εκτύπωση Στατιστικών» βλέπουμε τις εξής πληροφορίες. </a:t>
            </a: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88223D3A-9A14-C61A-67DC-10FC3E47D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965" y="1302645"/>
            <a:ext cx="10319484" cy="45224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562B1B-F189-3FD5-374E-B5B9A6319273}"/>
              </a:ext>
            </a:extLst>
          </p:cNvPr>
          <p:cNvSpPr txBox="1"/>
          <p:nvPr/>
        </p:nvSpPr>
        <p:spPr>
          <a:xfrm>
            <a:off x="6936058" y="4813437"/>
            <a:ext cx="3533078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dirty="0">
                <a:cs typeface="Arial"/>
              </a:rPr>
              <a:t>Το σύνολο των σετ</a:t>
            </a:r>
            <a:r>
              <a:rPr lang="en-US" dirty="0">
                <a:cs typeface="Arial"/>
              </a:rPr>
              <a:t> </a:t>
            </a:r>
            <a:r>
              <a:rPr lang="el-GR" dirty="0">
                <a:cs typeface="Arial"/>
              </a:rPr>
              <a:t>που έχει παίξει ο κάθε παίκτης.</a:t>
            </a:r>
          </a:p>
        </p:txBody>
      </p:sp>
      <p:sp>
        <p:nvSpPr>
          <p:cNvPr id="8" name="Βέλος: Δεξιό 7">
            <a:extLst>
              <a:ext uri="{FF2B5EF4-FFF2-40B4-BE49-F238E27FC236}">
                <a16:creationId xmlns:a16="http://schemas.microsoft.com/office/drawing/2014/main" id="{F27676B4-AFF4-2AB7-3DA0-224D96144673}"/>
              </a:ext>
            </a:extLst>
          </p:cNvPr>
          <p:cNvSpPr/>
          <p:nvPr/>
        </p:nvSpPr>
        <p:spPr>
          <a:xfrm rot="16200000">
            <a:off x="7991708" y="3992482"/>
            <a:ext cx="817756" cy="6040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el-gr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784012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Θέση περιεχομένου 2">
            <a:extLst>
              <a:ext uri="{FF2B5EF4-FFF2-40B4-BE49-F238E27FC236}">
                <a16:creationId xmlns:a16="http://schemas.microsoft.com/office/drawing/2014/main" id="{69243742-EC42-CDD6-D1FD-374B23F14C20}"/>
              </a:ext>
            </a:extLst>
          </p:cNvPr>
          <p:cNvSpPr txBox="1">
            <a:spLocks/>
          </p:cNvSpPr>
          <p:nvPr/>
        </p:nvSpPr>
        <p:spPr>
          <a:xfrm>
            <a:off x="2550574" y="54189"/>
            <a:ext cx="8019565" cy="13401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4170" indent="-344170"/>
            <a:r>
              <a:rPr lang="el-GR" dirty="0">
                <a:solidFill>
                  <a:srgbClr val="FFFFFF"/>
                </a:solidFill>
                <a:cs typeface="Arial"/>
              </a:rPr>
              <a:t>Πατώντας το κουμπί «Εκτύπωση Στατιστικών» βλέπουμε τις εξής πληροφορίες. </a:t>
            </a: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88223D3A-9A14-C61A-67DC-10FC3E47D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965" y="1302645"/>
            <a:ext cx="10319484" cy="45224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562B1B-F189-3FD5-374E-B5B9A6319273}"/>
              </a:ext>
            </a:extLst>
          </p:cNvPr>
          <p:cNvSpPr txBox="1"/>
          <p:nvPr/>
        </p:nvSpPr>
        <p:spPr>
          <a:xfrm>
            <a:off x="7635957" y="4830370"/>
            <a:ext cx="3533078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dirty="0">
                <a:cs typeface="Arial"/>
              </a:rPr>
              <a:t>Και ποσά νικηφόρα ή χαμένα σετ έχει</a:t>
            </a:r>
          </a:p>
        </p:txBody>
      </p:sp>
    </p:spTree>
    <p:extLst>
      <p:ext uri="{BB962C8B-B14F-4D97-AF65-F5344CB8AC3E}">
        <p14:creationId xmlns:p14="http://schemas.microsoft.com/office/powerpoint/2010/main" val="9569108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Θέση περιεχομένου 2">
            <a:extLst>
              <a:ext uri="{FF2B5EF4-FFF2-40B4-BE49-F238E27FC236}">
                <a16:creationId xmlns:a16="http://schemas.microsoft.com/office/drawing/2014/main" id="{69243742-EC42-CDD6-D1FD-374B23F14C20}"/>
              </a:ext>
            </a:extLst>
          </p:cNvPr>
          <p:cNvSpPr txBox="1">
            <a:spLocks/>
          </p:cNvSpPr>
          <p:nvPr/>
        </p:nvSpPr>
        <p:spPr>
          <a:xfrm>
            <a:off x="2550574" y="54189"/>
            <a:ext cx="8019565" cy="13401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4170" indent="-344170"/>
            <a:r>
              <a:rPr lang="el-GR" dirty="0">
                <a:solidFill>
                  <a:srgbClr val="FFFFFF"/>
                </a:solidFill>
                <a:cs typeface="Arial"/>
              </a:rPr>
              <a:t>Πατώντας το κουμπί «Εκτύπωση Στατιστικών» βλέπουμε τις εξής πληροφορίες. </a:t>
            </a: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88223D3A-9A14-C61A-67DC-10FC3E47D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965" y="1302645"/>
            <a:ext cx="10319484" cy="45224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562B1B-F189-3FD5-374E-B5B9A6319273}"/>
              </a:ext>
            </a:extLst>
          </p:cNvPr>
          <p:cNvSpPr txBox="1"/>
          <p:nvPr/>
        </p:nvSpPr>
        <p:spPr>
          <a:xfrm>
            <a:off x="7635957" y="4830370"/>
            <a:ext cx="3533078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dirty="0">
                <a:cs typeface="Arial"/>
              </a:rPr>
              <a:t>Και ποσά νικηφόρα ή χαμένα σετ έχει</a:t>
            </a:r>
          </a:p>
        </p:txBody>
      </p:sp>
      <p:sp>
        <p:nvSpPr>
          <p:cNvPr id="8" name="Βέλος: Δεξιό 7">
            <a:extLst>
              <a:ext uri="{FF2B5EF4-FFF2-40B4-BE49-F238E27FC236}">
                <a16:creationId xmlns:a16="http://schemas.microsoft.com/office/drawing/2014/main" id="{61C82AE1-E7C0-C5D5-F16C-B9F795EF0963}"/>
              </a:ext>
            </a:extLst>
          </p:cNvPr>
          <p:cNvSpPr/>
          <p:nvPr/>
        </p:nvSpPr>
        <p:spPr>
          <a:xfrm rot="16200000">
            <a:off x="9724586" y="3975548"/>
            <a:ext cx="817756" cy="6040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el-gr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2825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EDF36DA-BC6C-AB92-D2BA-6B0E09683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0574" y="54189"/>
            <a:ext cx="8019565" cy="2222926"/>
          </a:xfrm>
        </p:spPr>
        <p:txBody>
          <a:bodyPr/>
          <a:lstStyle/>
          <a:p>
            <a:pPr marL="344170" indent="-344170"/>
            <a:r>
              <a:rPr lang="el-GR" dirty="0">
                <a:cs typeface="Arial"/>
              </a:rPr>
              <a:t>Στο </a:t>
            </a:r>
            <a:r>
              <a:rPr lang="el-GR" dirty="0" err="1">
                <a:cs typeface="Arial"/>
              </a:rPr>
              <a:t>παραθυρο</a:t>
            </a:r>
            <a:r>
              <a:rPr lang="el-GR" dirty="0">
                <a:cs typeface="Arial"/>
              </a:rPr>
              <a:t> που θα </a:t>
            </a:r>
            <a:r>
              <a:rPr lang="el-GR" dirty="0" err="1">
                <a:cs typeface="Arial"/>
              </a:rPr>
              <a:t>εμφανιστει</a:t>
            </a:r>
            <a:r>
              <a:rPr lang="el-GR" dirty="0">
                <a:cs typeface="Arial"/>
              </a:rPr>
              <a:t> </a:t>
            </a:r>
            <a:r>
              <a:rPr lang="el-GR" dirty="0" err="1">
                <a:cs typeface="Arial"/>
              </a:rPr>
              <a:t>διαβαζουμε</a:t>
            </a:r>
            <a:r>
              <a:rPr lang="el-GR" dirty="0">
                <a:cs typeface="Arial"/>
              </a:rPr>
              <a:t> το </a:t>
            </a:r>
            <a:r>
              <a:rPr lang="el-GR" dirty="0" err="1">
                <a:cs typeface="Arial"/>
              </a:rPr>
              <a:t>License</a:t>
            </a:r>
            <a:r>
              <a:rPr lang="el-GR" dirty="0">
                <a:cs typeface="Arial"/>
              </a:rPr>
              <a:t> Agreement και </a:t>
            </a:r>
            <a:r>
              <a:rPr lang="el-GR" dirty="0" err="1">
                <a:cs typeface="Arial"/>
              </a:rPr>
              <a:t>αφου</a:t>
            </a:r>
            <a:r>
              <a:rPr lang="el-GR" dirty="0">
                <a:cs typeface="Arial"/>
              </a:rPr>
              <a:t> </a:t>
            </a:r>
            <a:r>
              <a:rPr lang="el-GR" dirty="0" err="1">
                <a:cs typeface="Arial"/>
              </a:rPr>
              <a:t>συμφωνησουμε</a:t>
            </a:r>
            <a:r>
              <a:rPr lang="el-GR" dirty="0">
                <a:cs typeface="Arial"/>
              </a:rPr>
              <a:t> </a:t>
            </a:r>
            <a:r>
              <a:rPr lang="el-GR" dirty="0" err="1">
                <a:cs typeface="Arial"/>
              </a:rPr>
              <a:t>επιλεγουμε</a:t>
            </a:r>
            <a:r>
              <a:rPr lang="el-GR" dirty="0">
                <a:cs typeface="Arial"/>
              </a:rPr>
              <a:t> το " I </a:t>
            </a:r>
            <a:r>
              <a:rPr lang="el-GR" dirty="0" err="1">
                <a:cs typeface="Arial"/>
              </a:rPr>
              <a:t>accept</a:t>
            </a:r>
            <a:r>
              <a:rPr lang="el-GR" dirty="0">
                <a:cs typeface="Arial"/>
              </a:rPr>
              <a:t> the </a:t>
            </a:r>
            <a:r>
              <a:rPr lang="el-GR" dirty="0" err="1">
                <a:cs typeface="Arial"/>
              </a:rPr>
              <a:t>agreement</a:t>
            </a:r>
            <a:r>
              <a:rPr lang="el-GR" dirty="0">
                <a:cs typeface="Arial"/>
              </a:rPr>
              <a:t>" και </a:t>
            </a:r>
            <a:r>
              <a:rPr lang="el-GR" dirty="0" err="1">
                <a:cs typeface="Arial"/>
              </a:rPr>
              <a:t>παταμε</a:t>
            </a:r>
            <a:r>
              <a:rPr lang="el-GR" dirty="0">
                <a:cs typeface="Arial"/>
              </a:rPr>
              <a:t> στο </a:t>
            </a:r>
            <a:r>
              <a:rPr lang="el-GR" dirty="0" err="1">
                <a:cs typeface="Arial"/>
              </a:rPr>
              <a:t>κουμπι</a:t>
            </a:r>
            <a:r>
              <a:rPr lang="el-GR" dirty="0">
                <a:cs typeface="Arial"/>
              </a:rPr>
              <a:t> </a:t>
            </a:r>
            <a:r>
              <a:rPr lang="el-GR" dirty="0" err="1">
                <a:cs typeface="Arial"/>
              </a:rPr>
              <a:t>Next</a:t>
            </a:r>
            <a:r>
              <a:rPr lang="el-GR" dirty="0">
                <a:cs typeface="Arial"/>
              </a:rPr>
              <a:t>.</a:t>
            </a:r>
          </a:p>
        </p:txBody>
      </p:sp>
      <p:pic>
        <p:nvPicPr>
          <p:cNvPr id="4" name="Εικόνα 4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FF8F611E-D2E1-AF8C-2F51-422A424E0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843539"/>
            <a:ext cx="9155150" cy="4685627"/>
          </a:xfrm>
          <a:prstGeom prst="rect">
            <a:avLst/>
          </a:prstGeom>
        </p:spPr>
      </p:pic>
      <p:sp>
        <p:nvSpPr>
          <p:cNvPr id="2" name="Βέλος: Δεξιό 1">
            <a:extLst>
              <a:ext uri="{FF2B5EF4-FFF2-40B4-BE49-F238E27FC236}">
                <a16:creationId xmlns:a16="http://schemas.microsoft.com/office/drawing/2014/main" id="{92DA5767-1C96-4D66-DE70-85B9D4FCD6A8}"/>
              </a:ext>
            </a:extLst>
          </p:cNvPr>
          <p:cNvSpPr/>
          <p:nvPr/>
        </p:nvSpPr>
        <p:spPr>
          <a:xfrm rot="8700000">
            <a:off x="7028576" y="5054512"/>
            <a:ext cx="817756" cy="6040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385982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5" descr="Εικόνα που περιέχει πίνακας&#10;&#10;Περιγραφή που δημιουργήθηκε αυτόματα">
            <a:extLst>
              <a:ext uri="{FF2B5EF4-FFF2-40B4-BE49-F238E27FC236}">
                <a16:creationId xmlns:a16="http://schemas.microsoft.com/office/drawing/2014/main" id="{627294DE-36DC-BA1D-6A61-73A691D4B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304" y="1393671"/>
            <a:ext cx="9350296" cy="5380927"/>
          </a:xfrm>
          <a:prstGeom prst="rect">
            <a:avLst/>
          </a:prstGeom>
        </p:spPr>
      </p:pic>
      <p:sp>
        <p:nvSpPr>
          <p:cNvPr id="7" name="Θέση περιεχομένου 2">
            <a:extLst>
              <a:ext uri="{FF2B5EF4-FFF2-40B4-BE49-F238E27FC236}">
                <a16:creationId xmlns:a16="http://schemas.microsoft.com/office/drawing/2014/main" id="{69243742-EC42-CDD6-D1FD-374B23F14C20}"/>
              </a:ext>
            </a:extLst>
          </p:cNvPr>
          <p:cNvSpPr txBox="1">
            <a:spLocks/>
          </p:cNvSpPr>
          <p:nvPr/>
        </p:nvSpPr>
        <p:spPr>
          <a:xfrm>
            <a:off x="2550574" y="54189"/>
            <a:ext cx="8019565" cy="13401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4170" indent="-344170"/>
            <a:r>
              <a:rPr lang="el-GR" dirty="0">
                <a:solidFill>
                  <a:srgbClr val="FFFFFF"/>
                </a:solidFill>
                <a:cs typeface="Arial"/>
              </a:rPr>
              <a:t>Πατώντας το κουμπί «Εκτύπωση </a:t>
            </a:r>
            <a:r>
              <a:rPr lang="el-GR" dirty="0" err="1">
                <a:solidFill>
                  <a:srgbClr val="FFFFFF"/>
                </a:solidFill>
                <a:cs typeface="Arial"/>
              </a:rPr>
              <a:t>Ιστορικου</a:t>
            </a:r>
            <a:r>
              <a:rPr lang="el-GR" dirty="0">
                <a:solidFill>
                  <a:srgbClr val="FFFFFF"/>
                </a:solidFill>
                <a:cs typeface="Arial"/>
              </a:rPr>
              <a:t>» βλέπουμε τις εξής πληροφορίες. </a:t>
            </a:r>
          </a:p>
        </p:txBody>
      </p:sp>
    </p:spTree>
    <p:extLst>
      <p:ext uri="{BB962C8B-B14F-4D97-AF65-F5344CB8AC3E}">
        <p14:creationId xmlns:p14="http://schemas.microsoft.com/office/powerpoint/2010/main" val="41051227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5" descr="Εικόνα που περιέχει πίνακας&#10;&#10;Περιγραφή που δημιουργήθηκε αυτόματα">
            <a:extLst>
              <a:ext uri="{FF2B5EF4-FFF2-40B4-BE49-F238E27FC236}">
                <a16:creationId xmlns:a16="http://schemas.microsoft.com/office/drawing/2014/main" id="{627294DE-36DC-BA1D-6A61-73A691D4B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304" y="1393671"/>
            <a:ext cx="9350296" cy="5380927"/>
          </a:xfrm>
          <a:prstGeom prst="rect">
            <a:avLst/>
          </a:prstGeom>
        </p:spPr>
      </p:pic>
      <p:sp>
        <p:nvSpPr>
          <p:cNvPr id="7" name="Θέση περιεχομένου 2">
            <a:extLst>
              <a:ext uri="{FF2B5EF4-FFF2-40B4-BE49-F238E27FC236}">
                <a16:creationId xmlns:a16="http://schemas.microsoft.com/office/drawing/2014/main" id="{69243742-EC42-CDD6-D1FD-374B23F14C20}"/>
              </a:ext>
            </a:extLst>
          </p:cNvPr>
          <p:cNvSpPr txBox="1">
            <a:spLocks/>
          </p:cNvSpPr>
          <p:nvPr/>
        </p:nvSpPr>
        <p:spPr>
          <a:xfrm>
            <a:off x="2550574" y="54189"/>
            <a:ext cx="8019565" cy="13401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4170" indent="-344170"/>
            <a:r>
              <a:rPr lang="el-GR" dirty="0">
                <a:solidFill>
                  <a:srgbClr val="FFFFFF"/>
                </a:solidFill>
                <a:cs typeface="Arial"/>
              </a:rPr>
              <a:t>Πατώντας το κουμπί «Εκτύπωση </a:t>
            </a:r>
            <a:r>
              <a:rPr lang="el-GR" dirty="0" err="1">
                <a:solidFill>
                  <a:srgbClr val="FFFFFF"/>
                </a:solidFill>
                <a:cs typeface="Arial"/>
              </a:rPr>
              <a:t>Ιστορικου</a:t>
            </a:r>
            <a:r>
              <a:rPr lang="el-GR" dirty="0">
                <a:solidFill>
                  <a:srgbClr val="FFFFFF"/>
                </a:solidFill>
                <a:cs typeface="Arial"/>
              </a:rPr>
              <a:t>» βλέπουμε τις εξής πληροφορίες. </a:t>
            </a:r>
          </a:p>
        </p:txBody>
      </p:sp>
      <p:sp>
        <p:nvSpPr>
          <p:cNvPr id="4" name="Βέλος: Δεξιό 3">
            <a:extLst>
              <a:ext uri="{FF2B5EF4-FFF2-40B4-BE49-F238E27FC236}">
                <a16:creationId xmlns:a16="http://schemas.microsoft.com/office/drawing/2014/main" id="{C12A85F6-9705-CFE4-AD59-5435467B8EC1}"/>
              </a:ext>
            </a:extLst>
          </p:cNvPr>
          <p:cNvSpPr/>
          <p:nvPr/>
        </p:nvSpPr>
        <p:spPr>
          <a:xfrm rot="5400000">
            <a:off x="3205253" y="5660415"/>
            <a:ext cx="817756" cy="6040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el-gr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475776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Θέση περιεχομένου 2">
            <a:extLst>
              <a:ext uri="{FF2B5EF4-FFF2-40B4-BE49-F238E27FC236}">
                <a16:creationId xmlns:a16="http://schemas.microsoft.com/office/drawing/2014/main" id="{69243742-EC42-CDD6-D1FD-374B23F14C20}"/>
              </a:ext>
            </a:extLst>
          </p:cNvPr>
          <p:cNvSpPr txBox="1">
            <a:spLocks/>
          </p:cNvSpPr>
          <p:nvPr/>
        </p:nvSpPr>
        <p:spPr>
          <a:xfrm>
            <a:off x="2550574" y="54189"/>
            <a:ext cx="8019565" cy="13401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4170" indent="-344170"/>
            <a:r>
              <a:rPr lang="el-GR" dirty="0">
                <a:solidFill>
                  <a:srgbClr val="FFFFFF"/>
                </a:solidFill>
                <a:cs typeface="Arial"/>
              </a:rPr>
              <a:t>Στο νέο παράθυρο που θα εμφανιστεί δίνουμε το νούμερο της κατάταξης του παίκτη στον οποίο θέλουμε να δούμε το ιστορικό παιχνιδιών που έχει και πατάμε εκτύπωση και αποδοχή. </a:t>
            </a:r>
          </a:p>
        </p:txBody>
      </p:sp>
      <p:pic>
        <p:nvPicPr>
          <p:cNvPr id="5" name="Εικόνα 5" descr="Εικόνα που περιέχει πίνακας&#10;&#10;Περιγραφή που δημιουργήθηκε αυτόματα">
            <a:extLst>
              <a:ext uri="{FF2B5EF4-FFF2-40B4-BE49-F238E27FC236}">
                <a16:creationId xmlns:a16="http://schemas.microsoft.com/office/drawing/2014/main" id="{B4734F2B-FEA7-64DF-EB81-EB21C9040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304" y="1393671"/>
            <a:ext cx="9350296" cy="538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7377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Θέση περιεχομένου 2">
            <a:extLst>
              <a:ext uri="{FF2B5EF4-FFF2-40B4-BE49-F238E27FC236}">
                <a16:creationId xmlns:a16="http://schemas.microsoft.com/office/drawing/2014/main" id="{69243742-EC42-CDD6-D1FD-374B23F14C20}"/>
              </a:ext>
            </a:extLst>
          </p:cNvPr>
          <p:cNvSpPr txBox="1">
            <a:spLocks/>
          </p:cNvSpPr>
          <p:nvPr/>
        </p:nvSpPr>
        <p:spPr>
          <a:xfrm>
            <a:off x="2550574" y="54189"/>
            <a:ext cx="8019565" cy="13401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4170" indent="-344170"/>
            <a:r>
              <a:rPr lang="el-GR" dirty="0">
                <a:solidFill>
                  <a:srgbClr val="FFFFFF"/>
                </a:solidFill>
                <a:cs typeface="Arial"/>
              </a:rPr>
              <a:t>Στο νέο παράθυρο που θα εμφανιστεί δίνουμε το νούμερο της κατάταξης του παίκτη στον οποίο θέλουμε να δούμε το ιστορικό παιχνιδιών που έχει και πατάμε εκτύπωση και αποδοχή. </a:t>
            </a:r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86D871D2-600B-CBB9-962F-3BBAFBB55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667" y="1343510"/>
            <a:ext cx="10130908" cy="508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9175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Θέση περιεχομένου 2">
            <a:extLst>
              <a:ext uri="{FF2B5EF4-FFF2-40B4-BE49-F238E27FC236}">
                <a16:creationId xmlns:a16="http://schemas.microsoft.com/office/drawing/2014/main" id="{69243742-EC42-CDD6-D1FD-374B23F14C20}"/>
              </a:ext>
            </a:extLst>
          </p:cNvPr>
          <p:cNvSpPr txBox="1">
            <a:spLocks/>
          </p:cNvSpPr>
          <p:nvPr/>
        </p:nvSpPr>
        <p:spPr>
          <a:xfrm>
            <a:off x="2550574" y="54189"/>
            <a:ext cx="8019565" cy="13401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4170" indent="-344170"/>
            <a:r>
              <a:rPr lang="el-GR" dirty="0">
                <a:solidFill>
                  <a:srgbClr val="FFFFFF"/>
                </a:solidFill>
                <a:cs typeface="Arial"/>
              </a:rPr>
              <a:t>Στο νέο παράθυρο που θα εμφανιστεί δίνουμε το νούμερο της κατάταξης του παίκτη στον οποίο θέλουμε να δούμε το ιστορικό παιχνιδιών που έχει και πατάμε εκτύπωση και αποδοχή. </a:t>
            </a:r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86D871D2-600B-CBB9-962F-3BBAFBB55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667" y="1343510"/>
            <a:ext cx="10130908" cy="5082690"/>
          </a:xfrm>
          <a:prstGeom prst="rect">
            <a:avLst/>
          </a:prstGeom>
        </p:spPr>
      </p:pic>
      <p:sp>
        <p:nvSpPr>
          <p:cNvPr id="4" name="Βέλος: Δεξιό 3">
            <a:extLst>
              <a:ext uri="{FF2B5EF4-FFF2-40B4-BE49-F238E27FC236}">
                <a16:creationId xmlns:a16="http://schemas.microsoft.com/office/drawing/2014/main" id="{01525572-6ADC-886D-0F7F-8B3CFCB28164}"/>
              </a:ext>
            </a:extLst>
          </p:cNvPr>
          <p:cNvSpPr/>
          <p:nvPr/>
        </p:nvSpPr>
        <p:spPr>
          <a:xfrm rot="19140097">
            <a:off x="5180399" y="3941682"/>
            <a:ext cx="817756" cy="6040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el-gr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853577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Θέση περιεχομένου 2">
            <a:extLst>
              <a:ext uri="{FF2B5EF4-FFF2-40B4-BE49-F238E27FC236}">
                <a16:creationId xmlns:a16="http://schemas.microsoft.com/office/drawing/2014/main" id="{69243742-EC42-CDD6-D1FD-374B23F14C20}"/>
              </a:ext>
            </a:extLst>
          </p:cNvPr>
          <p:cNvSpPr txBox="1">
            <a:spLocks/>
          </p:cNvSpPr>
          <p:nvPr/>
        </p:nvSpPr>
        <p:spPr>
          <a:xfrm>
            <a:off x="2550574" y="54189"/>
            <a:ext cx="8019565" cy="13401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4170" indent="-344170"/>
            <a:r>
              <a:rPr lang="el-GR" dirty="0">
                <a:solidFill>
                  <a:srgbClr val="FFFFFF"/>
                </a:solidFill>
                <a:cs typeface="Arial"/>
              </a:rPr>
              <a:t>Στο νέο παράθυρο που θα εμφανιστεί δίνουμε το νούμερο της κατάταξης του παίκτη στον οποίο θέλουμε να δούμε το ιστορικό παιχνιδιών που έχει και πατάμε εκτύπωση και αποδοχή. </a:t>
            </a:r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86D871D2-600B-CBB9-962F-3BBAFBB55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667" y="1343510"/>
            <a:ext cx="10130908" cy="5082690"/>
          </a:xfrm>
          <a:prstGeom prst="rect">
            <a:avLst/>
          </a:prstGeom>
        </p:spPr>
      </p:pic>
      <p:sp>
        <p:nvSpPr>
          <p:cNvPr id="4" name="Βέλος: Δεξιό 3">
            <a:extLst>
              <a:ext uri="{FF2B5EF4-FFF2-40B4-BE49-F238E27FC236}">
                <a16:creationId xmlns:a16="http://schemas.microsoft.com/office/drawing/2014/main" id="{01525572-6ADC-886D-0F7F-8B3CFCB28164}"/>
              </a:ext>
            </a:extLst>
          </p:cNvPr>
          <p:cNvSpPr/>
          <p:nvPr/>
        </p:nvSpPr>
        <p:spPr>
          <a:xfrm rot="19140097">
            <a:off x="5180399" y="3941682"/>
            <a:ext cx="817756" cy="6040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el-gr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/>
          </a:p>
        </p:txBody>
      </p:sp>
      <p:sp>
        <p:nvSpPr>
          <p:cNvPr id="5" name="Βέλος: Δεξιό 4">
            <a:extLst>
              <a:ext uri="{FF2B5EF4-FFF2-40B4-BE49-F238E27FC236}">
                <a16:creationId xmlns:a16="http://schemas.microsoft.com/office/drawing/2014/main" id="{546CA296-B3C0-ECAB-F028-9C7DB899F283}"/>
              </a:ext>
            </a:extLst>
          </p:cNvPr>
          <p:cNvSpPr/>
          <p:nvPr/>
        </p:nvSpPr>
        <p:spPr>
          <a:xfrm rot="2164254">
            <a:off x="6854386" y="4644415"/>
            <a:ext cx="817756" cy="6040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el-gr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637382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Θέση περιεχομένου 2">
            <a:extLst>
              <a:ext uri="{FF2B5EF4-FFF2-40B4-BE49-F238E27FC236}">
                <a16:creationId xmlns:a16="http://schemas.microsoft.com/office/drawing/2014/main" id="{69243742-EC42-CDD6-D1FD-374B23F14C20}"/>
              </a:ext>
            </a:extLst>
          </p:cNvPr>
          <p:cNvSpPr txBox="1">
            <a:spLocks/>
          </p:cNvSpPr>
          <p:nvPr/>
        </p:nvSpPr>
        <p:spPr>
          <a:xfrm>
            <a:off x="2550574" y="54189"/>
            <a:ext cx="8019565" cy="13401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4170" indent="-344170"/>
            <a:r>
              <a:rPr lang="el-GR" dirty="0">
                <a:solidFill>
                  <a:srgbClr val="FFFFFF"/>
                </a:solidFill>
                <a:cs typeface="Arial"/>
              </a:rPr>
              <a:t>Στο νέο παράθυρο μας εμφανίζονται πληροφορίες από τα παιχνίδια που έχει παίξει. </a:t>
            </a:r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65C71B88-701E-70E3-A185-923C356D1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366" y="1622816"/>
            <a:ext cx="9828920" cy="286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7500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Θέση περιεχομένου 2">
            <a:extLst>
              <a:ext uri="{FF2B5EF4-FFF2-40B4-BE49-F238E27FC236}">
                <a16:creationId xmlns:a16="http://schemas.microsoft.com/office/drawing/2014/main" id="{69243742-EC42-CDD6-D1FD-374B23F14C20}"/>
              </a:ext>
            </a:extLst>
          </p:cNvPr>
          <p:cNvSpPr txBox="1">
            <a:spLocks/>
          </p:cNvSpPr>
          <p:nvPr/>
        </p:nvSpPr>
        <p:spPr>
          <a:xfrm>
            <a:off x="2550574" y="54189"/>
            <a:ext cx="8019565" cy="13401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4170" indent="-344170"/>
            <a:r>
              <a:rPr lang="el-GR" dirty="0">
                <a:solidFill>
                  <a:srgbClr val="FFFFFF"/>
                </a:solidFill>
                <a:cs typeface="Arial"/>
              </a:rPr>
              <a:t>Στο νέο παράθυρο μας εμφανίζονται πληροφορίες από τα παιχνίδια που έχει παίξει. </a:t>
            </a:r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65C71B88-701E-70E3-A185-923C356D1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366" y="1622816"/>
            <a:ext cx="9828920" cy="28645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B52D36-F1A4-837E-ACD5-7EDED8560D22}"/>
              </a:ext>
            </a:extLst>
          </p:cNvPr>
          <p:cNvSpPr txBox="1"/>
          <p:nvPr/>
        </p:nvSpPr>
        <p:spPr>
          <a:xfrm>
            <a:off x="1531490" y="3429000"/>
            <a:ext cx="3533078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dirty="0">
                <a:cs typeface="Arial"/>
              </a:rPr>
              <a:t>Την κατάταξη που είχε ο παίκτης εκείνη την χρονική στιγμή</a:t>
            </a:r>
          </a:p>
        </p:txBody>
      </p:sp>
      <p:sp>
        <p:nvSpPr>
          <p:cNvPr id="5" name="Βέλος: Δεξιό 4">
            <a:extLst>
              <a:ext uri="{FF2B5EF4-FFF2-40B4-BE49-F238E27FC236}">
                <a16:creationId xmlns:a16="http://schemas.microsoft.com/office/drawing/2014/main" id="{9A5EFB8C-3886-CFC7-893B-8D8611267A19}"/>
              </a:ext>
            </a:extLst>
          </p:cNvPr>
          <p:cNvSpPr/>
          <p:nvPr/>
        </p:nvSpPr>
        <p:spPr>
          <a:xfrm rot="15460690">
            <a:off x="2386400" y="2663079"/>
            <a:ext cx="817756" cy="6040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el-gr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878139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Θέση περιεχομένου 2">
            <a:extLst>
              <a:ext uri="{FF2B5EF4-FFF2-40B4-BE49-F238E27FC236}">
                <a16:creationId xmlns:a16="http://schemas.microsoft.com/office/drawing/2014/main" id="{69243742-EC42-CDD6-D1FD-374B23F14C20}"/>
              </a:ext>
            </a:extLst>
          </p:cNvPr>
          <p:cNvSpPr txBox="1">
            <a:spLocks/>
          </p:cNvSpPr>
          <p:nvPr/>
        </p:nvSpPr>
        <p:spPr>
          <a:xfrm>
            <a:off x="2550574" y="54189"/>
            <a:ext cx="8019565" cy="13401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4170" indent="-344170"/>
            <a:r>
              <a:rPr lang="el-GR" dirty="0">
                <a:solidFill>
                  <a:srgbClr val="FFFFFF"/>
                </a:solidFill>
                <a:cs typeface="Arial"/>
              </a:rPr>
              <a:t>Στο νέο παράθυρο μας εμφανίζονται πληροφορίες από τα παιχνίδια που έχει παίξει. </a:t>
            </a:r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65C71B88-701E-70E3-A185-923C356D1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366" y="1622816"/>
            <a:ext cx="9828920" cy="28645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B52D36-F1A4-837E-ACD5-7EDED8560D22}"/>
              </a:ext>
            </a:extLst>
          </p:cNvPr>
          <p:cNvSpPr txBox="1"/>
          <p:nvPr/>
        </p:nvSpPr>
        <p:spPr>
          <a:xfrm>
            <a:off x="4096890" y="3589867"/>
            <a:ext cx="3533078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dirty="0">
                <a:cs typeface="Arial"/>
              </a:rPr>
              <a:t>Ποσά σετ πηρέ σε εκείνο το </a:t>
            </a:r>
            <a:r>
              <a:rPr lang="en-US" dirty="0">
                <a:cs typeface="Arial"/>
              </a:rPr>
              <a:t>Game</a:t>
            </a:r>
            <a:endParaRPr lang="el-GR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98860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Θέση περιεχομένου 2">
            <a:extLst>
              <a:ext uri="{FF2B5EF4-FFF2-40B4-BE49-F238E27FC236}">
                <a16:creationId xmlns:a16="http://schemas.microsoft.com/office/drawing/2014/main" id="{69243742-EC42-CDD6-D1FD-374B23F14C20}"/>
              </a:ext>
            </a:extLst>
          </p:cNvPr>
          <p:cNvSpPr txBox="1">
            <a:spLocks/>
          </p:cNvSpPr>
          <p:nvPr/>
        </p:nvSpPr>
        <p:spPr>
          <a:xfrm>
            <a:off x="2550574" y="54189"/>
            <a:ext cx="8019565" cy="13401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4170" indent="-344170"/>
            <a:r>
              <a:rPr lang="el-GR" dirty="0">
                <a:solidFill>
                  <a:srgbClr val="FFFFFF"/>
                </a:solidFill>
                <a:cs typeface="Arial"/>
              </a:rPr>
              <a:t>Στο νέο παράθυρο μας εμφανίζονται πληροφορίες από τα παιχνίδια που έχει παίξει. </a:t>
            </a:r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65C71B88-701E-70E3-A185-923C356D1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366" y="1622816"/>
            <a:ext cx="9828920" cy="28645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B52D36-F1A4-837E-ACD5-7EDED8560D22}"/>
              </a:ext>
            </a:extLst>
          </p:cNvPr>
          <p:cNvSpPr txBox="1"/>
          <p:nvPr/>
        </p:nvSpPr>
        <p:spPr>
          <a:xfrm>
            <a:off x="4096890" y="3589867"/>
            <a:ext cx="3533078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dirty="0">
                <a:cs typeface="Arial"/>
              </a:rPr>
              <a:t>Ποσά σετ πηρέ σε εκείνο το </a:t>
            </a:r>
            <a:r>
              <a:rPr lang="en-US" dirty="0">
                <a:cs typeface="Arial"/>
              </a:rPr>
              <a:t>Game</a:t>
            </a:r>
            <a:endParaRPr lang="el-GR" dirty="0">
              <a:cs typeface="Arial"/>
            </a:endParaRPr>
          </a:p>
        </p:txBody>
      </p:sp>
      <p:sp>
        <p:nvSpPr>
          <p:cNvPr id="5" name="Βέλος: Δεξιό 4">
            <a:extLst>
              <a:ext uri="{FF2B5EF4-FFF2-40B4-BE49-F238E27FC236}">
                <a16:creationId xmlns:a16="http://schemas.microsoft.com/office/drawing/2014/main" id="{26318D5D-6313-0BC9-DD6E-B6DE6DB93368}"/>
              </a:ext>
            </a:extLst>
          </p:cNvPr>
          <p:cNvSpPr/>
          <p:nvPr/>
        </p:nvSpPr>
        <p:spPr>
          <a:xfrm rot="16200000">
            <a:off x="4663934" y="2627842"/>
            <a:ext cx="817756" cy="6040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el-gr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97086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EDF36DA-BC6C-AB92-D2BA-6B0E09683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0574" y="54189"/>
            <a:ext cx="8019565" cy="2222926"/>
          </a:xfrm>
        </p:spPr>
        <p:txBody>
          <a:bodyPr/>
          <a:lstStyle/>
          <a:p>
            <a:pPr marL="344170" indent="-344170"/>
            <a:r>
              <a:rPr lang="el-GR" dirty="0">
                <a:cs typeface="Arial"/>
              </a:rPr>
              <a:t>Στο επόμενο παράθυρο που θα εμφανιστεί δίνουμε προσοχή και σημειώνουμε το </a:t>
            </a:r>
            <a:r>
              <a:rPr lang="el-GR" dirty="0" err="1">
                <a:cs typeface="Arial"/>
              </a:rPr>
              <a:t>Username</a:t>
            </a:r>
            <a:r>
              <a:rPr lang="el-GR" dirty="0">
                <a:cs typeface="Arial"/>
              </a:rPr>
              <a:t> και το </a:t>
            </a:r>
            <a:r>
              <a:rPr lang="el-GR" dirty="0" err="1">
                <a:cs typeface="Arial"/>
              </a:rPr>
              <a:t>Password</a:t>
            </a:r>
            <a:r>
              <a:rPr lang="el-GR" dirty="0">
                <a:cs typeface="Arial"/>
              </a:rPr>
              <a:t> που θα μας ζητηθεί κατά την έναρξη του προγράμματος.</a:t>
            </a: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93E90FFA-CE1E-6C96-A207-905BD33E1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532" y="1831638"/>
            <a:ext cx="9050867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624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Θέση περιεχομένου 2">
            <a:extLst>
              <a:ext uri="{FF2B5EF4-FFF2-40B4-BE49-F238E27FC236}">
                <a16:creationId xmlns:a16="http://schemas.microsoft.com/office/drawing/2014/main" id="{69243742-EC42-CDD6-D1FD-374B23F14C20}"/>
              </a:ext>
            </a:extLst>
          </p:cNvPr>
          <p:cNvSpPr txBox="1">
            <a:spLocks/>
          </p:cNvSpPr>
          <p:nvPr/>
        </p:nvSpPr>
        <p:spPr>
          <a:xfrm>
            <a:off x="2550574" y="54189"/>
            <a:ext cx="8019565" cy="13401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4170" indent="-344170"/>
            <a:r>
              <a:rPr lang="el-GR" dirty="0">
                <a:solidFill>
                  <a:srgbClr val="FFFFFF"/>
                </a:solidFill>
                <a:cs typeface="Arial"/>
              </a:rPr>
              <a:t>Στο νέο παράθυρο μας εμφανίζονται πληροφορίες από τα παιχνίδια που έχει παίξει. </a:t>
            </a:r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65C71B88-701E-70E3-A185-923C356D1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366" y="1622816"/>
            <a:ext cx="9828920" cy="28645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B52D36-F1A4-837E-ACD5-7EDED8560D22}"/>
              </a:ext>
            </a:extLst>
          </p:cNvPr>
          <p:cNvSpPr txBox="1"/>
          <p:nvPr/>
        </p:nvSpPr>
        <p:spPr>
          <a:xfrm>
            <a:off x="6399823" y="3522134"/>
            <a:ext cx="3533078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dirty="0">
                <a:cs typeface="Arial"/>
              </a:rPr>
              <a:t>Την κατάταξη που είχε ο άλλος παίκτης πριν γίνει το παιχνίδι</a:t>
            </a:r>
          </a:p>
        </p:txBody>
      </p:sp>
    </p:spTree>
    <p:extLst>
      <p:ext uri="{BB962C8B-B14F-4D97-AF65-F5344CB8AC3E}">
        <p14:creationId xmlns:p14="http://schemas.microsoft.com/office/powerpoint/2010/main" val="40340529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Θέση περιεχομένου 2">
            <a:extLst>
              <a:ext uri="{FF2B5EF4-FFF2-40B4-BE49-F238E27FC236}">
                <a16:creationId xmlns:a16="http://schemas.microsoft.com/office/drawing/2014/main" id="{69243742-EC42-CDD6-D1FD-374B23F14C20}"/>
              </a:ext>
            </a:extLst>
          </p:cNvPr>
          <p:cNvSpPr txBox="1">
            <a:spLocks/>
          </p:cNvSpPr>
          <p:nvPr/>
        </p:nvSpPr>
        <p:spPr>
          <a:xfrm>
            <a:off x="2550574" y="54189"/>
            <a:ext cx="8019565" cy="13401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4170" indent="-344170"/>
            <a:r>
              <a:rPr lang="el-GR" dirty="0">
                <a:solidFill>
                  <a:srgbClr val="FFFFFF"/>
                </a:solidFill>
                <a:cs typeface="Arial"/>
              </a:rPr>
              <a:t>Στο νέο παράθυρο μας εμφανίζονται πληροφορίες από τα παιχνίδια που έχει παίξει. </a:t>
            </a:r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65C71B88-701E-70E3-A185-923C356D1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366" y="1622816"/>
            <a:ext cx="9828920" cy="28645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B52D36-F1A4-837E-ACD5-7EDED8560D22}"/>
              </a:ext>
            </a:extLst>
          </p:cNvPr>
          <p:cNvSpPr txBox="1"/>
          <p:nvPr/>
        </p:nvSpPr>
        <p:spPr>
          <a:xfrm>
            <a:off x="6399823" y="3522134"/>
            <a:ext cx="3533078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dirty="0">
                <a:cs typeface="Arial"/>
              </a:rPr>
              <a:t>Την κατάταξη που είχε ο άλλος παίκτης πριν γίνει το παιχνίδι</a:t>
            </a:r>
          </a:p>
        </p:txBody>
      </p:sp>
      <p:sp>
        <p:nvSpPr>
          <p:cNvPr id="5" name="Βέλος: Δεξιό 4">
            <a:extLst>
              <a:ext uri="{FF2B5EF4-FFF2-40B4-BE49-F238E27FC236}">
                <a16:creationId xmlns:a16="http://schemas.microsoft.com/office/drawing/2014/main" id="{045212B2-E57B-1FC9-1C41-8D7E3A03FC67}"/>
              </a:ext>
            </a:extLst>
          </p:cNvPr>
          <p:cNvSpPr/>
          <p:nvPr/>
        </p:nvSpPr>
        <p:spPr>
          <a:xfrm rot="13881055">
            <a:off x="6642710" y="2619040"/>
            <a:ext cx="817756" cy="6040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el-gr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435991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Θέση περιεχομένου 2">
            <a:extLst>
              <a:ext uri="{FF2B5EF4-FFF2-40B4-BE49-F238E27FC236}">
                <a16:creationId xmlns:a16="http://schemas.microsoft.com/office/drawing/2014/main" id="{69243742-EC42-CDD6-D1FD-374B23F14C20}"/>
              </a:ext>
            </a:extLst>
          </p:cNvPr>
          <p:cNvSpPr txBox="1">
            <a:spLocks/>
          </p:cNvSpPr>
          <p:nvPr/>
        </p:nvSpPr>
        <p:spPr>
          <a:xfrm>
            <a:off x="2550574" y="54189"/>
            <a:ext cx="8019565" cy="13401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4170" indent="-344170"/>
            <a:r>
              <a:rPr lang="el-GR" dirty="0">
                <a:solidFill>
                  <a:srgbClr val="FFFFFF"/>
                </a:solidFill>
                <a:cs typeface="Arial"/>
              </a:rPr>
              <a:t>Στο νέο παράθυρο μας εμφανίζονται πληροφορίες από τα παιχνίδια που έχει παίξει. </a:t>
            </a:r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65C71B88-701E-70E3-A185-923C356D1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366" y="1622816"/>
            <a:ext cx="9828920" cy="28645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EC28F6-8275-B0D8-BC45-698CE76F2287}"/>
              </a:ext>
            </a:extLst>
          </p:cNvPr>
          <p:cNvSpPr txBox="1"/>
          <p:nvPr/>
        </p:nvSpPr>
        <p:spPr>
          <a:xfrm>
            <a:off x="7212623" y="3581400"/>
            <a:ext cx="3533078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dirty="0">
                <a:cs typeface="Arial"/>
              </a:rPr>
              <a:t>Ποσά σετ πηρέ σε εκείνο το </a:t>
            </a:r>
            <a:r>
              <a:rPr lang="en-US" dirty="0">
                <a:cs typeface="Arial"/>
              </a:rPr>
              <a:t>Game</a:t>
            </a:r>
            <a:endParaRPr lang="el-GR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374090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Θέση περιεχομένου 2">
            <a:extLst>
              <a:ext uri="{FF2B5EF4-FFF2-40B4-BE49-F238E27FC236}">
                <a16:creationId xmlns:a16="http://schemas.microsoft.com/office/drawing/2014/main" id="{69243742-EC42-CDD6-D1FD-374B23F14C20}"/>
              </a:ext>
            </a:extLst>
          </p:cNvPr>
          <p:cNvSpPr txBox="1">
            <a:spLocks/>
          </p:cNvSpPr>
          <p:nvPr/>
        </p:nvSpPr>
        <p:spPr>
          <a:xfrm>
            <a:off x="2550574" y="54189"/>
            <a:ext cx="8019565" cy="13401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4170" indent="-344170"/>
            <a:r>
              <a:rPr lang="el-GR" dirty="0">
                <a:solidFill>
                  <a:srgbClr val="FFFFFF"/>
                </a:solidFill>
                <a:cs typeface="Arial"/>
              </a:rPr>
              <a:t>Στο νέο παράθυρο μας εμφανίζονται πληροφορίες από τα παιχνίδια που έχει παίξει. </a:t>
            </a:r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65C71B88-701E-70E3-A185-923C356D1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366" y="1622816"/>
            <a:ext cx="9828920" cy="28645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EC28F6-8275-B0D8-BC45-698CE76F2287}"/>
              </a:ext>
            </a:extLst>
          </p:cNvPr>
          <p:cNvSpPr txBox="1"/>
          <p:nvPr/>
        </p:nvSpPr>
        <p:spPr>
          <a:xfrm>
            <a:off x="7212623" y="3581400"/>
            <a:ext cx="3533078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dirty="0">
                <a:cs typeface="Arial"/>
              </a:rPr>
              <a:t>Ποσά σετ πηρέ σε εκείνο το </a:t>
            </a:r>
            <a:r>
              <a:rPr lang="en-US" dirty="0">
                <a:cs typeface="Arial"/>
              </a:rPr>
              <a:t>Game</a:t>
            </a:r>
            <a:endParaRPr lang="el-GR" dirty="0">
              <a:cs typeface="Arial"/>
            </a:endParaRPr>
          </a:p>
        </p:txBody>
      </p:sp>
      <p:sp>
        <p:nvSpPr>
          <p:cNvPr id="5" name="Βέλος: Δεξιό 4">
            <a:extLst>
              <a:ext uri="{FF2B5EF4-FFF2-40B4-BE49-F238E27FC236}">
                <a16:creationId xmlns:a16="http://schemas.microsoft.com/office/drawing/2014/main" id="{87E67D0B-C100-3051-26E7-8FDBEA9B427D}"/>
              </a:ext>
            </a:extLst>
          </p:cNvPr>
          <p:cNvSpPr/>
          <p:nvPr/>
        </p:nvSpPr>
        <p:spPr>
          <a:xfrm rot="16200000">
            <a:off x="8677135" y="2642004"/>
            <a:ext cx="817756" cy="6040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el-gr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681245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Θέση περιεχομένου 2">
            <a:extLst>
              <a:ext uri="{FF2B5EF4-FFF2-40B4-BE49-F238E27FC236}">
                <a16:creationId xmlns:a16="http://schemas.microsoft.com/office/drawing/2014/main" id="{69243742-EC42-CDD6-D1FD-374B23F14C20}"/>
              </a:ext>
            </a:extLst>
          </p:cNvPr>
          <p:cNvSpPr txBox="1">
            <a:spLocks/>
          </p:cNvSpPr>
          <p:nvPr/>
        </p:nvSpPr>
        <p:spPr>
          <a:xfrm>
            <a:off x="2550574" y="54189"/>
            <a:ext cx="8019565" cy="13401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4170" indent="-344170"/>
            <a:r>
              <a:rPr lang="el-GR" dirty="0">
                <a:solidFill>
                  <a:srgbClr val="FFFFFF"/>
                </a:solidFill>
                <a:cs typeface="Arial"/>
              </a:rPr>
              <a:t>Στο νέο παράθυρο μας εμφανίζονται πληροφορίες από τα παιχνίδια που έχει παίξει. </a:t>
            </a:r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65C71B88-701E-70E3-A185-923C356D1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366" y="1622816"/>
            <a:ext cx="9828920" cy="28645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EC28F6-8275-B0D8-BC45-698CE76F2287}"/>
              </a:ext>
            </a:extLst>
          </p:cNvPr>
          <p:cNvSpPr txBox="1"/>
          <p:nvPr/>
        </p:nvSpPr>
        <p:spPr>
          <a:xfrm>
            <a:off x="7291556" y="3200400"/>
            <a:ext cx="3533078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dirty="0">
                <a:cs typeface="Arial"/>
              </a:rPr>
              <a:t>Όπως και την ημερομηνία και την ώρα που διεξάχθηκε το παιχνίδι.</a:t>
            </a:r>
          </a:p>
        </p:txBody>
      </p:sp>
    </p:spTree>
    <p:extLst>
      <p:ext uri="{BB962C8B-B14F-4D97-AF65-F5344CB8AC3E}">
        <p14:creationId xmlns:p14="http://schemas.microsoft.com/office/powerpoint/2010/main" val="426965586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Θέση περιεχομένου 2">
            <a:extLst>
              <a:ext uri="{FF2B5EF4-FFF2-40B4-BE49-F238E27FC236}">
                <a16:creationId xmlns:a16="http://schemas.microsoft.com/office/drawing/2014/main" id="{69243742-EC42-CDD6-D1FD-374B23F14C20}"/>
              </a:ext>
            </a:extLst>
          </p:cNvPr>
          <p:cNvSpPr txBox="1">
            <a:spLocks/>
          </p:cNvSpPr>
          <p:nvPr/>
        </p:nvSpPr>
        <p:spPr>
          <a:xfrm>
            <a:off x="2550574" y="54189"/>
            <a:ext cx="8019565" cy="13401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4170" indent="-344170"/>
            <a:r>
              <a:rPr lang="el-GR" dirty="0">
                <a:solidFill>
                  <a:srgbClr val="FFFFFF"/>
                </a:solidFill>
                <a:cs typeface="Arial"/>
              </a:rPr>
              <a:t>Στο νέο παράθυρο μας εμφανίζονται πληροφορίες από τα παιχνίδια που έχει παίξει. </a:t>
            </a:r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65C71B88-701E-70E3-A185-923C356D1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366" y="1622816"/>
            <a:ext cx="9828920" cy="28645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EC28F6-8275-B0D8-BC45-698CE76F2287}"/>
              </a:ext>
            </a:extLst>
          </p:cNvPr>
          <p:cNvSpPr txBox="1"/>
          <p:nvPr/>
        </p:nvSpPr>
        <p:spPr>
          <a:xfrm>
            <a:off x="7291556" y="3200400"/>
            <a:ext cx="3533078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dirty="0">
                <a:cs typeface="Arial"/>
              </a:rPr>
              <a:t>Όπως και την ημερομηνία και την ώρα που διεξάχθηκε το παιχνίδι.</a:t>
            </a:r>
          </a:p>
        </p:txBody>
      </p:sp>
      <p:sp>
        <p:nvSpPr>
          <p:cNvPr id="5" name="Βέλος: Δεξιό 4">
            <a:extLst>
              <a:ext uri="{FF2B5EF4-FFF2-40B4-BE49-F238E27FC236}">
                <a16:creationId xmlns:a16="http://schemas.microsoft.com/office/drawing/2014/main" id="{C1C299AB-CE4A-05F6-B832-DC59F4EBF734}"/>
              </a:ext>
            </a:extLst>
          </p:cNvPr>
          <p:cNvSpPr/>
          <p:nvPr/>
        </p:nvSpPr>
        <p:spPr>
          <a:xfrm rot="16200000">
            <a:off x="9938669" y="2375258"/>
            <a:ext cx="817756" cy="6040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el-gr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0863931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Θέση περιεχομένου 2">
            <a:extLst>
              <a:ext uri="{FF2B5EF4-FFF2-40B4-BE49-F238E27FC236}">
                <a16:creationId xmlns:a16="http://schemas.microsoft.com/office/drawing/2014/main" id="{69243742-EC42-CDD6-D1FD-374B23F14C20}"/>
              </a:ext>
            </a:extLst>
          </p:cNvPr>
          <p:cNvSpPr txBox="1">
            <a:spLocks/>
          </p:cNvSpPr>
          <p:nvPr/>
        </p:nvSpPr>
        <p:spPr>
          <a:xfrm>
            <a:off x="2550574" y="54189"/>
            <a:ext cx="8019565" cy="13401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4170" indent="-344170"/>
            <a:r>
              <a:rPr lang="el-GR" dirty="0">
                <a:solidFill>
                  <a:srgbClr val="FFFFFF"/>
                </a:solidFill>
                <a:cs typeface="Arial"/>
              </a:rPr>
              <a:t>Στο νέο παράθυρο μας εμφανίζονται πληροφορίες από τα παιχνίδια που έχει παίξει. </a:t>
            </a:r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65C71B88-701E-70E3-A185-923C356D1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366" y="1622816"/>
            <a:ext cx="9828920" cy="28645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EC28F6-8275-B0D8-BC45-698CE76F2287}"/>
              </a:ext>
            </a:extLst>
          </p:cNvPr>
          <p:cNvSpPr txBox="1"/>
          <p:nvPr/>
        </p:nvSpPr>
        <p:spPr>
          <a:xfrm>
            <a:off x="1809309" y="2551837"/>
            <a:ext cx="8945034" cy="175432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dirty="0" err="1">
                <a:cs typeface="Arial"/>
              </a:rPr>
              <a:t>Π.χ</a:t>
            </a:r>
            <a:r>
              <a:rPr lang="el-GR" dirty="0">
                <a:cs typeface="Arial"/>
              </a:rPr>
              <a:t> εδώ ζητήσαμε το ιστορικό του Κώστα Κωστίδη στην κατάταξη «1» ,οι πληροφορίες που πήραμε είναι οι εξής:</a:t>
            </a:r>
          </a:p>
          <a:p>
            <a:r>
              <a:rPr lang="el-GR" dirty="0">
                <a:cs typeface="Arial"/>
              </a:rPr>
              <a:t>Κώστας Κωστίδης από την Θέση 15 της κατάταξης προκάλεσε τον Δημήτριο Δημήτριου στην Θέση 1 της κατάταξης. Στο παιχνίδι που έγινε στις 15/6/2022 και ώρα 16:04 ο Δημήτριος Δημήτριου έχασε με 3-2 σετ από τον Κώστα Κωστίδη και έπεσε στην θέση 2 της κατάταξης ενώ ο Κώστας Κωστίδης ανέβηκε στην πρώτη θέση.</a:t>
            </a:r>
          </a:p>
        </p:txBody>
      </p:sp>
    </p:spTree>
    <p:extLst>
      <p:ext uri="{BB962C8B-B14F-4D97-AF65-F5344CB8AC3E}">
        <p14:creationId xmlns:p14="http://schemas.microsoft.com/office/powerpoint/2010/main" val="372216944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Εικόνα 5" descr="Εικόνα που περιέχει πίνακας&#10;&#10;Περιγραφή που δημιουργήθηκε αυτόματα">
            <a:extLst>
              <a:ext uri="{FF2B5EF4-FFF2-40B4-BE49-F238E27FC236}">
                <a16:creationId xmlns:a16="http://schemas.microsoft.com/office/drawing/2014/main" id="{B4734F2B-FEA7-64DF-EB81-EB21C9040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304" y="1393671"/>
            <a:ext cx="9350296" cy="5380927"/>
          </a:xfrm>
          <a:prstGeom prst="rect">
            <a:avLst/>
          </a:prstGeom>
        </p:spPr>
      </p:pic>
      <p:sp>
        <p:nvSpPr>
          <p:cNvPr id="8" name="Θέση περιεχομένου 2">
            <a:extLst>
              <a:ext uri="{FF2B5EF4-FFF2-40B4-BE49-F238E27FC236}">
                <a16:creationId xmlns:a16="http://schemas.microsoft.com/office/drawing/2014/main" id="{C8BED86C-23E3-1532-3BD9-2D5EFA819AC2}"/>
              </a:ext>
            </a:extLst>
          </p:cNvPr>
          <p:cNvSpPr txBox="1">
            <a:spLocks/>
          </p:cNvSpPr>
          <p:nvPr/>
        </p:nvSpPr>
        <p:spPr>
          <a:xfrm>
            <a:off x="2550574" y="54189"/>
            <a:ext cx="8019565" cy="13401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4170" indent="-344170"/>
            <a:r>
              <a:rPr lang="el-GR" dirty="0">
                <a:solidFill>
                  <a:srgbClr val="FFFFFF"/>
                </a:solidFill>
                <a:cs typeface="Arial"/>
              </a:rPr>
              <a:t>Πατώντας το κουμπί «Εκτύπωση </a:t>
            </a:r>
            <a:r>
              <a:rPr lang="el-GR" dirty="0" err="1">
                <a:solidFill>
                  <a:srgbClr val="FFFFFF"/>
                </a:solidFill>
                <a:cs typeface="Arial"/>
              </a:rPr>
              <a:t>Εκρρεμων</a:t>
            </a:r>
            <a:r>
              <a:rPr lang="el-GR" dirty="0">
                <a:solidFill>
                  <a:srgbClr val="FFFFFF"/>
                </a:solidFill>
                <a:cs typeface="Arial"/>
              </a:rPr>
              <a:t>»</a:t>
            </a:r>
            <a:r>
              <a:rPr lang="en-US" dirty="0">
                <a:solidFill>
                  <a:srgbClr val="FFFFFF"/>
                </a:solidFill>
                <a:cs typeface="Arial"/>
              </a:rPr>
              <a:t> </a:t>
            </a:r>
            <a:r>
              <a:rPr lang="el-GR" dirty="0">
                <a:solidFill>
                  <a:srgbClr val="FFFFFF"/>
                </a:solidFill>
                <a:cs typeface="Arial"/>
              </a:rPr>
              <a:t>ή «Εκτύπωση Ενεργών» βλέπουμε τις εξής πληροφορίες. </a:t>
            </a:r>
          </a:p>
        </p:txBody>
      </p:sp>
    </p:spTree>
    <p:extLst>
      <p:ext uri="{BB962C8B-B14F-4D97-AF65-F5344CB8AC3E}">
        <p14:creationId xmlns:p14="http://schemas.microsoft.com/office/powerpoint/2010/main" val="283773701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Εικόνα 5" descr="Εικόνα που περιέχει πίνακας&#10;&#10;Περιγραφή που δημιουργήθηκε αυτόματα">
            <a:extLst>
              <a:ext uri="{FF2B5EF4-FFF2-40B4-BE49-F238E27FC236}">
                <a16:creationId xmlns:a16="http://schemas.microsoft.com/office/drawing/2014/main" id="{B4734F2B-FEA7-64DF-EB81-EB21C9040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304" y="1393671"/>
            <a:ext cx="9350296" cy="5380927"/>
          </a:xfrm>
          <a:prstGeom prst="rect">
            <a:avLst/>
          </a:prstGeom>
        </p:spPr>
      </p:pic>
      <p:sp>
        <p:nvSpPr>
          <p:cNvPr id="4" name="Θέση περιεχομένου 2">
            <a:extLst>
              <a:ext uri="{FF2B5EF4-FFF2-40B4-BE49-F238E27FC236}">
                <a16:creationId xmlns:a16="http://schemas.microsoft.com/office/drawing/2014/main" id="{4ADDA502-377A-016D-263A-5975CD47D6A7}"/>
              </a:ext>
            </a:extLst>
          </p:cNvPr>
          <p:cNvSpPr txBox="1">
            <a:spLocks/>
          </p:cNvSpPr>
          <p:nvPr/>
        </p:nvSpPr>
        <p:spPr>
          <a:xfrm>
            <a:off x="2550574" y="54189"/>
            <a:ext cx="8019565" cy="13401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4170" indent="-344170"/>
            <a:r>
              <a:rPr lang="el-GR" dirty="0">
                <a:solidFill>
                  <a:srgbClr val="FFFFFF"/>
                </a:solidFill>
                <a:cs typeface="Arial"/>
              </a:rPr>
              <a:t>Πατώντας το κουμπί «Εκτύπωση </a:t>
            </a:r>
            <a:r>
              <a:rPr lang="el-GR" dirty="0" err="1">
                <a:solidFill>
                  <a:srgbClr val="FFFFFF"/>
                </a:solidFill>
                <a:cs typeface="Arial"/>
              </a:rPr>
              <a:t>Εκρρεμων</a:t>
            </a:r>
            <a:r>
              <a:rPr lang="el-GR" dirty="0">
                <a:solidFill>
                  <a:srgbClr val="FFFFFF"/>
                </a:solidFill>
                <a:cs typeface="Arial"/>
              </a:rPr>
              <a:t>»</a:t>
            </a:r>
            <a:r>
              <a:rPr lang="en-US" dirty="0">
                <a:solidFill>
                  <a:srgbClr val="FFFFFF"/>
                </a:solidFill>
                <a:cs typeface="Arial"/>
              </a:rPr>
              <a:t> </a:t>
            </a:r>
            <a:r>
              <a:rPr lang="el-GR" dirty="0">
                <a:solidFill>
                  <a:srgbClr val="FFFFFF"/>
                </a:solidFill>
                <a:cs typeface="Arial"/>
              </a:rPr>
              <a:t>ή «Εκτύπωση Ενεργών» βλέπουμε τις εξής πληροφορίες. </a:t>
            </a:r>
          </a:p>
        </p:txBody>
      </p:sp>
      <p:sp>
        <p:nvSpPr>
          <p:cNvPr id="6" name="Βέλος: Δεξιό 5">
            <a:extLst>
              <a:ext uri="{FF2B5EF4-FFF2-40B4-BE49-F238E27FC236}">
                <a16:creationId xmlns:a16="http://schemas.microsoft.com/office/drawing/2014/main" id="{C8FC7DF2-C697-630D-0C0C-FC913906168C}"/>
              </a:ext>
            </a:extLst>
          </p:cNvPr>
          <p:cNvSpPr/>
          <p:nvPr/>
        </p:nvSpPr>
        <p:spPr>
          <a:xfrm rot="5400000">
            <a:off x="4393002" y="5668794"/>
            <a:ext cx="817756" cy="6040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el-gr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3186282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2">
            <a:extLst>
              <a:ext uri="{FF2B5EF4-FFF2-40B4-BE49-F238E27FC236}">
                <a16:creationId xmlns:a16="http://schemas.microsoft.com/office/drawing/2014/main" id="{527A6257-0FF0-98C6-2E78-4139BF994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467" y="1394309"/>
            <a:ext cx="9669187" cy="14843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D7C0DF-2538-5D10-F264-10FD8FA13411}"/>
              </a:ext>
            </a:extLst>
          </p:cNvPr>
          <p:cNvSpPr txBox="1"/>
          <p:nvPr/>
        </p:nvSpPr>
        <p:spPr>
          <a:xfrm>
            <a:off x="1625105" y="3429000"/>
            <a:ext cx="8945034" cy="14773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dirty="0">
                <a:cs typeface="Arial"/>
              </a:rPr>
              <a:t>Τον Αύξοντα αριθμό Πρόκλησης, την θέση κατάταξης του παίκτη που έκανε την πρόκληση, την θέση κατάταξης του παίκτη που εκκρεμεί αν θα αποδεκτή την πρόκληση ή όχι.</a:t>
            </a:r>
          </a:p>
          <a:p>
            <a:r>
              <a:rPr lang="el-GR" dirty="0">
                <a:cs typeface="Arial"/>
              </a:rPr>
              <a:t>Όπως επίσης την ημερομηνία που έγινε η πρόκληση και των υπόλοιπο χρόνο που απομένει για την υποδοχή.</a:t>
            </a:r>
          </a:p>
        </p:txBody>
      </p:sp>
      <p:sp>
        <p:nvSpPr>
          <p:cNvPr id="8" name="Θέση περιεχομένου 2">
            <a:extLst>
              <a:ext uri="{FF2B5EF4-FFF2-40B4-BE49-F238E27FC236}">
                <a16:creationId xmlns:a16="http://schemas.microsoft.com/office/drawing/2014/main" id="{09C9EC63-729A-2FD6-D880-E9726EF4F728}"/>
              </a:ext>
            </a:extLst>
          </p:cNvPr>
          <p:cNvSpPr txBox="1">
            <a:spLocks/>
          </p:cNvSpPr>
          <p:nvPr/>
        </p:nvSpPr>
        <p:spPr>
          <a:xfrm>
            <a:off x="2550574" y="54189"/>
            <a:ext cx="8019565" cy="13401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4170" indent="-344170"/>
            <a:r>
              <a:rPr lang="el-GR" dirty="0">
                <a:solidFill>
                  <a:srgbClr val="FFFFFF"/>
                </a:solidFill>
                <a:cs typeface="Arial"/>
              </a:rPr>
              <a:t>Πατώντας το κουμπί «Εκτύπωση </a:t>
            </a:r>
            <a:r>
              <a:rPr lang="el-GR" dirty="0" err="1">
                <a:solidFill>
                  <a:srgbClr val="FFFFFF"/>
                </a:solidFill>
                <a:cs typeface="Arial"/>
              </a:rPr>
              <a:t>Εκρρεμων</a:t>
            </a:r>
            <a:r>
              <a:rPr lang="el-GR" dirty="0">
                <a:solidFill>
                  <a:srgbClr val="FFFFFF"/>
                </a:solidFill>
                <a:cs typeface="Arial"/>
              </a:rPr>
              <a:t>»</a:t>
            </a:r>
            <a:r>
              <a:rPr lang="en-US" dirty="0">
                <a:solidFill>
                  <a:srgbClr val="FFFFFF"/>
                </a:solidFill>
                <a:cs typeface="Arial"/>
              </a:rPr>
              <a:t> </a:t>
            </a:r>
            <a:r>
              <a:rPr lang="el-GR" dirty="0">
                <a:solidFill>
                  <a:srgbClr val="FFFFFF"/>
                </a:solidFill>
                <a:cs typeface="Arial"/>
              </a:rPr>
              <a:t>ή «Εκτύπωση Ενεργών» βλέπουμε τις εξής πληροφορίες. </a:t>
            </a:r>
          </a:p>
        </p:txBody>
      </p:sp>
    </p:spTree>
    <p:extLst>
      <p:ext uri="{BB962C8B-B14F-4D97-AF65-F5344CB8AC3E}">
        <p14:creationId xmlns:p14="http://schemas.microsoft.com/office/powerpoint/2010/main" val="171958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EDF36DA-BC6C-AB92-D2BA-6B0E09683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0574" y="54189"/>
            <a:ext cx="8019565" cy="2222926"/>
          </a:xfrm>
        </p:spPr>
        <p:txBody>
          <a:bodyPr/>
          <a:lstStyle/>
          <a:p>
            <a:pPr marL="344170" indent="-344170"/>
            <a:r>
              <a:rPr lang="el-GR" dirty="0">
                <a:cs typeface="Arial"/>
              </a:rPr>
              <a:t>Στο επόμενο παράθυρο που θα εμφανιστεί δίνουμε προσοχή και σημειώνουμε το </a:t>
            </a:r>
            <a:r>
              <a:rPr lang="el-GR" dirty="0" err="1">
                <a:cs typeface="Arial"/>
              </a:rPr>
              <a:t>Username</a:t>
            </a:r>
            <a:r>
              <a:rPr lang="el-GR" dirty="0">
                <a:cs typeface="Arial"/>
              </a:rPr>
              <a:t> και το </a:t>
            </a:r>
            <a:r>
              <a:rPr lang="el-GR" dirty="0" err="1">
                <a:cs typeface="Arial"/>
              </a:rPr>
              <a:t>Password</a:t>
            </a:r>
            <a:r>
              <a:rPr lang="el-GR" dirty="0">
                <a:cs typeface="Arial"/>
              </a:rPr>
              <a:t> που θα μας ζητηθεί κατά την έναρξη του προγράμματος.</a:t>
            </a: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93E90FFA-CE1E-6C96-A207-905BD33E1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532" y="1831638"/>
            <a:ext cx="9050867" cy="482032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Γραφή 1">
                <a:extLst>
                  <a:ext uri="{FF2B5EF4-FFF2-40B4-BE49-F238E27FC236}">
                    <a16:creationId xmlns:a16="http://schemas.microsoft.com/office/drawing/2014/main" id="{9D06CE22-0D6C-B12E-7056-9A539FF67A6E}"/>
                  </a:ext>
                </a:extLst>
              </p14:cNvPr>
              <p14:cNvContentPartPr/>
              <p14:nvPr/>
            </p14:nvContentPartPr>
            <p14:xfrm>
              <a:off x="2912373" y="3496013"/>
              <a:ext cx="1044360" cy="223560"/>
            </p14:xfrm>
          </p:contentPart>
        </mc:Choice>
        <mc:Fallback>
          <p:pic>
            <p:nvPicPr>
              <p:cNvPr id="2" name="Γραφή 1">
                <a:extLst>
                  <a:ext uri="{FF2B5EF4-FFF2-40B4-BE49-F238E27FC236}">
                    <a16:creationId xmlns:a16="http://schemas.microsoft.com/office/drawing/2014/main" id="{9D06CE22-0D6C-B12E-7056-9A539FF67A6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58733" y="3388013"/>
                <a:ext cx="1152000" cy="43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973858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2">
            <a:extLst>
              <a:ext uri="{FF2B5EF4-FFF2-40B4-BE49-F238E27FC236}">
                <a16:creationId xmlns:a16="http://schemas.microsoft.com/office/drawing/2014/main" id="{527A6257-0FF0-98C6-2E78-4139BF994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467" y="1394309"/>
            <a:ext cx="9669187" cy="14843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D7C0DF-2538-5D10-F264-10FD8FA13411}"/>
              </a:ext>
            </a:extLst>
          </p:cNvPr>
          <p:cNvSpPr txBox="1"/>
          <p:nvPr/>
        </p:nvSpPr>
        <p:spPr>
          <a:xfrm>
            <a:off x="1625105" y="3429000"/>
            <a:ext cx="8945034" cy="14773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dirty="0">
                <a:cs typeface="Arial"/>
              </a:rPr>
              <a:t>Αν περάσουν οι 15 ημέρες από την ημέρα της πρόκλησης, αυτή ακυρώνεται και γίνεται επιστροφή στον παίκτη που έκανε την πρόκληση η δυνατότητα πρόκλησης και το </a:t>
            </a:r>
            <a:r>
              <a:rPr lang="en-US" dirty="0">
                <a:cs typeface="Arial"/>
              </a:rPr>
              <a:t>wildcard</a:t>
            </a:r>
            <a:r>
              <a:rPr lang="el-GR" dirty="0">
                <a:cs typeface="Arial"/>
              </a:rPr>
              <a:t> αν είχε γίνει χρήση.</a:t>
            </a:r>
          </a:p>
          <a:p>
            <a:r>
              <a:rPr lang="el-GR" dirty="0">
                <a:cs typeface="Arial"/>
              </a:rPr>
              <a:t>Ο έλεγχος του υπολειπομένου χρόνου γίνεται κατά την έξοδο από το πρόγραμμα.</a:t>
            </a:r>
          </a:p>
          <a:p>
            <a:endParaRPr lang="el-GR" dirty="0">
              <a:cs typeface="Arial"/>
            </a:endParaRPr>
          </a:p>
        </p:txBody>
      </p:sp>
      <p:sp>
        <p:nvSpPr>
          <p:cNvPr id="5" name="Θέση περιεχομένου 2">
            <a:extLst>
              <a:ext uri="{FF2B5EF4-FFF2-40B4-BE49-F238E27FC236}">
                <a16:creationId xmlns:a16="http://schemas.microsoft.com/office/drawing/2014/main" id="{899A6FCF-F259-8544-2917-060C70526F5D}"/>
              </a:ext>
            </a:extLst>
          </p:cNvPr>
          <p:cNvSpPr txBox="1">
            <a:spLocks/>
          </p:cNvSpPr>
          <p:nvPr/>
        </p:nvSpPr>
        <p:spPr>
          <a:xfrm>
            <a:off x="2550574" y="54189"/>
            <a:ext cx="8019565" cy="13401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4170" indent="-344170"/>
            <a:r>
              <a:rPr lang="el-GR" dirty="0">
                <a:solidFill>
                  <a:srgbClr val="FFFFFF"/>
                </a:solidFill>
                <a:cs typeface="Arial"/>
              </a:rPr>
              <a:t>Πατώντας το κουμπί «Εκτύπωση </a:t>
            </a:r>
            <a:r>
              <a:rPr lang="el-GR" dirty="0" err="1">
                <a:solidFill>
                  <a:srgbClr val="FFFFFF"/>
                </a:solidFill>
                <a:cs typeface="Arial"/>
              </a:rPr>
              <a:t>Εκρρεμων</a:t>
            </a:r>
            <a:r>
              <a:rPr lang="el-GR" dirty="0">
                <a:solidFill>
                  <a:srgbClr val="FFFFFF"/>
                </a:solidFill>
                <a:cs typeface="Arial"/>
              </a:rPr>
              <a:t>»</a:t>
            </a:r>
            <a:r>
              <a:rPr lang="en-US" dirty="0">
                <a:solidFill>
                  <a:srgbClr val="FFFFFF"/>
                </a:solidFill>
                <a:cs typeface="Arial"/>
              </a:rPr>
              <a:t> </a:t>
            </a:r>
            <a:r>
              <a:rPr lang="el-GR" dirty="0">
                <a:solidFill>
                  <a:srgbClr val="FFFFFF"/>
                </a:solidFill>
                <a:cs typeface="Arial"/>
              </a:rPr>
              <a:t>ή «Εκτύπωση Ενεργών» βλέπουμε τις εξής πληροφορίες. </a:t>
            </a:r>
          </a:p>
        </p:txBody>
      </p:sp>
    </p:spTree>
    <p:extLst>
      <p:ext uri="{BB962C8B-B14F-4D97-AF65-F5344CB8AC3E}">
        <p14:creationId xmlns:p14="http://schemas.microsoft.com/office/powerpoint/2010/main" val="350032693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Θέση περιεχομένου 2">
            <a:extLst>
              <a:ext uri="{FF2B5EF4-FFF2-40B4-BE49-F238E27FC236}">
                <a16:creationId xmlns:a16="http://schemas.microsoft.com/office/drawing/2014/main" id="{899A6FCF-F259-8544-2917-060C70526F5D}"/>
              </a:ext>
            </a:extLst>
          </p:cNvPr>
          <p:cNvSpPr txBox="1">
            <a:spLocks/>
          </p:cNvSpPr>
          <p:nvPr/>
        </p:nvSpPr>
        <p:spPr>
          <a:xfrm>
            <a:off x="2550574" y="54189"/>
            <a:ext cx="8019565" cy="13401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4170" indent="-344170"/>
            <a:r>
              <a:rPr lang="el-GR" dirty="0">
                <a:solidFill>
                  <a:srgbClr val="FFFFFF"/>
                </a:solidFill>
                <a:cs typeface="Arial"/>
              </a:rPr>
              <a:t>Εισαγωγή και Διαγραφή Παίκτη.</a:t>
            </a:r>
          </a:p>
        </p:txBody>
      </p:sp>
      <p:pic>
        <p:nvPicPr>
          <p:cNvPr id="6" name="Εικόνα 5" descr="Εικόνα που περιέχει πίνακας&#10;&#10;Περιγραφή που δημιουργήθηκε αυτόματα">
            <a:extLst>
              <a:ext uri="{FF2B5EF4-FFF2-40B4-BE49-F238E27FC236}">
                <a16:creationId xmlns:a16="http://schemas.microsoft.com/office/drawing/2014/main" id="{132BE02A-56BC-5041-F281-F8A92515F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437" y="1232804"/>
            <a:ext cx="9350296" cy="538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54065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Θέση περιεχομένου 2">
            <a:extLst>
              <a:ext uri="{FF2B5EF4-FFF2-40B4-BE49-F238E27FC236}">
                <a16:creationId xmlns:a16="http://schemas.microsoft.com/office/drawing/2014/main" id="{899A6FCF-F259-8544-2917-060C70526F5D}"/>
              </a:ext>
            </a:extLst>
          </p:cNvPr>
          <p:cNvSpPr txBox="1">
            <a:spLocks/>
          </p:cNvSpPr>
          <p:nvPr/>
        </p:nvSpPr>
        <p:spPr>
          <a:xfrm>
            <a:off x="2550574" y="54189"/>
            <a:ext cx="8019565" cy="13401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4170" indent="-344170"/>
            <a:r>
              <a:rPr lang="el-GR" dirty="0">
                <a:solidFill>
                  <a:srgbClr val="FFFFFF"/>
                </a:solidFill>
                <a:cs typeface="Arial"/>
              </a:rPr>
              <a:t>Πατώντας το κουμπί «Εισαγωγή Παίκτη» θα εμφανιστεί ένα νέο παράθυρο.</a:t>
            </a:r>
          </a:p>
        </p:txBody>
      </p:sp>
      <p:pic>
        <p:nvPicPr>
          <p:cNvPr id="6" name="Εικόνα 5" descr="Εικόνα που περιέχει πίνακας&#10;&#10;Περιγραφή που δημιουργήθηκε αυτόματα">
            <a:extLst>
              <a:ext uri="{FF2B5EF4-FFF2-40B4-BE49-F238E27FC236}">
                <a16:creationId xmlns:a16="http://schemas.microsoft.com/office/drawing/2014/main" id="{132BE02A-56BC-5041-F281-F8A92515F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437" y="1232804"/>
            <a:ext cx="9350296" cy="538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67271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Θέση περιεχομένου 2">
            <a:extLst>
              <a:ext uri="{FF2B5EF4-FFF2-40B4-BE49-F238E27FC236}">
                <a16:creationId xmlns:a16="http://schemas.microsoft.com/office/drawing/2014/main" id="{899A6FCF-F259-8544-2917-060C70526F5D}"/>
              </a:ext>
            </a:extLst>
          </p:cNvPr>
          <p:cNvSpPr txBox="1">
            <a:spLocks/>
          </p:cNvSpPr>
          <p:nvPr/>
        </p:nvSpPr>
        <p:spPr>
          <a:xfrm>
            <a:off x="2550574" y="54189"/>
            <a:ext cx="8019565" cy="13401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4170" indent="-344170"/>
            <a:r>
              <a:rPr lang="el-GR" dirty="0">
                <a:solidFill>
                  <a:srgbClr val="FFFFFF"/>
                </a:solidFill>
                <a:cs typeface="Arial"/>
              </a:rPr>
              <a:t>Πατώντας το κουμπί «Εισαγωγή Παίκτη» θα εμφανιστεί ένα νέο παράθυρο.</a:t>
            </a:r>
          </a:p>
        </p:txBody>
      </p:sp>
      <p:pic>
        <p:nvPicPr>
          <p:cNvPr id="6" name="Εικόνα 5" descr="Εικόνα που περιέχει πίνακας&#10;&#10;Περιγραφή που δημιουργήθηκε αυτόματα">
            <a:extLst>
              <a:ext uri="{FF2B5EF4-FFF2-40B4-BE49-F238E27FC236}">
                <a16:creationId xmlns:a16="http://schemas.microsoft.com/office/drawing/2014/main" id="{132BE02A-56BC-5041-F281-F8A92515F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437" y="1232804"/>
            <a:ext cx="9350296" cy="5380927"/>
          </a:xfrm>
          <a:prstGeom prst="rect">
            <a:avLst/>
          </a:prstGeom>
        </p:spPr>
      </p:pic>
      <p:sp>
        <p:nvSpPr>
          <p:cNvPr id="4" name="Βέλος: Δεξιό 3">
            <a:extLst>
              <a:ext uri="{FF2B5EF4-FFF2-40B4-BE49-F238E27FC236}">
                <a16:creationId xmlns:a16="http://schemas.microsoft.com/office/drawing/2014/main" id="{BF340534-60C3-85A0-1B2E-F2D7A2D5EFF0}"/>
              </a:ext>
            </a:extLst>
          </p:cNvPr>
          <p:cNvSpPr/>
          <p:nvPr/>
        </p:nvSpPr>
        <p:spPr>
          <a:xfrm rot="5400000">
            <a:off x="8626335" y="5651862"/>
            <a:ext cx="817756" cy="6040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el-gr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5481083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Θέση περιεχομένου 2">
            <a:extLst>
              <a:ext uri="{FF2B5EF4-FFF2-40B4-BE49-F238E27FC236}">
                <a16:creationId xmlns:a16="http://schemas.microsoft.com/office/drawing/2014/main" id="{899A6FCF-F259-8544-2917-060C70526F5D}"/>
              </a:ext>
            </a:extLst>
          </p:cNvPr>
          <p:cNvSpPr txBox="1">
            <a:spLocks/>
          </p:cNvSpPr>
          <p:nvPr/>
        </p:nvSpPr>
        <p:spPr>
          <a:xfrm>
            <a:off x="2550574" y="54189"/>
            <a:ext cx="8019565" cy="13401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4170" indent="-344170"/>
            <a:r>
              <a:rPr lang="el-GR" dirty="0">
                <a:solidFill>
                  <a:srgbClr val="FFFFFF"/>
                </a:solidFill>
                <a:cs typeface="Arial"/>
              </a:rPr>
              <a:t>Πατώντας το κουμπί «Εισαγωγή Παίκτη» θα εμφανιστεί ένα νέο παράθυρο.</a:t>
            </a:r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EF98560F-4CBC-1DDC-C934-A0D3CE512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932" y="1071928"/>
            <a:ext cx="9567335" cy="573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52093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Θέση περιεχομένου 2">
            <a:extLst>
              <a:ext uri="{FF2B5EF4-FFF2-40B4-BE49-F238E27FC236}">
                <a16:creationId xmlns:a16="http://schemas.microsoft.com/office/drawing/2014/main" id="{899A6FCF-F259-8544-2917-060C70526F5D}"/>
              </a:ext>
            </a:extLst>
          </p:cNvPr>
          <p:cNvSpPr txBox="1">
            <a:spLocks/>
          </p:cNvSpPr>
          <p:nvPr/>
        </p:nvSpPr>
        <p:spPr>
          <a:xfrm>
            <a:off x="2550574" y="54189"/>
            <a:ext cx="8019565" cy="13401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4170" indent="-344170"/>
            <a:r>
              <a:rPr lang="el-GR" dirty="0">
                <a:solidFill>
                  <a:srgbClr val="FFFFFF"/>
                </a:solidFill>
                <a:cs typeface="Arial"/>
              </a:rPr>
              <a:t>Στο νέο παράθυρο βάζουμε το ονοματεπώνυμο του νέου παίκτη, την ηλικία και πατάμε το κουμπί «Εγγραφή».</a:t>
            </a:r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EF98560F-4CBC-1DDC-C934-A0D3CE512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932" y="1151467"/>
            <a:ext cx="9567335" cy="565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51555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Θέση περιεχομένου 2">
            <a:extLst>
              <a:ext uri="{FF2B5EF4-FFF2-40B4-BE49-F238E27FC236}">
                <a16:creationId xmlns:a16="http://schemas.microsoft.com/office/drawing/2014/main" id="{899A6FCF-F259-8544-2917-060C70526F5D}"/>
              </a:ext>
            </a:extLst>
          </p:cNvPr>
          <p:cNvSpPr txBox="1">
            <a:spLocks/>
          </p:cNvSpPr>
          <p:nvPr/>
        </p:nvSpPr>
        <p:spPr>
          <a:xfrm>
            <a:off x="2550574" y="54189"/>
            <a:ext cx="8019565" cy="13401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4170" indent="-344170"/>
            <a:r>
              <a:rPr lang="el-GR" dirty="0">
                <a:solidFill>
                  <a:srgbClr val="FFFFFF"/>
                </a:solidFill>
                <a:cs typeface="Arial"/>
              </a:rPr>
              <a:t>Στο νέο παράθυρο βάζουμε το ονοματεπώνυμο του νέου παίκτη, την ηλικία και πατάμε το κουμπί «Εγγραφή».</a:t>
            </a:r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EF98560F-4CBC-1DDC-C934-A0D3CE512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932" y="1151467"/>
            <a:ext cx="9567335" cy="5652344"/>
          </a:xfrm>
          <a:prstGeom prst="rect">
            <a:avLst/>
          </a:prstGeom>
        </p:spPr>
      </p:pic>
      <p:sp>
        <p:nvSpPr>
          <p:cNvPr id="4" name="Βέλος: Δεξιό 3">
            <a:extLst>
              <a:ext uri="{FF2B5EF4-FFF2-40B4-BE49-F238E27FC236}">
                <a16:creationId xmlns:a16="http://schemas.microsoft.com/office/drawing/2014/main" id="{D30C87B2-C4E7-0EEC-8392-1008E2831325}"/>
              </a:ext>
            </a:extLst>
          </p:cNvPr>
          <p:cNvSpPr/>
          <p:nvPr/>
        </p:nvSpPr>
        <p:spPr>
          <a:xfrm rot="10800000">
            <a:off x="7119268" y="4305662"/>
            <a:ext cx="817756" cy="6040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el-gr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6832116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Θέση περιεχομένου 2">
            <a:extLst>
              <a:ext uri="{FF2B5EF4-FFF2-40B4-BE49-F238E27FC236}">
                <a16:creationId xmlns:a16="http://schemas.microsoft.com/office/drawing/2014/main" id="{899A6FCF-F259-8544-2917-060C70526F5D}"/>
              </a:ext>
            </a:extLst>
          </p:cNvPr>
          <p:cNvSpPr txBox="1">
            <a:spLocks/>
          </p:cNvSpPr>
          <p:nvPr/>
        </p:nvSpPr>
        <p:spPr>
          <a:xfrm>
            <a:off x="2550574" y="54189"/>
            <a:ext cx="8019565" cy="13401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4170" indent="-344170"/>
            <a:r>
              <a:rPr lang="el-GR" dirty="0">
                <a:solidFill>
                  <a:srgbClr val="FFFFFF"/>
                </a:solidFill>
                <a:cs typeface="Arial"/>
              </a:rPr>
              <a:t>Για την διαγραφή ενός παίχτη πατάμε το κουμπί «Διαγραφή Παίχτη»</a:t>
            </a:r>
          </a:p>
        </p:txBody>
      </p:sp>
      <p:pic>
        <p:nvPicPr>
          <p:cNvPr id="6" name="Εικόνα 5" descr="Εικόνα που περιέχει πίνακας&#10;&#10;Περιγραφή που δημιουργήθηκε αυτόματα">
            <a:extLst>
              <a:ext uri="{FF2B5EF4-FFF2-40B4-BE49-F238E27FC236}">
                <a16:creationId xmlns:a16="http://schemas.microsoft.com/office/drawing/2014/main" id="{132BE02A-56BC-5041-F281-F8A92515F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437" y="1232804"/>
            <a:ext cx="9350296" cy="538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75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Θέση περιεχομένου 2">
            <a:extLst>
              <a:ext uri="{FF2B5EF4-FFF2-40B4-BE49-F238E27FC236}">
                <a16:creationId xmlns:a16="http://schemas.microsoft.com/office/drawing/2014/main" id="{899A6FCF-F259-8544-2917-060C70526F5D}"/>
              </a:ext>
            </a:extLst>
          </p:cNvPr>
          <p:cNvSpPr txBox="1">
            <a:spLocks/>
          </p:cNvSpPr>
          <p:nvPr/>
        </p:nvSpPr>
        <p:spPr>
          <a:xfrm>
            <a:off x="2550574" y="54189"/>
            <a:ext cx="8019565" cy="13401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4170" indent="-344170"/>
            <a:r>
              <a:rPr lang="el-GR" dirty="0">
                <a:solidFill>
                  <a:srgbClr val="FFFFFF"/>
                </a:solidFill>
                <a:cs typeface="Arial"/>
              </a:rPr>
              <a:t>Για την διαγραφή ενός παίχτη πατάμε το κουμπί «Διαγραφή Παίχτη»</a:t>
            </a:r>
          </a:p>
        </p:txBody>
      </p:sp>
      <p:pic>
        <p:nvPicPr>
          <p:cNvPr id="6" name="Εικόνα 5" descr="Εικόνα που περιέχει πίνακας&#10;&#10;Περιγραφή που δημιουργήθηκε αυτόματα">
            <a:extLst>
              <a:ext uri="{FF2B5EF4-FFF2-40B4-BE49-F238E27FC236}">
                <a16:creationId xmlns:a16="http://schemas.microsoft.com/office/drawing/2014/main" id="{132BE02A-56BC-5041-F281-F8A92515F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437" y="1232804"/>
            <a:ext cx="9350296" cy="5380927"/>
          </a:xfrm>
          <a:prstGeom prst="rect">
            <a:avLst/>
          </a:prstGeom>
        </p:spPr>
      </p:pic>
      <p:sp>
        <p:nvSpPr>
          <p:cNvPr id="4" name="Βέλος: Δεξιό 3">
            <a:extLst>
              <a:ext uri="{FF2B5EF4-FFF2-40B4-BE49-F238E27FC236}">
                <a16:creationId xmlns:a16="http://schemas.microsoft.com/office/drawing/2014/main" id="{3A935E31-742B-E86A-2053-6DADCBC40F11}"/>
              </a:ext>
            </a:extLst>
          </p:cNvPr>
          <p:cNvSpPr/>
          <p:nvPr/>
        </p:nvSpPr>
        <p:spPr>
          <a:xfrm rot="5400000">
            <a:off x="7847402" y="5634929"/>
            <a:ext cx="817756" cy="6040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el-gr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9276380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Θέση περιεχομένου 2">
            <a:extLst>
              <a:ext uri="{FF2B5EF4-FFF2-40B4-BE49-F238E27FC236}">
                <a16:creationId xmlns:a16="http://schemas.microsoft.com/office/drawing/2014/main" id="{899A6FCF-F259-8544-2917-060C70526F5D}"/>
              </a:ext>
            </a:extLst>
          </p:cNvPr>
          <p:cNvSpPr txBox="1">
            <a:spLocks/>
          </p:cNvSpPr>
          <p:nvPr/>
        </p:nvSpPr>
        <p:spPr>
          <a:xfrm>
            <a:off x="2550574" y="54190"/>
            <a:ext cx="8019565" cy="10464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4170" indent="-344170"/>
            <a:r>
              <a:rPr lang="el-GR" dirty="0">
                <a:solidFill>
                  <a:srgbClr val="FFFFFF"/>
                </a:solidFill>
                <a:cs typeface="Arial"/>
              </a:rPr>
              <a:t>Και στο νέο παράθυρο που θα εμφανιστεί</a:t>
            </a:r>
            <a:r>
              <a:rPr lang="en-US" dirty="0">
                <a:solidFill>
                  <a:srgbClr val="FFFFFF"/>
                </a:solidFill>
                <a:cs typeface="Arial"/>
              </a:rPr>
              <a:t>, </a:t>
            </a:r>
            <a:r>
              <a:rPr lang="el-GR" dirty="0">
                <a:solidFill>
                  <a:srgbClr val="FFFFFF"/>
                </a:solidFill>
                <a:cs typeface="Arial"/>
              </a:rPr>
              <a:t>βάζουμε τον αριθμό κατάταξης του παίκτη που θέλουμε να διαγράψουμε και πατάμε «Διαγραφή».</a:t>
            </a:r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2A22C696-CBED-4766-F98A-81CEF4D43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415" y="1100667"/>
            <a:ext cx="10005385" cy="546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11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Θέση περιεχομένου 2">
            <a:extLst>
              <a:ext uri="{FF2B5EF4-FFF2-40B4-BE49-F238E27FC236}">
                <a16:creationId xmlns:a16="http://schemas.microsoft.com/office/drawing/2014/main" id="{94B11EF8-8FAC-EB06-2AE9-63639D7E4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0574" y="54189"/>
            <a:ext cx="8019565" cy="2222926"/>
          </a:xfrm>
        </p:spPr>
        <p:txBody>
          <a:bodyPr/>
          <a:lstStyle/>
          <a:p>
            <a:pPr marL="344170" indent="-344170"/>
            <a:r>
              <a:rPr lang="el-GR" dirty="0">
                <a:cs typeface="Arial"/>
              </a:rPr>
              <a:t>Στο επόμενο παράθυρο επιλέγουμε αν θα δημιουργηθεί συντόμευση στην επιφάνεια εργασίας.</a:t>
            </a:r>
          </a:p>
          <a:p>
            <a:pPr marL="344170" indent="-344170"/>
            <a:r>
              <a:rPr lang="el-GR" dirty="0">
                <a:cs typeface="Arial"/>
              </a:rPr>
              <a:t>Αν επιλέξουμε όχι θα πρέπει να γνωρίζεται την διαδρομή της εγκατάστασης όπου είναι c:\Tennis </a:t>
            </a:r>
            <a:r>
              <a:rPr lang="el-GR" dirty="0" err="1">
                <a:cs typeface="Arial"/>
              </a:rPr>
              <a:t>Ladder</a:t>
            </a:r>
            <a:r>
              <a:rPr lang="el-GR" dirty="0">
                <a:cs typeface="Arial"/>
              </a:rPr>
              <a:t> και δεν μπορεί να αλλάξει.</a:t>
            </a:r>
          </a:p>
        </p:txBody>
      </p:sp>
      <p:pic>
        <p:nvPicPr>
          <p:cNvPr id="2" name="Εικόνα 2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4A1FBACA-3D12-F1AE-AF0E-19BFA2B9F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230" y="2372377"/>
            <a:ext cx="8625467" cy="430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72042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Θέση περιεχομένου 2">
            <a:extLst>
              <a:ext uri="{FF2B5EF4-FFF2-40B4-BE49-F238E27FC236}">
                <a16:creationId xmlns:a16="http://schemas.microsoft.com/office/drawing/2014/main" id="{899A6FCF-F259-8544-2917-060C70526F5D}"/>
              </a:ext>
            </a:extLst>
          </p:cNvPr>
          <p:cNvSpPr txBox="1">
            <a:spLocks/>
          </p:cNvSpPr>
          <p:nvPr/>
        </p:nvSpPr>
        <p:spPr>
          <a:xfrm>
            <a:off x="2550574" y="54190"/>
            <a:ext cx="8019565" cy="10464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4170" indent="-344170"/>
            <a:r>
              <a:rPr lang="el-GR" dirty="0">
                <a:solidFill>
                  <a:srgbClr val="FFFFFF"/>
                </a:solidFill>
                <a:cs typeface="Arial"/>
              </a:rPr>
              <a:t>Και στο νέο παράθυρο που θα εμφανιστεί</a:t>
            </a:r>
            <a:r>
              <a:rPr lang="en-US" dirty="0">
                <a:solidFill>
                  <a:srgbClr val="FFFFFF"/>
                </a:solidFill>
                <a:cs typeface="Arial"/>
              </a:rPr>
              <a:t>, </a:t>
            </a:r>
            <a:r>
              <a:rPr lang="el-GR" dirty="0">
                <a:solidFill>
                  <a:srgbClr val="FFFFFF"/>
                </a:solidFill>
                <a:cs typeface="Arial"/>
              </a:rPr>
              <a:t>βάζουμε τον αριθμό κατάταξης του παίκτη που θέλουμε να διαγράψουμε και πατάμε «Διαγραφή».</a:t>
            </a:r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2A22C696-CBED-4766-F98A-81CEF4D43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415" y="1100667"/>
            <a:ext cx="10005385" cy="5462790"/>
          </a:xfrm>
          <a:prstGeom prst="rect">
            <a:avLst/>
          </a:prstGeom>
        </p:spPr>
      </p:pic>
      <p:sp>
        <p:nvSpPr>
          <p:cNvPr id="6" name="Βέλος: Δεξιό 5">
            <a:extLst>
              <a:ext uri="{FF2B5EF4-FFF2-40B4-BE49-F238E27FC236}">
                <a16:creationId xmlns:a16="http://schemas.microsoft.com/office/drawing/2014/main" id="{2032C2C6-67B2-F2AB-32E3-98055A8CF021}"/>
              </a:ext>
            </a:extLst>
          </p:cNvPr>
          <p:cNvSpPr/>
          <p:nvPr/>
        </p:nvSpPr>
        <p:spPr>
          <a:xfrm rot="10800000">
            <a:off x="7720402" y="4652796"/>
            <a:ext cx="817756" cy="6040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el-gr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342074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Θέση περιεχομένου 2">
            <a:extLst>
              <a:ext uri="{FF2B5EF4-FFF2-40B4-BE49-F238E27FC236}">
                <a16:creationId xmlns:a16="http://schemas.microsoft.com/office/drawing/2014/main" id="{899A6FCF-F259-8544-2917-060C70526F5D}"/>
              </a:ext>
            </a:extLst>
          </p:cNvPr>
          <p:cNvSpPr txBox="1">
            <a:spLocks/>
          </p:cNvSpPr>
          <p:nvPr/>
        </p:nvSpPr>
        <p:spPr>
          <a:xfrm>
            <a:off x="2550574" y="54189"/>
            <a:ext cx="8019565" cy="13401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4170" indent="-344170"/>
            <a:r>
              <a:rPr lang="el-GR" dirty="0">
                <a:solidFill>
                  <a:srgbClr val="FFFFFF"/>
                </a:solidFill>
                <a:cs typeface="Arial"/>
              </a:rPr>
              <a:t>Διαχείριση Προκλήσεων</a:t>
            </a:r>
          </a:p>
        </p:txBody>
      </p:sp>
      <p:pic>
        <p:nvPicPr>
          <p:cNvPr id="6" name="Εικόνα 5" descr="Εικόνα που περιέχει πίνακας&#10;&#10;Περιγραφή που δημιουργήθηκε αυτόματα">
            <a:extLst>
              <a:ext uri="{FF2B5EF4-FFF2-40B4-BE49-F238E27FC236}">
                <a16:creationId xmlns:a16="http://schemas.microsoft.com/office/drawing/2014/main" id="{132BE02A-56BC-5041-F281-F8A92515F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437" y="1232804"/>
            <a:ext cx="9350296" cy="538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49195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Θέση περιεχομένου 2">
            <a:extLst>
              <a:ext uri="{FF2B5EF4-FFF2-40B4-BE49-F238E27FC236}">
                <a16:creationId xmlns:a16="http://schemas.microsoft.com/office/drawing/2014/main" id="{899A6FCF-F259-8544-2917-060C70526F5D}"/>
              </a:ext>
            </a:extLst>
          </p:cNvPr>
          <p:cNvSpPr txBox="1">
            <a:spLocks/>
          </p:cNvSpPr>
          <p:nvPr/>
        </p:nvSpPr>
        <p:spPr>
          <a:xfrm>
            <a:off x="2550574" y="54189"/>
            <a:ext cx="8019565" cy="13401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4170" indent="-344170"/>
            <a:r>
              <a:rPr lang="el-GR" dirty="0">
                <a:solidFill>
                  <a:srgbClr val="FFFFFF"/>
                </a:solidFill>
                <a:cs typeface="Arial"/>
              </a:rPr>
              <a:t>Πατώντας το κουμπί «Νέο Ματς Πρόκλησης»</a:t>
            </a:r>
          </a:p>
        </p:txBody>
      </p:sp>
      <p:pic>
        <p:nvPicPr>
          <p:cNvPr id="6" name="Εικόνα 5" descr="Εικόνα που περιέχει πίνακας&#10;&#10;Περιγραφή που δημιουργήθηκε αυτόματα">
            <a:extLst>
              <a:ext uri="{FF2B5EF4-FFF2-40B4-BE49-F238E27FC236}">
                <a16:creationId xmlns:a16="http://schemas.microsoft.com/office/drawing/2014/main" id="{132BE02A-56BC-5041-F281-F8A92515F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437" y="1232804"/>
            <a:ext cx="9350296" cy="538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53949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Θέση περιεχομένου 2">
            <a:extLst>
              <a:ext uri="{FF2B5EF4-FFF2-40B4-BE49-F238E27FC236}">
                <a16:creationId xmlns:a16="http://schemas.microsoft.com/office/drawing/2014/main" id="{899A6FCF-F259-8544-2917-060C70526F5D}"/>
              </a:ext>
            </a:extLst>
          </p:cNvPr>
          <p:cNvSpPr txBox="1">
            <a:spLocks/>
          </p:cNvSpPr>
          <p:nvPr/>
        </p:nvSpPr>
        <p:spPr>
          <a:xfrm>
            <a:off x="2550574" y="54189"/>
            <a:ext cx="8019565" cy="13401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4170" indent="-344170"/>
            <a:r>
              <a:rPr lang="el-GR" dirty="0">
                <a:solidFill>
                  <a:srgbClr val="FFFFFF"/>
                </a:solidFill>
                <a:cs typeface="Arial"/>
              </a:rPr>
              <a:t>Πατώντας το κουμπί «Νέο Ματς Πρόκλησης»</a:t>
            </a:r>
          </a:p>
        </p:txBody>
      </p:sp>
      <p:pic>
        <p:nvPicPr>
          <p:cNvPr id="6" name="Εικόνα 5" descr="Εικόνα που περιέχει πίνακας&#10;&#10;Περιγραφή που δημιουργήθηκε αυτόματα">
            <a:extLst>
              <a:ext uri="{FF2B5EF4-FFF2-40B4-BE49-F238E27FC236}">
                <a16:creationId xmlns:a16="http://schemas.microsoft.com/office/drawing/2014/main" id="{132BE02A-56BC-5041-F281-F8A92515F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437" y="1232804"/>
            <a:ext cx="9350296" cy="5380927"/>
          </a:xfrm>
          <a:prstGeom prst="rect">
            <a:avLst/>
          </a:prstGeom>
        </p:spPr>
      </p:pic>
      <p:sp>
        <p:nvSpPr>
          <p:cNvPr id="4" name="Βέλος: Δεξιό 3">
            <a:extLst>
              <a:ext uri="{FF2B5EF4-FFF2-40B4-BE49-F238E27FC236}">
                <a16:creationId xmlns:a16="http://schemas.microsoft.com/office/drawing/2014/main" id="{65C1B79E-A6AA-E14B-6AD3-9EC08B5EDA4F}"/>
              </a:ext>
            </a:extLst>
          </p:cNvPr>
          <p:cNvSpPr/>
          <p:nvPr/>
        </p:nvSpPr>
        <p:spPr>
          <a:xfrm rot="5400000">
            <a:off x="7178536" y="5584129"/>
            <a:ext cx="817756" cy="6040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el-gr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6694630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Θέση περιεχομένου 2">
            <a:extLst>
              <a:ext uri="{FF2B5EF4-FFF2-40B4-BE49-F238E27FC236}">
                <a16:creationId xmlns:a16="http://schemas.microsoft.com/office/drawing/2014/main" id="{899A6FCF-F259-8544-2917-060C70526F5D}"/>
              </a:ext>
            </a:extLst>
          </p:cNvPr>
          <p:cNvSpPr txBox="1">
            <a:spLocks/>
          </p:cNvSpPr>
          <p:nvPr/>
        </p:nvSpPr>
        <p:spPr>
          <a:xfrm>
            <a:off x="2550574" y="54189"/>
            <a:ext cx="8019565" cy="13401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4170" indent="-344170"/>
            <a:endParaRPr lang="el-GR" dirty="0">
              <a:solidFill>
                <a:srgbClr val="FFFFFF"/>
              </a:solidFill>
              <a:cs typeface="Arial"/>
            </a:endParaRPr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FD7C50A7-E969-8CA7-749B-05D5A338A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861" y="1650125"/>
            <a:ext cx="9340088" cy="4963218"/>
          </a:xfrm>
          <a:prstGeom prst="rect">
            <a:avLst/>
          </a:prstGeom>
        </p:spPr>
      </p:pic>
      <p:sp>
        <p:nvSpPr>
          <p:cNvPr id="7" name="Θέση περιεχομένου 2">
            <a:extLst>
              <a:ext uri="{FF2B5EF4-FFF2-40B4-BE49-F238E27FC236}">
                <a16:creationId xmlns:a16="http://schemas.microsoft.com/office/drawing/2014/main" id="{103D6C46-3C4A-EC56-03E2-EDE7FDE30166}"/>
              </a:ext>
            </a:extLst>
          </p:cNvPr>
          <p:cNvSpPr txBox="1">
            <a:spLocks/>
          </p:cNvSpPr>
          <p:nvPr/>
        </p:nvSpPr>
        <p:spPr>
          <a:xfrm>
            <a:off x="2702974" y="206589"/>
            <a:ext cx="8019565" cy="13401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4170" indent="-344170"/>
            <a:r>
              <a:rPr lang="el-GR" dirty="0">
                <a:solidFill>
                  <a:srgbClr val="FFFFFF"/>
                </a:solidFill>
                <a:cs typeface="Arial"/>
              </a:rPr>
              <a:t>Στο νέο παράθυρο πληκτρολογούμε τον αριθμό κατάταξης που προκαλεί και τον αριθμό κατάταξης που θέλει να προκαλέσει και πατάμε «Εγγραφή».</a:t>
            </a:r>
          </a:p>
        </p:txBody>
      </p:sp>
    </p:spTree>
    <p:extLst>
      <p:ext uri="{BB962C8B-B14F-4D97-AF65-F5344CB8AC3E}">
        <p14:creationId xmlns:p14="http://schemas.microsoft.com/office/powerpoint/2010/main" val="42843031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Θέση περιεχομένου 2">
            <a:extLst>
              <a:ext uri="{FF2B5EF4-FFF2-40B4-BE49-F238E27FC236}">
                <a16:creationId xmlns:a16="http://schemas.microsoft.com/office/drawing/2014/main" id="{899A6FCF-F259-8544-2917-060C70526F5D}"/>
              </a:ext>
            </a:extLst>
          </p:cNvPr>
          <p:cNvSpPr txBox="1">
            <a:spLocks/>
          </p:cNvSpPr>
          <p:nvPr/>
        </p:nvSpPr>
        <p:spPr>
          <a:xfrm>
            <a:off x="2550574" y="54189"/>
            <a:ext cx="8019565" cy="13401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4170" indent="-344170"/>
            <a:endParaRPr lang="el-GR" dirty="0">
              <a:solidFill>
                <a:srgbClr val="FFFFFF"/>
              </a:solidFill>
              <a:cs typeface="Arial"/>
            </a:endParaRPr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FD7C50A7-E969-8CA7-749B-05D5A338A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861" y="1650125"/>
            <a:ext cx="9340088" cy="4963218"/>
          </a:xfrm>
          <a:prstGeom prst="rect">
            <a:avLst/>
          </a:prstGeom>
        </p:spPr>
      </p:pic>
      <p:sp>
        <p:nvSpPr>
          <p:cNvPr id="7" name="Θέση περιεχομένου 2">
            <a:extLst>
              <a:ext uri="{FF2B5EF4-FFF2-40B4-BE49-F238E27FC236}">
                <a16:creationId xmlns:a16="http://schemas.microsoft.com/office/drawing/2014/main" id="{103D6C46-3C4A-EC56-03E2-EDE7FDE30166}"/>
              </a:ext>
            </a:extLst>
          </p:cNvPr>
          <p:cNvSpPr txBox="1">
            <a:spLocks/>
          </p:cNvSpPr>
          <p:nvPr/>
        </p:nvSpPr>
        <p:spPr>
          <a:xfrm>
            <a:off x="2702974" y="206589"/>
            <a:ext cx="8019565" cy="13401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4170" indent="-344170"/>
            <a:r>
              <a:rPr lang="el-GR" dirty="0">
                <a:solidFill>
                  <a:srgbClr val="FFFFFF"/>
                </a:solidFill>
                <a:cs typeface="Arial"/>
              </a:rPr>
              <a:t>Στο νέο παράθυρο πληκτρολογούμε τον αριθμό κατάταξης που προκαλεί και τον αριθμό κατάταξης που θέλει να προκαλέσει και πατάμε «Εγγραφή».</a:t>
            </a:r>
          </a:p>
        </p:txBody>
      </p:sp>
      <p:sp>
        <p:nvSpPr>
          <p:cNvPr id="6" name="Βέλος: Δεξιό 5">
            <a:extLst>
              <a:ext uri="{FF2B5EF4-FFF2-40B4-BE49-F238E27FC236}">
                <a16:creationId xmlns:a16="http://schemas.microsoft.com/office/drawing/2014/main" id="{6A811A70-0481-CB70-9374-5FA148D90E70}"/>
              </a:ext>
            </a:extLst>
          </p:cNvPr>
          <p:cNvSpPr/>
          <p:nvPr/>
        </p:nvSpPr>
        <p:spPr>
          <a:xfrm rot="10800000">
            <a:off x="7940536" y="5330129"/>
            <a:ext cx="817756" cy="6040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el-gr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6680564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Θέση περιεχομένου 2">
            <a:extLst>
              <a:ext uri="{FF2B5EF4-FFF2-40B4-BE49-F238E27FC236}">
                <a16:creationId xmlns:a16="http://schemas.microsoft.com/office/drawing/2014/main" id="{899A6FCF-F259-8544-2917-060C70526F5D}"/>
              </a:ext>
            </a:extLst>
          </p:cNvPr>
          <p:cNvSpPr txBox="1">
            <a:spLocks/>
          </p:cNvSpPr>
          <p:nvPr/>
        </p:nvSpPr>
        <p:spPr>
          <a:xfrm>
            <a:off x="2550574" y="54189"/>
            <a:ext cx="8019565" cy="13401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4170" indent="-344170"/>
            <a:endParaRPr lang="el-GR" dirty="0">
              <a:solidFill>
                <a:srgbClr val="FFFFFF"/>
              </a:solidFill>
              <a:cs typeface="Arial"/>
            </a:endParaRPr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FD7C50A7-E969-8CA7-749B-05D5A338A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861" y="1650125"/>
            <a:ext cx="9340088" cy="4963218"/>
          </a:xfrm>
          <a:prstGeom prst="rect">
            <a:avLst/>
          </a:prstGeom>
        </p:spPr>
      </p:pic>
      <p:sp>
        <p:nvSpPr>
          <p:cNvPr id="7" name="Θέση περιεχομένου 2">
            <a:extLst>
              <a:ext uri="{FF2B5EF4-FFF2-40B4-BE49-F238E27FC236}">
                <a16:creationId xmlns:a16="http://schemas.microsoft.com/office/drawing/2014/main" id="{103D6C46-3C4A-EC56-03E2-EDE7FDE30166}"/>
              </a:ext>
            </a:extLst>
          </p:cNvPr>
          <p:cNvSpPr txBox="1">
            <a:spLocks/>
          </p:cNvSpPr>
          <p:nvPr/>
        </p:nvSpPr>
        <p:spPr>
          <a:xfrm>
            <a:off x="2702974" y="206589"/>
            <a:ext cx="8019565" cy="13401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4170" indent="-344170"/>
            <a:r>
              <a:rPr lang="el-GR" dirty="0">
                <a:solidFill>
                  <a:srgbClr val="FFFFFF"/>
                </a:solidFill>
                <a:cs typeface="Arial"/>
              </a:rPr>
              <a:t>Εφόσον πληροί τις προϋποθέσεις θα εμφανιστεί στην εκτύπωση ενεργών προκλήσεων.</a:t>
            </a:r>
          </a:p>
        </p:txBody>
      </p:sp>
      <p:sp>
        <p:nvSpPr>
          <p:cNvPr id="6" name="Βέλος: Δεξιό 5">
            <a:extLst>
              <a:ext uri="{FF2B5EF4-FFF2-40B4-BE49-F238E27FC236}">
                <a16:creationId xmlns:a16="http://schemas.microsoft.com/office/drawing/2014/main" id="{6A811A70-0481-CB70-9374-5FA148D90E70}"/>
              </a:ext>
            </a:extLst>
          </p:cNvPr>
          <p:cNvSpPr/>
          <p:nvPr/>
        </p:nvSpPr>
        <p:spPr>
          <a:xfrm rot="10800000">
            <a:off x="7940536" y="5330129"/>
            <a:ext cx="817756" cy="6040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el-gr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6897866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Θέση περιεχομένου 2">
            <a:extLst>
              <a:ext uri="{FF2B5EF4-FFF2-40B4-BE49-F238E27FC236}">
                <a16:creationId xmlns:a16="http://schemas.microsoft.com/office/drawing/2014/main" id="{899A6FCF-F259-8544-2917-060C70526F5D}"/>
              </a:ext>
            </a:extLst>
          </p:cNvPr>
          <p:cNvSpPr txBox="1">
            <a:spLocks/>
          </p:cNvSpPr>
          <p:nvPr/>
        </p:nvSpPr>
        <p:spPr>
          <a:xfrm>
            <a:off x="2550574" y="54189"/>
            <a:ext cx="8019565" cy="13401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4170" indent="-344170"/>
            <a:r>
              <a:rPr lang="el-GR" dirty="0">
                <a:solidFill>
                  <a:srgbClr val="FFFFFF"/>
                </a:solidFill>
                <a:cs typeface="Arial"/>
              </a:rPr>
              <a:t>Πατώντας το κουμπί «Διαχείριση Εκκρεμών»</a:t>
            </a:r>
          </a:p>
        </p:txBody>
      </p:sp>
      <p:pic>
        <p:nvPicPr>
          <p:cNvPr id="6" name="Εικόνα 5" descr="Εικόνα που περιέχει πίνακας&#10;&#10;Περιγραφή που δημιουργήθηκε αυτόματα">
            <a:extLst>
              <a:ext uri="{FF2B5EF4-FFF2-40B4-BE49-F238E27FC236}">
                <a16:creationId xmlns:a16="http://schemas.microsoft.com/office/drawing/2014/main" id="{132BE02A-56BC-5041-F281-F8A92515F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437" y="1232804"/>
            <a:ext cx="9350296" cy="538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2806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Θέση περιεχομένου 2">
            <a:extLst>
              <a:ext uri="{FF2B5EF4-FFF2-40B4-BE49-F238E27FC236}">
                <a16:creationId xmlns:a16="http://schemas.microsoft.com/office/drawing/2014/main" id="{899A6FCF-F259-8544-2917-060C70526F5D}"/>
              </a:ext>
            </a:extLst>
          </p:cNvPr>
          <p:cNvSpPr txBox="1">
            <a:spLocks/>
          </p:cNvSpPr>
          <p:nvPr/>
        </p:nvSpPr>
        <p:spPr>
          <a:xfrm>
            <a:off x="2550574" y="54189"/>
            <a:ext cx="8019565" cy="13401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4170" indent="-344170"/>
            <a:r>
              <a:rPr lang="el-GR" dirty="0">
                <a:solidFill>
                  <a:srgbClr val="FFFFFF"/>
                </a:solidFill>
                <a:cs typeface="Arial"/>
              </a:rPr>
              <a:t>Πατώντας το κουμπί «Διαχείριση Εκκρεμών»</a:t>
            </a:r>
          </a:p>
        </p:txBody>
      </p:sp>
      <p:pic>
        <p:nvPicPr>
          <p:cNvPr id="6" name="Εικόνα 5" descr="Εικόνα που περιέχει πίνακας&#10;&#10;Περιγραφή που δημιουργήθηκε αυτόματα">
            <a:extLst>
              <a:ext uri="{FF2B5EF4-FFF2-40B4-BE49-F238E27FC236}">
                <a16:creationId xmlns:a16="http://schemas.microsoft.com/office/drawing/2014/main" id="{132BE02A-56BC-5041-F281-F8A92515F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437" y="1232804"/>
            <a:ext cx="9350296" cy="5380927"/>
          </a:xfrm>
          <a:prstGeom prst="rect">
            <a:avLst/>
          </a:prstGeom>
        </p:spPr>
      </p:pic>
      <p:sp>
        <p:nvSpPr>
          <p:cNvPr id="4" name="Βέλος: Δεξιό 3">
            <a:extLst>
              <a:ext uri="{FF2B5EF4-FFF2-40B4-BE49-F238E27FC236}">
                <a16:creationId xmlns:a16="http://schemas.microsoft.com/office/drawing/2014/main" id="{26D5AC7C-CD76-1AD9-E949-DE70F4609C93}"/>
              </a:ext>
            </a:extLst>
          </p:cNvPr>
          <p:cNvSpPr/>
          <p:nvPr/>
        </p:nvSpPr>
        <p:spPr>
          <a:xfrm rot="5400000">
            <a:off x="6314936" y="5592596"/>
            <a:ext cx="817756" cy="6040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el-gr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5954317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Θέση περιεχομένου 2">
            <a:extLst>
              <a:ext uri="{FF2B5EF4-FFF2-40B4-BE49-F238E27FC236}">
                <a16:creationId xmlns:a16="http://schemas.microsoft.com/office/drawing/2014/main" id="{899A6FCF-F259-8544-2917-060C70526F5D}"/>
              </a:ext>
            </a:extLst>
          </p:cNvPr>
          <p:cNvSpPr txBox="1">
            <a:spLocks/>
          </p:cNvSpPr>
          <p:nvPr/>
        </p:nvSpPr>
        <p:spPr>
          <a:xfrm>
            <a:off x="2550574" y="54189"/>
            <a:ext cx="8019565" cy="13401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4170" indent="-344170"/>
            <a:r>
              <a:rPr lang="el-GR" dirty="0">
                <a:solidFill>
                  <a:srgbClr val="FFFFFF"/>
                </a:solidFill>
                <a:cs typeface="Arial"/>
              </a:rPr>
              <a:t>Στο νέο παράθυρο επιλέγουμε τον Α/Α Πρόκλησης και πατάμε «Αποδοχή» ή «Απόρριψη».</a:t>
            </a:r>
          </a:p>
          <a:p>
            <a:pPr marL="344170" indent="-344170"/>
            <a:r>
              <a:rPr lang="el-GR" dirty="0">
                <a:solidFill>
                  <a:srgbClr val="FFFFFF"/>
                </a:solidFill>
                <a:cs typeface="Arial"/>
              </a:rPr>
              <a:t>Στην περίπτωση που περάσουν 15ημερες η πρόκληση απορρίπτεται.</a:t>
            </a:r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6F2384F4-9571-09CB-CBA1-23BC1ABF8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955" y="1394309"/>
            <a:ext cx="9955246" cy="492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342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Θέση περιεχομένου 2">
            <a:extLst>
              <a:ext uri="{FF2B5EF4-FFF2-40B4-BE49-F238E27FC236}">
                <a16:creationId xmlns:a16="http://schemas.microsoft.com/office/drawing/2014/main" id="{94B11EF8-8FAC-EB06-2AE9-63639D7E4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0574" y="54189"/>
            <a:ext cx="8019565" cy="2222926"/>
          </a:xfrm>
        </p:spPr>
        <p:txBody>
          <a:bodyPr/>
          <a:lstStyle/>
          <a:p>
            <a:pPr marL="344170" indent="-344170"/>
            <a:r>
              <a:rPr lang="el-GR" dirty="0">
                <a:cs typeface="Arial"/>
              </a:rPr>
              <a:t>Στο επόμενο παράθυρο επιλέγουμε αν θα δημιουργηθεί συντόμευση στην επιφάνεια εργασίας.</a:t>
            </a:r>
          </a:p>
          <a:p>
            <a:pPr marL="344170" indent="-344170"/>
            <a:r>
              <a:rPr lang="el-GR" dirty="0">
                <a:cs typeface="Arial"/>
              </a:rPr>
              <a:t>Αν επιλέξουμε όχι θα πρέπει να γνωρίζεται την διαδρομή της εγκατάστασης όπου είναι c:\Tennis </a:t>
            </a:r>
            <a:r>
              <a:rPr lang="el-GR" dirty="0" err="1">
                <a:cs typeface="Arial"/>
              </a:rPr>
              <a:t>Ladder</a:t>
            </a:r>
            <a:r>
              <a:rPr lang="el-GR" dirty="0">
                <a:cs typeface="Arial"/>
              </a:rPr>
              <a:t> και δεν μπορεί να αλλάξει.</a:t>
            </a:r>
          </a:p>
        </p:txBody>
      </p:sp>
      <p:pic>
        <p:nvPicPr>
          <p:cNvPr id="2" name="Εικόνα 2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4A1FBACA-3D12-F1AE-AF0E-19BFA2B9F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230" y="2372377"/>
            <a:ext cx="8625467" cy="4306318"/>
          </a:xfrm>
          <a:prstGeom prst="rect">
            <a:avLst/>
          </a:prstGeom>
        </p:spPr>
      </p:pic>
      <p:sp>
        <p:nvSpPr>
          <p:cNvPr id="4" name="Βέλος: Δεξιό 3">
            <a:extLst>
              <a:ext uri="{FF2B5EF4-FFF2-40B4-BE49-F238E27FC236}">
                <a16:creationId xmlns:a16="http://schemas.microsoft.com/office/drawing/2014/main" id="{ACCD087B-50B0-F8DC-2E59-3AD8DF0CE763}"/>
              </a:ext>
            </a:extLst>
          </p:cNvPr>
          <p:cNvSpPr/>
          <p:nvPr/>
        </p:nvSpPr>
        <p:spPr>
          <a:xfrm rot="14220000">
            <a:off x="2846869" y="4199585"/>
            <a:ext cx="817756" cy="6040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el-gr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3742265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Θέση περιεχομένου 2">
            <a:extLst>
              <a:ext uri="{FF2B5EF4-FFF2-40B4-BE49-F238E27FC236}">
                <a16:creationId xmlns:a16="http://schemas.microsoft.com/office/drawing/2014/main" id="{899A6FCF-F259-8544-2917-060C70526F5D}"/>
              </a:ext>
            </a:extLst>
          </p:cNvPr>
          <p:cNvSpPr txBox="1">
            <a:spLocks/>
          </p:cNvSpPr>
          <p:nvPr/>
        </p:nvSpPr>
        <p:spPr>
          <a:xfrm>
            <a:off x="2550574" y="54189"/>
            <a:ext cx="8019565" cy="13401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4170" indent="-344170"/>
            <a:r>
              <a:rPr lang="el-GR" dirty="0">
                <a:solidFill>
                  <a:srgbClr val="FFFFFF"/>
                </a:solidFill>
                <a:cs typeface="Arial"/>
              </a:rPr>
              <a:t>Πατώντας το κουμπί «Διαχείριση Ενεργών»</a:t>
            </a:r>
          </a:p>
        </p:txBody>
      </p:sp>
      <p:pic>
        <p:nvPicPr>
          <p:cNvPr id="6" name="Εικόνα 5" descr="Εικόνα που περιέχει πίνακας&#10;&#10;Περιγραφή που δημιουργήθηκε αυτόματα">
            <a:extLst>
              <a:ext uri="{FF2B5EF4-FFF2-40B4-BE49-F238E27FC236}">
                <a16:creationId xmlns:a16="http://schemas.microsoft.com/office/drawing/2014/main" id="{132BE02A-56BC-5041-F281-F8A92515F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437" y="1232804"/>
            <a:ext cx="9350296" cy="538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74462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Θέση περιεχομένου 2">
            <a:extLst>
              <a:ext uri="{FF2B5EF4-FFF2-40B4-BE49-F238E27FC236}">
                <a16:creationId xmlns:a16="http://schemas.microsoft.com/office/drawing/2014/main" id="{899A6FCF-F259-8544-2917-060C70526F5D}"/>
              </a:ext>
            </a:extLst>
          </p:cNvPr>
          <p:cNvSpPr txBox="1">
            <a:spLocks/>
          </p:cNvSpPr>
          <p:nvPr/>
        </p:nvSpPr>
        <p:spPr>
          <a:xfrm>
            <a:off x="2550574" y="54189"/>
            <a:ext cx="8019565" cy="13401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4170" indent="-344170"/>
            <a:r>
              <a:rPr lang="el-GR" dirty="0">
                <a:solidFill>
                  <a:srgbClr val="FFFFFF"/>
                </a:solidFill>
                <a:cs typeface="Arial"/>
              </a:rPr>
              <a:t>Πατώντας το κουμπί «Διαχείριση Ενεργών»</a:t>
            </a:r>
          </a:p>
        </p:txBody>
      </p:sp>
      <p:pic>
        <p:nvPicPr>
          <p:cNvPr id="6" name="Εικόνα 5" descr="Εικόνα που περιέχει πίνακας&#10;&#10;Περιγραφή που δημιουργήθηκε αυτόματα">
            <a:extLst>
              <a:ext uri="{FF2B5EF4-FFF2-40B4-BE49-F238E27FC236}">
                <a16:creationId xmlns:a16="http://schemas.microsoft.com/office/drawing/2014/main" id="{132BE02A-56BC-5041-F281-F8A92515F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437" y="1232804"/>
            <a:ext cx="9350296" cy="5380927"/>
          </a:xfrm>
          <a:prstGeom prst="rect">
            <a:avLst/>
          </a:prstGeom>
        </p:spPr>
      </p:pic>
      <p:sp>
        <p:nvSpPr>
          <p:cNvPr id="4" name="Βέλος: Δεξιό 3">
            <a:extLst>
              <a:ext uri="{FF2B5EF4-FFF2-40B4-BE49-F238E27FC236}">
                <a16:creationId xmlns:a16="http://schemas.microsoft.com/office/drawing/2014/main" id="{6F111BFC-2688-F3D6-E4D7-09479AD7680C}"/>
              </a:ext>
            </a:extLst>
          </p:cNvPr>
          <p:cNvSpPr/>
          <p:nvPr/>
        </p:nvSpPr>
        <p:spPr>
          <a:xfrm rot="5400000">
            <a:off x="5536003" y="5643397"/>
            <a:ext cx="817756" cy="6040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el-gr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302945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Θέση περιεχομένου 2">
            <a:extLst>
              <a:ext uri="{FF2B5EF4-FFF2-40B4-BE49-F238E27FC236}">
                <a16:creationId xmlns:a16="http://schemas.microsoft.com/office/drawing/2014/main" id="{899A6FCF-F259-8544-2917-060C70526F5D}"/>
              </a:ext>
            </a:extLst>
          </p:cNvPr>
          <p:cNvSpPr txBox="1">
            <a:spLocks/>
          </p:cNvSpPr>
          <p:nvPr/>
        </p:nvSpPr>
        <p:spPr>
          <a:xfrm>
            <a:off x="2550574" y="54189"/>
            <a:ext cx="8019565" cy="13401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4170" indent="-344170"/>
            <a:r>
              <a:rPr lang="el-GR" dirty="0">
                <a:solidFill>
                  <a:srgbClr val="FFFFFF"/>
                </a:solidFill>
                <a:cs typeface="Arial"/>
              </a:rPr>
              <a:t>Στο νέο παράθυρο πατάμε Α/Α της Πρόκλησης, την θέση κατάταξης του παίκτη που νίκησε, και ποσά σετ πηρέ.</a:t>
            </a:r>
          </a:p>
          <a:p>
            <a:pPr marL="344170" indent="-344170"/>
            <a:r>
              <a:rPr lang="el-GR" dirty="0">
                <a:solidFill>
                  <a:srgbClr val="FFFFFF"/>
                </a:solidFill>
                <a:cs typeface="Arial"/>
              </a:rPr>
              <a:t>Την θέση κατάταξης του ηττημένου και τα σετ που κέρδισε.</a:t>
            </a:r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96D6F995-28BF-93CE-8336-CDD475A27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934" y="1540933"/>
            <a:ext cx="9939866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1835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Θέση περιεχομένου 2">
            <a:extLst>
              <a:ext uri="{FF2B5EF4-FFF2-40B4-BE49-F238E27FC236}">
                <a16:creationId xmlns:a16="http://schemas.microsoft.com/office/drawing/2014/main" id="{899A6FCF-F259-8544-2917-060C70526F5D}"/>
              </a:ext>
            </a:extLst>
          </p:cNvPr>
          <p:cNvSpPr txBox="1">
            <a:spLocks/>
          </p:cNvSpPr>
          <p:nvPr/>
        </p:nvSpPr>
        <p:spPr>
          <a:xfrm>
            <a:off x="2550574" y="54189"/>
            <a:ext cx="8019565" cy="13401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4170" indent="-344170"/>
            <a:r>
              <a:rPr lang="el-GR" dirty="0">
                <a:solidFill>
                  <a:srgbClr val="FFFFFF"/>
                </a:solidFill>
                <a:cs typeface="Arial"/>
              </a:rPr>
              <a:t>Και πατάμε «Εγγραφή»</a:t>
            </a:r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96D6F995-28BF-93CE-8336-CDD475A27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934" y="1540933"/>
            <a:ext cx="9939866" cy="4749800"/>
          </a:xfrm>
          <a:prstGeom prst="rect">
            <a:avLst/>
          </a:prstGeom>
        </p:spPr>
      </p:pic>
      <p:sp>
        <p:nvSpPr>
          <p:cNvPr id="4" name="Βέλος: Δεξιό 3">
            <a:extLst>
              <a:ext uri="{FF2B5EF4-FFF2-40B4-BE49-F238E27FC236}">
                <a16:creationId xmlns:a16="http://schemas.microsoft.com/office/drawing/2014/main" id="{E84DFC37-A82F-136F-D4D7-44DF665CCD97}"/>
              </a:ext>
            </a:extLst>
          </p:cNvPr>
          <p:cNvSpPr/>
          <p:nvPr/>
        </p:nvSpPr>
        <p:spPr>
          <a:xfrm rot="10800000">
            <a:off x="7881270" y="5015055"/>
            <a:ext cx="817756" cy="6040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el-gr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664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Θέση περιεχομένου 2">
            <a:extLst>
              <a:ext uri="{FF2B5EF4-FFF2-40B4-BE49-F238E27FC236}">
                <a16:creationId xmlns:a16="http://schemas.microsoft.com/office/drawing/2014/main" id="{899A6FCF-F259-8544-2917-060C70526F5D}"/>
              </a:ext>
            </a:extLst>
          </p:cNvPr>
          <p:cNvSpPr txBox="1">
            <a:spLocks/>
          </p:cNvSpPr>
          <p:nvPr/>
        </p:nvSpPr>
        <p:spPr>
          <a:xfrm>
            <a:off x="2550574" y="54189"/>
            <a:ext cx="8019565" cy="13401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4170" indent="-344170"/>
            <a:r>
              <a:rPr lang="el-GR" dirty="0">
                <a:solidFill>
                  <a:srgbClr val="FFFFFF"/>
                </a:solidFill>
                <a:cs typeface="Arial"/>
              </a:rPr>
              <a:t>Κουμπί «Ρυθμίσεις»</a:t>
            </a:r>
          </a:p>
        </p:txBody>
      </p:sp>
      <p:pic>
        <p:nvPicPr>
          <p:cNvPr id="6" name="Εικόνα 5" descr="Εικόνα που περιέχει πίνακας&#10;&#10;Περιγραφή που δημιουργήθηκε αυτόματα">
            <a:extLst>
              <a:ext uri="{FF2B5EF4-FFF2-40B4-BE49-F238E27FC236}">
                <a16:creationId xmlns:a16="http://schemas.microsoft.com/office/drawing/2014/main" id="{132BE02A-56BC-5041-F281-F8A92515F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437" y="1232804"/>
            <a:ext cx="9350296" cy="538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11247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Θέση περιεχομένου 2">
            <a:extLst>
              <a:ext uri="{FF2B5EF4-FFF2-40B4-BE49-F238E27FC236}">
                <a16:creationId xmlns:a16="http://schemas.microsoft.com/office/drawing/2014/main" id="{899A6FCF-F259-8544-2917-060C70526F5D}"/>
              </a:ext>
            </a:extLst>
          </p:cNvPr>
          <p:cNvSpPr txBox="1">
            <a:spLocks/>
          </p:cNvSpPr>
          <p:nvPr/>
        </p:nvSpPr>
        <p:spPr>
          <a:xfrm>
            <a:off x="2550574" y="54189"/>
            <a:ext cx="8019565" cy="13401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4170" indent="-344170"/>
            <a:r>
              <a:rPr lang="el-GR" dirty="0">
                <a:solidFill>
                  <a:srgbClr val="FFFFFF"/>
                </a:solidFill>
                <a:cs typeface="Arial"/>
              </a:rPr>
              <a:t>Πατώντας το Κουμπί «Ρυθμίσεις» στο νέο παράθυρο έχουμε τις εξής επιλογές:</a:t>
            </a:r>
          </a:p>
        </p:txBody>
      </p:sp>
      <p:pic>
        <p:nvPicPr>
          <p:cNvPr id="6" name="Εικόνα 5" descr="Εικόνα που περιέχει πίνακας&#10;&#10;Περιγραφή που δημιουργήθηκε αυτόματα">
            <a:extLst>
              <a:ext uri="{FF2B5EF4-FFF2-40B4-BE49-F238E27FC236}">
                <a16:creationId xmlns:a16="http://schemas.microsoft.com/office/drawing/2014/main" id="{132BE02A-56BC-5041-F281-F8A92515F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437" y="1232804"/>
            <a:ext cx="9350296" cy="5380927"/>
          </a:xfrm>
          <a:prstGeom prst="rect">
            <a:avLst/>
          </a:prstGeom>
        </p:spPr>
      </p:pic>
      <p:sp>
        <p:nvSpPr>
          <p:cNvPr id="4" name="Βέλος: Δεξιό 3">
            <a:extLst>
              <a:ext uri="{FF2B5EF4-FFF2-40B4-BE49-F238E27FC236}">
                <a16:creationId xmlns:a16="http://schemas.microsoft.com/office/drawing/2014/main" id="{E51AFC1D-3332-DBCF-7DA1-2A987FF5D23E}"/>
              </a:ext>
            </a:extLst>
          </p:cNvPr>
          <p:cNvSpPr/>
          <p:nvPr/>
        </p:nvSpPr>
        <p:spPr>
          <a:xfrm rot="5400000">
            <a:off x="9859249" y="5573856"/>
            <a:ext cx="817756" cy="6040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el-gr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1786938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Θέση περιεχομένου 2">
            <a:extLst>
              <a:ext uri="{FF2B5EF4-FFF2-40B4-BE49-F238E27FC236}">
                <a16:creationId xmlns:a16="http://schemas.microsoft.com/office/drawing/2014/main" id="{899A6FCF-F259-8544-2917-060C70526F5D}"/>
              </a:ext>
            </a:extLst>
          </p:cNvPr>
          <p:cNvSpPr txBox="1">
            <a:spLocks/>
          </p:cNvSpPr>
          <p:nvPr/>
        </p:nvSpPr>
        <p:spPr>
          <a:xfrm>
            <a:off x="2550574" y="54189"/>
            <a:ext cx="8019565" cy="13401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4170" indent="-344170"/>
            <a:r>
              <a:rPr lang="el-GR" dirty="0">
                <a:solidFill>
                  <a:srgbClr val="FFFFFF"/>
                </a:solidFill>
                <a:cs typeface="Arial"/>
              </a:rPr>
              <a:t>Πατώντας το Κουμπί «Ρυθμίσεις» στο νέο παράθυρο έχουμε τις εξής επιλογές:</a:t>
            </a:r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2BB8CC04-60B3-8D3F-552E-20647133F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287" y="1975275"/>
            <a:ext cx="9641426" cy="426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32520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Θέση περιεχομένου 2">
            <a:extLst>
              <a:ext uri="{FF2B5EF4-FFF2-40B4-BE49-F238E27FC236}">
                <a16:creationId xmlns:a16="http://schemas.microsoft.com/office/drawing/2014/main" id="{899A6FCF-F259-8544-2917-060C70526F5D}"/>
              </a:ext>
            </a:extLst>
          </p:cNvPr>
          <p:cNvSpPr txBox="1">
            <a:spLocks/>
          </p:cNvSpPr>
          <p:nvPr/>
        </p:nvSpPr>
        <p:spPr>
          <a:xfrm>
            <a:off x="2550574" y="54189"/>
            <a:ext cx="8019565" cy="13401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4170" indent="-344170"/>
            <a:r>
              <a:rPr lang="el-GR" dirty="0">
                <a:solidFill>
                  <a:srgbClr val="FFFFFF"/>
                </a:solidFill>
                <a:cs typeface="Arial"/>
              </a:rPr>
              <a:t>Πατώντας το Κουμπί «Ρυθμίσεις» στο νέο παράθυρο έχουμε τις εξής επιλογές:</a:t>
            </a:r>
            <a:endParaRPr lang="en-US" dirty="0">
              <a:solidFill>
                <a:srgbClr val="FFFFFF"/>
              </a:solidFill>
              <a:cs typeface="Arial"/>
            </a:endParaRPr>
          </a:p>
          <a:p>
            <a:pPr marL="344170" indent="-344170"/>
            <a:r>
              <a:rPr lang="el-GR" dirty="0" err="1">
                <a:solidFill>
                  <a:srgbClr val="FFFFFF"/>
                </a:solidFill>
                <a:cs typeface="Arial"/>
              </a:rPr>
              <a:t>Μετα</a:t>
            </a:r>
            <a:r>
              <a:rPr lang="el-GR" dirty="0">
                <a:solidFill>
                  <a:srgbClr val="FFFFFF"/>
                </a:solidFill>
                <a:cs typeface="Arial"/>
              </a:rPr>
              <a:t> από ποσά ματς θα ξαναπάρεις </a:t>
            </a:r>
            <a:r>
              <a:rPr lang="en-US" dirty="0">
                <a:solidFill>
                  <a:srgbClr val="FFFFFF"/>
                </a:solidFill>
                <a:cs typeface="Arial"/>
              </a:rPr>
              <a:t>Wildcard.</a:t>
            </a:r>
            <a:endParaRPr lang="el-GR" dirty="0">
              <a:solidFill>
                <a:srgbClr val="FFFFFF"/>
              </a:solidFill>
              <a:cs typeface="Arial"/>
            </a:endParaRPr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2BB8CC04-60B3-8D3F-552E-20647133F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287" y="1975275"/>
            <a:ext cx="9641426" cy="426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0886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Θέση περιεχομένου 2">
            <a:extLst>
              <a:ext uri="{FF2B5EF4-FFF2-40B4-BE49-F238E27FC236}">
                <a16:creationId xmlns:a16="http://schemas.microsoft.com/office/drawing/2014/main" id="{899A6FCF-F259-8544-2917-060C70526F5D}"/>
              </a:ext>
            </a:extLst>
          </p:cNvPr>
          <p:cNvSpPr txBox="1">
            <a:spLocks/>
          </p:cNvSpPr>
          <p:nvPr/>
        </p:nvSpPr>
        <p:spPr>
          <a:xfrm>
            <a:off x="2550574" y="54189"/>
            <a:ext cx="8019565" cy="13401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4170" indent="-344170"/>
            <a:r>
              <a:rPr lang="el-GR" dirty="0">
                <a:solidFill>
                  <a:srgbClr val="FFFFFF"/>
                </a:solidFill>
                <a:cs typeface="Arial"/>
              </a:rPr>
              <a:t>Πατώντας το Κουμπί «Ρυθμίσεις» στο νέο παράθυρο έχουμε τις εξής επιλογές:</a:t>
            </a:r>
            <a:endParaRPr lang="en-US" dirty="0">
              <a:solidFill>
                <a:srgbClr val="FFFFFF"/>
              </a:solidFill>
              <a:cs typeface="Arial"/>
            </a:endParaRPr>
          </a:p>
          <a:p>
            <a:pPr marL="344170" indent="-344170"/>
            <a:r>
              <a:rPr lang="el-GR" dirty="0" err="1">
                <a:solidFill>
                  <a:srgbClr val="FFFFFF"/>
                </a:solidFill>
                <a:cs typeface="Arial"/>
              </a:rPr>
              <a:t>Μετα</a:t>
            </a:r>
            <a:r>
              <a:rPr lang="el-GR" dirty="0">
                <a:solidFill>
                  <a:srgbClr val="FFFFFF"/>
                </a:solidFill>
                <a:cs typeface="Arial"/>
              </a:rPr>
              <a:t> από ποσά ματς θα ξαναπάρεις </a:t>
            </a:r>
            <a:r>
              <a:rPr lang="en-US" dirty="0">
                <a:solidFill>
                  <a:srgbClr val="FFFFFF"/>
                </a:solidFill>
                <a:cs typeface="Arial"/>
              </a:rPr>
              <a:t>Wildcard.</a:t>
            </a:r>
            <a:endParaRPr lang="el-GR" dirty="0">
              <a:solidFill>
                <a:srgbClr val="FFFFFF"/>
              </a:solidFill>
              <a:cs typeface="Arial"/>
            </a:endParaRPr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2BB8CC04-60B3-8D3F-552E-20647133F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287" y="1975275"/>
            <a:ext cx="9641426" cy="4262117"/>
          </a:xfrm>
          <a:prstGeom prst="rect">
            <a:avLst/>
          </a:prstGeom>
        </p:spPr>
      </p:pic>
      <p:sp>
        <p:nvSpPr>
          <p:cNvPr id="4" name="Βέλος: Δεξιό 3">
            <a:extLst>
              <a:ext uri="{FF2B5EF4-FFF2-40B4-BE49-F238E27FC236}">
                <a16:creationId xmlns:a16="http://schemas.microsoft.com/office/drawing/2014/main" id="{C9786C56-F5EB-2CC6-67C3-2274E11DF337}"/>
              </a:ext>
            </a:extLst>
          </p:cNvPr>
          <p:cNvSpPr/>
          <p:nvPr/>
        </p:nvSpPr>
        <p:spPr>
          <a:xfrm rot="10800000">
            <a:off x="7127736" y="3287855"/>
            <a:ext cx="817756" cy="6040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el-gr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5316370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Θέση περιεχομένου 2">
            <a:extLst>
              <a:ext uri="{FF2B5EF4-FFF2-40B4-BE49-F238E27FC236}">
                <a16:creationId xmlns:a16="http://schemas.microsoft.com/office/drawing/2014/main" id="{899A6FCF-F259-8544-2917-060C70526F5D}"/>
              </a:ext>
            </a:extLst>
          </p:cNvPr>
          <p:cNvSpPr txBox="1">
            <a:spLocks/>
          </p:cNvSpPr>
          <p:nvPr/>
        </p:nvSpPr>
        <p:spPr>
          <a:xfrm>
            <a:off x="2550574" y="54189"/>
            <a:ext cx="8019565" cy="13401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4170" indent="-344170"/>
            <a:r>
              <a:rPr lang="el-GR" dirty="0">
                <a:solidFill>
                  <a:srgbClr val="FFFFFF"/>
                </a:solidFill>
                <a:cs typeface="Arial"/>
              </a:rPr>
              <a:t>Πατώντας το Κουμπί «Ρυθμίσεις» στο νέο παράθυρο έχουμε τις εξής επιλογές:</a:t>
            </a:r>
            <a:endParaRPr lang="en-US" dirty="0">
              <a:solidFill>
                <a:srgbClr val="FFFFFF"/>
              </a:solidFill>
              <a:cs typeface="Arial"/>
            </a:endParaRPr>
          </a:p>
          <a:p>
            <a:pPr marL="344170" indent="-344170"/>
            <a:r>
              <a:rPr lang="en-US" dirty="0">
                <a:solidFill>
                  <a:srgbClr val="FFFFFF"/>
                </a:solidFill>
                <a:cs typeface="Arial"/>
              </a:rPr>
              <a:t>A</a:t>
            </a:r>
            <a:r>
              <a:rPr lang="el-GR" dirty="0">
                <a:solidFill>
                  <a:srgbClr val="FFFFFF"/>
                </a:solidFill>
                <a:cs typeface="Arial"/>
              </a:rPr>
              <a:t>ν δεν έχεις </a:t>
            </a:r>
            <a:r>
              <a:rPr lang="en-US" dirty="0">
                <a:solidFill>
                  <a:srgbClr val="FFFFFF"/>
                </a:solidFill>
                <a:cs typeface="Arial"/>
              </a:rPr>
              <a:t>wildcard </a:t>
            </a:r>
            <a:r>
              <a:rPr lang="el-GR" dirty="0">
                <a:solidFill>
                  <a:srgbClr val="FFFFFF"/>
                </a:solidFill>
                <a:cs typeface="Arial"/>
              </a:rPr>
              <a:t>πόσες θέσης πάνω από σένα μπορείς να προκαλέσεις.</a:t>
            </a:r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2BB8CC04-60B3-8D3F-552E-20647133F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287" y="1975275"/>
            <a:ext cx="9641426" cy="4262117"/>
          </a:xfrm>
          <a:prstGeom prst="rect">
            <a:avLst/>
          </a:prstGeom>
        </p:spPr>
      </p:pic>
      <p:sp>
        <p:nvSpPr>
          <p:cNvPr id="4" name="Βέλος: Δεξιό 3">
            <a:extLst>
              <a:ext uri="{FF2B5EF4-FFF2-40B4-BE49-F238E27FC236}">
                <a16:creationId xmlns:a16="http://schemas.microsoft.com/office/drawing/2014/main" id="{C9786C56-F5EB-2CC6-67C3-2274E11DF337}"/>
              </a:ext>
            </a:extLst>
          </p:cNvPr>
          <p:cNvSpPr/>
          <p:nvPr/>
        </p:nvSpPr>
        <p:spPr>
          <a:xfrm rot="10800000">
            <a:off x="7441002" y="3728121"/>
            <a:ext cx="817756" cy="6040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el-gr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917369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Μάντισον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c0e3251-d4da-4d5c-8c64-841db20837bc" xsi:nil="true"/>
    <lcf76f155ced4ddcb4097134ff3c332f xmlns="11faf566-31df-4033-bdaf-722090ddbcf6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Έγγραφο" ma:contentTypeID="0x01010048DB6677C01EE94DBDBC1CE413E8339A" ma:contentTypeVersion="7" ma:contentTypeDescription="Δημιουργία νέου εγγράφου" ma:contentTypeScope="" ma:versionID="1598370d6f7eec68fe9a480f61ceb329">
  <xsd:schema xmlns:xsd="http://www.w3.org/2001/XMLSchema" xmlns:xs="http://www.w3.org/2001/XMLSchema" xmlns:p="http://schemas.microsoft.com/office/2006/metadata/properties" xmlns:ns2="11faf566-31df-4033-bdaf-722090ddbcf6" xmlns:ns3="7c0e3251-d4da-4d5c-8c64-841db20837bc" targetNamespace="http://schemas.microsoft.com/office/2006/metadata/properties" ma:root="true" ma:fieldsID="c6c88f4f48f663e36978bca83a6ed692" ns2:_="" ns3:_="">
    <xsd:import namespace="11faf566-31df-4033-bdaf-722090ddbcf6"/>
    <xsd:import namespace="7c0e3251-d4da-4d5c-8c64-841db20837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faf566-31df-4033-bdaf-722090ddbc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Ετικέτες εικόνας" ma:readOnly="false" ma:fieldId="{5cf76f15-5ced-4ddc-b409-7134ff3c332f}" ma:taxonomyMulti="true" ma:sspId="b09fc878-a8fe-45a5-ab6d-c1bb2a9a5d8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0e3251-d4da-4d5c-8c64-841db20837bc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df46062f-8f30-451d-8b51-911b77645271}" ma:internalName="TaxCatchAll" ma:showField="CatchAllData" ma:web="7c0e3251-d4da-4d5c-8c64-841db20837b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Τύπος περιεχομένου"/>
        <xsd:element ref="dc:title" minOccurs="0" maxOccurs="1" ma:index="4" ma:displayName="Τίτλο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B0F2AC-8567-4D03-BFFC-653DB596C52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F62244B-87EF-4BBD-8A66-AE9829BFAAAD}"/>
</file>

<file path=customXml/itemProps3.xml><?xml version="1.0" encoding="utf-8"?>
<ds:datastoreItem xmlns:ds="http://schemas.openxmlformats.org/officeDocument/2006/customXml" ds:itemID="{350455F8-10A0-4EEF-9BB1-9035E295B1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265</TotalTime>
  <Words>1969</Words>
  <Application>Microsoft Office PowerPoint</Application>
  <PresentationFormat>Ευρεία οθόνη</PresentationFormat>
  <Paragraphs>162</Paragraphs>
  <Slides>101</Slides>
  <Notes>2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5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101</vt:i4>
      </vt:variant>
    </vt:vector>
  </HeadingPairs>
  <TitlesOfParts>
    <vt:vector size="107" baseType="lpstr">
      <vt:lpstr>Arial</vt:lpstr>
      <vt:lpstr>Calibri</vt:lpstr>
      <vt:lpstr>MS Shell Dlg 2</vt:lpstr>
      <vt:lpstr>Wingdings</vt:lpstr>
      <vt:lpstr>Wingdings 3</vt:lpstr>
      <vt:lpstr>Μάντισον</vt:lpstr>
      <vt:lpstr>TENNIS LADDER</vt:lpstr>
      <vt:lpstr>1. Εγκατάσταση και οδηγίες του Προγράμματος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TENNIS LADDER Team.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John Dendrinos</dc:creator>
  <cp:lastModifiedBy>John Dendrinos</cp:lastModifiedBy>
  <cp:revision>397</cp:revision>
  <dcterms:created xsi:type="dcterms:W3CDTF">2022-06-14T15:03:22Z</dcterms:created>
  <dcterms:modified xsi:type="dcterms:W3CDTF">2022-06-16T07:23:50Z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0x01010048DB6677C01EE94DBDBC1CE413E8339A</vt:lpwstr>
  </property>
</Properties>
</file>