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p:restoredTop sz="94622"/>
  </p:normalViewPr>
  <p:slideViewPr>
    <p:cSldViewPr snapToGrid="0" snapToObjects="1">
      <p:cViewPr varScale="1">
        <p:scale>
          <a:sx n="69" d="100"/>
          <a:sy n="69" d="100"/>
        </p:scale>
        <p:origin x="216"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806" y="2175934"/>
            <a:ext cx="8802793" cy="3059006"/>
          </a:xfrm>
        </p:spPr>
        <p:txBody>
          <a:bodyPr>
            <a:normAutofit fontScale="90000"/>
          </a:bodyPr>
          <a:lstStyle/>
          <a:p>
            <a:r>
              <a:rPr lang="en-US" b="1" dirty="0" smtClean="0"/>
              <a:t>The </a:t>
            </a:r>
            <a:r>
              <a:rPr lang="en-US" b="1" dirty="0"/>
              <a:t>Battle of the </a:t>
            </a:r>
            <a:r>
              <a:rPr lang="en-US" b="1" dirty="0" smtClean="0"/>
              <a:t>Neighborhoods</a:t>
            </a:r>
            <a:br>
              <a:rPr lang="en-US" b="1" dirty="0" smtClean="0"/>
            </a:br>
            <a:r>
              <a:rPr lang="en-US" b="1" dirty="0" smtClean="0"/>
              <a:t>New York City </a:t>
            </a:r>
            <a:r>
              <a:rPr lang="en-US" b="1" smtClean="0"/>
              <a:t>and Toronto</a:t>
            </a:r>
            <a:r>
              <a:rPr lang="en-US" b="1" dirty="0"/>
              <a:t/>
            </a:r>
            <a:br>
              <a:rPr lang="en-US" b="1" dirty="0"/>
            </a:br>
            <a:endParaRPr lang="en-US" dirty="0"/>
          </a:p>
        </p:txBody>
      </p:sp>
    </p:spTree>
    <p:extLst>
      <p:ext uri="{BB962C8B-B14F-4D97-AF65-F5344CB8AC3E}">
        <p14:creationId xmlns:p14="http://schemas.microsoft.com/office/powerpoint/2010/main" val="208978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Business Problem</a:t>
            </a:r>
            <a:endParaRPr lang="en-US" dirty="0"/>
          </a:p>
        </p:txBody>
      </p:sp>
      <p:sp>
        <p:nvSpPr>
          <p:cNvPr id="3" name="Content Placeholder 2"/>
          <p:cNvSpPr>
            <a:spLocks noGrp="1"/>
          </p:cNvSpPr>
          <p:nvPr>
            <p:ph idx="1"/>
          </p:nvPr>
        </p:nvSpPr>
        <p:spPr/>
        <p:txBody>
          <a:bodyPr/>
          <a:lstStyle/>
          <a:p>
            <a:r>
              <a:rPr lang="en-US" dirty="0"/>
              <a:t>In this project we will compare the top 5 drinking locations in New York City (NYC) to Toronto. Specifically, this report will be targeted to stakeholders interested in drinking places in NYC versus Toronto to determine which city has better drinks.</a:t>
            </a:r>
          </a:p>
          <a:p>
            <a:r>
              <a:rPr lang="en-US" dirty="0"/>
              <a:t>Only the top 5 drinking places will be considered for each city. The data will be scraped from Foursquare and will be sort by popularity. Data to consider assessing will include price, rating and number of likes. Additional unique features may also be taken into consideration</a:t>
            </a:r>
            <a:r>
              <a:rPr lang="en-US" dirty="0" smtClean="0"/>
              <a:t>.</a:t>
            </a:r>
            <a:endParaRPr lang="en-US" dirty="0"/>
          </a:p>
        </p:txBody>
      </p:sp>
    </p:spTree>
    <p:extLst>
      <p:ext uri="{BB962C8B-B14F-4D97-AF65-F5344CB8AC3E}">
        <p14:creationId xmlns:p14="http://schemas.microsoft.com/office/powerpoint/2010/main" val="146409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Based </a:t>
            </a:r>
            <a:r>
              <a:rPr lang="en-US" dirty="0"/>
              <a:t>on our defined business problem, factors that will influence our decisions are:</a:t>
            </a:r>
          </a:p>
          <a:p>
            <a:r>
              <a:rPr lang="en-US" dirty="0"/>
              <a:t>Price</a:t>
            </a:r>
          </a:p>
          <a:p>
            <a:r>
              <a:rPr lang="en-US" dirty="0"/>
              <a:t>Rating</a:t>
            </a:r>
          </a:p>
          <a:p>
            <a:r>
              <a:rPr lang="en-US" dirty="0"/>
              <a:t>Number of Likes</a:t>
            </a:r>
          </a:p>
          <a:p>
            <a:r>
              <a:rPr lang="en-US" dirty="0"/>
              <a:t>Unique features if any</a:t>
            </a:r>
            <a:br>
              <a:rPr lang="en-US" dirty="0"/>
            </a:br>
            <a:endParaRPr lang="en-US" dirty="0"/>
          </a:p>
        </p:txBody>
      </p:sp>
    </p:spTree>
    <p:extLst>
      <p:ext uri="{BB962C8B-B14F-4D97-AF65-F5344CB8AC3E}">
        <p14:creationId xmlns:p14="http://schemas.microsoft.com/office/powerpoint/2010/main" val="109079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Foursquare web scrape</a:t>
            </a:r>
          </a:p>
          <a:p>
            <a:r>
              <a:rPr lang="en-US" dirty="0"/>
              <a:t>No statistical analysis were performed due to the limited sample size and information.</a:t>
            </a:r>
          </a:p>
        </p:txBody>
      </p:sp>
    </p:spTree>
    <p:extLst>
      <p:ext uri="{BB962C8B-B14F-4D97-AF65-F5344CB8AC3E}">
        <p14:creationId xmlns:p14="http://schemas.microsoft.com/office/powerpoint/2010/main" val="68351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6204"/>
            <a:ext cx="12192000" cy="5025990"/>
          </a:xfrm>
          <a:prstGeom prst="rect">
            <a:avLst/>
          </a:prstGeom>
        </p:spPr>
      </p:pic>
    </p:spTree>
    <p:extLst>
      <p:ext uri="{BB962C8B-B14F-4D97-AF65-F5344CB8AC3E}">
        <p14:creationId xmlns:p14="http://schemas.microsoft.com/office/powerpoint/2010/main" val="139318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8900"/>
            <a:ext cx="12192000" cy="4129154"/>
          </a:xfrm>
          <a:prstGeom prst="rect">
            <a:avLst/>
          </a:prstGeom>
        </p:spPr>
      </p:pic>
    </p:spTree>
    <p:extLst>
      <p:ext uri="{BB962C8B-B14F-4D97-AF65-F5344CB8AC3E}">
        <p14:creationId xmlns:p14="http://schemas.microsoft.com/office/powerpoint/2010/main" val="122078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3540103" cy="789992"/>
          </a:xfrm>
        </p:spPr>
        <p:txBody>
          <a:bodyPr/>
          <a:lstStyle/>
          <a:p>
            <a:r>
              <a:rPr lang="en-US" dirty="0" smtClean="0"/>
              <a:t>New </a:t>
            </a:r>
            <a:r>
              <a:rPr lang="en-US" smtClean="0"/>
              <a:t>York City</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531943"/>
            <a:ext cx="6192086" cy="37102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914" y="2531943"/>
            <a:ext cx="6185819" cy="3710238"/>
          </a:xfrm>
          <a:prstGeom prst="rect">
            <a:avLst/>
          </a:prstGeom>
        </p:spPr>
      </p:pic>
      <p:sp>
        <p:nvSpPr>
          <p:cNvPr id="6" name="Title 1"/>
          <p:cNvSpPr txBox="1">
            <a:spLocks/>
          </p:cNvSpPr>
          <p:nvPr/>
        </p:nvSpPr>
        <p:spPr>
          <a:xfrm>
            <a:off x="7473131" y="609600"/>
            <a:ext cx="2342674" cy="7899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Toronto</a:t>
            </a:r>
            <a:endParaRPr lang="en-US" dirty="0"/>
          </a:p>
        </p:txBody>
      </p:sp>
    </p:spTree>
    <p:extLst>
      <p:ext uri="{BB962C8B-B14F-4D97-AF65-F5344CB8AC3E}">
        <p14:creationId xmlns:p14="http://schemas.microsoft.com/office/powerpoint/2010/main" val="167445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814" y="240349"/>
            <a:ext cx="8939106" cy="6495731"/>
          </a:xfrm>
        </p:spPr>
        <p:txBody>
          <a:bodyPr>
            <a:normAutofit fontScale="92500" lnSpcReduction="20000"/>
          </a:bodyPr>
          <a:lstStyle/>
          <a:p>
            <a:pPr marL="0" indent="0">
              <a:buNone/>
            </a:pPr>
            <a:r>
              <a:rPr lang="en-US" dirty="0"/>
              <a:t>Our data shows that NYC has higher ratings and also pricier.</a:t>
            </a:r>
          </a:p>
          <a:p>
            <a:pPr marL="0" indent="0">
              <a:buNone/>
            </a:pPr>
            <a:r>
              <a:rPr lang="en-US" dirty="0"/>
              <a:t>The rating for NYC range from 7.8 to 9.4. Only one of the five venue is tier price 2 ($10 - </a:t>
            </a:r>
            <a:r>
              <a:rPr lang="en-US" dirty="0" smtClean="0"/>
              <a:t>$</a:t>
            </a:r>
            <a:r>
              <a:rPr lang="en-US" dirty="0"/>
              <a:t>20) and the rest are tier price 3 ($20 - </a:t>
            </a:r>
            <a:r>
              <a:rPr lang="en-US" dirty="0" smtClean="0"/>
              <a:t>$</a:t>
            </a:r>
            <a:r>
              <a:rPr lang="en-US" dirty="0"/>
              <a:t>30). Although Flash Dancers Downtown has the second highest rating of 8.7, note that there are only 87 likes. Interestingly, two of the venues have delivery, however it is most likely related to food and not drinks.</a:t>
            </a:r>
          </a:p>
          <a:p>
            <a:pPr marL="0" indent="0">
              <a:buNone/>
            </a:pPr>
            <a:r>
              <a:rPr lang="en-US" dirty="0"/>
              <a:t>The rating for Toronto range from 7.5 to 8.0. Three of the venues are tier price 2 and the other two are tier price 3. Interestingly, Suite 114 and Hilton Toronto Executive Lounge only has 6 and 29 likes respectively. The other three venues have more likes, indicating a better data population.</a:t>
            </a:r>
          </a:p>
          <a:p>
            <a:pPr marL="0" indent="0">
              <a:buNone/>
            </a:pPr>
            <a:r>
              <a:rPr lang="en-US" u="sng" dirty="0"/>
              <a:t>Analysis</a:t>
            </a:r>
            <a:r>
              <a:rPr lang="en-US" dirty="0"/>
              <a:t/>
            </a:r>
            <a:br>
              <a:rPr lang="en-US" dirty="0"/>
            </a:br>
            <a:r>
              <a:rPr lang="en-US" dirty="0"/>
              <a:t>Overall, it is difficult to make the comparison between drinking venues in NYC and Toronto just based on price, ratings and likes. The reasons include the following:</a:t>
            </a:r>
          </a:p>
          <a:p>
            <a:r>
              <a:rPr lang="en-US" dirty="0"/>
              <a:t>The number of customers is different, therefore the data population may be skewed.</a:t>
            </a:r>
          </a:p>
          <a:p>
            <a:r>
              <a:rPr lang="en-US" dirty="0"/>
              <a:t>Some venues seem to offer both drinks and food - which makes it difficult to understand if it is the food that was rated high or the drinks.</a:t>
            </a:r>
          </a:p>
          <a:p>
            <a:r>
              <a:rPr lang="en-US" dirty="0"/>
              <a:t>Different venue offer different menu, a deeper look into the menu may offer more valuable insights</a:t>
            </a:r>
          </a:p>
          <a:p>
            <a:r>
              <a:rPr lang="en-US" dirty="0"/>
              <a:t>Further scraping on the comments/reviews per venue may offer more insights into customer taste</a:t>
            </a:r>
          </a:p>
          <a:p>
            <a:pPr marL="0" indent="0">
              <a:buNone/>
            </a:pPr>
            <a:r>
              <a:rPr lang="en-US" dirty="0"/>
              <a:t>In addition, I find it interesting how Foursquare have sorted the venues popularity. While the </a:t>
            </a:r>
            <a:r>
              <a:rPr lang="en-US" dirty="0" err="1"/>
              <a:t>url</a:t>
            </a:r>
            <a:r>
              <a:rPr lang="en-US" dirty="0"/>
              <a:t> was set to '</a:t>
            </a:r>
            <a:r>
              <a:rPr lang="en-US" dirty="0" err="1"/>
              <a:t>sortByPopularity</a:t>
            </a:r>
            <a:r>
              <a:rPr lang="en-US" dirty="0"/>
              <a:t>=0', the data generated did not sort the ratings from high to low. The sort by popularity could also be set to 1, which I tried as an experiment and it yielded lower number of likes therefore I decided to keep it at zero. Understanding how Foursquare sorted the venues would be crucial to have better confidence if the venues generated were indeed the top venues</a:t>
            </a:r>
            <a:r>
              <a:rPr lang="en-US" dirty="0" smtClean="0"/>
              <a:t>.</a:t>
            </a:r>
            <a:endParaRPr lang="en-US" dirty="0"/>
          </a:p>
        </p:txBody>
      </p:sp>
    </p:spTree>
    <p:extLst>
      <p:ext uri="{BB962C8B-B14F-4D97-AF65-F5344CB8AC3E}">
        <p14:creationId xmlns:p14="http://schemas.microsoft.com/office/powerpoint/2010/main" val="110734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Conclusion</a:t>
            </a:r>
            <a:endParaRPr lang="en-US" dirty="0"/>
          </a:p>
        </p:txBody>
      </p:sp>
      <p:sp>
        <p:nvSpPr>
          <p:cNvPr id="3" name="Content Placeholder 2"/>
          <p:cNvSpPr>
            <a:spLocks noGrp="1"/>
          </p:cNvSpPr>
          <p:nvPr>
            <p:ph idx="1"/>
          </p:nvPr>
        </p:nvSpPr>
        <p:spPr/>
        <p:txBody>
          <a:bodyPr/>
          <a:lstStyle/>
          <a:p>
            <a:pPr marL="0" indent="0">
              <a:buNone/>
            </a:pPr>
            <a:r>
              <a:rPr lang="en-US" dirty="0"/>
              <a:t>While the data was inconclusive, we can agree that NYC is more popular due to more number of likes. More data scraping would be required to further determine the differences for customers to determine which city would be a better fit for them.</a:t>
            </a:r>
          </a:p>
          <a:p>
            <a:pPr marL="0" indent="0">
              <a:buNone/>
            </a:pPr>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val="14782850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236</Words>
  <Application>Microsoft Macintosh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Trebuchet MS</vt:lpstr>
      <vt:lpstr>Wingdings 3</vt:lpstr>
      <vt:lpstr>Arial</vt:lpstr>
      <vt:lpstr>Facet</vt:lpstr>
      <vt:lpstr>The Battle of the Neighborhoods New York City and Toronto </vt:lpstr>
      <vt:lpstr>Introduction: Business Problem</vt:lpstr>
      <vt:lpstr>Data</vt:lpstr>
      <vt:lpstr>Methodology</vt:lpstr>
      <vt:lpstr>Analysis</vt:lpstr>
      <vt:lpstr>PowerPoint Presentation</vt:lpstr>
      <vt:lpstr>New York City</vt:lpstr>
      <vt:lpstr>PowerPoint Presentation</vt:lpstr>
      <vt:lpstr>Conclusion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 New York City and Toronto </dc:title>
  <dc:creator>Lor, Paula</dc:creator>
  <cp:lastModifiedBy>Lor, Paula</cp:lastModifiedBy>
  <cp:revision>3</cp:revision>
  <dcterms:created xsi:type="dcterms:W3CDTF">2020-01-31T03:08:05Z</dcterms:created>
  <dcterms:modified xsi:type="dcterms:W3CDTF">2020-01-31T03:22:56Z</dcterms:modified>
</cp:coreProperties>
</file>