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6" r:id="rId8"/>
    <p:sldId id="267" r:id="rId9"/>
    <p:sldId id="264" r:id="rId10"/>
    <p:sldId id="269" r:id="rId11"/>
    <p:sldId id="265" r:id="rId12"/>
    <p:sldId id="270" r:id="rId13"/>
    <p:sldId id="271" r:id="rId14"/>
    <p:sldId id="272" r:id="rId15"/>
    <p:sldId id="26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Enhancement of </a:t>
            </a:r>
            <a:r>
              <a:rPr lang="en-US" dirty="0" err="1" smtClean="0"/>
              <a:t>Eigenface</a:t>
            </a:r>
            <a:r>
              <a:rPr lang="en-US" dirty="0" smtClean="0"/>
              <a:t> Algorithm Applied in Missing People Tracer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2</a:t>
            </a:r>
            <a:br>
              <a:rPr lang="en-US" dirty="0" smtClean="0"/>
            </a:br>
            <a:r>
              <a:rPr lang="en-US" dirty="0" smtClean="0"/>
              <a:t>Objectives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dirty="0" smtClean="0"/>
              <a:t>Before comparing </a:t>
            </a:r>
            <a:r>
              <a:rPr lang="en-US" dirty="0" err="1" smtClean="0"/>
              <a:t>eigenface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containing with highest </a:t>
            </a:r>
            <a:br>
              <a:rPr lang="en-US" dirty="0" smtClean="0"/>
            </a:br>
            <a:r>
              <a:rPr lang="en-US" dirty="0" smtClean="0"/>
              <a:t>information of face images</a:t>
            </a:r>
            <a:br>
              <a:rPr lang="en-US" dirty="0" smtClean="0"/>
            </a:br>
            <a:r>
              <a:rPr lang="en-US" dirty="0" smtClean="0"/>
              <a:t>it will first undergo a </a:t>
            </a:r>
            <a:br>
              <a:rPr lang="en-US" dirty="0" smtClean="0"/>
            </a:br>
            <a:r>
              <a:rPr lang="en-US" dirty="0" smtClean="0"/>
              <a:t>procedure where a common </a:t>
            </a:r>
            <a:br>
              <a:rPr lang="en-US" dirty="0" smtClean="0"/>
            </a:br>
            <a:r>
              <a:rPr lang="en-US" dirty="0" smtClean="0"/>
              <a:t>threshold will be applied</a:t>
            </a:r>
            <a:br>
              <a:rPr lang="en-US" dirty="0" smtClean="0"/>
            </a:br>
            <a:r>
              <a:rPr lang="en-US" dirty="0" smtClean="0"/>
              <a:t>to find if the person in the</a:t>
            </a:r>
          </a:p>
          <a:p>
            <a:pPr marL="514350" indent="-514350">
              <a:buNone/>
            </a:pPr>
            <a:r>
              <a:rPr lang="en-US" dirty="0" smtClean="0"/>
              <a:t>	</a:t>
            </a:r>
            <a:r>
              <a:rPr lang="en-US" dirty="0" smtClean="0"/>
              <a:t>image is the same with the</a:t>
            </a:r>
          </a:p>
          <a:p>
            <a:pPr marL="514350" indent="-514350">
              <a:buNone/>
            </a:pPr>
            <a:r>
              <a:rPr lang="en-US" dirty="0" smtClean="0"/>
              <a:t>	</a:t>
            </a:r>
            <a:r>
              <a:rPr lang="en-US" dirty="0" smtClean="0"/>
              <a:t>the compared image.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104588"/>
            <a:ext cx="3962400" cy="644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5105400" y="5181600"/>
            <a:ext cx="3657600" cy="1447800"/>
          </a:xfrm>
          <a:prstGeom prst="roundRect">
            <a:avLst/>
          </a:prstGeom>
          <a:solidFill>
            <a:schemeClr val="accent1">
              <a:alpha val="36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4495800" y="5791200"/>
            <a:ext cx="609600" cy="228600"/>
          </a:xfrm>
          <a:prstGeom prst="rightArrow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</a:t>
            </a:r>
            <a:r>
              <a:rPr lang="en-US" dirty="0" smtClean="0"/>
              <a:t>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Objectives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Offers a simple yet flexible </a:t>
            </a:r>
            <a:br>
              <a:rPr lang="en-US" dirty="0" smtClean="0"/>
            </a:br>
            <a:r>
              <a:rPr lang="en-US" dirty="0" smtClean="0"/>
              <a:t>integration in the face </a:t>
            </a:r>
            <a:br>
              <a:rPr lang="en-US" dirty="0" smtClean="0"/>
            </a:br>
            <a:r>
              <a:rPr lang="en-US" dirty="0" smtClean="0"/>
              <a:t>recognition system and </a:t>
            </a:r>
            <a:br>
              <a:rPr lang="en-US" dirty="0" smtClean="0"/>
            </a:br>
            <a:r>
              <a:rPr lang="en-US" dirty="0" smtClean="0"/>
              <a:t>sustain a low-level </a:t>
            </a:r>
            <a:br>
              <a:rPr lang="en-US" dirty="0" smtClean="0"/>
            </a:br>
            <a:r>
              <a:rPr lang="en-US" dirty="0" smtClean="0"/>
              <a:t>processing that will keep</a:t>
            </a:r>
            <a:br>
              <a:rPr lang="en-US" dirty="0" smtClean="0"/>
            </a:br>
            <a:r>
              <a:rPr lang="en-US" dirty="0" smtClean="0"/>
              <a:t>its efficiency</a:t>
            </a:r>
            <a:endParaRPr lang="en-US" dirty="0" smtClean="0"/>
          </a:p>
          <a:p>
            <a:pPr marL="514350" indent="-514350">
              <a:buFont typeface="+mj-lt"/>
              <a:buAutoNum type="arabicPeriod" startAt="3"/>
            </a:pPr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104588"/>
            <a:ext cx="3962400" cy="644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5029200" y="3081996"/>
            <a:ext cx="3657600" cy="609600"/>
          </a:xfrm>
          <a:prstGeom prst="roundRect">
            <a:avLst/>
          </a:prstGeom>
          <a:solidFill>
            <a:schemeClr val="accent1">
              <a:alpha val="36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4495800" y="3276600"/>
            <a:ext cx="533400" cy="228600"/>
          </a:xfrm>
          <a:prstGeom prst="rightArrow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</a:t>
            </a:r>
            <a:r>
              <a:rPr lang="en-US" dirty="0" smtClean="0"/>
              <a:t>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Objectives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dirty="0" smtClean="0"/>
              <a:t>The proposed algorithm should </a:t>
            </a:r>
            <a:br>
              <a:rPr lang="en-US" dirty="0" smtClean="0"/>
            </a:br>
            <a:r>
              <a:rPr lang="en-US" dirty="0" smtClean="0"/>
              <a:t>determine what procedure </a:t>
            </a:r>
            <a:br>
              <a:rPr lang="en-US" dirty="0" smtClean="0"/>
            </a:br>
            <a:r>
              <a:rPr lang="en-US" dirty="0" smtClean="0"/>
              <a:t>would be the most efficient</a:t>
            </a:r>
            <a:br>
              <a:rPr lang="en-US" dirty="0" smtClean="0"/>
            </a:br>
            <a:r>
              <a:rPr lang="en-US" dirty="0" smtClean="0"/>
              <a:t> in calculating the covariance</a:t>
            </a:r>
            <a:br>
              <a:rPr lang="en-US" dirty="0" smtClean="0"/>
            </a:br>
            <a:r>
              <a:rPr lang="en-US" dirty="0" smtClean="0"/>
              <a:t>matrix because the </a:t>
            </a:r>
            <a:br>
              <a:rPr lang="en-US" dirty="0" smtClean="0"/>
            </a:br>
            <a:r>
              <a:rPr lang="en-US" dirty="0" smtClean="0"/>
              <a:t>Dimension</a:t>
            </a:r>
            <a:r>
              <a:rPr lang="en-US" dirty="0" smtClean="0"/>
              <a:t> </a:t>
            </a:r>
            <a:r>
              <a:rPr lang="en-US" dirty="0" smtClean="0"/>
              <a:t>Reduction’s </a:t>
            </a:r>
            <a:br>
              <a:rPr lang="en-US" dirty="0" smtClean="0"/>
            </a:br>
            <a:r>
              <a:rPr lang="en-US" dirty="0" smtClean="0"/>
              <a:t>efficiency can only be </a:t>
            </a:r>
            <a:br>
              <a:rPr lang="en-US" dirty="0" smtClean="0"/>
            </a:br>
            <a:r>
              <a:rPr lang="en-US" dirty="0" smtClean="0"/>
              <a:t>maintained under a </a:t>
            </a:r>
            <a:br>
              <a:rPr lang="en-US" dirty="0" smtClean="0"/>
            </a:br>
            <a:r>
              <a:rPr lang="en-US" dirty="0" smtClean="0"/>
              <a:t>specific case.</a:t>
            </a:r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104588"/>
            <a:ext cx="3962400" cy="644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5029200" y="3081996"/>
            <a:ext cx="3657600" cy="609600"/>
          </a:xfrm>
          <a:prstGeom prst="roundRect">
            <a:avLst/>
          </a:prstGeom>
          <a:solidFill>
            <a:schemeClr val="accent1">
              <a:alpha val="36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4495800" y="3276600"/>
            <a:ext cx="533400" cy="228600"/>
          </a:xfrm>
          <a:prstGeom prst="rightArrow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</a:t>
            </a:r>
            <a:r>
              <a:rPr lang="en-US" dirty="0" smtClean="0"/>
              <a:t>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Objectives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4102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 smtClean="0"/>
              <a:t>Such case is where the </a:t>
            </a:r>
            <a:r>
              <a:rPr lang="en-US" dirty="0" smtClean="0"/>
              <a:t>squared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 smtClean="0"/>
              <a:t>training face </a:t>
            </a:r>
            <a:r>
              <a:rPr lang="en-US" dirty="0" smtClean="0"/>
              <a:t>dimension </a:t>
            </a:r>
            <a:br>
              <a:rPr lang="en-US" dirty="0" smtClean="0"/>
            </a:br>
            <a:r>
              <a:rPr lang="en-GB" b="1" i="1" dirty="0" smtClean="0"/>
              <a:t>N</a:t>
            </a:r>
            <a:r>
              <a:rPr lang="en-GB" b="1" i="1" baseline="30000" dirty="0" smtClean="0"/>
              <a:t>2</a:t>
            </a:r>
            <a:r>
              <a:rPr lang="en-GB" dirty="0" smtClean="0"/>
              <a:t> is larger than the value </a:t>
            </a:r>
            <a:br>
              <a:rPr lang="en-GB" dirty="0" smtClean="0"/>
            </a:br>
            <a:r>
              <a:rPr lang="en-GB" dirty="0" smtClean="0"/>
              <a:t>of  the </a:t>
            </a:r>
            <a:r>
              <a:rPr lang="en-US" dirty="0" smtClean="0"/>
              <a:t>total number of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training face </a:t>
            </a:r>
            <a:r>
              <a:rPr lang="en-GB" b="1" i="1" dirty="0" smtClean="0"/>
              <a:t>M</a:t>
            </a:r>
            <a:r>
              <a:rPr lang="en-GB" i="1" dirty="0" smtClean="0"/>
              <a:t>. </a:t>
            </a:r>
            <a:r>
              <a:rPr lang="en-GB" dirty="0" smtClean="0"/>
              <a:t>Otherwise,</a:t>
            </a:r>
            <a:br>
              <a:rPr lang="en-GB" dirty="0" smtClean="0"/>
            </a:br>
            <a:r>
              <a:rPr lang="en-GB" dirty="0" smtClean="0"/>
              <a:t>the Dimension Reduction’s </a:t>
            </a:r>
            <a:br>
              <a:rPr lang="en-GB" dirty="0" smtClean="0"/>
            </a:br>
            <a:r>
              <a:rPr lang="en-GB" dirty="0" smtClean="0"/>
              <a:t>purpose of improving </a:t>
            </a:r>
            <a:br>
              <a:rPr lang="en-GB" dirty="0" smtClean="0"/>
            </a:br>
            <a:r>
              <a:rPr lang="en-GB" dirty="0" smtClean="0"/>
              <a:t>efficiency would be defeated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104588"/>
            <a:ext cx="3962400" cy="644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5029200" y="3081996"/>
            <a:ext cx="3657600" cy="609600"/>
          </a:xfrm>
          <a:prstGeom prst="roundRect">
            <a:avLst/>
          </a:prstGeom>
          <a:solidFill>
            <a:schemeClr val="accent1">
              <a:alpha val="36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4495800" y="3276600"/>
            <a:ext cx="533400" cy="228600"/>
          </a:xfrm>
          <a:prstGeom prst="rightArrow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</a:t>
            </a:r>
            <a:r>
              <a:rPr lang="en-US" dirty="0" smtClean="0"/>
              <a:t>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Objectives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410200"/>
          </a:xfrm>
        </p:spPr>
        <p:txBody>
          <a:bodyPr/>
          <a:lstStyle/>
          <a:p>
            <a:pPr marL="514350" indent="-514350">
              <a:buNone/>
            </a:pPr>
            <a:r>
              <a:rPr lang="en-GB" dirty="0" smtClean="0"/>
              <a:t>Thus, if </a:t>
            </a:r>
            <a:r>
              <a:rPr lang="en-GB" b="1" i="1" dirty="0" smtClean="0"/>
              <a:t>N</a:t>
            </a:r>
            <a:r>
              <a:rPr lang="en-GB" b="1" i="1" baseline="30000" dirty="0" smtClean="0"/>
              <a:t>2</a:t>
            </a:r>
            <a:r>
              <a:rPr lang="en-GB" i="1" dirty="0" smtClean="0"/>
              <a:t> </a:t>
            </a:r>
            <a:r>
              <a:rPr lang="en-GB" dirty="0" smtClean="0"/>
              <a:t>is less than </a:t>
            </a:r>
            <a:r>
              <a:rPr lang="en-GB" b="1" i="1" dirty="0" smtClean="0"/>
              <a:t>M</a:t>
            </a:r>
            <a:r>
              <a:rPr lang="en-GB" i="1" dirty="0" smtClean="0"/>
              <a:t>, </a:t>
            </a:r>
            <a:r>
              <a:rPr lang="en-GB" dirty="0" smtClean="0"/>
              <a:t>the </a:t>
            </a:r>
            <a:br>
              <a:rPr lang="en-GB" dirty="0" smtClean="0"/>
            </a:br>
            <a:r>
              <a:rPr lang="en-GB" dirty="0" smtClean="0"/>
              <a:t>proposed algorithm will </a:t>
            </a:r>
            <a:br>
              <a:rPr lang="en-GB" dirty="0" smtClean="0"/>
            </a:br>
            <a:r>
              <a:rPr lang="en-GB" dirty="0" smtClean="0"/>
              <a:t>take on a different </a:t>
            </a:r>
            <a:br>
              <a:rPr lang="en-GB" dirty="0" smtClean="0"/>
            </a:br>
            <a:r>
              <a:rPr lang="en-GB" dirty="0" smtClean="0"/>
              <a:t>procedure where the </a:t>
            </a:r>
            <a:br>
              <a:rPr lang="en-GB" dirty="0" smtClean="0"/>
            </a:br>
            <a:r>
              <a:rPr lang="en-GB" dirty="0" smtClean="0"/>
              <a:t>covariance matrix will be </a:t>
            </a:r>
            <a:br>
              <a:rPr lang="en-GB" dirty="0" smtClean="0"/>
            </a:br>
            <a:r>
              <a:rPr lang="en-GB" dirty="0" smtClean="0"/>
              <a:t>computed as follows</a:t>
            </a:r>
            <a:r>
              <a:rPr lang="en-GB" dirty="0" smtClean="0"/>
              <a:t>:</a:t>
            </a:r>
          </a:p>
          <a:p>
            <a:pPr marL="514350" indent="-514350">
              <a:buNone/>
            </a:pPr>
            <a:endParaRPr lang="en-GB" dirty="0" smtClean="0"/>
          </a:p>
          <a:p>
            <a:pPr marL="514350" indent="-514350">
              <a:buNone/>
            </a:pPr>
            <a:r>
              <a:rPr lang="en-GB" dirty="0" smtClean="0"/>
              <a:t> </a:t>
            </a:r>
            <a:r>
              <a:rPr lang="en-GB" dirty="0" smtClean="0"/>
              <a:t>                    or</a:t>
            </a:r>
          </a:p>
          <a:p>
            <a:pPr marL="514350" indent="-514350">
              <a:buNone/>
            </a:pPr>
            <a:r>
              <a:rPr lang="en-GB" b="1" i="1" dirty="0" smtClean="0"/>
              <a:t>    C</a:t>
            </a:r>
            <a:r>
              <a:rPr lang="en-GB" i="1" dirty="0" smtClean="0"/>
              <a:t> </a:t>
            </a:r>
            <a:r>
              <a:rPr lang="en-GB" i="1" dirty="0" smtClean="0"/>
              <a:t>= </a:t>
            </a:r>
            <a:r>
              <a:rPr lang="en-GB" b="1" i="1" dirty="0" smtClean="0"/>
              <a:t>AA</a:t>
            </a:r>
            <a:r>
              <a:rPr lang="en-GB" b="1" i="1" baseline="30000" dirty="0" smtClean="0"/>
              <a:t>T</a:t>
            </a:r>
            <a:r>
              <a:rPr lang="en-GB" i="1" dirty="0" smtClean="0"/>
              <a:t> </a:t>
            </a:r>
            <a:r>
              <a:rPr lang="en-GB" dirty="0" smtClean="0"/>
              <a:t>(</a:t>
            </a:r>
            <a:r>
              <a:rPr lang="en-GB" b="1" i="1" dirty="0" smtClean="0"/>
              <a:t>N</a:t>
            </a:r>
            <a:r>
              <a:rPr lang="en-GB" b="1" i="1" baseline="30000" dirty="0" smtClean="0"/>
              <a:t>2</a:t>
            </a:r>
            <a:r>
              <a:rPr lang="en-GB" b="1" i="1" dirty="0" smtClean="0"/>
              <a:t> x N</a:t>
            </a:r>
            <a:r>
              <a:rPr lang="en-GB" b="1" i="1" baseline="30000" dirty="0" smtClean="0"/>
              <a:t>2</a:t>
            </a:r>
            <a:r>
              <a:rPr lang="en-GB" b="1" i="1" dirty="0" smtClean="0"/>
              <a:t> </a:t>
            </a:r>
            <a:r>
              <a:rPr lang="en-GB" dirty="0" smtClean="0"/>
              <a:t>matrix)</a:t>
            </a:r>
            <a:r>
              <a:rPr lang="en-GB" i="1" dirty="0" smtClean="0"/>
              <a:t>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i="1" dirty="0" smtClean="0"/>
              <a:t> </a:t>
            </a:r>
            <a:r>
              <a:rPr lang="en-GB" dirty="0" smtClean="0"/>
              <a:t/>
            </a:r>
            <a:br>
              <a:rPr lang="en-GB" dirty="0" smtClean="0"/>
            </a:br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104588"/>
            <a:ext cx="3962400" cy="644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5029200" y="3081996"/>
            <a:ext cx="3657600" cy="609600"/>
          </a:xfrm>
          <a:prstGeom prst="roundRect">
            <a:avLst/>
          </a:prstGeom>
          <a:solidFill>
            <a:schemeClr val="accent1">
              <a:alpha val="36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4495800" y="3276600"/>
            <a:ext cx="533400" cy="228600"/>
          </a:xfrm>
          <a:prstGeom prst="rightArrow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3060" y="3821720"/>
            <a:ext cx="436448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1143000"/>
          </a:xfrm>
        </p:spPr>
        <p:txBody>
          <a:bodyPr/>
          <a:lstStyle/>
          <a:p>
            <a:r>
              <a:rPr lang="en-US" dirty="0" err="1" smtClean="0"/>
              <a:t>Eigenface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algorithm used for</a:t>
            </a:r>
            <a:br>
              <a:rPr lang="en-US" dirty="0" smtClean="0"/>
            </a:br>
            <a:r>
              <a:rPr lang="en-US" dirty="0" smtClean="0"/>
              <a:t>facial recognition</a:t>
            </a:r>
          </a:p>
          <a:p>
            <a:r>
              <a:rPr lang="en-GB" dirty="0" smtClean="0"/>
              <a:t>G</a:t>
            </a:r>
            <a:r>
              <a:rPr lang="en-GB" dirty="0" smtClean="0"/>
              <a:t>ets </a:t>
            </a:r>
            <a:r>
              <a:rPr lang="en-GB" dirty="0" smtClean="0"/>
              <a:t>the facial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features </a:t>
            </a:r>
            <a:r>
              <a:rPr lang="en-GB" dirty="0" smtClean="0"/>
              <a:t>in mathematical </a:t>
            </a:r>
            <a:r>
              <a:rPr lang="en-GB" dirty="0" smtClean="0"/>
              <a:t>sense</a:t>
            </a:r>
            <a:br>
              <a:rPr lang="en-GB" dirty="0" smtClean="0"/>
            </a:br>
            <a:r>
              <a:rPr lang="en-GB" dirty="0" smtClean="0"/>
              <a:t>as </a:t>
            </a:r>
            <a:r>
              <a:rPr lang="en-GB" dirty="0" smtClean="0"/>
              <a:t>an alternative to physical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face feature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104588"/>
            <a:ext cx="3962400" cy="644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Sensitivity to illumination </a:t>
            </a:r>
            <a:br>
              <a:rPr lang="en-GB" dirty="0" smtClean="0"/>
            </a:br>
            <a:r>
              <a:rPr lang="en-GB" dirty="0" smtClean="0"/>
              <a:t>cause inaccurate or inability</a:t>
            </a:r>
            <a:br>
              <a:rPr lang="en-GB" dirty="0" smtClean="0"/>
            </a:br>
            <a:r>
              <a:rPr lang="en-GB" dirty="0" smtClean="0"/>
              <a:t> to recognize a person</a:t>
            </a:r>
          </a:p>
          <a:p>
            <a:pPr marL="1062990" lvl="2" indent="-514350"/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104588"/>
            <a:ext cx="3962400" cy="644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le 5"/>
          <p:cNvSpPr/>
          <p:nvPr/>
        </p:nvSpPr>
        <p:spPr>
          <a:xfrm>
            <a:off x="5043268" y="928468"/>
            <a:ext cx="3657600" cy="609600"/>
          </a:xfrm>
          <a:prstGeom prst="roundRect">
            <a:avLst/>
          </a:prstGeom>
          <a:solidFill>
            <a:schemeClr val="accent1">
              <a:alpha val="36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419600" y="1143000"/>
            <a:ext cx="609600" cy="228600"/>
          </a:xfrm>
          <a:prstGeom prst="rightArrow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GB" dirty="0" smtClean="0"/>
              <a:t>T</a:t>
            </a:r>
            <a:r>
              <a:rPr lang="en-US" dirty="0" smtClean="0"/>
              <a:t>he existing algorithm is </a:t>
            </a:r>
            <a:br>
              <a:rPr lang="en-US" dirty="0" smtClean="0"/>
            </a:br>
            <a:r>
              <a:rPr lang="en-US" dirty="0" smtClean="0"/>
              <a:t>susceptible in producing </a:t>
            </a:r>
            <a:br>
              <a:rPr lang="en-US" dirty="0" smtClean="0"/>
            </a:br>
            <a:r>
              <a:rPr lang="en-US" dirty="0" smtClean="0"/>
              <a:t>inaccurate recognition </a:t>
            </a:r>
            <a:br>
              <a:rPr lang="en-US" dirty="0" smtClean="0"/>
            </a:br>
            <a:r>
              <a:rPr lang="en-US" dirty="0" smtClean="0"/>
              <a:t>results compared to the </a:t>
            </a:r>
            <a:br>
              <a:rPr lang="en-US" dirty="0" smtClean="0"/>
            </a:br>
            <a:r>
              <a:rPr lang="en-US" dirty="0" smtClean="0"/>
              <a:t>input image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104588"/>
            <a:ext cx="3962400" cy="644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5105400" y="5181600"/>
            <a:ext cx="3657600" cy="1447800"/>
          </a:xfrm>
          <a:prstGeom prst="roundRect">
            <a:avLst/>
          </a:prstGeom>
          <a:solidFill>
            <a:schemeClr val="accent1">
              <a:alpha val="36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4495800" y="5791200"/>
            <a:ext cx="609600" cy="228600"/>
          </a:xfrm>
          <a:prstGeom prst="rightArrow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Inefficiency of PCA’s </a:t>
            </a:r>
            <a:br>
              <a:rPr lang="en-US" dirty="0" smtClean="0"/>
            </a:br>
            <a:r>
              <a:rPr lang="en-US" dirty="0" smtClean="0"/>
              <a:t>Dimension Reduction when</a:t>
            </a:r>
            <a:br>
              <a:rPr lang="en-US" dirty="0" smtClean="0"/>
            </a:br>
            <a:r>
              <a:rPr lang="en-US" dirty="0" smtClean="0"/>
              <a:t>total number of training </a:t>
            </a:r>
            <a:br>
              <a:rPr lang="en-US" dirty="0" smtClean="0"/>
            </a:br>
            <a:r>
              <a:rPr lang="en-US" dirty="0" smtClean="0"/>
              <a:t>face (</a:t>
            </a:r>
            <a:r>
              <a:rPr lang="en-US" b="1" i="1" dirty="0" smtClean="0"/>
              <a:t>M</a:t>
            </a:r>
            <a:r>
              <a:rPr lang="en-US" dirty="0" smtClean="0"/>
              <a:t>)</a:t>
            </a:r>
            <a:r>
              <a:rPr lang="en-US" b="1" i="1" dirty="0" smtClean="0"/>
              <a:t> </a:t>
            </a:r>
            <a:r>
              <a:rPr lang="en-US" dirty="0" smtClean="0"/>
              <a:t>is larger to the</a:t>
            </a:r>
            <a:br>
              <a:rPr lang="en-US" dirty="0" smtClean="0"/>
            </a:br>
            <a:r>
              <a:rPr lang="en-US" dirty="0" smtClean="0"/>
              <a:t>squared of training face </a:t>
            </a:r>
            <a:br>
              <a:rPr lang="en-US" dirty="0" smtClean="0"/>
            </a:br>
            <a:r>
              <a:rPr lang="en-US" dirty="0" smtClean="0"/>
              <a:t>dimension (</a:t>
            </a:r>
            <a:r>
              <a:rPr lang="en-GB" b="1" i="1" dirty="0" smtClean="0"/>
              <a:t>N</a:t>
            </a:r>
            <a:r>
              <a:rPr lang="en-GB" b="1" i="1" baseline="30000" dirty="0" smtClean="0"/>
              <a:t>2</a:t>
            </a:r>
            <a:r>
              <a:rPr lang="en-GB" dirty="0" smtClean="0"/>
              <a:t>)</a:t>
            </a:r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104588"/>
            <a:ext cx="3962400" cy="644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5029200" y="3081996"/>
            <a:ext cx="3657600" cy="609600"/>
          </a:xfrm>
          <a:prstGeom prst="roundRect">
            <a:avLst/>
          </a:prstGeom>
          <a:solidFill>
            <a:schemeClr val="accent1">
              <a:alpha val="36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4495800" y="3276600"/>
            <a:ext cx="533400" cy="228600"/>
          </a:xfrm>
          <a:prstGeom prst="rightArrow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1</a:t>
            </a:r>
            <a:br>
              <a:rPr lang="en-US" dirty="0" smtClean="0"/>
            </a:br>
            <a:r>
              <a:rPr lang="en-US" dirty="0" smtClean="0"/>
              <a:t>Objectives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The proposed algorithm </a:t>
            </a:r>
            <a:br>
              <a:rPr lang="en-GB" dirty="0" smtClean="0"/>
            </a:br>
            <a:r>
              <a:rPr lang="en-GB" dirty="0" smtClean="0"/>
              <a:t>should be able to adapt to </a:t>
            </a:r>
            <a:br>
              <a:rPr lang="en-GB" dirty="0" smtClean="0"/>
            </a:br>
            <a:r>
              <a:rPr lang="en-GB" dirty="0" smtClean="0"/>
              <a:t>various lighting </a:t>
            </a:r>
            <a:br>
              <a:rPr lang="en-GB" dirty="0" smtClean="0"/>
            </a:br>
            <a:r>
              <a:rPr lang="en-GB" dirty="0" smtClean="0"/>
              <a:t>environment settings that </a:t>
            </a:r>
            <a:br>
              <a:rPr lang="en-GB" dirty="0" smtClean="0"/>
            </a:br>
            <a:r>
              <a:rPr lang="en-GB" dirty="0" smtClean="0"/>
              <a:t>will help the recognition to </a:t>
            </a:r>
            <a:br>
              <a:rPr lang="en-GB" dirty="0" smtClean="0"/>
            </a:br>
            <a:r>
              <a:rPr lang="en-GB" dirty="0" smtClean="0"/>
              <a:t>be more accurate and </a:t>
            </a:r>
            <a:br>
              <a:rPr lang="en-GB" dirty="0" smtClean="0"/>
            </a:br>
            <a:r>
              <a:rPr lang="en-GB" dirty="0" smtClean="0"/>
              <a:t>assures the identification of </a:t>
            </a:r>
            <a:br>
              <a:rPr lang="en-GB" dirty="0" smtClean="0"/>
            </a:br>
            <a:r>
              <a:rPr lang="en-GB" dirty="0" smtClean="0"/>
              <a:t>faces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104588"/>
            <a:ext cx="3962400" cy="644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le 5"/>
          <p:cNvSpPr/>
          <p:nvPr/>
        </p:nvSpPr>
        <p:spPr>
          <a:xfrm>
            <a:off x="5043268" y="928468"/>
            <a:ext cx="3657600" cy="609600"/>
          </a:xfrm>
          <a:prstGeom prst="roundRect">
            <a:avLst/>
          </a:prstGeom>
          <a:solidFill>
            <a:schemeClr val="accent1">
              <a:alpha val="36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419600" y="1143000"/>
            <a:ext cx="609600" cy="228600"/>
          </a:xfrm>
          <a:prstGeom prst="rightArrow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1 </a:t>
            </a:r>
            <a:br>
              <a:rPr lang="en-US" dirty="0" smtClean="0"/>
            </a:br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GB" dirty="0" smtClean="0"/>
              <a:t>The algorithm will check the </a:t>
            </a:r>
            <a:br>
              <a:rPr lang="en-GB" dirty="0" smtClean="0"/>
            </a:br>
            <a:r>
              <a:rPr lang="en-GB" dirty="0" smtClean="0"/>
              <a:t>image data’s lowest and </a:t>
            </a:r>
            <a:br>
              <a:rPr lang="en-GB" dirty="0" smtClean="0"/>
            </a:br>
            <a:r>
              <a:rPr lang="en-GB" dirty="0" smtClean="0"/>
              <a:t>highest value (0 – 255</a:t>
            </a:r>
            <a:br>
              <a:rPr lang="en-GB" dirty="0" smtClean="0"/>
            </a:br>
            <a:r>
              <a:rPr lang="en-GB" dirty="0" smtClean="0"/>
              <a:t>where 0 is brightest) and</a:t>
            </a:r>
            <a:br>
              <a:rPr lang="en-GB" dirty="0" smtClean="0"/>
            </a:br>
            <a:r>
              <a:rPr lang="en-GB" dirty="0" smtClean="0"/>
              <a:t>determine whether the </a:t>
            </a:r>
            <a:br>
              <a:rPr lang="en-GB" dirty="0" smtClean="0"/>
            </a:br>
            <a:r>
              <a:rPr lang="en-GB" dirty="0" smtClean="0"/>
              <a:t>lighting is normal, too</a:t>
            </a:r>
            <a:br>
              <a:rPr lang="en-GB" dirty="0" smtClean="0"/>
            </a:br>
            <a:r>
              <a:rPr lang="en-GB" dirty="0" smtClean="0"/>
              <a:t>bright, or too dark.</a:t>
            </a:r>
          </a:p>
          <a:p>
            <a:pPr marL="514350" indent="-514350">
              <a:buNone/>
            </a:pPr>
            <a:r>
              <a:rPr lang="en-GB" dirty="0" smtClean="0"/>
              <a:t>If the image is too bright, it will</a:t>
            </a:r>
            <a:br>
              <a:rPr lang="en-GB" dirty="0" smtClean="0"/>
            </a:br>
            <a:r>
              <a:rPr lang="en-GB" dirty="0" smtClean="0"/>
              <a:t>undergo a procedure where</a:t>
            </a:r>
            <a:br>
              <a:rPr lang="en-GB" dirty="0" smtClean="0"/>
            </a:br>
            <a:r>
              <a:rPr lang="en-GB" dirty="0" smtClean="0"/>
              <a:t>the values will be increased</a:t>
            </a:r>
            <a:br>
              <a:rPr lang="en-GB" dirty="0" smtClean="0"/>
            </a:br>
            <a:r>
              <a:rPr lang="en-GB" dirty="0" smtClean="0"/>
              <a:t>accordingly.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104588"/>
            <a:ext cx="3962400" cy="644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le 5"/>
          <p:cNvSpPr/>
          <p:nvPr/>
        </p:nvSpPr>
        <p:spPr>
          <a:xfrm>
            <a:off x="5043268" y="928468"/>
            <a:ext cx="3657600" cy="609600"/>
          </a:xfrm>
          <a:prstGeom prst="roundRect">
            <a:avLst/>
          </a:prstGeom>
          <a:solidFill>
            <a:schemeClr val="accent1">
              <a:alpha val="36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419600" y="1143000"/>
            <a:ext cx="609600" cy="228600"/>
          </a:xfrm>
          <a:prstGeom prst="rightArrow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1</a:t>
            </a:r>
            <a:br>
              <a:rPr lang="en-US" dirty="0" smtClean="0"/>
            </a:br>
            <a:r>
              <a:rPr lang="en-US" dirty="0" smtClean="0"/>
              <a:t>Objectives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GB" dirty="0" smtClean="0"/>
              <a:t>If the image is too dark, it will</a:t>
            </a:r>
            <a:br>
              <a:rPr lang="en-GB" dirty="0" smtClean="0"/>
            </a:br>
            <a:r>
              <a:rPr lang="en-GB" dirty="0" smtClean="0"/>
              <a:t>undergo a procedure where</a:t>
            </a:r>
            <a:br>
              <a:rPr lang="en-GB" dirty="0" smtClean="0"/>
            </a:br>
            <a:r>
              <a:rPr lang="en-GB" dirty="0" smtClean="0"/>
              <a:t>the values will be decreased</a:t>
            </a:r>
            <a:br>
              <a:rPr lang="en-GB" dirty="0" smtClean="0"/>
            </a:br>
            <a:r>
              <a:rPr lang="en-GB" dirty="0" smtClean="0"/>
              <a:t>accordingly. </a:t>
            </a:r>
          </a:p>
          <a:p>
            <a:pPr marL="514350" indent="-514350">
              <a:buNone/>
            </a:pPr>
            <a:r>
              <a:rPr lang="en-GB" dirty="0" smtClean="0"/>
              <a:t>However, if the image is </a:t>
            </a:r>
            <a:br>
              <a:rPr lang="en-GB" dirty="0" smtClean="0"/>
            </a:br>
            <a:r>
              <a:rPr lang="en-GB" dirty="0" smtClean="0"/>
              <a:t>determined to be of normal</a:t>
            </a:r>
            <a:br>
              <a:rPr lang="en-GB" dirty="0" smtClean="0"/>
            </a:br>
            <a:r>
              <a:rPr lang="en-GB" dirty="0" smtClean="0"/>
              <a:t>lighting, it will continue</a:t>
            </a:r>
            <a:br>
              <a:rPr lang="en-GB" dirty="0" smtClean="0"/>
            </a:br>
            <a:r>
              <a:rPr lang="en-GB" dirty="0" smtClean="0"/>
              <a:t>to the next step of the </a:t>
            </a:r>
            <a:br>
              <a:rPr lang="en-GB" dirty="0" smtClean="0"/>
            </a:br>
            <a:r>
              <a:rPr lang="en-GB" dirty="0" smtClean="0"/>
              <a:t>algorithm immediately.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104588"/>
            <a:ext cx="3962400" cy="644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le 5"/>
          <p:cNvSpPr/>
          <p:nvPr/>
        </p:nvSpPr>
        <p:spPr>
          <a:xfrm>
            <a:off x="5043268" y="928468"/>
            <a:ext cx="3657600" cy="609600"/>
          </a:xfrm>
          <a:prstGeom prst="roundRect">
            <a:avLst/>
          </a:prstGeom>
          <a:solidFill>
            <a:schemeClr val="accent1">
              <a:alpha val="36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419600" y="1143000"/>
            <a:ext cx="609600" cy="228600"/>
          </a:xfrm>
          <a:prstGeom prst="rightArrow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</a:t>
            </a:r>
            <a:r>
              <a:rPr lang="en-US" dirty="0" smtClean="0"/>
              <a:t>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Objectives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Generation of a more</a:t>
            </a:r>
            <a:br>
              <a:rPr lang="en-US" dirty="0" smtClean="0"/>
            </a:br>
            <a:r>
              <a:rPr lang="en-US" dirty="0" smtClean="0"/>
              <a:t>reliable output and provide </a:t>
            </a:r>
            <a:br>
              <a:rPr lang="en-US" dirty="0" smtClean="0"/>
            </a:br>
            <a:r>
              <a:rPr lang="en-US" dirty="0" smtClean="0"/>
              <a:t>the best matches of the </a:t>
            </a:r>
            <a:br>
              <a:rPr lang="en-US" dirty="0" smtClean="0"/>
            </a:br>
            <a:r>
              <a:rPr lang="en-US" dirty="0" smtClean="0"/>
              <a:t>inputted image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104588"/>
            <a:ext cx="3962400" cy="644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5105400" y="5181600"/>
            <a:ext cx="3657600" cy="1447800"/>
          </a:xfrm>
          <a:prstGeom prst="roundRect">
            <a:avLst/>
          </a:prstGeom>
          <a:solidFill>
            <a:schemeClr val="accent1">
              <a:alpha val="36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4495800" y="5791200"/>
            <a:ext cx="609600" cy="228600"/>
          </a:xfrm>
          <a:prstGeom prst="rightArrow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410</TotalTime>
  <Words>97</Words>
  <Application>Microsoft Office PowerPoint</Application>
  <PresentationFormat>On-screen Show (4:3)</PresentationFormat>
  <Paragraphs>35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Equity</vt:lpstr>
      <vt:lpstr>An Enhancement of Eigenface Algorithm Applied in Missing People Tracer</vt:lpstr>
      <vt:lpstr>Eigenface Algorithm</vt:lpstr>
      <vt:lpstr>Problems</vt:lpstr>
      <vt:lpstr>Problems</vt:lpstr>
      <vt:lpstr>Problems</vt:lpstr>
      <vt:lpstr>Problem 1 Objectives </vt:lpstr>
      <vt:lpstr>Problem 1  Objectives</vt:lpstr>
      <vt:lpstr>Problem 1 Objectives </vt:lpstr>
      <vt:lpstr>Problem 2 Objectives </vt:lpstr>
      <vt:lpstr>Problem 2 Objectives </vt:lpstr>
      <vt:lpstr>Problem 3 Objectives </vt:lpstr>
      <vt:lpstr>Problem 3 Objectives </vt:lpstr>
      <vt:lpstr>Problem 3 Objectives </vt:lpstr>
      <vt:lpstr>Problem 3 Objectives 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Enhancement of Eigenface Algorithm Applied in Missing People Tracer</dc:title>
  <dc:creator>PERSONAL</dc:creator>
  <cp:lastModifiedBy>PERSONAL</cp:lastModifiedBy>
  <cp:revision>32</cp:revision>
  <dcterms:created xsi:type="dcterms:W3CDTF">2006-08-16T00:00:00Z</dcterms:created>
  <dcterms:modified xsi:type="dcterms:W3CDTF">2017-01-07T06:45:47Z</dcterms:modified>
</cp:coreProperties>
</file>