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68" r:id="rId14"/>
    <p:sldId id="272" r:id="rId15"/>
    <p:sldId id="273" r:id="rId16"/>
    <p:sldId id="274" r:id="rId17"/>
    <p:sldId id="271" r:id="rId18"/>
    <p:sldId id="279" r:id="rId19"/>
    <p:sldId id="275" r:id="rId20"/>
    <p:sldId id="277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94694"/>
  </p:normalViewPr>
  <p:slideViewPr>
    <p:cSldViewPr snapToGrid="0" snapToObjects="1">
      <p:cViewPr>
        <p:scale>
          <a:sx n="62" d="100"/>
          <a:sy n="62" d="100"/>
        </p:scale>
        <p:origin x="8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5EE2D-7F50-E947-B2C5-95414EEAD0E3}" type="datetimeFigureOut">
              <a:rPr lang="es-ES_tradnl" smtClean="0"/>
              <a:t>27/04/2022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B4681-74C0-1E4C-83C8-4334A674749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224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4F2E8D-6357-7B4B-9327-1F1CC5D8EFDF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7B3A-341C-6346-89B8-843C0AB2CC70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71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ABC-FEA5-FA4F-8524-4AAE81C60F4D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389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634CA-610F-494D-9471-A347F57FE39F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1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1ACE6-158E-CB4B-9A5F-329F5ED7CF91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9430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84E6-CEB9-EA48-AF17-201BE10AA685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111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B659-F590-E244-8CB3-F6F6407034A9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101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E3FC-8FF9-8344-8A23-9F4118CCD7BB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835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AC4A-9E01-8E45-B49B-87D21C09D41F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732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D978-5345-D14C-8E99-321A87FE879A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464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55BD-6DC4-C84B-BEEA-699ABFE89629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4426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F67C-70E9-794E-A134-B35D3F2FE8A4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926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0DAA-042B-7A40-B0A6-B25EA326388B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70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84C7-F94C-9046-9BDB-A21A474C5EFC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634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E174-C922-824C-8CCC-35F3254B7C46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376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92A0-FEBB-9C49-A346-2C478ADE2233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285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385D-03BB-9F49-84D9-52284E68B5A5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625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8F31-75D0-6C45-93BE-EB1342C2D206}" type="datetime1">
              <a:rPr lang="en-US" smtClean="0"/>
              <a:t>4/27/2022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42F9-FE34-E54D-BC45-9578E151984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5056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webis.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odo.org/record/6337151#.YmjjW_PMIeZ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E4409-9A4D-188B-4BE8-FEEA3AAA8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s-ES_tradnl" sz="5400" dirty="0">
                <a:solidFill>
                  <a:srgbClr val="FFFFFF"/>
                </a:solidFill>
              </a:rPr>
              <a:t>Partición </a:t>
            </a:r>
            <a:r>
              <a:rPr lang="es-ES_tradnl" sz="5400" dirty="0" err="1">
                <a:solidFill>
                  <a:srgbClr val="FFFFFF"/>
                </a:solidFill>
              </a:rPr>
              <a:t>dataset</a:t>
            </a:r>
            <a:r>
              <a:rPr lang="es-ES_tradnl" sz="5400" dirty="0">
                <a:solidFill>
                  <a:srgbClr val="FFFFFF"/>
                </a:solidFill>
              </a:rPr>
              <a:t> pan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20A8C-6414-9AF6-B2B3-ECF81735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53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C1A85D-3B03-7EED-809C-6466D39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_tradnl"/>
              <a:t>Verificación solución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809D-E36C-5ECD-0D8B-19EDC00F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_tradnl"/>
              <a:t>Intersecciones entre particiones:</a:t>
            </a:r>
          </a:p>
          <a:p>
            <a:pPr lvl="1"/>
            <a:r>
              <a:rPr lang="es-ES_tradnl"/>
              <a:t>Entrenamiento y validación: 180 textos y 52 autores.</a:t>
            </a:r>
          </a:p>
          <a:p>
            <a:pPr lvl="1"/>
            <a:r>
              <a:rPr lang="es-ES_tradnl"/>
              <a:t>Entrenamiento y prueba: 176 textos y 51 autores.</a:t>
            </a:r>
          </a:p>
          <a:p>
            <a:pPr lvl="1"/>
            <a:r>
              <a:rPr lang="es-ES_tradnl"/>
              <a:t>Prueba y validación: 67 textos y 51 autores.</a:t>
            </a:r>
          </a:p>
          <a:p>
            <a:r>
              <a:rPr lang="es-ES_tradnl"/>
              <a:t>Total de problemas de las particiones: 3,567 </a:t>
            </a:r>
          </a:p>
          <a:p>
            <a:pPr lvl="1"/>
            <a:r>
              <a:rPr lang="es-ES_tradnl"/>
              <a:t>Se eliminaron 8,534 problemas</a:t>
            </a:r>
          </a:p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379F1-9F12-E914-4174-CDAB3F19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/>
              <a:pPr>
                <a:spcAft>
                  <a:spcPts val="600"/>
                </a:spcAft>
              </a:pPr>
              <a:t>10</a:t>
            </a:fld>
            <a:endParaRPr lang="es-ES_tradnl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17686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F741-974A-BE08-D2E0-07B5AAF0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Solución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32CF-D359-11E2-8031-00BAD7B5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s-ES_tradnl" sz="2000">
                <a:solidFill>
                  <a:srgbClr val="FFFFFF"/>
                </a:solidFill>
              </a:rPr>
              <a:t>Remover el filtrado de los textos con longitud menor a 500 tokens.</a:t>
            </a:r>
          </a:p>
          <a:p>
            <a:r>
              <a:rPr lang="es-ES_tradnl" sz="2000">
                <a:solidFill>
                  <a:srgbClr val="FFFFFF"/>
                </a:solidFill>
              </a:rPr>
              <a:t>Generar grupos de autores ordenados con base al número de textos asociados a ellos.</a:t>
            </a:r>
          </a:p>
          <a:p>
            <a:pPr lvl="1"/>
            <a:r>
              <a:rPr lang="es-ES_tradnl" sz="1600">
                <a:solidFill>
                  <a:srgbClr val="FFFFFF"/>
                </a:solidFill>
              </a:rPr>
              <a:t>Se ordenaron de esta forma para asignar los autores con mayor número de textos a la partición de entrenamiento.</a:t>
            </a:r>
          </a:p>
          <a:p>
            <a:r>
              <a:rPr lang="es-ES_tradnl" sz="2000">
                <a:solidFill>
                  <a:srgbClr val="FFFFFF"/>
                </a:solidFill>
              </a:rPr>
              <a:t>Remover todos los problemas en los que intervengan autores de diferente grupo.</a:t>
            </a:r>
          </a:p>
          <a:p>
            <a:r>
              <a:rPr lang="es-ES_tradnl" sz="2000">
                <a:solidFill>
                  <a:srgbClr val="FFFFFF"/>
                </a:solidFill>
              </a:rPr>
              <a:t>Generar las particiones.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C92B-0E78-11D3-6EB5-4A79325D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5E5364-0CF2-AB2B-6E28-512D91D1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_tradnl"/>
              <a:t>Particiones solución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5590-700B-9E9E-1179-4E4C262F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_tradnl"/>
              <a:t>Entrenamiento</a:t>
            </a:r>
          </a:p>
          <a:p>
            <a:pPr lvl="1"/>
            <a:r>
              <a:rPr lang="es-ES_tradnl"/>
              <a:t>Total de problemas: 5889 de los cuales 5469 son positivos.</a:t>
            </a:r>
          </a:p>
          <a:p>
            <a:r>
              <a:rPr lang="es-ES_tradnl"/>
              <a:t>Validación</a:t>
            </a:r>
          </a:p>
          <a:p>
            <a:pPr lvl="1"/>
            <a:r>
              <a:rPr lang="es-ES_tradnl"/>
              <a:t>Total de problemas: 287 de los cuales 274 son positivos.</a:t>
            </a:r>
          </a:p>
          <a:p>
            <a:r>
              <a:rPr lang="es-ES_tradnl"/>
              <a:t>Prueba</a:t>
            </a:r>
          </a:p>
          <a:p>
            <a:pPr lvl="1"/>
            <a:r>
              <a:rPr lang="es-ES_tradnl"/>
              <a:t>Total de problemas: 411 de los cuales 389 son positivos.</a:t>
            </a:r>
          </a:p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9CC6-3C00-87E3-797F-C8B2E0C9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 smtClean="0"/>
              <a:pPr>
                <a:spcAft>
                  <a:spcPts val="600"/>
                </a:spcAft>
              </a:pPr>
              <a:t>12</a:t>
            </a:fld>
            <a:endParaRPr lang="es-ES_tradnl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3222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CC64C0-1BA8-AE85-DE23-6BFF0A9C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_tradnl"/>
              <a:t>Verificación solución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29E7-432C-3113-A8CC-8A10E538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_tradnl"/>
              <a:t>Intersecciones entre particiones: no hubo coincidencias.</a:t>
            </a:r>
          </a:p>
          <a:p>
            <a:r>
              <a:rPr lang="es-ES_tradnl"/>
              <a:t>Total de problemas de las particiones: 6587 </a:t>
            </a:r>
          </a:p>
          <a:p>
            <a:pPr lvl="1"/>
            <a:r>
              <a:rPr lang="es-ES_tradnl"/>
              <a:t>Se eliminaron 5514.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72CF9-467D-D7F0-D21C-66D09ED5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 smtClean="0"/>
              <a:pPr>
                <a:spcAft>
                  <a:spcPts val="600"/>
                </a:spcAft>
              </a:pPr>
              <a:t>13</a:t>
            </a:fld>
            <a:endParaRPr lang="es-ES_tradnl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0545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F741-974A-BE08-D2E0-07B5AAF0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Solución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32CF-D359-11E2-8031-00BAD7B5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0"/>
            <a:ext cx="9048218" cy="327692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ES_tradnl" sz="2000">
                <a:solidFill>
                  <a:srgbClr val="FFFFFF"/>
                </a:solidFill>
              </a:rPr>
              <a:t>Remover el filtrado de los textos con longitud menor a 500 tokens.</a:t>
            </a:r>
          </a:p>
          <a:p>
            <a:pPr>
              <a:lnSpc>
                <a:spcPct val="110000"/>
              </a:lnSpc>
            </a:pPr>
            <a:r>
              <a:rPr lang="es-ES_tradnl" sz="2000">
                <a:solidFill>
                  <a:srgbClr val="FFFFFF"/>
                </a:solidFill>
              </a:rPr>
              <a:t>Generar grupos de autores ordenados con base al número de textos asociados a ellos.</a:t>
            </a:r>
          </a:p>
          <a:p>
            <a:pPr lvl="1">
              <a:lnSpc>
                <a:spcPct val="110000"/>
              </a:lnSpc>
            </a:pPr>
            <a:r>
              <a:rPr lang="es-ES_tradnl">
                <a:solidFill>
                  <a:srgbClr val="FFFFFF"/>
                </a:solidFill>
              </a:rPr>
              <a:t>Se ordenaron de esta forma para asignar los autores con mayor número de textos a la partición de entrenamiento.</a:t>
            </a:r>
          </a:p>
          <a:p>
            <a:pPr>
              <a:lnSpc>
                <a:spcPct val="110000"/>
              </a:lnSpc>
            </a:pPr>
            <a:r>
              <a:rPr lang="es-ES_tradnl" sz="2000">
                <a:solidFill>
                  <a:srgbClr val="FFFFFF"/>
                </a:solidFill>
              </a:rPr>
              <a:t>Remover todos los problemas en los que intervengan autores de diferente grupo.</a:t>
            </a:r>
          </a:p>
          <a:p>
            <a:pPr>
              <a:lnSpc>
                <a:spcPct val="110000"/>
              </a:lnSpc>
            </a:pPr>
            <a:r>
              <a:rPr lang="es-ES_tradnl" sz="2000">
                <a:solidFill>
                  <a:srgbClr val="FFFFFF"/>
                </a:solidFill>
              </a:rPr>
              <a:t>Generar las particiones.</a:t>
            </a:r>
          </a:p>
          <a:p>
            <a:pPr>
              <a:lnSpc>
                <a:spcPct val="110000"/>
              </a:lnSpc>
            </a:pPr>
            <a:r>
              <a:rPr lang="es-ES_tradnl" sz="2000">
                <a:solidFill>
                  <a:srgbClr val="FFFFFF"/>
                </a:solidFill>
              </a:rPr>
              <a:t>Crear nuevos problemas para cada partición.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C92B-0E78-11D3-6EB5-4A79325D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A04C-B800-61B7-20B6-134C54BB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91" y="1686983"/>
            <a:ext cx="9048218" cy="4020079"/>
          </a:xfrm>
        </p:spPr>
        <p:txBody>
          <a:bodyPr anchor="ctr">
            <a:normAutofit/>
          </a:bodyPr>
          <a:lstStyle/>
          <a:p>
            <a:r>
              <a:rPr lang="es-ES_tradnl" sz="2000">
                <a:solidFill>
                  <a:srgbClr val="FFFFFF"/>
                </a:solidFill>
              </a:rPr>
              <a:t>Para generar los nuevos problemas se realizó lo siguiente: </a:t>
            </a:r>
          </a:p>
          <a:p>
            <a:pPr lvl="1"/>
            <a:r>
              <a:rPr lang="es-ES_tradnl" sz="1600">
                <a:solidFill>
                  <a:srgbClr val="FFFFFF"/>
                </a:solidFill>
              </a:rPr>
              <a:t>Se obtuvo el patrón de tipos de discurso que siguen los problemas del </a:t>
            </a:r>
            <a:r>
              <a:rPr lang="es-ES_tradnl" sz="1600" err="1">
                <a:solidFill>
                  <a:srgbClr val="FFFFFF"/>
                </a:solidFill>
              </a:rPr>
              <a:t>dataset</a:t>
            </a:r>
            <a:r>
              <a:rPr lang="es-ES_tradnl" sz="1600">
                <a:solidFill>
                  <a:srgbClr val="FFFFFF"/>
                </a:solidFill>
              </a:rPr>
              <a:t>.</a:t>
            </a:r>
          </a:p>
          <a:p>
            <a:pPr lvl="2"/>
            <a:r>
              <a:rPr lang="es-ES_tradnl" sz="1400">
                <a:solidFill>
                  <a:srgbClr val="FFFFFF"/>
                </a:solidFill>
              </a:rPr>
              <a:t>Se utilizó un modelo generativo (clasificador bayesiano) para obtener las parejas de tipos de discurso, este clasificador se entrenó utilizando solo los tipos de discurso de cada problema del </a:t>
            </a:r>
            <a:r>
              <a:rPr lang="es-ES_tradnl" sz="1400" err="1">
                <a:solidFill>
                  <a:srgbClr val="FFFFFF"/>
                </a:solidFill>
              </a:rPr>
              <a:t>dataset</a:t>
            </a:r>
            <a:r>
              <a:rPr lang="es-ES_tradnl" sz="1400">
                <a:solidFill>
                  <a:srgbClr val="FFFFFF"/>
                </a:solidFill>
              </a:rPr>
              <a:t> completo.</a:t>
            </a:r>
          </a:p>
          <a:p>
            <a:pPr lvl="2"/>
            <a:r>
              <a:rPr lang="es-ES_tradnl" sz="1400" err="1">
                <a:solidFill>
                  <a:srgbClr val="FFFFFF"/>
                </a:solidFill>
              </a:rPr>
              <a:t>Pattern</a:t>
            </a:r>
            <a:r>
              <a:rPr lang="es-ES_tradnl" sz="1400">
                <a:solidFill>
                  <a:srgbClr val="FFFFFF"/>
                </a:solidFill>
              </a:rPr>
              <a:t> = {'email':'</a:t>
            </a:r>
            <a:r>
              <a:rPr lang="es-ES_tradnl" sz="1400" err="1">
                <a:solidFill>
                  <a:srgbClr val="FFFFFF"/>
                </a:solidFill>
              </a:rPr>
              <a:t>text_message</a:t>
            </a:r>
            <a:r>
              <a:rPr lang="es-ES_tradnl" sz="1400">
                <a:solidFill>
                  <a:srgbClr val="FFFFFF"/>
                </a:solidFill>
              </a:rPr>
              <a:t>’, '</a:t>
            </a:r>
            <a:r>
              <a:rPr lang="es-ES_tradnl" sz="1400" err="1">
                <a:solidFill>
                  <a:srgbClr val="FFFFFF"/>
                </a:solidFill>
              </a:rPr>
              <a:t>memo':'email</a:t>
            </a:r>
            <a:r>
              <a:rPr lang="es-ES_tradnl" sz="1400">
                <a:solidFill>
                  <a:srgbClr val="FFFFFF"/>
                </a:solidFill>
              </a:rPr>
              <a:t>’, '</a:t>
            </a:r>
            <a:r>
              <a:rPr lang="es-ES_tradnl" sz="1400" err="1">
                <a:solidFill>
                  <a:srgbClr val="FFFFFF"/>
                </a:solidFill>
              </a:rPr>
              <a:t>essay</a:t>
            </a:r>
            <a:r>
              <a:rPr lang="es-ES_tradnl" sz="1400">
                <a:solidFill>
                  <a:srgbClr val="FFFFFF"/>
                </a:solidFill>
              </a:rPr>
              <a:t>':'email'}</a:t>
            </a:r>
          </a:p>
          <a:p>
            <a:pPr lvl="2"/>
            <a:endParaRPr lang="es-ES_tradnl" sz="1400">
              <a:solidFill>
                <a:srgbClr val="FFFFFF"/>
              </a:solidFill>
            </a:endParaRPr>
          </a:p>
          <a:p>
            <a:pPr lvl="1"/>
            <a:r>
              <a:rPr lang="es-ES_tradnl" sz="1600">
                <a:solidFill>
                  <a:srgbClr val="FFFFFF"/>
                </a:solidFill>
              </a:rPr>
              <a:t>Utilizando los autores de cada partición, el patrón de tipos de discurso y sus textos se generaron todas las combinaciones posibles de problemas positivos, y para el caso de los negativos se generaron todos los necesarios de tal manera que quedaran balanceados positivos y negativos.</a:t>
            </a:r>
          </a:p>
          <a:p>
            <a:pPr lvl="1"/>
            <a:endParaRPr lang="es-ES_tradnl" sz="16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A197-BA6F-661B-2442-C7D561F6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9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9A7CAB-12A2-805B-4E91-E10AC027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_tradnl"/>
              <a:t>Particiones solución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F4A-7FFD-3263-00EA-88964F10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s-ES_tradnl"/>
              <a:t>Entrenamiento</a:t>
            </a:r>
          </a:p>
          <a:p>
            <a:pPr lvl="1"/>
            <a:r>
              <a:rPr lang="es-ES_tradnl"/>
              <a:t>Total de problemas: </a:t>
            </a:r>
            <a:r>
              <a:rPr lang="en-MX"/>
              <a:t>15,732</a:t>
            </a:r>
            <a:r>
              <a:rPr lang="es-ES_tradnl"/>
              <a:t> de los cuales </a:t>
            </a:r>
            <a:r>
              <a:rPr lang="en-MX"/>
              <a:t>7866</a:t>
            </a:r>
            <a:r>
              <a:rPr lang="es-ES_tradnl"/>
              <a:t> son positivos.</a:t>
            </a:r>
          </a:p>
          <a:p>
            <a:pPr lvl="1"/>
            <a:r>
              <a:rPr lang="es-ES_tradnl"/>
              <a:t>Se generaron 9,843 problemas nuevos de los cuales 2,397 son positivos.</a:t>
            </a:r>
          </a:p>
          <a:p>
            <a:r>
              <a:rPr lang="es-ES_tradnl"/>
              <a:t>Validación</a:t>
            </a:r>
          </a:p>
          <a:p>
            <a:pPr lvl="1"/>
            <a:r>
              <a:rPr lang="es-ES_tradnl"/>
              <a:t>Total de problemas: </a:t>
            </a:r>
            <a:r>
              <a:rPr lang="en-MX"/>
              <a:t>754</a:t>
            </a:r>
            <a:r>
              <a:rPr lang="es-ES_tradnl"/>
              <a:t> de los cuales </a:t>
            </a:r>
            <a:r>
              <a:rPr lang="en-MX"/>
              <a:t>377</a:t>
            </a:r>
            <a:r>
              <a:rPr lang="es-ES_tradnl"/>
              <a:t> son positivos.</a:t>
            </a:r>
          </a:p>
          <a:p>
            <a:pPr lvl="1"/>
            <a:r>
              <a:rPr lang="es-ES_tradnl"/>
              <a:t>Se generaron 467 problemas nuevos de los cuales 103 son positivos.</a:t>
            </a:r>
          </a:p>
          <a:p>
            <a:r>
              <a:rPr lang="es-ES_tradnl"/>
              <a:t>Prueba</a:t>
            </a:r>
          </a:p>
          <a:p>
            <a:pPr lvl="1"/>
            <a:r>
              <a:rPr lang="es-ES_tradnl"/>
              <a:t>Total de problemas: </a:t>
            </a:r>
            <a:r>
              <a:rPr lang="en-MX"/>
              <a:t>1070</a:t>
            </a:r>
            <a:r>
              <a:rPr lang="es-ES_tradnl"/>
              <a:t> de los cuales </a:t>
            </a:r>
            <a:r>
              <a:rPr lang="en-MX"/>
              <a:t>535</a:t>
            </a:r>
            <a:r>
              <a:rPr lang="es-ES_tradnl"/>
              <a:t> son positivos.</a:t>
            </a:r>
          </a:p>
          <a:p>
            <a:pPr lvl="1"/>
            <a:r>
              <a:rPr lang="es-ES_tradnl"/>
              <a:t>Se generaron 659 problemas nuevos de los cuales 146 son positivos.</a:t>
            </a:r>
          </a:p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AFD9B-D718-19F0-9B22-BC2CD768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 smtClean="0"/>
              <a:pPr>
                <a:spcAft>
                  <a:spcPts val="600"/>
                </a:spcAft>
              </a:pPr>
              <a:t>16</a:t>
            </a:fld>
            <a:endParaRPr lang="es-ES_tradnl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9284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8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04EF4C-9A1B-0BFE-6FF7-B4BA6F2C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_tradnl"/>
              <a:t>Verificación solución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DAC0-8F8C-6888-9ADA-962E2D73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_tradnl"/>
              <a:t>Intersecciones entre particiones: no hubo coincidencias.</a:t>
            </a:r>
          </a:p>
          <a:p>
            <a:r>
              <a:rPr lang="es-ES_tradnl"/>
              <a:t>Total de problemas de las particiones: 17,556 </a:t>
            </a:r>
          </a:p>
          <a:p>
            <a:pPr lvl="1"/>
            <a:r>
              <a:rPr lang="es-ES_tradnl"/>
              <a:t>Se eliminaron 5514 problemas del </a:t>
            </a:r>
            <a:r>
              <a:rPr lang="es-ES_tradnl" err="1"/>
              <a:t>dataset</a:t>
            </a:r>
            <a:r>
              <a:rPr lang="es-ES_tradnl"/>
              <a:t> original y se generaron 10,969 nuevos</a:t>
            </a:r>
          </a:p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55597-384B-ACEC-F82B-C9196A79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 smtClean="0"/>
              <a:pPr>
                <a:spcAft>
                  <a:spcPts val="600"/>
                </a:spcAft>
              </a:pPr>
              <a:t>17</a:t>
            </a:fld>
            <a:endParaRPr lang="es-ES_tradnl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6037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07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2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5FFD1-F952-4067-9E75-F95DFA64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Evaluación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20C8-1D6C-7372-5F75-CD3BC8BC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/>
                </a:solidFill>
              </a:rPr>
              <a:t>Se ejecutaron los baseline con cada uno de los dataset y se registraron las métricas de cada uno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B39EF-D928-F229-ADAD-53FDA87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4737" y="5410199"/>
            <a:ext cx="7032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99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F17EA-08EA-46C3-CC52-5505173F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02" y="798091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9C591-4C82-6C89-B4DF-6E5DF15E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s-ES_tradnl">
              <a:solidFill>
                <a:srgbClr val="FFFFFF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0029F2-3717-D1A1-70D8-AAC77659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85653"/>
              </p:ext>
            </p:extLst>
          </p:nvPr>
        </p:nvGraphicFramePr>
        <p:xfrm>
          <a:off x="1881568" y="2099412"/>
          <a:ext cx="842886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0060">
                  <a:extLst>
                    <a:ext uri="{9D8B030D-6E8A-4147-A177-3AD203B41FA5}">
                      <a16:colId xmlns:a16="http://schemas.microsoft.com/office/drawing/2014/main" val="594361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57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8954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9588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264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887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46200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930879579"/>
                    </a:ext>
                  </a:extLst>
                </a:gridCol>
                <a:gridCol w="896811">
                  <a:extLst>
                    <a:ext uri="{9D8B030D-6E8A-4147-A177-3AD203B41FA5}">
                      <a16:colId xmlns:a16="http://schemas.microsoft.com/office/drawing/2014/main" val="428038628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ES_tradnl"/>
                        <a:t>SOLUCIÓN #1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3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Baseline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err="1"/>
                        <a:t>Brier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c@1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f_05_u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err="1"/>
                        <a:t>overall</a:t>
                      </a:r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5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CosineSimilarity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2857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2857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2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TextCompression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2857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5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74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7B554-A6AA-807C-9192-36A07EBD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Dataset pan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81ED-D9FC-B100-BEBD-8CE43D80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s-ES_tradnl" sz="2000">
                <a:solidFill>
                  <a:srgbClr val="FFFFFF"/>
                </a:solidFill>
              </a:rPr>
              <a:t>Para descargar el dataset se debe solicitar acceso al documento vía zenodo.</a:t>
            </a:r>
          </a:p>
          <a:p>
            <a:pPr lvl="1"/>
            <a:r>
              <a:rPr lang="es-ES_tradnl">
                <a:solidFill>
                  <a:srgbClr val="FFFFFF"/>
                </a:solidFill>
                <a:hlinkClick r:id="rId3"/>
              </a:rPr>
              <a:t>https://pan.webis.de/</a:t>
            </a:r>
            <a:endParaRPr lang="es-ES_tradnl">
              <a:solidFill>
                <a:srgbClr val="FFFFFF"/>
              </a:solidFill>
            </a:endParaRPr>
          </a:p>
          <a:p>
            <a:pPr lvl="1"/>
            <a:r>
              <a:rPr lang="es-ES_tradnl">
                <a:solidFill>
                  <a:srgbClr val="FFFFFF"/>
                </a:solidFill>
                <a:hlinkClick r:id="rId4"/>
              </a:rPr>
              <a:t>https://zenodo.org/record/6337151#.YmjjW_PMIeZ</a:t>
            </a:r>
            <a:endParaRPr lang="es-ES_tradn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ES_tradnl" sz="2000">
              <a:solidFill>
                <a:srgbClr val="FFFFFF"/>
              </a:solidFill>
            </a:endParaRPr>
          </a:p>
          <a:p>
            <a:endParaRPr lang="es-ES_tradnl" sz="20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2F775-D51C-18FD-7F5D-8CCAA1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3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72893-7865-B0C3-B3B5-796B632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s-ES_tradnl">
              <a:solidFill>
                <a:srgbClr val="FFFFFF"/>
              </a:solidFill>
            </a:endParaRP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957AD32F-E319-C988-DA4B-7B93480F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97221"/>
              </p:ext>
            </p:extLst>
          </p:nvPr>
        </p:nvGraphicFramePr>
        <p:xfrm>
          <a:off x="1997182" y="2501899"/>
          <a:ext cx="842886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0060">
                  <a:extLst>
                    <a:ext uri="{9D8B030D-6E8A-4147-A177-3AD203B41FA5}">
                      <a16:colId xmlns:a16="http://schemas.microsoft.com/office/drawing/2014/main" val="594361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57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8954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9588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264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887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46200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930879579"/>
                    </a:ext>
                  </a:extLst>
                </a:gridCol>
                <a:gridCol w="896811">
                  <a:extLst>
                    <a:ext uri="{9D8B030D-6E8A-4147-A177-3AD203B41FA5}">
                      <a16:colId xmlns:a16="http://schemas.microsoft.com/office/drawing/2014/main" val="428038628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ES_tradnl"/>
                        <a:t>SOLUCIÓN #2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3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Baseline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err="1"/>
                        <a:t>Brier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c@1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f_05_u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err="1"/>
                        <a:t>overall</a:t>
                      </a:r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5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CosineSimilarity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5889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5889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2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TextCompression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5889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59969"/>
                  </a:ext>
                </a:extLst>
              </a:tr>
            </a:tbl>
          </a:graphicData>
        </a:graphic>
      </p:graphicFrame>
      <p:sp>
        <p:nvSpPr>
          <p:cNvPr id="40" name="Title 1">
            <a:extLst>
              <a:ext uri="{FF2B5EF4-FFF2-40B4-BE49-F238E27FC236}">
                <a16:creationId xmlns:a16="http://schemas.microsoft.com/office/drawing/2014/main" id="{853A5087-CF33-08A2-B0FB-D61E77B8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02" y="798091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8465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C9B1-0BED-3D0F-4201-40D37FDC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s-ES_tradnl">
              <a:solidFill>
                <a:srgbClr val="FFFFFF"/>
              </a:solidFill>
            </a:endParaRP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39EC756B-A4B2-3D83-982B-3088BD8E6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07925"/>
              </p:ext>
            </p:extLst>
          </p:nvPr>
        </p:nvGraphicFramePr>
        <p:xfrm>
          <a:off x="1881568" y="2501899"/>
          <a:ext cx="842886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0060">
                  <a:extLst>
                    <a:ext uri="{9D8B030D-6E8A-4147-A177-3AD203B41FA5}">
                      <a16:colId xmlns:a16="http://schemas.microsoft.com/office/drawing/2014/main" val="594361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7572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89546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9588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264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08875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4620050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930879579"/>
                    </a:ext>
                  </a:extLst>
                </a:gridCol>
                <a:gridCol w="896811">
                  <a:extLst>
                    <a:ext uri="{9D8B030D-6E8A-4147-A177-3AD203B41FA5}">
                      <a16:colId xmlns:a16="http://schemas.microsoft.com/office/drawing/2014/main" val="4280386287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ES_tradnl"/>
                        <a:t>SOLUCIÓN #3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3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Baseline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err="1"/>
                        <a:t>Brier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c@1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f_05_u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err="1"/>
                        <a:t>overall</a:t>
                      </a:r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5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CosineSimilarity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15732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1070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15732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1070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82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err="1"/>
                        <a:t>TextCompression</a:t>
                      </a:r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15732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1070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/>
                        <a:t>0.552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59969"/>
                  </a:ext>
                </a:extLst>
              </a:tr>
            </a:tbl>
          </a:graphicData>
        </a:graphic>
      </p:graphicFrame>
      <p:sp>
        <p:nvSpPr>
          <p:cNvPr id="40" name="Title 1">
            <a:extLst>
              <a:ext uri="{FF2B5EF4-FFF2-40B4-BE49-F238E27FC236}">
                <a16:creationId xmlns:a16="http://schemas.microsoft.com/office/drawing/2014/main" id="{E5DF40F8-7FD1-A2A9-0837-257AC72F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02" y="798091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45537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5CD8-1875-6DB9-0658-BE14C250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C9B2E-8B43-ED21-59E1-A322F8F3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8492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Se eligió trabajar con la solución #3, debido a que cumple con las características apropiadas para entrenar un modelo, es decir, cuenta con registros de entrenamiento mayores a 10 mil, tiene el mismo número de problemas positivos como negativos en cada partición y no comparten autores</a:t>
            </a:r>
          </a:p>
          <a:p>
            <a:r>
              <a:rPr lang="es-ES_tradnl" dirty="0"/>
              <a:t>Cabe mencionar que a pesar de que en la solución #2 se obtuvieron mejores resultados en las métricas de evaluación no se eligió debido a que puede deberse a que tanto en la partición de entrenamiento como en la de prueba, casi todos los registros son positivos.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19272-76AE-31F7-F40F-019F3AB0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22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84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97B554-A6AA-807C-9192-36A07EBD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634473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4000"/>
              <a:t>Estructura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81ED-D9FC-B100-BEBD-8CE43D80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571" y="1611313"/>
            <a:ext cx="9840911" cy="2419350"/>
          </a:xfrm>
        </p:spPr>
        <p:txBody>
          <a:bodyPr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s-ES_tradnl" sz="2000"/>
              <a:t>El conjunto de datos de entrenamiento viene con dos archivos JSON delimitados por saltos de línea codificados en UTF8. El primer archivo </a:t>
            </a:r>
            <a:r>
              <a:rPr lang="es-ES_tradnl" sz="2000" err="1"/>
              <a:t>pairs.jsonl</a:t>
            </a:r>
            <a:r>
              <a:rPr lang="es-ES_tradnl" sz="2000"/>
              <a:t> contiene pares de textos (cada par tiene una ID única) y sus etiquetas de tipo de discurso:</a:t>
            </a:r>
            <a:br>
              <a:rPr lang="es-ES_tradnl" sz="2000"/>
            </a:br>
            <a:endParaRPr lang="en-US" sz="2000"/>
          </a:p>
          <a:p>
            <a:pPr lvl="1">
              <a:lnSpc>
                <a:spcPct val="110000"/>
              </a:lnSpc>
            </a:pPr>
            <a:r>
              <a:rPr lang="en-US" sz="1000"/>
              <a:t>1. {"id": "6cced668-6e51-5212-873c-717f2bc91ce6", "</a:t>
            </a:r>
            <a:r>
              <a:rPr lang="en-US" sz="1000" err="1"/>
              <a:t>discourse_type</a:t>
            </a:r>
            <a:r>
              <a:rPr lang="en-US" sz="1000"/>
              <a:t>": ["essay", "email"], "pair": ["Text 1...", "Text 2..."]}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2. {"id": "ae9297e9-2ae5-5e3f-a2ab-ef7c322f2647", "</a:t>
            </a:r>
            <a:r>
              <a:rPr lang="en-US" sz="1000" err="1"/>
              <a:t>discourse_type</a:t>
            </a:r>
            <a:r>
              <a:rPr lang="en-US" sz="1000"/>
              <a:t>": ["email", "</a:t>
            </a:r>
            <a:r>
              <a:rPr lang="en-US" sz="1000" err="1"/>
              <a:t>text_message</a:t>
            </a:r>
            <a:r>
              <a:rPr lang="en-US" sz="1000"/>
              <a:t>"], "pair": ["Text 3...", "Text 4..."]}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3. …</a:t>
            </a:r>
          </a:p>
          <a:p>
            <a:pPr marL="0" indent="0">
              <a:lnSpc>
                <a:spcPct val="110000"/>
              </a:lnSpc>
              <a:buNone/>
            </a:pPr>
            <a:endParaRPr lang="es-ES_tradnl" sz="2000"/>
          </a:p>
          <a:p>
            <a:pPr>
              <a:lnSpc>
                <a:spcPct val="110000"/>
              </a:lnSpc>
            </a:pPr>
            <a:endParaRPr lang="es-ES_tradnl" sz="200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41EDE58-E076-D8CE-F6D5-88601F55355D}"/>
              </a:ext>
            </a:extLst>
          </p:cNvPr>
          <p:cNvSpPr txBox="1">
            <a:spLocks/>
          </p:cNvSpPr>
          <p:nvPr/>
        </p:nvSpPr>
        <p:spPr>
          <a:xfrm>
            <a:off x="1311146" y="3852069"/>
            <a:ext cx="9840911" cy="2419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z="2000"/>
              <a:t>El segundo archivo, </a:t>
            </a:r>
            <a:r>
              <a:rPr lang="es-ES_tradnl" sz="2000" err="1"/>
              <a:t>Truth.jsonl</a:t>
            </a:r>
            <a:r>
              <a:rPr lang="es-ES_tradnl" sz="2000"/>
              <a:t>, contiene la verdad fundamental para todos los pares. La verdad básica se compone de una bandera booleana que indica si los textos en un par son del mismo autor y las identificaciones del autor:</a:t>
            </a:r>
            <a:br>
              <a:rPr lang="es-ES_tradnl" sz="2000"/>
            </a:br>
            <a:endParaRPr lang="en-US" sz="2000"/>
          </a:p>
          <a:p>
            <a:pPr lvl="1"/>
            <a:r>
              <a:rPr lang="en-US" sz="1000"/>
              <a:t>1. {"id": "6cced668-6e51-5212-873c-717f2bc91ce6", "same": true, "authors": ["1446633", "1446633"]}</a:t>
            </a:r>
          </a:p>
          <a:p>
            <a:pPr lvl="1"/>
            <a:r>
              <a:rPr lang="en-US" sz="1000"/>
              <a:t>2. {"id": "ae9297e9-2ae5-5e3f-a2ab-ef7c322f2647", "same": false, "authors": ["1535385", "1998978"]}</a:t>
            </a:r>
          </a:p>
          <a:p>
            <a:pPr lvl="1"/>
            <a:r>
              <a:rPr lang="en-US" sz="1000"/>
              <a:t>3. …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s-ES_tradnl" sz="2000"/>
          </a:p>
          <a:p>
            <a:pPr>
              <a:lnSpc>
                <a:spcPct val="110000"/>
              </a:lnSpc>
            </a:pPr>
            <a:endParaRPr lang="es-ES_tradnl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29E5D-B639-AC37-BFD7-14C913E6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7865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773F82-A249-1814-D8AB-C026FCAD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s-ES_tradnl"/>
              <a:t>Información del </a:t>
            </a:r>
            <a:r>
              <a:rPr lang="es-ES_tradnl" err="1"/>
              <a:t>dataset</a:t>
            </a:r>
            <a:endParaRPr lang="es-ES_tradnl"/>
          </a:p>
        </p:txBody>
      </p:sp>
      <p:sp useBgFill="1">
        <p:nvSpPr>
          <p:cNvPr id="87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6B87-62A3-0A3F-83F6-C8CB19F9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s-ES_tradnl"/>
              <a:t>Textos totales: 1,046</a:t>
            </a:r>
          </a:p>
          <a:p>
            <a:r>
              <a:rPr lang="es-ES_tradnl"/>
              <a:t>Autores: 56</a:t>
            </a:r>
          </a:p>
          <a:p>
            <a:r>
              <a:rPr lang="es-ES_tradnl"/>
              <a:t>Problemas: 12,101</a:t>
            </a:r>
          </a:p>
          <a:p>
            <a:pPr lvl="1"/>
            <a:r>
              <a:rPr lang="es-ES_tradnl"/>
              <a:t>Originalmente eran 12,264 pero se descartaron los que tenían las mismas parejas de textos.</a:t>
            </a:r>
          </a:p>
          <a:p>
            <a:r>
              <a:rPr lang="es-ES_tradnl"/>
              <a:t>Tipos de discurso: 4</a:t>
            </a:r>
          </a:p>
          <a:p>
            <a:pPr lvl="1"/>
            <a:r>
              <a:rPr lang="en-US"/>
              <a:t>['email', '</a:t>
            </a:r>
            <a:r>
              <a:rPr lang="en-US" err="1"/>
              <a:t>text_message</a:t>
            </a:r>
            <a:r>
              <a:rPr lang="en-US"/>
              <a:t>', 'essay', 'memo']</a:t>
            </a:r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41140-456D-D042-3287-A510460F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 smtClean="0"/>
              <a:pPr>
                <a:spcAft>
                  <a:spcPts val="600"/>
                </a:spcAft>
              </a:pPr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044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421F4A-71DD-E31E-9217-686577D9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13" y="335049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s-ES_tradnl" sz="4000"/>
              <a:t>Cantidad de textos por autor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BAC9-F177-D238-A516-44E1A89E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111" y="2448639"/>
            <a:ext cx="1339893" cy="3541714"/>
          </a:xfrm>
        </p:spPr>
        <p:txBody>
          <a:bodyPr anchor="t">
            <a:normAutofit fontScale="47500" lnSpcReduction="20000"/>
          </a:bodyPr>
          <a:lstStyle/>
          <a:p>
            <a:r>
              <a:rPr lang="es-ES_tradnl"/>
              <a:t>en_112: 39</a:t>
            </a:r>
          </a:p>
          <a:p>
            <a:r>
              <a:rPr lang="es-ES_tradnl"/>
              <a:t>en_36: 38 </a:t>
            </a:r>
          </a:p>
          <a:p>
            <a:r>
              <a:rPr lang="es-ES_tradnl"/>
              <a:t>en_110: 34 </a:t>
            </a:r>
          </a:p>
          <a:p>
            <a:r>
              <a:rPr lang="es-ES_tradnl"/>
              <a:t>en_2: 29 </a:t>
            </a:r>
          </a:p>
          <a:p>
            <a:r>
              <a:rPr lang="es-ES_tradnl"/>
              <a:t>en_13: 28 </a:t>
            </a:r>
          </a:p>
          <a:p>
            <a:r>
              <a:rPr lang="es-ES_tradnl"/>
              <a:t>en_103: 26 </a:t>
            </a:r>
          </a:p>
          <a:p>
            <a:r>
              <a:rPr lang="es-ES_tradnl"/>
              <a:t>en_97: 26 </a:t>
            </a:r>
          </a:p>
          <a:p>
            <a:r>
              <a:rPr lang="es-ES_tradnl"/>
              <a:t>en_37: 25 </a:t>
            </a:r>
          </a:p>
          <a:p>
            <a:r>
              <a:rPr lang="es-ES_tradnl"/>
              <a:t>en_34: 23 </a:t>
            </a:r>
          </a:p>
          <a:p>
            <a:r>
              <a:rPr lang="es-ES_tradnl"/>
              <a:t>en_72: 22 </a:t>
            </a:r>
          </a:p>
          <a:p>
            <a:r>
              <a:rPr lang="es-ES_tradnl"/>
              <a:t>en_105: 22 </a:t>
            </a:r>
          </a:p>
          <a:p>
            <a:r>
              <a:rPr lang="es-ES_tradnl"/>
              <a:t>en_60: 22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2356BF9-B0F2-82AF-8060-C405EA2812D7}"/>
              </a:ext>
            </a:extLst>
          </p:cNvPr>
          <p:cNvSpPr txBox="1">
            <a:spLocks/>
          </p:cNvSpPr>
          <p:nvPr/>
        </p:nvSpPr>
        <p:spPr>
          <a:xfrm>
            <a:off x="4168110" y="2450118"/>
            <a:ext cx="1242577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/>
              <a:t>en_55: 22 </a:t>
            </a:r>
          </a:p>
          <a:p>
            <a:r>
              <a:rPr lang="es-ES_tradnl"/>
              <a:t>en_102: 21 </a:t>
            </a:r>
          </a:p>
          <a:p>
            <a:r>
              <a:rPr lang="es-ES_tradnl"/>
              <a:t>en_5: 21 </a:t>
            </a:r>
          </a:p>
          <a:p>
            <a:r>
              <a:rPr lang="es-ES_tradnl"/>
              <a:t>en_77: 21 </a:t>
            </a:r>
          </a:p>
          <a:p>
            <a:r>
              <a:rPr lang="es-ES_tradnl"/>
              <a:t>en_11: 20 </a:t>
            </a:r>
          </a:p>
          <a:p>
            <a:r>
              <a:rPr lang="es-ES_tradnl"/>
              <a:t>en_53: 20 </a:t>
            </a:r>
          </a:p>
          <a:p>
            <a:r>
              <a:rPr lang="es-ES_tradnl"/>
              <a:t>en_56: 19 </a:t>
            </a:r>
          </a:p>
          <a:p>
            <a:r>
              <a:rPr lang="es-ES_tradnl"/>
              <a:t>en_62: 19 </a:t>
            </a:r>
          </a:p>
          <a:p>
            <a:r>
              <a:rPr lang="es-ES_tradnl"/>
              <a:t>en_59: 19 </a:t>
            </a:r>
          </a:p>
          <a:p>
            <a:r>
              <a:rPr lang="es-ES_tradnl"/>
              <a:t>en_51: 18 </a:t>
            </a:r>
          </a:p>
          <a:p>
            <a:r>
              <a:rPr lang="es-ES_tradnl"/>
              <a:t>en_63: 18 </a:t>
            </a:r>
          </a:p>
          <a:p>
            <a:r>
              <a:rPr lang="es-ES_tradnl"/>
              <a:t>en_19: 18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8A4E8332-5474-3E81-4FCA-A7EA67296B28}"/>
              </a:ext>
            </a:extLst>
          </p:cNvPr>
          <p:cNvSpPr txBox="1">
            <a:spLocks/>
          </p:cNvSpPr>
          <p:nvPr/>
        </p:nvSpPr>
        <p:spPr>
          <a:xfrm>
            <a:off x="5657564" y="2439194"/>
            <a:ext cx="1197715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/>
              <a:t>en_21: 18 </a:t>
            </a:r>
          </a:p>
          <a:p>
            <a:r>
              <a:rPr lang="es-ES_tradnl"/>
              <a:t>en_111: 18 </a:t>
            </a:r>
          </a:p>
          <a:p>
            <a:r>
              <a:rPr lang="es-ES_tradnl"/>
              <a:t>en_100: 18 </a:t>
            </a:r>
          </a:p>
          <a:p>
            <a:r>
              <a:rPr lang="es-ES_tradnl"/>
              <a:t>en_75: 18 </a:t>
            </a:r>
          </a:p>
          <a:p>
            <a:r>
              <a:rPr lang="es-ES_tradnl"/>
              <a:t>en_4: 18 </a:t>
            </a:r>
          </a:p>
          <a:p>
            <a:r>
              <a:rPr lang="es-ES_tradnl"/>
              <a:t>en_54: 17</a:t>
            </a:r>
          </a:p>
          <a:p>
            <a:r>
              <a:rPr lang="es-ES_tradnl"/>
              <a:t>en_66: 17 </a:t>
            </a:r>
          </a:p>
          <a:p>
            <a:r>
              <a:rPr lang="es-ES_tradnl"/>
              <a:t>en_35: 17 </a:t>
            </a:r>
          </a:p>
          <a:p>
            <a:r>
              <a:rPr lang="es-ES_tradnl"/>
              <a:t>en_98: 16 </a:t>
            </a:r>
          </a:p>
          <a:p>
            <a:r>
              <a:rPr lang="es-ES_tradnl"/>
              <a:t>en_52: 16 </a:t>
            </a:r>
          </a:p>
          <a:p>
            <a:r>
              <a:rPr lang="es-ES_tradnl"/>
              <a:t>en_99: 16 </a:t>
            </a:r>
          </a:p>
          <a:p>
            <a:r>
              <a:rPr lang="es-ES_tradnl"/>
              <a:t>en_101: 16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3DC8EE2-F488-53D1-EC55-797FD63B086E}"/>
              </a:ext>
            </a:extLst>
          </p:cNvPr>
          <p:cNvSpPr txBox="1">
            <a:spLocks/>
          </p:cNvSpPr>
          <p:nvPr/>
        </p:nvSpPr>
        <p:spPr>
          <a:xfrm>
            <a:off x="7007679" y="2448639"/>
            <a:ext cx="1339893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/>
              <a:t>en_61: 16</a:t>
            </a:r>
          </a:p>
          <a:p>
            <a:r>
              <a:rPr lang="es-ES_tradnl"/>
              <a:t>en_107: 16 </a:t>
            </a:r>
          </a:p>
          <a:p>
            <a:r>
              <a:rPr lang="es-ES_tradnl"/>
              <a:t>en_20: 16 </a:t>
            </a:r>
          </a:p>
          <a:p>
            <a:r>
              <a:rPr lang="es-ES_tradnl"/>
              <a:t>en_58: 16 </a:t>
            </a:r>
          </a:p>
          <a:p>
            <a:r>
              <a:rPr lang="es-ES_tradnl"/>
              <a:t>en_104: 15 </a:t>
            </a:r>
          </a:p>
          <a:p>
            <a:r>
              <a:rPr lang="es-ES_tradnl"/>
              <a:t>en_113: 15 </a:t>
            </a:r>
          </a:p>
          <a:p>
            <a:r>
              <a:rPr lang="es-ES_tradnl"/>
              <a:t>en_96: 15 </a:t>
            </a:r>
          </a:p>
          <a:p>
            <a:r>
              <a:rPr lang="es-ES_tradnl"/>
              <a:t>en_22: 15 </a:t>
            </a:r>
          </a:p>
          <a:p>
            <a:r>
              <a:rPr lang="es-ES_tradnl"/>
              <a:t>en_3: 14 </a:t>
            </a:r>
          </a:p>
          <a:p>
            <a:r>
              <a:rPr lang="es-ES_tradnl"/>
              <a:t>en_18: 14 </a:t>
            </a:r>
          </a:p>
          <a:p>
            <a:r>
              <a:rPr lang="es-ES_tradnl"/>
              <a:t>en_109: 13 </a:t>
            </a:r>
          </a:p>
          <a:p>
            <a:r>
              <a:rPr lang="es-ES_tradnl"/>
              <a:t>en_73: 13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A16C469-80F1-3CB3-2C8A-51138ED7B111}"/>
              </a:ext>
            </a:extLst>
          </p:cNvPr>
          <p:cNvSpPr txBox="1">
            <a:spLocks/>
          </p:cNvSpPr>
          <p:nvPr/>
        </p:nvSpPr>
        <p:spPr>
          <a:xfrm>
            <a:off x="8371385" y="2439194"/>
            <a:ext cx="1339893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100"/>
              <a:t>en_78: 13</a:t>
            </a:r>
          </a:p>
          <a:p>
            <a:r>
              <a:rPr lang="es-ES_tradnl" sz="1100"/>
              <a:t>en_108: 13</a:t>
            </a:r>
          </a:p>
          <a:p>
            <a:r>
              <a:rPr lang="es-ES_tradnl" sz="1100"/>
              <a:t>en_74: 12</a:t>
            </a:r>
          </a:p>
          <a:p>
            <a:r>
              <a:rPr lang="es-ES_tradnl" sz="1100"/>
              <a:t>en_12: 11</a:t>
            </a:r>
          </a:p>
          <a:p>
            <a:r>
              <a:rPr lang="es-ES_tradnl" sz="1100"/>
              <a:t>en_67: 11</a:t>
            </a:r>
          </a:p>
          <a:p>
            <a:r>
              <a:rPr lang="es-ES_tradnl" sz="1100"/>
              <a:t>en_57: 11</a:t>
            </a:r>
          </a:p>
          <a:p>
            <a:r>
              <a:rPr lang="es-ES_tradnl" sz="1100"/>
              <a:t>en_76: 11</a:t>
            </a:r>
          </a:p>
          <a:p>
            <a:r>
              <a:rPr lang="es-ES_tradnl" sz="1100"/>
              <a:t>en_114: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1E8C4-BB41-6DDC-D08E-F6C2C3FECD3D}"/>
              </a:ext>
            </a:extLst>
          </p:cNvPr>
          <p:cNvSpPr txBox="1"/>
          <p:nvPr/>
        </p:nvSpPr>
        <p:spPr>
          <a:xfrm>
            <a:off x="2967812" y="1664772"/>
            <a:ext cx="568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Se muestra el id del autor seguido de la cantidad de textos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D437-F607-934F-4E6A-098015E1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42F9-FE34-E54D-BC45-9578E151984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5909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10EBF-22EC-7EF3-A1E5-7A5535C4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requerimiento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CF40-F0C4-2218-C8B4-C224B09F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s-ES_tradnl" sz="2000">
                <a:solidFill>
                  <a:srgbClr val="FFFFFF"/>
                </a:solidFill>
              </a:rPr>
              <a:t>Generar particiones del dataset para entrenamiento, validación y prueba.</a:t>
            </a:r>
          </a:p>
          <a:p>
            <a:r>
              <a:rPr lang="es-ES_tradnl" sz="2000">
                <a:solidFill>
                  <a:srgbClr val="FFFFFF"/>
                </a:solidFill>
              </a:rPr>
              <a:t>Consideraciones :</a:t>
            </a:r>
          </a:p>
          <a:p>
            <a:pPr lvl="1"/>
            <a:r>
              <a:rPr lang="es-ES_tradnl">
                <a:solidFill>
                  <a:srgbClr val="FFFFFF"/>
                </a:solidFill>
              </a:rPr>
              <a:t>Agrupar en cada conjunto las listas de problemas que pertenecen a un grupo determinado de autores, de tal manera que cada conjunto sea ajeno en autores.</a:t>
            </a:r>
          </a:p>
          <a:p>
            <a:pPr lvl="1"/>
            <a:r>
              <a:rPr lang="es-ES_tradnl">
                <a:solidFill>
                  <a:srgbClr val="FFFFFF"/>
                </a:solidFill>
              </a:rPr>
              <a:t>Asegurar que cada conjunto tenga la misma cantidad de problemas con resultado positivos y negativos.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10B02-AE38-B09B-8662-CC8E913B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71A50-2509-DEDD-8315-2369286F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problemática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C37D-CC35-8E12-1B90-A7087E2D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s-ES_tradnl" sz="2000">
                <a:solidFill>
                  <a:srgbClr val="FFFFFF"/>
                </a:solidFill>
              </a:rPr>
              <a:t>Al ejecutar la implementación realizada para el dataset del PAN 2020, no se pudieron hacer las particiones por autor ajeno, debido a que todos los autores están relacionados entre ellos. </a:t>
            </a:r>
          </a:p>
          <a:p>
            <a:r>
              <a:rPr lang="es-ES_tradnl" sz="2000">
                <a:solidFill>
                  <a:srgbClr val="FFFFFF"/>
                </a:solidFill>
              </a:rPr>
              <a:t>Esto es debido a la diferencia tan grande entre problemas y número de autores (12101 vs 56).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2CAA5-478F-F3CA-932F-CBDD6698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84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F741-974A-BE08-D2E0-07B5AAF0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solidFill>
                  <a:srgbClr val="FFFFFF"/>
                </a:solidFill>
              </a:rPr>
              <a:t>Solución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32CF-D359-11E2-8031-00BAD7B51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es-ES_tradnl" sz="2000">
                <a:solidFill>
                  <a:srgbClr val="FFFFFF"/>
                </a:solidFill>
              </a:rPr>
              <a:t>Remover la validación de autor ajeno.</a:t>
            </a:r>
          </a:p>
          <a:p>
            <a:r>
              <a:rPr lang="es-ES_tradnl" sz="2000">
                <a:solidFill>
                  <a:srgbClr val="FFFFFF"/>
                </a:solidFill>
              </a:rPr>
              <a:t>Filtrar los textos con longitud menor a 500 tokens.</a:t>
            </a:r>
          </a:p>
          <a:p>
            <a:r>
              <a:rPr lang="es-ES_tradnl" sz="2000">
                <a:solidFill>
                  <a:srgbClr val="FFFFFF"/>
                </a:solidFill>
              </a:rPr>
              <a:t>Generar las particiones.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2C92B-0E78-11D3-6EB5-4A79325D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4575" y="6354522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2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CCD73C-1225-245E-4FD4-B7834F0D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_tradnl"/>
              <a:t>Particiones solución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8208-E357-012E-644C-2FC1A119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s-ES_tradnl"/>
              <a:t>Entrenamiento</a:t>
            </a:r>
          </a:p>
          <a:p>
            <a:pPr lvl="1"/>
            <a:r>
              <a:rPr lang="es-ES_tradnl"/>
              <a:t>Total de problemas: 2,857 de los cuales 1,291 son positivos.</a:t>
            </a:r>
          </a:p>
          <a:p>
            <a:r>
              <a:rPr lang="es-ES_tradnl"/>
              <a:t>Validación</a:t>
            </a:r>
          </a:p>
          <a:p>
            <a:pPr lvl="1"/>
            <a:r>
              <a:rPr lang="es-ES_tradnl"/>
              <a:t>Total de problemas: 354 de los cuales 175 son positivos.</a:t>
            </a:r>
          </a:p>
          <a:p>
            <a:r>
              <a:rPr lang="es-ES_tradnl"/>
              <a:t>Prueba</a:t>
            </a:r>
          </a:p>
          <a:p>
            <a:pPr lvl="1"/>
            <a:r>
              <a:rPr lang="es-ES_tradnl"/>
              <a:t>Total de problemas: 356 de los cuales 165 son positivos.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8AB67-83D0-2D35-0685-8EC9F575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5B42F9-FE34-E54D-BC45-9578E151984E}" type="slidenum">
              <a:rPr lang="es-ES_tradnl"/>
              <a:pPr>
                <a:spcAft>
                  <a:spcPts val="600"/>
                </a:spcAft>
              </a:pPr>
              <a:t>9</a:t>
            </a:fld>
            <a:endParaRPr lang="es-ES_tradnl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6607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{EDA157C3-AEA5-444E-A711-97A2FB542328}tf10001122</Template>
  <TotalTime>845</TotalTime>
  <Words>1542</Words>
  <Application>Microsoft Office PowerPoint</Application>
  <PresentationFormat>Panorámica</PresentationFormat>
  <Paragraphs>290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</vt:lpstr>
      <vt:lpstr>Partición dataset pan 2022</vt:lpstr>
      <vt:lpstr>Dataset pan 2022</vt:lpstr>
      <vt:lpstr>Estructura</vt:lpstr>
      <vt:lpstr>Información del dataset</vt:lpstr>
      <vt:lpstr>Cantidad de textos por autor</vt:lpstr>
      <vt:lpstr>requerimiento</vt:lpstr>
      <vt:lpstr>problemática</vt:lpstr>
      <vt:lpstr>Solución #1</vt:lpstr>
      <vt:lpstr>Particiones solución #1</vt:lpstr>
      <vt:lpstr>Verificación solución #1 </vt:lpstr>
      <vt:lpstr>Solución #2</vt:lpstr>
      <vt:lpstr>Particiones solución #2</vt:lpstr>
      <vt:lpstr>Verificación solución #2</vt:lpstr>
      <vt:lpstr>Solución #3</vt:lpstr>
      <vt:lpstr>Presentación de PowerPoint</vt:lpstr>
      <vt:lpstr>Particiones solución #3</vt:lpstr>
      <vt:lpstr>Verificación solución #3</vt:lpstr>
      <vt:lpstr>Evaluación</vt:lpstr>
      <vt:lpstr>Resultados</vt:lpstr>
      <vt:lpstr>Resultados</vt:lpstr>
      <vt:lpstr>Resultados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Partición dataset pan 2022</dc:title>
  <dc:creator>JORGE ALFONSO TONATIUH MARTINEZ GALICIA</dc:creator>
  <cp:lastModifiedBy>ALEJANDRO RIOS ORDUÑA</cp:lastModifiedBy>
  <cp:revision>54</cp:revision>
  <dcterms:created xsi:type="dcterms:W3CDTF">2022-04-27T06:18:42Z</dcterms:created>
  <dcterms:modified xsi:type="dcterms:W3CDTF">2022-04-28T04:01:43Z</dcterms:modified>
</cp:coreProperties>
</file>