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1"/>
  </p:notesMasterIdLst>
  <p:sldIdLst>
    <p:sldId id="256" r:id="rId2"/>
    <p:sldId id="257" r:id="rId3"/>
    <p:sldId id="258" r:id="rId4"/>
    <p:sldId id="277" r:id="rId5"/>
    <p:sldId id="278" r:id="rId6"/>
    <p:sldId id="279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43"/>
    <a:srgbClr val="90C226"/>
    <a:srgbClr val="467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35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2A80C-A7B6-49AB-B835-93BC542E117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A7274-CA0B-45E7-81C7-F7FDB742DB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9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r>
              <a:rPr lang="en-US" baseline="0" dirty="0" smtClean="0"/>
              <a:t> World</a:t>
            </a:r>
          </a:p>
          <a:p>
            <a:r>
              <a:rPr lang="en-US" baseline="0" dirty="0" smtClean="0"/>
              <a:t>This is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be information-heavy.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7274-CA0B-45E7-81C7-F7FDB742D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54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"A Service is an application component </a:t>
            </a:r>
          </a:p>
          <a:p>
            <a:r>
              <a:rPr lang="en-US" dirty="0" smtClean="0"/>
              <a:t>that can perform long-running operations in the background </a:t>
            </a:r>
          </a:p>
          <a:p>
            <a:r>
              <a:rPr lang="en-US" dirty="0" smtClean="0"/>
              <a:t>and does not provide a user interface."</a:t>
            </a:r>
          </a:p>
          <a:p>
            <a:endParaRPr lang="en-US" dirty="0" smtClean="0"/>
          </a:p>
          <a:p>
            <a:r>
              <a:rPr lang="en-US" dirty="0" smtClean="0"/>
              <a:t>Background task / Scheduled task</a:t>
            </a:r>
          </a:p>
          <a:p>
            <a:endParaRPr lang="en-US" dirty="0" smtClean="0"/>
          </a:p>
          <a:p>
            <a:r>
              <a:rPr lang="en-US" dirty="0" smtClean="0"/>
              <a:t>1 Code: </a:t>
            </a:r>
            <a:r>
              <a:rPr lang="en-US" dirty="0" err="1" smtClean="0"/>
              <a:t>RSSPull</a:t>
            </a:r>
            <a:r>
              <a:rPr lang="en-US" baseline="0" dirty="0" smtClean="0"/>
              <a:t> example</a:t>
            </a:r>
          </a:p>
          <a:p>
            <a:r>
              <a:rPr lang="en-US" baseline="0" dirty="0" smtClean="0"/>
              <a:t>2 Manifest: declaration</a:t>
            </a:r>
          </a:p>
          <a:p>
            <a:r>
              <a:rPr lang="en-US" dirty="0" smtClean="0"/>
              <a:t>Interaction </a:t>
            </a:r>
            <a:r>
              <a:rPr lang="en-US" dirty="0" smtClean="0"/>
              <a:t>with other apps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7274-CA0B-45E7-81C7-F7FDB742DB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5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 + data (URI) + extras</a:t>
            </a:r>
          </a:p>
          <a:p>
            <a:endParaRPr lang="en-US" dirty="0" smtClean="0"/>
          </a:p>
          <a:p>
            <a:r>
              <a:rPr lang="en-US" dirty="0" smtClean="0"/>
              <a:t>1: Example opening a link with capable apps</a:t>
            </a:r>
          </a:p>
          <a:p>
            <a:r>
              <a:rPr lang="en-US" baseline="0" dirty="0" smtClean="0"/>
              <a:t>2: Declaring intent filters on activities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3: Starting</a:t>
            </a:r>
            <a:r>
              <a:rPr lang="en-US" baseline="0" dirty="0" smtClean="0"/>
              <a:t> a service </a:t>
            </a:r>
            <a:r>
              <a:rPr lang="en-US" baseline="0" dirty="0" err="1" smtClean="0"/>
              <a:t>Service</a:t>
            </a:r>
            <a:r>
              <a:rPr lang="en-US" baseline="0" dirty="0" smtClean="0"/>
              <a:t>: action + extras</a:t>
            </a:r>
          </a:p>
          <a:p>
            <a:r>
              <a:rPr lang="en-US" baseline="0" dirty="0" smtClean="0"/>
              <a:t>4: Starting another </a:t>
            </a:r>
            <a:r>
              <a:rPr lang="en-US" baseline="0" dirty="0" err="1" smtClean="0"/>
              <a:t>activitry</a:t>
            </a:r>
            <a:r>
              <a:rPr lang="en-US" baseline="0" dirty="0" smtClean="0"/>
              <a:t> through intent</a:t>
            </a:r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ACTION_VIEW </a:t>
            </a:r>
            <a:r>
              <a:rPr lang="en-US" dirty="0" smtClean="0"/>
              <a:t>tel:123</a:t>
            </a:r>
            <a:endParaRPr lang="en-US" dirty="0" smtClean="0"/>
          </a:p>
          <a:p>
            <a:r>
              <a:rPr lang="en-US" dirty="0" smtClean="0"/>
              <a:t>ACTION_EDIT content://contacts/people/1</a:t>
            </a:r>
          </a:p>
          <a:p>
            <a:r>
              <a:rPr lang="en-US" dirty="0" smtClean="0"/>
              <a:t>ACTION_SEND + </a:t>
            </a:r>
            <a:r>
              <a:rPr lang="en-US" dirty="0" err="1" smtClean="0"/>
              <a:t>putExtra</a:t>
            </a:r>
            <a:r>
              <a:rPr lang="en-US" dirty="0" smtClean="0"/>
              <a:t>(</a:t>
            </a:r>
            <a:r>
              <a:rPr lang="en-US" dirty="0" err="1" smtClean="0"/>
              <a:t>Intent.EXTRA_TEXT</a:t>
            </a:r>
            <a:r>
              <a:rPr lang="en-US" dirty="0" smtClean="0"/>
              <a:t>,</a:t>
            </a:r>
            <a:r>
              <a:rPr lang="en-US" baseline="0" dirty="0" smtClean="0"/>
              <a:t> “The Game</a:t>
            </a:r>
            <a:r>
              <a:rPr lang="en-US" baseline="0" dirty="0" smtClean="0"/>
              <a:t>”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7274-CA0B-45E7-81C7-F7FDB742DB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53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see fragments as the building blocks of your application's visual </a:t>
            </a:r>
            <a:r>
              <a:rPr lang="en-US" dirty="0" smtClean="0"/>
              <a:t>organization</a:t>
            </a:r>
          </a:p>
          <a:p>
            <a:r>
              <a:rPr lang="en-US" dirty="0" smtClean="0"/>
              <a:t>1: Imagine</a:t>
            </a:r>
            <a:r>
              <a:rPr lang="en-US" baseline="0" dirty="0" smtClean="0"/>
              <a:t> a contact app: You would like list and detail in tablet as Act A, but in phone as Act A and Act B… use fragments!</a:t>
            </a:r>
          </a:p>
          <a:p>
            <a:endParaRPr lang="en-US" dirty="0" smtClean="0"/>
          </a:p>
          <a:p>
            <a:r>
              <a:rPr lang="en-US" dirty="0" smtClean="0"/>
              <a:t>2:</a:t>
            </a:r>
            <a:r>
              <a:rPr lang="en-US" baseline="0" dirty="0" smtClean="0"/>
              <a:t> Structured as an activity</a:t>
            </a:r>
          </a:p>
          <a:p>
            <a:r>
              <a:rPr lang="en-US" baseline="0" dirty="0" smtClean="0"/>
              <a:t>3: Can be included in activity’s xml…</a:t>
            </a:r>
          </a:p>
          <a:p>
            <a:r>
              <a:rPr lang="en-US" baseline="0" dirty="0" smtClean="0"/>
              <a:t>4: …or dynamically loaded in code</a:t>
            </a:r>
          </a:p>
          <a:p>
            <a:endParaRPr lang="en-US" dirty="0" smtClean="0"/>
          </a:p>
          <a:p>
            <a:r>
              <a:rPr lang="en-US" dirty="0" smtClean="0"/>
              <a:t>Reusable: use a fragment in multiple activities</a:t>
            </a:r>
          </a:p>
          <a:p>
            <a:r>
              <a:rPr lang="en-US" dirty="0" smtClean="0"/>
              <a:t>Modular: allows an activity to behave differently in different contexts (screen size,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Independant</a:t>
            </a:r>
            <a:r>
              <a:rPr lang="en-US" dirty="0" smtClean="0"/>
              <a:t>: own lifecycle, receives its own input events, can be added or removed while the activity is running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7274-CA0B-45E7-81C7-F7FDB742DB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35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1: </a:t>
            </a:r>
            <a:r>
              <a:rPr lang="en-US" dirty="0" err="1" smtClean="0"/>
              <a:t>Nav</a:t>
            </a:r>
            <a:r>
              <a:rPr lang="en-US" dirty="0" smtClean="0"/>
              <a:t> icon (Hamburger) | Title/Filter icon | Action icons | Menu icon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 for Navigation, Branding, and some actions.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Navigation : mail app, detail, next -&gt; back/top?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2: XML Declaration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3: </a:t>
            </a:r>
            <a:r>
              <a:rPr lang="en-US" dirty="0" err="1" smtClean="0"/>
              <a:t>onOptionsSelected</a:t>
            </a:r>
            <a:r>
              <a:rPr lang="en-US" dirty="0" smtClean="0"/>
              <a:t> implementation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4: Branding: see examples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7274-CA0B-45E7-81C7-F7FDB742DB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06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Material</a:t>
            </a:r>
            <a:r>
              <a:rPr lang="en-US" baseline="0" dirty="0" smtClean="0"/>
              <a:t> metaphor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Intentional </a:t>
            </a:r>
            <a:r>
              <a:rPr lang="en-US" baseline="0" dirty="0" smtClean="0"/>
              <a:t>design, graphical and </a:t>
            </a:r>
            <a:r>
              <a:rPr lang="en-US" baseline="0" dirty="0" err="1" smtClean="0"/>
              <a:t>colourful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Meaning-driven</a:t>
            </a:r>
            <a:r>
              <a:rPr lang="en-US" baseline="0" dirty="0" smtClean="0"/>
              <a:t> </a:t>
            </a:r>
            <a:r>
              <a:rPr lang="en-US" baseline="0" dirty="0" smtClean="0"/>
              <a:t>design</a:t>
            </a:r>
          </a:p>
          <a:p>
            <a:endParaRPr lang="en-US" dirty="0" smtClean="0"/>
          </a:p>
          <a:p>
            <a:r>
              <a:rPr lang="en-US" dirty="0" smtClean="0"/>
              <a:t>2 Animations</a:t>
            </a:r>
            <a:endParaRPr lang="en-US" dirty="0" smtClean="0"/>
          </a:p>
          <a:p>
            <a:r>
              <a:rPr lang="en-US" dirty="0" smtClean="0"/>
              <a:t>Transitions</a:t>
            </a:r>
            <a:r>
              <a:rPr lang="en-US" baseline="0" dirty="0" smtClean="0"/>
              <a:t> </a:t>
            </a:r>
            <a:r>
              <a:rPr lang="en-US" baseline="0" dirty="0" smtClean="0"/>
              <a:t>Framework</a:t>
            </a:r>
          </a:p>
          <a:p>
            <a:r>
              <a:rPr lang="en-US" baseline="0" dirty="0" err="1" smtClean="0"/>
              <a:t>Lgvalle’s</a:t>
            </a:r>
            <a:r>
              <a:rPr lang="en-US" baseline="0" dirty="0" smtClean="0"/>
              <a:t> Material Animations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7274-CA0B-45E7-81C7-F7FDB742DB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4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IntelliJ IDEA: A solid basis (code analysis, powerful template engine, </a:t>
            </a:r>
          </a:p>
          <a:p>
            <a:r>
              <a:rPr lang="en-US" dirty="0" smtClean="0"/>
              <a:t>numerous features like database access, deploy, or complex run configurations)</a:t>
            </a:r>
          </a:p>
          <a:p>
            <a:r>
              <a:rPr lang="en-US" dirty="0" smtClean="0"/>
              <a:t>- Android Lint code analysis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ProGuard</a:t>
            </a:r>
            <a:r>
              <a:rPr lang="en-US" dirty="0" smtClean="0"/>
              <a:t> and App signing capabilities</a:t>
            </a:r>
          </a:p>
          <a:p>
            <a:r>
              <a:rPr lang="en-US" dirty="0" smtClean="0"/>
              <a:t>- Built-in access to Google Services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7274-CA0B-45E7-81C7-F7FDB742DB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10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Mostly</a:t>
            </a:r>
            <a:r>
              <a:rPr lang="en-US" baseline="0" dirty="0" smtClean="0"/>
              <a:t> for d</a:t>
            </a:r>
            <a:r>
              <a:rPr lang="en-US" dirty="0" smtClean="0"/>
              <a:t>ependency</a:t>
            </a:r>
            <a:r>
              <a:rPr lang="en-US" baseline="0" dirty="0" smtClean="0"/>
              <a:t> management and build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Groovy-based</a:t>
            </a:r>
            <a:r>
              <a:rPr lang="en-US" baseline="0" dirty="0" smtClean="0"/>
              <a:t> </a:t>
            </a:r>
            <a:r>
              <a:rPr lang="en-US" baseline="0" dirty="0" smtClean="0"/>
              <a:t>build system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Large API yet easy to extend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Easy to integrate with other build tools/systems (Ivy, Jenkins…)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7274-CA0B-45E7-81C7-F7FDB742DB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0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1 </a:t>
            </a:r>
            <a:r>
              <a:rPr lang="en-US" dirty="0" smtClean="0"/>
              <a:t>Main platform to distribute apps</a:t>
            </a:r>
          </a:p>
          <a:p>
            <a:pPr marL="0" indent="0">
              <a:buFontTx/>
              <a:buNone/>
            </a:pPr>
            <a:r>
              <a:rPr lang="en-US" dirty="0" smtClean="0"/>
              <a:t>   </a:t>
            </a:r>
            <a:r>
              <a:rPr lang="en-US" dirty="0" smtClean="0"/>
              <a:t>Needs an account (25$ for life</a:t>
            </a:r>
            <a:r>
              <a:rPr lang="en-US" dirty="0" smtClean="0"/>
              <a:t>)</a:t>
            </a:r>
          </a:p>
          <a:p>
            <a:pPr marL="0" indent="0">
              <a:buFontTx/>
              <a:buNone/>
            </a:pPr>
            <a:r>
              <a:rPr lang="en-US" dirty="0" smtClean="0"/>
              <a:t>2 Tools </a:t>
            </a:r>
            <a:r>
              <a:rPr lang="en-US" dirty="0" smtClean="0"/>
              <a:t>for store </a:t>
            </a:r>
            <a:r>
              <a:rPr lang="en-US" dirty="0" smtClean="0"/>
              <a:t>management/</a:t>
            </a:r>
            <a:r>
              <a:rPr lang="en-US" dirty="0" err="1" smtClean="0"/>
              <a:t>customisation</a:t>
            </a:r>
            <a:r>
              <a:rPr lang="en-US" dirty="0" smtClean="0"/>
              <a:t> : ratings…</a:t>
            </a:r>
          </a:p>
          <a:p>
            <a:pPr marL="0" indent="0">
              <a:buFontTx/>
              <a:buNone/>
            </a:pPr>
            <a:r>
              <a:rPr lang="en-US" dirty="0" smtClean="0"/>
              <a:t>3</a:t>
            </a:r>
            <a:r>
              <a:rPr lang="en-US" baseline="0" dirty="0" smtClean="0"/>
              <a:t> API version statistics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4 play</a:t>
            </a:r>
            <a:r>
              <a:rPr lang="en-US" baseline="0" dirty="0" smtClean="0"/>
              <a:t> store listing editing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5 Certification program (PEGI,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6 </a:t>
            </a:r>
            <a:r>
              <a:rPr lang="en-US" dirty="0" smtClean="0"/>
              <a:t>Beta </a:t>
            </a:r>
            <a:r>
              <a:rPr lang="en-US" dirty="0" smtClean="0"/>
              <a:t>deployment / elementary crash </a:t>
            </a:r>
            <a:r>
              <a:rPr lang="en-US" dirty="0" smtClean="0"/>
              <a:t>reporting</a:t>
            </a:r>
          </a:p>
          <a:p>
            <a:pPr marL="0" indent="0">
              <a:buFontTx/>
              <a:buNone/>
            </a:pPr>
            <a:r>
              <a:rPr lang="en-US" dirty="0" smtClean="0"/>
              <a:t>7 Not </a:t>
            </a:r>
            <a:r>
              <a:rPr lang="en-US" dirty="0" smtClean="0"/>
              <a:t>the only platform: </a:t>
            </a:r>
            <a:r>
              <a:rPr lang="en-US" dirty="0" smtClean="0"/>
              <a:t>-</a:t>
            </a:r>
            <a:r>
              <a:rPr lang="en-US" baseline="0" dirty="0" smtClean="0"/>
              <a:t> 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F-Droid for Free Software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Decentralised</a:t>
            </a:r>
            <a:r>
              <a:rPr lang="en-US" dirty="0" smtClean="0"/>
              <a:t> </a:t>
            </a:r>
            <a:r>
              <a:rPr lang="en-US" dirty="0" smtClean="0"/>
              <a:t>repos: </a:t>
            </a:r>
            <a:r>
              <a:rPr lang="en-US" dirty="0" err="1" smtClean="0"/>
              <a:t>Aptoide</a:t>
            </a:r>
            <a:r>
              <a:rPr lang="en-US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Centralised</a:t>
            </a:r>
            <a:r>
              <a:rPr lang="en-US" dirty="0" smtClean="0"/>
              <a:t> marketplaces</a:t>
            </a:r>
            <a:r>
              <a:rPr lang="en-US" dirty="0" smtClean="0"/>
              <a:t>: Amazon apps, Samsung apps, </a:t>
            </a:r>
            <a:r>
              <a:rPr lang="en-US" dirty="0" err="1" smtClean="0"/>
              <a:t>GetJar</a:t>
            </a:r>
            <a:r>
              <a:rPr lang="en-US" dirty="0" smtClean="0"/>
              <a:t>/Slide me/...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7274-CA0B-45E7-81C7-F7FDB742DB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92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RetroFit</a:t>
            </a:r>
            <a:r>
              <a:rPr lang="en-US" dirty="0" smtClean="0"/>
              <a:t>:</a:t>
            </a:r>
            <a:r>
              <a:rPr lang="en-US" baseline="0" dirty="0" smtClean="0"/>
              <a:t> Enjoy the REST of your life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GSON: Used by </a:t>
            </a:r>
            <a:r>
              <a:rPr lang="en-US" baseline="0" dirty="0" err="1" smtClean="0"/>
              <a:t>RetroFit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&lt;&gt; java made easy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Support: Use new features on old phones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Glide: Image loading and manipulation with ease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Crouton: smarter notifications that Toasts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7274-CA0B-45E7-81C7-F7FDB742DB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64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Bye</a:t>
            </a:r>
            <a:r>
              <a:rPr lang="en-US" baseline="0" dirty="0" smtClean="0"/>
              <a:t> World</a:t>
            </a:r>
          </a:p>
          <a:p>
            <a:r>
              <a:rPr lang="en-US" baseline="0" dirty="0" smtClean="0"/>
              <a:t>Easy, wasn’t it?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7274-CA0B-45E7-81C7-F7FDB742DB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6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Android </a:t>
            </a:r>
            <a:r>
              <a:rPr lang="en-US" dirty="0" err="1" smtClean="0"/>
              <a:t>Inc</a:t>
            </a:r>
            <a:r>
              <a:rPr lang="en-US" dirty="0" smtClean="0"/>
              <a:t>: Andy Rubin/Rich Miner, Nick Sears, Chris White</a:t>
            </a:r>
          </a:p>
          <a:p>
            <a:r>
              <a:rPr lang="en-US" dirty="0" smtClean="0"/>
              <a:t>initial idea: OS for digital cameras</a:t>
            </a:r>
          </a:p>
          <a:p>
            <a:r>
              <a:rPr lang="en-US" dirty="0" smtClean="0"/>
              <a:t>"smarter mobile devices that are more aware of its owner's location and preferences"</a:t>
            </a:r>
          </a:p>
          <a:p>
            <a:endParaRPr lang="en-US" dirty="0" smtClean="0"/>
          </a:p>
          <a:p>
            <a:r>
              <a:rPr lang="en-US" dirty="0" smtClean="0"/>
              <a:t>Problem </a:t>
            </a:r>
            <a:r>
              <a:rPr lang="en-US" dirty="0" smtClean="0"/>
              <a:t>: "the market for the devices was not large enough"</a:t>
            </a:r>
          </a:p>
          <a:p>
            <a:r>
              <a:rPr lang="en-US" dirty="0" smtClean="0"/>
              <a:t>2:</a:t>
            </a:r>
            <a:r>
              <a:rPr lang="en-US" baseline="0" dirty="0" smtClean="0"/>
              <a:t> </a:t>
            </a:r>
            <a:r>
              <a:rPr lang="en-US" dirty="0" smtClean="0"/>
              <a:t>-&gt; </a:t>
            </a:r>
            <a:r>
              <a:rPr lang="en-US" dirty="0" smtClean="0"/>
              <a:t>Acquired by Google in 2005 for 50m€</a:t>
            </a:r>
          </a:p>
          <a:p>
            <a:endParaRPr lang="en-US" dirty="0" smtClean="0"/>
          </a:p>
          <a:p>
            <a:r>
              <a:rPr lang="en-US" dirty="0" smtClean="0"/>
              <a:t>3: OHA</a:t>
            </a:r>
            <a:r>
              <a:rPr lang="en-US" dirty="0" smtClean="0"/>
              <a:t>: Effort to develop Android with industry leaders</a:t>
            </a:r>
          </a:p>
          <a:p>
            <a:endParaRPr lang="en-US" dirty="0" smtClean="0"/>
          </a:p>
          <a:p>
            <a:r>
              <a:rPr lang="en-US" dirty="0" smtClean="0"/>
              <a:t>"As part of its efforts to promote a unified Android platform, </a:t>
            </a:r>
          </a:p>
          <a:p>
            <a:r>
              <a:rPr lang="en-US" dirty="0" smtClean="0"/>
              <a:t>OHA members are contractually forbidden from producing devices </a:t>
            </a:r>
          </a:p>
          <a:p>
            <a:r>
              <a:rPr lang="en-US" dirty="0" smtClean="0"/>
              <a:t>that are based on incompatible forks of </a:t>
            </a:r>
            <a:r>
              <a:rPr lang="en-US" dirty="0" smtClean="0"/>
              <a:t>Android“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4: Versions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7274-CA0B-45E7-81C7-F7FDB742DB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5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 smtClean="0"/>
          </a:p>
          <a:p>
            <a:r>
              <a:rPr lang="en-US" dirty="0" smtClean="0"/>
              <a:t>App framework</a:t>
            </a:r>
          </a:p>
          <a:p>
            <a:r>
              <a:rPr lang="en-US" dirty="0" smtClean="0"/>
              <a:t>Libraries: </a:t>
            </a:r>
            <a:r>
              <a:rPr lang="en-US" dirty="0" err="1" smtClean="0"/>
              <a:t>BioNic</a:t>
            </a:r>
            <a:r>
              <a:rPr lang="en-US" dirty="0" smtClean="0"/>
              <a:t> (</a:t>
            </a:r>
            <a:r>
              <a:rPr lang="en-US" dirty="0" err="1" smtClean="0"/>
              <a:t>libc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libdl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libm</a:t>
            </a:r>
            <a:r>
              <a:rPr lang="en-US" baseline="0" dirty="0" smtClean="0"/>
              <a:t>…</a:t>
            </a:r>
            <a:r>
              <a:rPr lang="en-US" dirty="0" smtClean="0"/>
              <a:t>), </a:t>
            </a:r>
            <a:r>
              <a:rPr lang="en-US" dirty="0" err="1" smtClean="0"/>
              <a:t>openssl</a:t>
            </a:r>
            <a:r>
              <a:rPr lang="en-US" dirty="0" smtClean="0"/>
              <a:t>, </a:t>
            </a:r>
            <a:r>
              <a:rPr lang="en-US" dirty="0" err="1" smtClean="0"/>
              <a:t>webkit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etc...</a:t>
            </a:r>
          </a:p>
          <a:p>
            <a:r>
              <a:rPr lang="en-US" dirty="0" smtClean="0"/>
              <a:t>Android Libraries: </a:t>
            </a:r>
            <a:r>
              <a:rPr lang="en-US" dirty="0" err="1" smtClean="0"/>
              <a:t>android.os</a:t>
            </a:r>
            <a:r>
              <a:rPr lang="en-US" dirty="0" smtClean="0"/>
              <a:t>, </a:t>
            </a:r>
            <a:r>
              <a:rPr lang="en-US" dirty="0" err="1" smtClean="0"/>
              <a:t>android.opengl</a:t>
            </a:r>
            <a:r>
              <a:rPr lang="en-US" dirty="0" smtClean="0"/>
              <a:t>, </a:t>
            </a:r>
            <a:r>
              <a:rPr lang="en-US" dirty="0" err="1" smtClean="0"/>
              <a:t>android.view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Runtime: virtual machine (</a:t>
            </a:r>
            <a:r>
              <a:rPr lang="en-US" dirty="0" err="1" smtClean="0"/>
              <a:t>Dalvik</a:t>
            </a:r>
            <a:r>
              <a:rPr lang="en-US" dirty="0" smtClean="0"/>
              <a:t>/ART)</a:t>
            </a:r>
          </a:p>
          <a:p>
            <a:r>
              <a:rPr lang="en-US" dirty="0" smtClean="0"/>
              <a:t>Kernel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7274-CA0B-45E7-81C7-F7FDB742DB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"The manifest file presents essential information about your app to the Android system"</a:t>
            </a:r>
          </a:p>
          <a:p>
            <a:r>
              <a:rPr lang="en-US" dirty="0" smtClean="0"/>
              <a:t>- Names the package</a:t>
            </a:r>
          </a:p>
          <a:p>
            <a:r>
              <a:rPr lang="en-US" dirty="0" smtClean="0"/>
              <a:t>- Describes the </a:t>
            </a:r>
            <a:r>
              <a:rPr lang="en-US" dirty="0" smtClean="0"/>
              <a:t>app components</a:t>
            </a:r>
            <a:endParaRPr lang="en-US" dirty="0" smtClean="0"/>
          </a:p>
          <a:p>
            <a:r>
              <a:rPr lang="en-US" dirty="0" smtClean="0"/>
              <a:t>- Lists permissions of the </a:t>
            </a:r>
            <a:r>
              <a:rPr lang="en-US" dirty="0" smtClean="0"/>
              <a:t>app</a:t>
            </a:r>
            <a:r>
              <a:rPr lang="en-US" baseline="0" dirty="0" smtClean="0"/>
              <a:t> </a:t>
            </a:r>
          </a:p>
          <a:p>
            <a:r>
              <a:rPr lang="en-US" dirty="0" smtClean="0"/>
              <a:t>- </a:t>
            </a:r>
            <a:r>
              <a:rPr lang="en-US" dirty="0" smtClean="0"/>
              <a:t>Declares </a:t>
            </a:r>
            <a:r>
              <a:rPr lang="en-US" dirty="0" err="1" smtClean="0"/>
              <a:t>minimul</a:t>
            </a:r>
            <a:r>
              <a:rPr lang="en-US" dirty="0" smtClean="0"/>
              <a:t> level of the Android API</a:t>
            </a:r>
          </a:p>
          <a:p>
            <a:r>
              <a:rPr lang="en-US" dirty="0" smtClean="0"/>
              <a:t>- Libraries linked against &lt;uses-library&gt;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7274-CA0B-45E7-81C7-F7FDB742DB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8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smtClean="0"/>
              <a:t>Structured by java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2 Classical Java</a:t>
            </a:r>
            <a:r>
              <a:rPr lang="en-US" baseline="0" dirty="0" smtClean="0"/>
              <a:t> code</a:t>
            </a:r>
            <a:endParaRPr lang="en-US" dirty="0" smtClean="0"/>
          </a:p>
          <a:p>
            <a:r>
              <a:rPr lang="en-US" dirty="0" smtClean="0"/>
              <a:t>3 Also open </a:t>
            </a:r>
            <a:r>
              <a:rPr lang="en-US" dirty="0" smtClean="0"/>
              <a:t>to other JVM-based languages (</a:t>
            </a:r>
            <a:r>
              <a:rPr lang="en-US" dirty="0" err="1" smtClean="0"/>
              <a:t>Kotlin</a:t>
            </a:r>
            <a:r>
              <a:rPr lang="en-US" dirty="0" smtClean="0"/>
              <a:t>♥, </a:t>
            </a:r>
            <a:r>
              <a:rPr lang="en-US" dirty="0" err="1" smtClean="0"/>
              <a:t>Clojure</a:t>
            </a:r>
            <a:r>
              <a:rPr lang="en-US" dirty="0" smtClean="0"/>
              <a:t>, Scala...)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7274-CA0B-45E7-81C7-F7FDB742DB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5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smtClean="0"/>
              <a:t>Structure: Basic </a:t>
            </a:r>
            <a:r>
              <a:rPr lang="en-US" dirty="0" smtClean="0"/>
              <a:t>example</a:t>
            </a:r>
          </a:p>
          <a:p>
            <a:r>
              <a:rPr lang="en-US" dirty="0" smtClean="0"/>
              <a:t>2 But what if you want a different layout on mobile</a:t>
            </a:r>
            <a:r>
              <a:rPr lang="en-US" baseline="0" dirty="0" smtClean="0"/>
              <a:t> and tablet? Or different images ?</a:t>
            </a:r>
          </a:p>
          <a:p>
            <a:r>
              <a:rPr lang="en-US" baseline="0" dirty="0" smtClean="0"/>
              <a:t>3 Introducing automated resource selection</a:t>
            </a:r>
          </a:p>
          <a:p>
            <a:r>
              <a:rPr lang="en-US" baseline="0" dirty="0" smtClean="0"/>
              <a:t>4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of folder hierarchy</a:t>
            </a:r>
          </a:p>
          <a:p>
            <a:r>
              <a:rPr lang="en-US" baseline="0" dirty="0" smtClean="0"/>
              <a:t>5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of selector categories</a:t>
            </a:r>
          </a:p>
          <a:p>
            <a:r>
              <a:rPr lang="en-US" baseline="0" dirty="0" smtClean="0"/>
              <a:t>6 Real-world example</a:t>
            </a:r>
          </a:p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/>
              <a:t>L10n/I18n made easy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7274-CA0B-45E7-81C7-F7FDB742DB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16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XML</a:t>
            </a:r>
          </a:p>
          <a:p>
            <a:r>
              <a:rPr lang="en-US" dirty="0" smtClean="0"/>
              <a:t>2 Java</a:t>
            </a:r>
          </a:p>
          <a:p>
            <a:r>
              <a:rPr lang="en-US" dirty="0" smtClean="0"/>
              <a:t>3 Result</a:t>
            </a:r>
          </a:p>
          <a:p>
            <a:r>
              <a:rPr lang="en-US" dirty="0" smtClean="0"/>
              <a:t>4 Lifecycle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7274-CA0B-45E7-81C7-F7FDB742DB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75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"the basic building block for user interface components</a:t>
            </a:r>
            <a:r>
              <a:rPr lang="en-US" dirty="0" smtClean="0"/>
              <a:t>.“</a:t>
            </a:r>
          </a:p>
          <a:p>
            <a:r>
              <a:rPr lang="en-US" dirty="0" smtClean="0"/>
              <a:t>1 XML : ID, attributes</a:t>
            </a:r>
          </a:p>
          <a:p>
            <a:r>
              <a:rPr lang="en-US" dirty="0" smtClean="0"/>
              <a:t>2 Code: </a:t>
            </a:r>
            <a:r>
              <a:rPr lang="en-US" dirty="0" err="1" smtClean="0"/>
              <a:t>findById</a:t>
            </a:r>
            <a:r>
              <a:rPr lang="en-US" dirty="0" smtClean="0"/>
              <a:t>,</a:t>
            </a:r>
            <a:r>
              <a:rPr lang="en-US" baseline="0" dirty="0" smtClean="0"/>
              <a:t> manipulation (</a:t>
            </a:r>
            <a:r>
              <a:rPr lang="en-US" baseline="0" dirty="0" err="1" smtClean="0"/>
              <a:t>onclicklistener</a:t>
            </a:r>
            <a:r>
              <a:rPr lang="en-US" baseline="0" dirty="0" smtClean="0"/>
              <a:t>)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baseline="0" dirty="0" smtClean="0"/>
              <a:t> Rendered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7274-CA0B-45E7-81C7-F7FDB742DB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77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"A ViewGroup is a special view that can contain other views (called children.)"</a:t>
            </a:r>
          </a:p>
          <a:p>
            <a:r>
              <a:rPr lang="en-US" dirty="0" smtClean="0"/>
              <a:t>Layouts</a:t>
            </a:r>
            <a:r>
              <a:rPr lang="en-US" dirty="0" smtClean="0"/>
              <a:t>: predefined </a:t>
            </a:r>
            <a:r>
              <a:rPr lang="en-US" dirty="0" smtClean="0"/>
              <a:t>ViewGroups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7274-CA0B-45E7-81C7-F7FDB742DB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C56F-B840-4520-8836-0BA2F4C365A5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Recrutement 3ie | Introducing Android | Paul-Louis Nech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961-77BE-4CA2-BAD4-D603B4891A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5935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7109-06F1-49A9-BC71-B33E185B4754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Recrutement 3ie | Introducing Android | Paul-Louis Nech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961-77BE-4CA2-BAD4-D603B4891A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5517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CE46-05F2-412A-AF0B-42A40ED48017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Recrutement 3ie | Introducing Android | Paul-Louis Nech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961-77BE-4CA2-BAD4-D603B4891A0D}" type="slidenum">
              <a:rPr lang="en-US" smtClean="0"/>
              <a:t>‹N°›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296816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2919-A22B-4BE1-BA7B-8CD61795410B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Recrutement 3ie | Introducing Android | Paul-Louis Nech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961-77BE-4CA2-BAD4-D603B4891A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70845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C32E-FABA-49B0-92F3-56D0B22BA6BC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Recrutement 3ie | Introducing Android | Paul-Louis Nech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961-77BE-4CA2-BAD4-D603B4891A0D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340578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74C5-0CAA-46B2-AA1C-F5FDEFF82CE1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Recrutement 3ie | Introducing Android | Paul-Louis Nech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961-77BE-4CA2-BAD4-D603B4891A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33780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0EC5-DC9C-4FD4-9DC2-833141DD535E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Recrutement 3ie | Introducing Android | Paul-Louis Nech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961-77BE-4CA2-BAD4-D603B4891A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74612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A3B-B8A1-4BE8-B24C-2CE18D57B20D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Recrutement 3ie | Introducing Android | Paul-Louis Nech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961-77BE-4CA2-BAD4-D603B4891A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555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0B7D-B637-49EE-AC90-895CD94CE435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Recrutement 3ie | Introducing Android | Paul-Louis Nech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961-77BE-4CA2-BAD4-D603B4891A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2477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2B1-A37A-4A34-8B33-FC21B710B8A4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Recrutement 3ie | Introducing Android | Paul-Louis Nech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961-77BE-4CA2-BAD4-D603B4891A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155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6F1-C97C-4BAD-BC41-6DDD4470735C}" type="datetime1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Recrutement 3ie | Introducing Android | Paul-Louis Nech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961-77BE-4CA2-BAD4-D603B4891A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6414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EFB6-4754-499A-8EB1-AE98ED404AA4}" type="datetime1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Recrutement 3ie | Introducing Android | Paul-Louis Nech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961-77BE-4CA2-BAD4-D603B4891A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0496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12E8-EF32-46BB-8082-BCD0C96A1270}" type="datetime1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Recrutement 3ie | Introducing Android | Paul-Louis Nech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961-77BE-4CA2-BAD4-D603B4891A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71705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94EB-7AB1-43D5-9E1D-6157F219A2B1}" type="datetime1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Recrutement 3ie | Introducing Android | Paul-Louis Nech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961-77BE-4CA2-BAD4-D603B4891A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540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0036-4353-41EA-9982-EE7D1F87C439}" type="datetime1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Recrutement 3ie | Introducing Android | Paul-Louis Nech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961-77BE-4CA2-BAD4-D603B4891A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134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E12-40E6-4A00-9028-23FBE4AA8ED7}" type="datetime1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Recrutement 3ie | Introducing Android | Paul-Louis Nech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961-77BE-4CA2-BAD4-D603B4891A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31322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3794-4992-4BDB-B671-91483A5C8066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Recrutement 3ie | Introducing Android | Paul-Louis Nech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368961-77BE-4CA2-BAD4-D603B4891A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ransition spd="slow">
    <p:cover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lnech.fr/files/Android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www.androidcentral.com/android-history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app/Service.html" TargetMode="External"/><Relationship Id="rId5" Type="http://schemas.openxmlformats.org/officeDocument/2006/relationships/hyperlink" Target="https://developer.android.com/training/run-background-service/create-service.html" TargetMode="External"/><Relationship Id="rId4" Type="http://schemas.openxmlformats.org/officeDocument/2006/relationships/hyperlink" Target="https://developer.android.com/guide/components/services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androidcentral.com/android-history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training/run-background-service/create-service.html" TargetMode="External"/><Relationship Id="rId5" Type="http://schemas.openxmlformats.org/officeDocument/2006/relationships/hyperlink" Target="https://developer.android.com/reference/android/content/Intent.html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s://developer.android.com/guide/components/intents-filters.html" TargetMode="External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www.androidcentral.com/android-history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app/Fragment.html" TargetMode="External"/><Relationship Id="rId5" Type="http://schemas.openxmlformats.org/officeDocument/2006/relationships/hyperlink" Target="https://developer.android.com/guide/components/fragments.html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s://developer.android.com/training/basics/fragments/index.html" TargetMode="External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www.androidcentral.com/android-history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/design/spec/layout/structure.html#structure-toolbars" TargetMode="External"/><Relationship Id="rId5" Type="http://schemas.openxmlformats.org/officeDocument/2006/relationships/hyperlink" Target="https://developer.android.com/training/implementing-navigation/index.html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s://developer.android.com/training/appbar/index.html" TargetMode="External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gif"/><Relationship Id="rId3" Type="http://schemas.openxmlformats.org/officeDocument/2006/relationships/hyperlink" Target="https://www.androidcentral.com/android-history" TargetMode="Externa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gvalle/Material-Animations/" TargetMode="External"/><Relationship Id="rId5" Type="http://schemas.openxmlformats.org/officeDocument/2006/relationships/hyperlink" Target="https://developer.android.com/training/transitions/overview.html" TargetMode="External"/><Relationship Id="rId4" Type="http://schemas.openxmlformats.org/officeDocument/2006/relationships/hyperlink" Target="http://www.google.com/design/spec/material-design/introduction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idcentral.com/android-histor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s://developer.android.com/tools/workflow/index.html" TargetMode="External"/><Relationship Id="rId4" Type="http://schemas.openxmlformats.org/officeDocument/2006/relationships/hyperlink" Target="https://developer.android.com/tools/studio/index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idcentral.com/android-history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gif"/><Relationship Id="rId5" Type="http://schemas.openxmlformats.org/officeDocument/2006/relationships/hyperlink" Target="https://gradle.org/getting-started-android/" TargetMode="External"/><Relationship Id="rId4" Type="http://schemas.openxmlformats.org/officeDocument/2006/relationships/hyperlink" Target="https://gradle.org/introduction-to-android-development-with-gradle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hyperlink" Target="https://www.androidcentral.com/android-history" TargetMode="External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hyperlink" Target="https://developer.android.com/distribute/googleplay/start.html" TargetMode="External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hyperlink" Target="https://developer.android.com/distribute/googleplay/developer-console.html" TargetMode="External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hyperlink" Target="https://www.androidcentral.com/android-history" TargetMode="External"/><Relationship Id="rId7" Type="http://schemas.openxmlformats.org/officeDocument/2006/relationships/hyperlink" Target="https://jakewharton.github.io/butterknife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hyperlink" Target="https://github.com/bumptech/glide" TargetMode="External"/><Relationship Id="rId5" Type="http://schemas.openxmlformats.org/officeDocument/2006/relationships/hyperlink" Target="http://www.androidwarriors.com/2015/08/retrofit-android-example-web-services.html" TargetMode="External"/><Relationship Id="rId10" Type="http://schemas.openxmlformats.org/officeDocument/2006/relationships/image" Target="../media/image54.jpeg"/><Relationship Id="rId4" Type="http://schemas.openxmlformats.org/officeDocument/2006/relationships/hyperlink" Target="http://www.appbrain.com/stats/libraries/dev" TargetMode="External"/><Relationship Id="rId9" Type="http://schemas.openxmlformats.org/officeDocument/2006/relationships/hyperlink" Target="https://developer.android.com/tools/support-library/index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nech.fr/files/Android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idcentral.com/android-histo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ndroid_version_history" TargetMode="External"/><Relationship Id="rId4" Type="http://schemas.openxmlformats.org/officeDocument/2006/relationships/hyperlink" Target="http://www.openhandsetalliance.com/press_110507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idcentral.com/android-histo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fr.slideshare.net/opersys/understanding-the-android-system-server" TargetMode="External"/><Relationship Id="rId4" Type="http://schemas.openxmlformats.org/officeDocument/2006/relationships/hyperlink" Target="http://www.tutorialspoint.com/android/android_architecture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idcentral.com/android-histo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eveloper.android.com/guide/topics/manifest/manifest-intro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hyperlink" Target="https://www.androidcentral.com/android-history" TargetMode="External"/><Relationship Id="rId7" Type="http://schemas.openxmlformats.org/officeDocument/2006/relationships/hyperlink" Target="https://kotlinlang.org/docs/tutorials/kotlin-android.html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lojure-android.info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developer.android.com/guide/topics/manifest/manifest-intro.html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macroid.github.io/ScalaOnAndroid.html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androidcentral.com/android-history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guide/topics/resources/localization.html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developer.android.com/guide/topics/resources/providing-resources.html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developer.android.com/guide/practices/screens_support.html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androidcentral.com/android-history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training/basics/activity-lifecycle/index.html" TargetMode="External"/><Relationship Id="rId5" Type="http://schemas.openxmlformats.org/officeDocument/2006/relationships/hyperlink" Target="https://developer.android.com/reference/android/app/Activity.html" TargetMode="External"/><Relationship Id="rId4" Type="http://schemas.openxmlformats.org/officeDocument/2006/relationships/hyperlink" Target="https://developer.android.com/guide/components/activities.html#UI" TargetMode="External"/><Relationship Id="rId9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androidcentral.com/android-history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guide/topics/ui/overview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view/ViewGroup.html" TargetMode="External"/><Relationship Id="rId5" Type="http://schemas.openxmlformats.org/officeDocument/2006/relationships/hyperlink" Target="https://developer.android.com/guide/topics/ui/overview.html" TargetMode="External"/><Relationship Id="rId4" Type="http://schemas.openxmlformats.org/officeDocument/2006/relationships/hyperlink" Target="https://www.androidcentral.com/android-hist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Android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From history to useful libraries in </a:t>
            </a:r>
            <a:r>
              <a:rPr lang="en-US" dirty="0"/>
              <a:t>±</a:t>
            </a:r>
            <a:r>
              <a:rPr lang="en-US" i="1" dirty="0" smtClean="0"/>
              <a:t>20mn</a:t>
            </a:r>
            <a:endParaRPr lang="en-US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952841" y="6062065"/>
            <a:ext cx="4063999" cy="365125"/>
          </a:xfrm>
        </p:spPr>
        <p:txBody>
          <a:bodyPr/>
          <a:lstStyle/>
          <a:p>
            <a:r>
              <a:rPr lang="en-US" sz="1200" dirty="0" err="1" smtClean="0"/>
              <a:t>Recrutement</a:t>
            </a:r>
            <a:r>
              <a:rPr lang="en-US" sz="1200" dirty="0" smtClean="0"/>
              <a:t> 3ie | Introducing Android | Paul-Louis Nech </a:t>
            </a:r>
            <a:endParaRPr lang="en-US" sz="1200" dirty="0"/>
          </a:p>
        </p:txBody>
      </p:sp>
      <p:sp>
        <p:nvSpPr>
          <p:cNvPr id="7" name="Espace réservé du pied de page 3"/>
          <p:cNvSpPr txBox="1">
            <a:spLocks/>
          </p:cNvSpPr>
          <p:nvPr/>
        </p:nvSpPr>
        <p:spPr>
          <a:xfrm>
            <a:off x="4208023" y="5696940"/>
            <a:ext cx="4063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+mj-lt"/>
                <a:ea typeface="Roboto Th" pitchFamily="2" charset="0"/>
                <a:hlinkClick r:id="rId3"/>
              </a:rPr>
              <a:t>https://plnech.fr/files/Android.{pdf,pptx}</a:t>
            </a:r>
            <a:endParaRPr lang="en-US" sz="1600" dirty="0">
              <a:latin typeface="+mj-lt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453" y="293275"/>
            <a:ext cx="5451902" cy="659363"/>
          </a:xfrm>
        </p:spPr>
        <p:txBody>
          <a:bodyPr>
            <a:normAutofit/>
          </a:bodyPr>
          <a:lstStyle/>
          <a:p>
            <a:r>
              <a:rPr lang="en-US" dirty="0" smtClean="0"/>
              <a:t>Essential Notions | </a:t>
            </a:r>
            <a:r>
              <a:rPr lang="en-US" b="1" dirty="0" smtClean="0"/>
              <a:t>Services</a:t>
            </a:r>
            <a:endParaRPr lang="en-US" b="1" dirty="0"/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1277752" y="63007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2C3C43"/>
              </a:solidFill>
            </a:endParaRP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89712" y="6401804"/>
            <a:ext cx="4063999" cy="365125"/>
          </a:xfrm>
        </p:spPr>
        <p:txBody>
          <a:bodyPr/>
          <a:lstStyle/>
          <a:p>
            <a:r>
              <a:rPr lang="en-US" sz="1200" dirty="0" err="1" smtClean="0"/>
              <a:t>Recrutement</a:t>
            </a:r>
            <a:r>
              <a:rPr lang="en-US" sz="1200" dirty="0" smtClean="0"/>
              <a:t> 3ie | Introducing Android | Paul-Louis Nech </a:t>
            </a:r>
            <a:endParaRPr lang="en-US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146518" y="952638"/>
            <a:ext cx="8899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C3C43"/>
                </a:solidFill>
              </a:rPr>
              <a:t>,  </a:t>
            </a:r>
            <a:r>
              <a:rPr lang="en-US" dirty="0" smtClean="0"/>
              <a:t> "A Service is an application component </a:t>
            </a:r>
          </a:p>
          <a:p>
            <a:r>
              <a:rPr lang="en-US" dirty="0" smtClean="0">
                <a:solidFill>
                  <a:srgbClr val="2C3C43"/>
                </a:solidFill>
              </a:rPr>
              <a:t>, </a:t>
            </a:r>
            <a:r>
              <a:rPr lang="en-US" dirty="0" smtClean="0"/>
              <a:t>   that can perform long-running operations in the background </a:t>
            </a:r>
          </a:p>
          <a:p>
            <a:r>
              <a:rPr lang="en-US" dirty="0" smtClean="0"/>
              <a:t>     and does not provide a user interface. "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77335" y="5135824"/>
            <a:ext cx="786265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b="1" dirty="0" smtClean="0">
                <a:solidFill>
                  <a:srgbClr val="90C226"/>
                </a:solidFill>
              </a:rPr>
              <a:t>Further Reading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400" dirty="0" smtClean="0">
              <a:solidFill>
                <a:srgbClr val="90C226"/>
              </a:solidFill>
              <a:hlinkClick r:id="rId3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Services Guide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5"/>
              </a:rPr>
              <a:t>Create a Background Service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6"/>
              </a:rPr>
              <a:t>Service Reference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453" y="2535331"/>
            <a:ext cx="5288812" cy="1874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8608" y="2647507"/>
            <a:ext cx="3447281" cy="1639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Espace réservé du numéro de diapositive 4"/>
          <p:cNvSpPr txBox="1">
            <a:spLocks/>
          </p:cNvSpPr>
          <p:nvPr/>
        </p:nvSpPr>
        <p:spPr>
          <a:xfrm>
            <a:off x="10972800" y="6401804"/>
            <a:ext cx="988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2C3C43"/>
                </a:solidFill>
              </a:rPr>
              <a:t>10</a:t>
            </a:r>
            <a:r>
              <a:rPr lang="en-US" sz="2000" b="1" dirty="0" smtClean="0">
                <a:solidFill>
                  <a:srgbClr val="2C3C43"/>
                </a:solidFill>
              </a:rPr>
              <a:t>/19</a:t>
            </a:r>
            <a:endParaRPr lang="en-US" b="1" dirty="0">
              <a:solidFill>
                <a:srgbClr val="2C3C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26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453" y="293275"/>
            <a:ext cx="5451902" cy="659363"/>
          </a:xfrm>
        </p:spPr>
        <p:txBody>
          <a:bodyPr>
            <a:normAutofit/>
          </a:bodyPr>
          <a:lstStyle/>
          <a:p>
            <a:r>
              <a:rPr lang="en-US" dirty="0" smtClean="0"/>
              <a:t>Essential Notions | </a:t>
            </a:r>
            <a:r>
              <a:rPr lang="en-US" b="1" dirty="0" smtClean="0"/>
              <a:t>Intents</a:t>
            </a:r>
            <a:endParaRPr lang="en-US" b="1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89712" y="6401804"/>
            <a:ext cx="4063999" cy="365125"/>
          </a:xfrm>
        </p:spPr>
        <p:txBody>
          <a:bodyPr/>
          <a:lstStyle/>
          <a:p>
            <a:r>
              <a:rPr lang="en-US" sz="1200" dirty="0" err="1" smtClean="0"/>
              <a:t>Recrutement</a:t>
            </a:r>
            <a:r>
              <a:rPr lang="en-US" sz="1200" dirty="0" smtClean="0"/>
              <a:t> 3ie | Introducing Android | Paul-Louis Nech </a:t>
            </a:r>
            <a:endParaRPr lang="en-US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368452" y="952638"/>
            <a:ext cx="867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"An Intent is an abstract description </a:t>
            </a:r>
          </a:p>
          <a:p>
            <a:r>
              <a:rPr lang="en-US" dirty="0" smtClean="0"/>
              <a:t> of an operation to be performed."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77335" y="5135824"/>
            <a:ext cx="786265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b="1" dirty="0" smtClean="0">
                <a:solidFill>
                  <a:srgbClr val="90C226"/>
                </a:solidFill>
              </a:rPr>
              <a:t>Further Reading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400" dirty="0" smtClean="0">
              <a:solidFill>
                <a:srgbClr val="90C226"/>
              </a:solidFill>
              <a:hlinkClick r:id="rId3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Intents and Intents Filter Guide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5"/>
              </a:rPr>
              <a:t>Intent Reference</a:t>
            </a:r>
            <a:endParaRPr lang="en-US" sz="1600" dirty="0" smtClean="0">
              <a:hlinkClick r:id="rId6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5"/>
              </a:rPr>
              <a:t>Common Intents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4409" y="1955594"/>
            <a:ext cx="5178189" cy="727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8"/>
          <a:srcRect t="3213"/>
          <a:stretch/>
        </p:blipFill>
        <p:spPr>
          <a:xfrm>
            <a:off x="936617" y="2002020"/>
            <a:ext cx="3170187" cy="616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2965" y="3395767"/>
            <a:ext cx="4489633" cy="729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712" y="3280502"/>
            <a:ext cx="4178707" cy="959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Espace réservé du numéro de diapositive 4"/>
          <p:cNvSpPr txBox="1">
            <a:spLocks/>
          </p:cNvSpPr>
          <p:nvPr/>
        </p:nvSpPr>
        <p:spPr>
          <a:xfrm>
            <a:off x="10972800" y="6401804"/>
            <a:ext cx="988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2C3C43"/>
                </a:solidFill>
              </a:rPr>
              <a:t>11</a:t>
            </a:r>
            <a:r>
              <a:rPr lang="en-US" sz="2000" b="1" dirty="0" smtClean="0">
                <a:solidFill>
                  <a:srgbClr val="2C3C43"/>
                </a:solidFill>
              </a:rPr>
              <a:t>/19</a:t>
            </a:r>
            <a:endParaRPr lang="en-US" b="1" dirty="0">
              <a:solidFill>
                <a:srgbClr val="2C3C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480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452" y="293275"/>
            <a:ext cx="5607045" cy="659363"/>
          </a:xfrm>
        </p:spPr>
        <p:txBody>
          <a:bodyPr>
            <a:normAutofit/>
          </a:bodyPr>
          <a:lstStyle/>
          <a:p>
            <a:r>
              <a:rPr lang="en-US" dirty="0" smtClean="0"/>
              <a:t>Essential Notions | </a:t>
            </a:r>
            <a:r>
              <a:rPr lang="en-US" b="1" dirty="0" smtClean="0"/>
              <a:t>Fragments</a:t>
            </a:r>
            <a:endParaRPr lang="en-US" b="1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89712" y="6401804"/>
            <a:ext cx="4063999" cy="365125"/>
          </a:xfrm>
        </p:spPr>
        <p:txBody>
          <a:bodyPr/>
          <a:lstStyle/>
          <a:p>
            <a:r>
              <a:rPr lang="en-US" sz="1200" dirty="0" err="1" smtClean="0"/>
              <a:t>Recrutement</a:t>
            </a:r>
            <a:r>
              <a:rPr lang="en-US" sz="1200" dirty="0" smtClean="0"/>
              <a:t> 3ie | Introducing Android | Paul-Louis Nech </a:t>
            </a:r>
            <a:endParaRPr lang="en-US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368452" y="952638"/>
            <a:ext cx="867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"A Fragment represents a behavior </a:t>
            </a:r>
          </a:p>
          <a:p>
            <a:r>
              <a:rPr lang="en-US" dirty="0" smtClean="0"/>
              <a:t> or a portion of user interface in an Activity”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77335" y="5135824"/>
            <a:ext cx="786265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b="1" dirty="0" smtClean="0">
                <a:solidFill>
                  <a:srgbClr val="90C226"/>
                </a:solidFill>
              </a:rPr>
              <a:t>Further Reading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400" dirty="0" smtClean="0">
              <a:solidFill>
                <a:srgbClr val="90C226"/>
              </a:solidFill>
              <a:hlinkClick r:id="rId3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Building a Dynamic UI with Fragments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5"/>
              </a:rPr>
              <a:t>Fragments Guide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6"/>
              </a:rPr>
              <a:t>Fragment Reference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3074" name="Picture 2" descr="https://developer.android.com/images/fundamentals/fragment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6" y="1733768"/>
            <a:ext cx="4974264" cy="2869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012" y="1598969"/>
            <a:ext cx="5607045" cy="123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0852" y="2930350"/>
            <a:ext cx="4469363" cy="1088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1470" y="4111767"/>
            <a:ext cx="5868126" cy="808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Espace réservé du numéro de diapositive 4"/>
          <p:cNvSpPr txBox="1">
            <a:spLocks/>
          </p:cNvSpPr>
          <p:nvPr/>
        </p:nvSpPr>
        <p:spPr>
          <a:xfrm>
            <a:off x="10972800" y="6401804"/>
            <a:ext cx="988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2C3C43"/>
                </a:solidFill>
              </a:rPr>
              <a:t>12</a:t>
            </a:r>
            <a:r>
              <a:rPr lang="en-US" sz="2000" b="1" dirty="0" smtClean="0">
                <a:solidFill>
                  <a:srgbClr val="2C3C43"/>
                </a:solidFill>
              </a:rPr>
              <a:t>/19</a:t>
            </a:r>
            <a:endParaRPr lang="en-US" b="1" dirty="0">
              <a:solidFill>
                <a:srgbClr val="2C3C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5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452" y="293275"/>
            <a:ext cx="9264646" cy="659363"/>
          </a:xfrm>
        </p:spPr>
        <p:txBody>
          <a:bodyPr>
            <a:normAutofit/>
          </a:bodyPr>
          <a:lstStyle/>
          <a:p>
            <a:r>
              <a:rPr lang="en-US" dirty="0" smtClean="0"/>
              <a:t>Essential Notions | </a:t>
            </a:r>
            <a:r>
              <a:rPr lang="en-US" b="1" dirty="0" smtClean="0"/>
              <a:t>App Bar </a:t>
            </a:r>
            <a:r>
              <a:rPr lang="en-US" dirty="0" smtClean="0"/>
              <a:t>and navigation</a:t>
            </a:r>
            <a:endParaRPr lang="en-US" dirty="0"/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1277752" y="63007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2C3C43"/>
              </a:solidFill>
            </a:endParaRP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89712" y="6401804"/>
            <a:ext cx="4063999" cy="365125"/>
          </a:xfrm>
        </p:spPr>
        <p:txBody>
          <a:bodyPr/>
          <a:lstStyle/>
          <a:p>
            <a:r>
              <a:rPr lang="en-US" sz="1200" dirty="0" err="1" smtClean="0"/>
              <a:t>Recrutement</a:t>
            </a:r>
            <a:r>
              <a:rPr lang="en-US" sz="1200" dirty="0" smtClean="0"/>
              <a:t> 3ie | Introducing Android | Paul-Louis Nech </a:t>
            </a:r>
            <a:endParaRPr lang="en-US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368452" y="952638"/>
            <a:ext cx="867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"A special kind of toolbar </a:t>
            </a:r>
          </a:p>
          <a:p>
            <a:r>
              <a:rPr lang="en-US" dirty="0"/>
              <a:t> </a:t>
            </a:r>
            <a:r>
              <a:rPr lang="en-US" dirty="0" smtClean="0"/>
              <a:t>used for branding, navigation, search, and actions.”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77335" y="5135824"/>
            <a:ext cx="78626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b="1" dirty="0" smtClean="0">
                <a:solidFill>
                  <a:srgbClr val="90C226"/>
                </a:solidFill>
              </a:rPr>
              <a:t>Further Reading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400" dirty="0" smtClean="0">
              <a:solidFill>
                <a:srgbClr val="90C226"/>
              </a:solidFill>
              <a:hlinkClick r:id="rId3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Adding the App Bar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5"/>
              </a:rPr>
              <a:t>Implementing Effective Navigation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6"/>
              </a:rPr>
              <a:t>Material Design | App Bar</a:t>
            </a:r>
            <a:endParaRPr lang="en-US" sz="1600" dirty="0"/>
          </a:p>
        </p:txBody>
      </p:sp>
      <p:pic>
        <p:nvPicPr>
          <p:cNvPr id="7170" name="Picture 2" descr="http://material-design.storage.googleapis.com/publish/material_v_4/material_ext_publish/0Bx4BSt6jniD7RTFrbmpoWjRrY00/layout_structure_appbar_structure1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68"/>
          <a:stretch/>
        </p:blipFill>
        <p:spPr bwMode="auto">
          <a:xfrm>
            <a:off x="472627" y="1857358"/>
            <a:ext cx="4924034" cy="41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4176" y="1857358"/>
            <a:ext cx="5292799" cy="2810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9"/>
          <a:srcRect l="636"/>
          <a:stretch/>
        </p:blipFill>
        <p:spPr>
          <a:xfrm>
            <a:off x="472627" y="2659408"/>
            <a:ext cx="4883573" cy="205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Espace réservé du numéro de diapositive 4"/>
          <p:cNvSpPr txBox="1">
            <a:spLocks/>
          </p:cNvSpPr>
          <p:nvPr/>
        </p:nvSpPr>
        <p:spPr>
          <a:xfrm>
            <a:off x="10972800" y="6401804"/>
            <a:ext cx="988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2C3C43"/>
                </a:solidFill>
              </a:rPr>
              <a:t>13/19</a:t>
            </a:r>
            <a:endParaRPr lang="en-US" b="1" dirty="0">
              <a:solidFill>
                <a:srgbClr val="2C3C43"/>
              </a:solidFill>
            </a:endParaRPr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176" y="4949932"/>
            <a:ext cx="4847241" cy="166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396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452" y="293275"/>
            <a:ext cx="9264646" cy="659363"/>
          </a:xfrm>
        </p:spPr>
        <p:txBody>
          <a:bodyPr>
            <a:normAutofit/>
          </a:bodyPr>
          <a:lstStyle/>
          <a:p>
            <a:r>
              <a:rPr lang="en-US" dirty="0" smtClean="0"/>
              <a:t>A few words on Material Design</a:t>
            </a:r>
            <a:endParaRPr lang="en-US" dirty="0"/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1277752" y="63007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2C3C43"/>
              </a:solidFill>
            </a:endParaRP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89712" y="6401804"/>
            <a:ext cx="4063999" cy="365125"/>
          </a:xfrm>
        </p:spPr>
        <p:txBody>
          <a:bodyPr/>
          <a:lstStyle/>
          <a:p>
            <a:r>
              <a:rPr lang="en-US" sz="1200" dirty="0" err="1" smtClean="0"/>
              <a:t>Recrutement</a:t>
            </a:r>
            <a:r>
              <a:rPr lang="en-US" sz="1200" dirty="0" smtClean="0"/>
              <a:t> 3ie | Introducing Android | Paul-Louis Nech 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77335" y="5135824"/>
            <a:ext cx="786265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b="1" dirty="0" smtClean="0">
                <a:solidFill>
                  <a:srgbClr val="90C226"/>
                </a:solidFill>
              </a:rPr>
              <a:t>Further Reading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400" dirty="0" smtClean="0">
              <a:solidFill>
                <a:srgbClr val="90C226"/>
              </a:solidFill>
              <a:hlinkClick r:id="rId3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Material Design Introduction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5"/>
              </a:rPr>
              <a:t>The Transitions Framework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err="1" smtClean="0">
                <a:hlinkClick r:id="rId6"/>
              </a:rPr>
              <a:t>lgvalle</a:t>
            </a:r>
            <a:r>
              <a:rPr lang="en-US" sz="1600" dirty="0" smtClean="0">
                <a:hlinkClick r:id="rId6"/>
              </a:rPr>
              <a:t>/Material-Animations </a:t>
            </a:r>
            <a:endParaRPr lang="en-US" sz="1600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7"/>
          <a:srcRect l="-264" t="9169" r="264" b="1251"/>
          <a:stretch/>
        </p:blipFill>
        <p:spPr>
          <a:xfrm>
            <a:off x="368452" y="1888855"/>
            <a:ext cx="6351325" cy="239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200" name="Picture 8" descr="alarm_material_ui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197" y="1671754"/>
            <a:ext cx="3778103" cy="2833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numéro de diapositive 4"/>
          <p:cNvSpPr txBox="1">
            <a:spLocks/>
          </p:cNvSpPr>
          <p:nvPr/>
        </p:nvSpPr>
        <p:spPr>
          <a:xfrm>
            <a:off x="10972800" y="6401804"/>
            <a:ext cx="988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2C3C43"/>
                </a:solidFill>
              </a:rPr>
              <a:t>14/19</a:t>
            </a:r>
            <a:endParaRPr lang="en-US" b="1" dirty="0">
              <a:solidFill>
                <a:srgbClr val="2C3C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452" y="293275"/>
            <a:ext cx="9264646" cy="659363"/>
          </a:xfrm>
        </p:spPr>
        <p:txBody>
          <a:bodyPr>
            <a:normAutofit/>
          </a:bodyPr>
          <a:lstStyle/>
          <a:p>
            <a:r>
              <a:rPr lang="en-US" dirty="0" smtClean="0"/>
              <a:t>Tools | </a:t>
            </a:r>
            <a:r>
              <a:rPr lang="en-US" b="1" dirty="0" smtClean="0"/>
              <a:t>Android Studio</a:t>
            </a:r>
            <a:endParaRPr lang="en-US" b="1" dirty="0"/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1277752" y="63007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2C3C43"/>
              </a:solidFill>
            </a:endParaRP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89712" y="6401804"/>
            <a:ext cx="4063999" cy="365125"/>
          </a:xfrm>
        </p:spPr>
        <p:txBody>
          <a:bodyPr/>
          <a:lstStyle/>
          <a:p>
            <a:r>
              <a:rPr lang="en-US" sz="1200" dirty="0" err="1" smtClean="0"/>
              <a:t>Recrutement</a:t>
            </a:r>
            <a:r>
              <a:rPr lang="en-US" sz="1200" dirty="0" smtClean="0"/>
              <a:t> 3ie | Introducing Android | Paul-Louis Nech 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77335" y="5135824"/>
            <a:ext cx="78626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b="1" dirty="0" smtClean="0">
                <a:solidFill>
                  <a:srgbClr val="90C226"/>
                </a:solidFill>
              </a:rPr>
              <a:t>Further Reading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400" dirty="0" smtClean="0">
              <a:solidFill>
                <a:srgbClr val="90C226"/>
              </a:solidFill>
              <a:hlinkClick r:id="rId3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Android Studio Overview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5"/>
              </a:rPr>
              <a:t>Developer Workflow</a:t>
            </a:r>
            <a:endParaRPr lang="en-US" sz="1600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600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6"/>
          <a:srcRect t="5186"/>
          <a:stretch/>
        </p:blipFill>
        <p:spPr>
          <a:xfrm>
            <a:off x="1134294" y="1012776"/>
            <a:ext cx="7732962" cy="3935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Espace réservé du numéro de diapositive 4"/>
          <p:cNvSpPr txBox="1">
            <a:spLocks/>
          </p:cNvSpPr>
          <p:nvPr/>
        </p:nvSpPr>
        <p:spPr>
          <a:xfrm>
            <a:off x="10972800" y="6401804"/>
            <a:ext cx="988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2C3C43"/>
                </a:solidFill>
              </a:rPr>
              <a:t>15/19</a:t>
            </a:r>
            <a:endParaRPr lang="en-US" b="1" dirty="0">
              <a:solidFill>
                <a:srgbClr val="2C3C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75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452" y="293275"/>
            <a:ext cx="9264646" cy="659363"/>
          </a:xfrm>
        </p:spPr>
        <p:txBody>
          <a:bodyPr>
            <a:normAutofit/>
          </a:bodyPr>
          <a:lstStyle/>
          <a:p>
            <a:r>
              <a:rPr lang="en-US" dirty="0" smtClean="0"/>
              <a:t>Tools | </a:t>
            </a:r>
            <a:r>
              <a:rPr lang="en-US" b="1" dirty="0" smtClean="0"/>
              <a:t>Gradle</a:t>
            </a:r>
            <a:endParaRPr lang="en-US" b="1" dirty="0"/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1277752" y="63007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2C3C43"/>
              </a:solidFill>
            </a:endParaRP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89712" y="6401804"/>
            <a:ext cx="4063999" cy="365125"/>
          </a:xfrm>
        </p:spPr>
        <p:txBody>
          <a:bodyPr/>
          <a:lstStyle/>
          <a:p>
            <a:r>
              <a:rPr lang="en-US" sz="1200" dirty="0" err="1" smtClean="0"/>
              <a:t>Recrutement</a:t>
            </a:r>
            <a:r>
              <a:rPr lang="en-US" sz="1200" dirty="0" smtClean="0"/>
              <a:t> 3ie | Introducing Android | Paul-Louis Nech 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77335" y="5135824"/>
            <a:ext cx="78626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b="1" dirty="0" smtClean="0">
                <a:solidFill>
                  <a:srgbClr val="90C226"/>
                </a:solidFill>
              </a:rPr>
              <a:t>Further Reading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400" dirty="0" smtClean="0">
              <a:solidFill>
                <a:srgbClr val="90C226"/>
              </a:solidFill>
              <a:hlinkClick r:id="rId3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Introduction to Android Development with Gradle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5"/>
              </a:rPr>
              <a:t>Getting Started with Gradle for Android</a:t>
            </a:r>
            <a:endParaRPr lang="en-US" sz="1600" dirty="0" smtClean="0"/>
          </a:p>
        </p:txBody>
      </p:sp>
      <p:pic>
        <p:nvPicPr>
          <p:cNvPr id="11268" name="Picture 4" descr="Afficher l'image d'orig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565" y="1555485"/>
            <a:ext cx="4255533" cy="2849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12" y="2366398"/>
            <a:ext cx="4404929" cy="1228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4"/>
          <p:cNvSpPr txBox="1">
            <a:spLocks/>
          </p:cNvSpPr>
          <p:nvPr/>
        </p:nvSpPr>
        <p:spPr>
          <a:xfrm>
            <a:off x="10972800" y="6401804"/>
            <a:ext cx="988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2C3C43"/>
                </a:solidFill>
              </a:rPr>
              <a:t>16/19</a:t>
            </a:r>
            <a:endParaRPr lang="en-US" b="1" dirty="0">
              <a:solidFill>
                <a:srgbClr val="2C3C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13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452" y="293275"/>
            <a:ext cx="9264646" cy="659363"/>
          </a:xfrm>
        </p:spPr>
        <p:txBody>
          <a:bodyPr>
            <a:normAutofit/>
          </a:bodyPr>
          <a:lstStyle/>
          <a:p>
            <a:r>
              <a:rPr lang="en-US" dirty="0" smtClean="0"/>
              <a:t>Tools | </a:t>
            </a:r>
            <a:r>
              <a:rPr lang="en-US" b="1" dirty="0" smtClean="0"/>
              <a:t>Play Store</a:t>
            </a:r>
            <a:endParaRPr lang="en-US" b="1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89712" y="6401804"/>
            <a:ext cx="4063999" cy="365125"/>
          </a:xfrm>
        </p:spPr>
        <p:txBody>
          <a:bodyPr/>
          <a:lstStyle/>
          <a:p>
            <a:r>
              <a:rPr lang="en-US" sz="1200" dirty="0" err="1" smtClean="0"/>
              <a:t>Recrutement</a:t>
            </a:r>
            <a:r>
              <a:rPr lang="en-US" sz="1200" dirty="0" smtClean="0"/>
              <a:t> 3ie | Introducing Android | Paul-Louis Nech 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77335" y="5135824"/>
            <a:ext cx="78626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b="1" dirty="0" smtClean="0">
                <a:solidFill>
                  <a:srgbClr val="90C226"/>
                </a:solidFill>
              </a:rPr>
              <a:t>Further Reading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400" dirty="0" smtClean="0">
              <a:solidFill>
                <a:srgbClr val="90C226"/>
              </a:solidFill>
              <a:hlinkClick r:id="rId3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Developer Console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5"/>
              </a:rPr>
              <a:t>Get Started with Publishing</a:t>
            </a:r>
            <a:endParaRPr lang="en-US" sz="1600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12" y="1133055"/>
            <a:ext cx="3777534" cy="1313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3607" y="2644520"/>
            <a:ext cx="2883483" cy="2165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712" y="2644520"/>
            <a:ext cx="2475202" cy="2162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9"/>
          <a:srcRect b="49146"/>
          <a:stretch/>
        </p:blipFill>
        <p:spPr>
          <a:xfrm>
            <a:off x="4430146" y="1150451"/>
            <a:ext cx="3149347" cy="1296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10"/>
          <a:srcRect b="5330"/>
          <a:stretch/>
        </p:blipFill>
        <p:spPr>
          <a:xfrm>
            <a:off x="6243141" y="2644520"/>
            <a:ext cx="3968920" cy="276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2393" y="1554030"/>
            <a:ext cx="3052197" cy="873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Espace réservé du numéro de diapositive 4"/>
          <p:cNvSpPr txBox="1">
            <a:spLocks/>
          </p:cNvSpPr>
          <p:nvPr/>
        </p:nvSpPr>
        <p:spPr>
          <a:xfrm>
            <a:off x="10972800" y="6401804"/>
            <a:ext cx="988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2C3C43"/>
                </a:solidFill>
              </a:rPr>
              <a:t>17/19</a:t>
            </a:r>
            <a:endParaRPr lang="en-US" b="1" dirty="0">
              <a:solidFill>
                <a:srgbClr val="2C3C43"/>
              </a:solidFill>
            </a:endParaRPr>
          </a:p>
        </p:txBody>
      </p:sp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482" y="5603192"/>
            <a:ext cx="2503452" cy="73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fficher l'image d'origin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469" y="5482134"/>
            <a:ext cx="711266" cy="86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ficher l'image d'origin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624" y="5679920"/>
            <a:ext cx="2194858" cy="57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Afficher l'image d'origin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191" y="5633526"/>
            <a:ext cx="585060" cy="8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4" descr="Afficher l'image d'origine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933" y="5728463"/>
            <a:ext cx="631588" cy="631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732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452" y="293275"/>
            <a:ext cx="9264646" cy="659363"/>
          </a:xfrm>
        </p:spPr>
        <p:txBody>
          <a:bodyPr>
            <a:normAutofit/>
          </a:bodyPr>
          <a:lstStyle/>
          <a:p>
            <a:r>
              <a:rPr lang="en-US" dirty="0" smtClean="0"/>
              <a:t>Useful Libraries</a:t>
            </a:r>
            <a:endParaRPr lang="en-US" b="1" dirty="0"/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1277752" y="63007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2C3C43"/>
              </a:solidFill>
            </a:endParaRP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89712" y="6401804"/>
            <a:ext cx="4063999" cy="365125"/>
          </a:xfrm>
        </p:spPr>
        <p:txBody>
          <a:bodyPr/>
          <a:lstStyle/>
          <a:p>
            <a:r>
              <a:rPr lang="en-US" sz="1200" dirty="0" err="1" smtClean="0"/>
              <a:t>Recrutement</a:t>
            </a:r>
            <a:r>
              <a:rPr lang="en-US" sz="1200" dirty="0" smtClean="0"/>
              <a:t> 3ie | Introducing Android | Paul-Louis Nech </a:t>
            </a:r>
            <a:endParaRPr lang="en-US" sz="1200" dirty="0"/>
          </a:p>
        </p:txBody>
      </p:sp>
      <p:sp>
        <p:nvSpPr>
          <p:cNvPr id="13" name="Espace réservé du numéro de diapositive 4"/>
          <p:cNvSpPr txBox="1">
            <a:spLocks/>
          </p:cNvSpPr>
          <p:nvPr/>
        </p:nvSpPr>
        <p:spPr>
          <a:xfrm>
            <a:off x="10972800" y="6401804"/>
            <a:ext cx="988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2C3C43"/>
                </a:solidFill>
              </a:rPr>
              <a:t>18/19</a:t>
            </a:r>
            <a:endParaRPr lang="en-US" b="1" dirty="0">
              <a:solidFill>
                <a:srgbClr val="2C3C43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7335" y="5135824"/>
            <a:ext cx="78626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b="1" dirty="0" smtClean="0">
                <a:solidFill>
                  <a:srgbClr val="90C226"/>
                </a:solidFill>
              </a:rPr>
              <a:t>Further Reading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400" dirty="0" smtClean="0">
              <a:solidFill>
                <a:srgbClr val="90C226"/>
              </a:solidFill>
              <a:hlinkClick r:id="rId3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Development Library Statistics</a:t>
            </a:r>
            <a:endParaRPr lang="en-US" sz="1600" dirty="0" smtClean="0"/>
          </a:p>
        </p:txBody>
      </p:sp>
      <p:pic>
        <p:nvPicPr>
          <p:cNvPr id="14338" name="Picture 2" descr="Afficher l'image d'origin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084" y="1096529"/>
            <a:ext cx="4312909" cy="1617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Afficher l'image d'origine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70" y="3124255"/>
            <a:ext cx="3997842" cy="1737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 descr="Afficher l'image d'origine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70" y="1098655"/>
            <a:ext cx="2325378" cy="1617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4" name="Picture 18" descr="Afficher l'image d'origine">
            <a:hlinkClick r:id="rId11"/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2" r="28522"/>
          <a:stretch/>
        </p:blipFill>
        <p:spPr bwMode="auto">
          <a:xfrm>
            <a:off x="6240522" y="3286755"/>
            <a:ext cx="2137144" cy="142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210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Questions?</a:t>
            </a:r>
            <a:endParaRPr lang="en-US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952841" y="6062065"/>
            <a:ext cx="4063999" cy="365125"/>
          </a:xfrm>
        </p:spPr>
        <p:txBody>
          <a:bodyPr/>
          <a:lstStyle/>
          <a:p>
            <a:r>
              <a:rPr lang="en-US" sz="1200" dirty="0" err="1" smtClean="0"/>
              <a:t>Recrutement</a:t>
            </a:r>
            <a:r>
              <a:rPr lang="en-US" sz="1200" dirty="0" smtClean="0"/>
              <a:t> 3ie | Introducing Android | Paul-Louis Nech </a:t>
            </a:r>
            <a:endParaRPr lang="en-US" sz="1200" dirty="0"/>
          </a:p>
        </p:txBody>
      </p:sp>
      <p:sp>
        <p:nvSpPr>
          <p:cNvPr id="6" name="Espace réservé du pied de page 3"/>
          <p:cNvSpPr txBox="1">
            <a:spLocks/>
          </p:cNvSpPr>
          <p:nvPr/>
        </p:nvSpPr>
        <p:spPr>
          <a:xfrm>
            <a:off x="4208023" y="5696940"/>
            <a:ext cx="4063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+mj-lt"/>
                <a:ea typeface="Roboto Th" pitchFamily="2" charset="0"/>
                <a:hlinkClick r:id="rId3"/>
              </a:rPr>
              <a:t>https://plnech.fr/files/Android.{pdf,pptx}</a:t>
            </a:r>
            <a:endParaRPr lang="en-US" sz="1600" dirty="0">
              <a:latin typeface="+mj-lt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71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4780" y="293275"/>
            <a:ext cx="1888584" cy="659363"/>
          </a:xfrm>
        </p:spPr>
        <p:txBody>
          <a:bodyPr/>
          <a:lstStyle/>
          <a:p>
            <a:pPr algn="ctr"/>
            <a:r>
              <a:rPr lang="en-US" b="1" dirty="0" smtClean="0"/>
              <a:t>History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5" y="1268963"/>
            <a:ext cx="8596668" cy="4152123"/>
          </a:xfrm>
        </p:spPr>
        <p:txBody>
          <a:bodyPr/>
          <a:lstStyle/>
          <a:p>
            <a:pPr>
              <a:buFont typeface="Roboto" pitchFamily="2" charset="0"/>
              <a:buChar char="›"/>
            </a:pPr>
            <a:r>
              <a:rPr lang="en-US" dirty="0" smtClean="0">
                <a:latin typeface="Roboto Th" pitchFamily="2" charset="0"/>
                <a:ea typeface="Roboto Th" pitchFamily="2" charset="0"/>
              </a:rPr>
              <a:t>2003: Android, Inc. founded by Andy Rubin, Rich Miner, Nick Sears and Chris White</a:t>
            </a:r>
          </a:p>
          <a:p>
            <a:pPr>
              <a:buFont typeface="Roboto" pitchFamily="2" charset="0"/>
              <a:buChar char="›"/>
            </a:pPr>
            <a:endParaRPr lang="en-US" dirty="0" smtClean="0">
              <a:latin typeface="Roboto Th" pitchFamily="2" charset="0"/>
              <a:ea typeface="Roboto Th" pitchFamily="2" charset="0"/>
            </a:endParaRPr>
          </a:p>
          <a:p>
            <a:pPr>
              <a:buFont typeface="Roboto" pitchFamily="2" charset="0"/>
              <a:buChar char="›"/>
            </a:pPr>
            <a:r>
              <a:rPr lang="en-US" dirty="0" smtClean="0">
                <a:latin typeface="Roboto Th" pitchFamily="2" charset="0"/>
                <a:ea typeface="Roboto Th" pitchFamily="2" charset="0"/>
              </a:rPr>
              <a:t>2005: Acquisition by Google</a:t>
            </a:r>
          </a:p>
          <a:p>
            <a:pPr>
              <a:buFont typeface="Roboto" pitchFamily="2" charset="0"/>
              <a:buChar char="›"/>
            </a:pPr>
            <a:endParaRPr lang="en-US" dirty="0" smtClean="0">
              <a:latin typeface="Roboto Th" pitchFamily="2" charset="0"/>
              <a:ea typeface="Roboto Th" pitchFamily="2" charset="0"/>
            </a:endParaRPr>
          </a:p>
          <a:p>
            <a:pPr>
              <a:buFont typeface="Roboto" pitchFamily="2" charset="0"/>
              <a:buChar char="›"/>
            </a:pPr>
            <a:r>
              <a:rPr lang="en-US" dirty="0" smtClean="0">
                <a:latin typeface="Roboto Th" pitchFamily="2" charset="0"/>
                <a:ea typeface="Roboto Th" pitchFamily="2" charset="0"/>
              </a:rPr>
              <a:t>2007: Open Handset Alliance</a:t>
            </a:r>
          </a:p>
          <a:p>
            <a:pPr>
              <a:buFont typeface="Roboto" pitchFamily="2" charset="0"/>
              <a:buChar char="›"/>
            </a:pPr>
            <a:endParaRPr lang="en-US" dirty="0" smtClean="0">
              <a:latin typeface="Roboto Th" pitchFamily="2" charset="0"/>
              <a:ea typeface="Roboto Th" pitchFamily="2" charset="0"/>
            </a:endParaRPr>
          </a:p>
          <a:p>
            <a:pPr>
              <a:buFont typeface="Roboto" pitchFamily="2" charset="0"/>
              <a:buChar char="›"/>
            </a:pPr>
            <a:r>
              <a:rPr lang="en-US" dirty="0" smtClean="0">
                <a:latin typeface="Roboto Th" pitchFamily="2" charset="0"/>
                <a:ea typeface="Roboto Th" pitchFamily="2" charset="0"/>
              </a:rPr>
              <a:t>2008: Android 1.0</a:t>
            </a:r>
          </a:p>
          <a:p>
            <a:pPr lvl="1">
              <a:buFont typeface="Roboto" pitchFamily="2" charset="0"/>
              <a:buChar char="›"/>
            </a:pPr>
            <a:r>
              <a:rPr lang="en-US" dirty="0" smtClean="0">
                <a:latin typeface="Roboto Th" pitchFamily="2" charset="0"/>
                <a:ea typeface="Roboto Th" pitchFamily="2" charset="0"/>
              </a:rPr>
              <a:t>2009, 2010, 2011,…, 2015 : new versions of Android</a:t>
            </a:r>
          </a:p>
          <a:p>
            <a:pPr>
              <a:buFont typeface="Roboto" pitchFamily="2" charset="0"/>
              <a:buChar char="›"/>
            </a:pPr>
            <a:endParaRPr lang="en-US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89712" y="6401804"/>
            <a:ext cx="4063999" cy="365125"/>
          </a:xfrm>
        </p:spPr>
        <p:txBody>
          <a:bodyPr/>
          <a:lstStyle/>
          <a:p>
            <a:r>
              <a:rPr lang="en-US" sz="1200" dirty="0" err="1" smtClean="0"/>
              <a:t>Recrutement</a:t>
            </a:r>
            <a:r>
              <a:rPr lang="en-US" sz="1200" dirty="0" smtClean="0"/>
              <a:t> 3ie | Introducing Android | Paul-Louis Nech </a:t>
            </a:r>
            <a:endParaRPr lang="en-US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77335" y="5135824"/>
            <a:ext cx="7862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b="1" dirty="0" smtClean="0">
                <a:solidFill>
                  <a:srgbClr val="90C226"/>
                </a:solidFill>
              </a:rPr>
              <a:t>Further Reading</a:t>
            </a:r>
            <a:endParaRPr lang="en-US" sz="1400" b="1" dirty="0" smtClean="0">
              <a:solidFill>
                <a:srgbClr val="90C226"/>
              </a:solidFill>
              <a:hlinkClick r:id="rId3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3"/>
              </a:rPr>
              <a:t>The history of Android</a:t>
            </a:r>
            <a:r>
              <a:rPr lang="en-US" sz="1600" dirty="0" smtClean="0"/>
              <a:t> </a:t>
            </a:r>
            <a:endParaRPr lang="en-US" sz="16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OHA Press Release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5"/>
              </a:rPr>
              <a:t>Android Version History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17" name="Espace réservé du numéro de diapositive 4"/>
          <p:cNvSpPr txBox="1">
            <a:spLocks/>
          </p:cNvSpPr>
          <p:nvPr/>
        </p:nvSpPr>
        <p:spPr>
          <a:xfrm>
            <a:off x="10972800" y="6401804"/>
            <a:ext cx="988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2C3C43"/>
                </a:solidFill>
              </a:rPr>
              <a:t>2/19</a:t>
            </a:r>
            <a:endParaRPr lang="en-US" b="1" dirty="0">
              <a:solidFill>
                <a:srgbClr val="2C3C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13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4779" y="293275"/>
            <a:ext cx="3671165" cy="6593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Operating System</a:t>
            </a:r>
            <a:endParaRPr lang="en-US" b="1" dirty="0"/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1277752" y="63007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2C3C43"/>
              </a:solidFill>
            </a:endParaRP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89712" y="6401804"/>
            <a:ext cx="4063999" cy="365125"/>
          </a:xfrm>
        </p:spPr>
        <p:txBody>
          <a:bodyPr/>
          <a:lstStyle/>
          <a:p>
            <a:r>
              <a:rPr lang="en-US" sz="1200" dirty="0" err="1" smtClean="0"/>
              <a:t>Recrutement</a:t>
            </a:r>
            <a:r>
              <a:rPr lang="en-US" sz="1200" dirty="0" smtClean="0"/>
              <a:t> 3ie | Introducing Android | Paul-Louis Nech </a:t>
            </a:r>
            <a:endParaRPr lang="en-US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77335" y="5135824"/>
            <a:ext cx="78626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b="1" dirty="0" smtClean="0">
                <a:solidFill>
                  <a:srgbClr val="90C226"/>
                </a:solidFill>
              </a:rPr>
              <a:t>Further Reading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400" dirty="0" smtClean="0">
              <a:solidFill>
                <a:srgbClr val="90C226"/>
              </a:solidFill>
              <a:hlinkClick r:id="rId3"/>
            </a:endParaRP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Android Architecture</a:t>
            </a:r>
            <a:endParaRPr lang="en-US" sz="1600" dirty="0" smtClean="0">
              <a:hlinkClick r:id="rId5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5"/>
              </a:rPr>
              <a:t>Understanding the Android System Server</a:t>
            </a:r>
            <a:endParaRPr lang="en-US" sz="1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1" y="1139160"/>
            <a:ext cx="3221999" cy="3810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Espace réservé du numéro de diapositive 4"/>
          <p:cNvSpPr txBox="1">
            <a:spLocks/>
          </p:cNvSpPr>
          <p:nvPr/>
        </p:nvSpPr>
        <p:spPr>
          <a:xfrm>
            <a:off x="10972800" y="6401804"/>
            <a:ext cx="988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2C3C43"/>
                </a:solidFill>
              </a:rPr>
              <a:t>3/19</a:t>
            </a:r>
            <a:endParaRPr lang="en-US" b="1" dirty="0">
              <a:solidFill>
                <a:srgbClr val="2C3C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17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452" y="293275"/>
            <a:ext cx="9264646" cy="659363"/>
          </a:xfrm>
        </p:spPr>
        <p:txBody>
          <a:bodyPr>
            <a:normAutofit/>
          </a:bodyPr>
          <a:lstStyle/>
          <a:p>
            <a:r>
              <a:rPr lang="en-US" dirty="0" smtClean="0"/>
              <a:t>Project Structure | </a:t>
            </a:r>
            <a:r>
              <a:rPr lang="en-US" b="1" dirty="0" smtClean="0"/>
              <a:t>Manifest</a:t>
            </a:r>
            <a:endParaRPr lang="en-US" b="1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89712" y="6401804"/>
            <a:ext cx="4063999" cy="365125"/>
          </a:xfrm>
        </p:spPr>
        <p:txBody>
          <a:bodyPr/>
          <a:lstStyle/>
          <a:p>
            <a:r>
              <a:rPr lang="en-US" sz="1200" dirty="0" err="1" smtClean="0"/>
              <a:t>Recrutement</a:t>
            </a:r>
            <a:r>
              <a:rPr lang="en-US" sz="1200" dirty="0" smtClean="0"/>
              <a:t> 3ie | Introducing Android | Paul-Louis Nech 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77335" y="5135824"/>
            <a:ext cx="78626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b="1" dirty="0" smtClean="0">
                <a:solidFill>
                  <a:srgbClr val="90C226"/>
                </a:solidFill>
              </a:rPr>
              <a:t>Further Reading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400" dirty="0" smtClean="0">
              <a:solidFill>
                <a:srgbClr val="90C226"/>
              </a:solidFill>
              <a:hlinkClick r:id="rId3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App Manifest Intro</a:t>
            </a:r>
            <a:endParaRPr lang="en-US" sz="1600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837" y="1063824"/>
            <a:ext cx="3012287" cy="4474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ZoneTexte 11"/>
          <p:cNvSpPr txBox="1"/>
          <p:nvPr/>
        </p:nvSpPr>
        <p:spPr>
          <a:xfrm>
            <a:off x="368452" y="952638"/>
            <a:ext cx="867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"The manifest file presents essential information </a:t>
            </a:r>
          </a:p>
          <a:p>
            <a:r>
              <a:rPr lang="en-US" dirty="0"/>
              <a:t> </a:t>
            </a:r>
            <a:r>
              <a:rPr lang="en-US" dirty="0" smtClean="0"/>
              <a:t>about your app to the Android system.”</a:t>
            </a:r>
          </a:p>
        </p:txBody>
      </p:sp>
      <p:sp>
        <p:nvSpPr>
          <p:cNvPr id="14" name="Espace réservé du numéro de diapositive 4"/>
          <p:cNvSpPr txBox="1">
            <a:spLocks/>
          </p:cNvSpPr>
          <p:nvPr/>
        </p:nvSpPr>
        <p:spPr>
          <a:xfrm>
            <a:off x="10972800" y="6401804"/>
            <a:ext cx="988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2C3C43"/>
                </a:solidFill>
              </a:rPr>
              <a:t>4/19</a:t>
            </a:r>
            <a:endParaRPr lang="en-US" b="1" dirty="0">
              <a:solidFill>
                <a:srgbClr val="2C3C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92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452" y="293275"/>
            <a:ext cx="9264646" cy="659363"/>
          </a:xfrm>
        </p:spPr>
        <p:txBody>
          <a:bodyPr>
            <a:normAutofit/>
          </a:bodyPr>
          <a:lstStyle/>
          <a:p>
            <a:r>
              <a:rPr lang="en-US" dirty="0" smtClean="0"/>
              <a:t>Project Structure | </a:t>
            </a:r>
            <a:r>
              <a:rPr lang="en-US" b="1" dirty="0" smtClean="0"/>
              <a:t>Source Code</a:t>
            </a:r>
            <a:endParaRPr lang="en-US" b="1" dirty="0"/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1277752" y="63007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2C3C43"/>
              </a:solidFill>
            </a:endParaRP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89712" y="6401804"/>
            <a:ext cx="4063999" cy="365125"/>
          </a:xfrm>
        </p:spPr>
        <p:txBody>
          <a:bodyPr/>
          <a:lstStyle/>
          <a:p>
            <a:r>
              <a:rPr lang="en-US" sz="1200" dirty="0" err="1" smtClean="0"/>
              <a:t>Recrutement</a:t>
            </a:r>
            <a:r>
              <a:rPr lang="en-US" sz="1200" dirty="0" smtClean="0"/>
              <a:t> 3ie | Introducing Android | Paul-Louis Nech 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77335" y="5135824"/>
            <a:ext cx="78626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b="1" dirty="0" smtClean="0">
                <a:solidFill>
                  <a:srgbClr val="90C226"/>
                </a:solidFill>
              </a:rPr>
              <a:t>Further Reading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400" dirty="0" smtClean="0">
              <a:solidFill>
                <a:srgbClr val="90C226"/>
              </a:solidFill>
              <a:hlinkClick r:id="rId3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Scala on Android</a:t>
            </a:r>
            <a:endParaRPr lang="en-US" sz="1600" dirty="0" smtClean="0">
              <a:hlinkClick r:id="rId5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err="1" smtClean="0">
                <a:hlinkClick r:id="rId6"/>
              </a:rPr>
              <a:t>Clojure</a:t>
            </a:r>
            <a:r>
              <a:rPr lang="en-US" sz="1600" dirty="0" smtClean="0">
                <a:hlinkClick r:id="rId6"/>
              </a:rPr>
              <a:t> on Android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7"/>
              </a:rPr>
              <a:t>Getting Started with </a:t>
            </a:r>
            <a:r>
              <a:rPr lang="en-US" sz="1600" dirty="0" err="1" smtClean="0">
                <a:hlinkClick r:id="rId7"/>
              </a:rPr>
              <a:t>Kotlin</a:t>
            </a:r>
            <a:r>
              <a:rPr lang="en-US" sz="1600" dirty="0" smtClean="0">
                <a:hlinkClick r:id="rId7"/>
              </a:rPr>
              <a:t> on Android</a:t>
            </a:r>
            <a:endParaRPr lang="en-US" sz="1600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712" y="1275906"/>
            <a:ext cx="1920818" cy="3254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2540" y="1136535"/>
            <a:ext cx="6938075" cy="3533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2" name="Picture 6" descr="Afficher l'image d'origin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474" y="4930587"/>
            <a:ext cx="955499" cy="955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Afficher l'image d'origin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553" y="4917136"/>
            <a:ext cx="957269" cy="957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Afficher l'image d'origin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173" y="4929539"/>
            <a:ext cx="957528" cy="957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Afficher l'image d'origin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74" y="4936893"/>
            <a:ext cx="949948" cy="949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0" name="Picture 24" descr="Afficher l'image d'origine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94" y="4956915"/>
            <a:ext cx="906756" cy="906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space réservé du numéro de diapositive 4"/>
          <p:cNvSpPr txBox="1">
            <a:spLocks/>
          </p:cNvSpPr>
          <p:nvPr/>
        </p:nvSpPr>
        <p:spPr>
          <a:xfrm>
            <a:off x="10972800" y="6401804"/>
            <a:ext cx="988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2C3C43"/>
                </a:solidFill>
              </a:rPr>
              <a:t>5/19</a:t>
            </a:r>
            <a:endParaRPr lang="en-US" b="1" dirty="0">
              <a:solidFill>
                <a:srgbClr val="2C3C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72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452" y="293275"/>
            <a:ext cx="9264646" cy="659363"/>
          </a:xfrm>
        </p:spPr>
        <p:txBody>
          <a:bodyPr>
            <a:normAutofit/>
          </a:bodyPr>
          <a:lstStyle/>
          <a:p>
            <a:r>
              <a:rPr lang="en-US" dirty="0" smtClean="0"/>
              <a:t>Project Structure | </a:t>
            </a:r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1277752" y="63007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2C3C43"/>
              </a:solidFill>
            </a:endParaRP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89712" y="6401804"/>
            <a:ext cx="4063999" cy="365125"/>
          </a:xfrm>
        </p:spPr>
        <p:txBody>
          <a:bodyPr/>
          <a:lstStyle/>
          <a:p>
            <a:r>
              <a:rPr lang="en-US" sz="1200" dirty="0" err="1" smtClean="0"/>
              <a:t>Recrutement</a:t>
            </a:r>
            <a:r>
              <a:rPr lang="en-US" sz="1200" dirty="0" smtClean="0"/>
              <a:t> 3ie | Introducing Android | Paul-Louis Nech 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77335" y="5135824"/>
            <a:ext cx="786265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b="1" dirty="0" smtClean="0">
                <a:solidFill>
                  <a:srgbClr val="90C226"/>
                </a:solidFill>
              </a:rPr>
              <a:t>Further Reading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400" dirty="0" smtClean="0">
              <a:solidFill>
                <a:srgbClr val="90C226"/>
              </a:solidFill>
              <a:hlinkClick r:id="rId3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Providing Resources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Supporting Multiple Screens</a:t>
            </a:r>
            <a:endParaRPr lang="en-US" sz="1600" dirty="0" smtClean="0">
              <a:hlinkClick r:id="rId5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6"/>
              </a:rPr>
              <a:t>Localizing with Resources</a:t>
            </a:r>
            <a:endParaRPr lang="en-US" sz="1600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600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24" y="1227502"/>
            <a:ext cx="1828186" cy="2009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93" y="3472271"/>
            <a:ext cx="2017600" cy="1257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93" y="1221751"/>
            <a:ext cx="3855120" cy="2015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24" y="3487349"/>
            <a:ext cx="1835455" cy="1242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07" y="3487349"/>
            <a:ext cx="2327753" cy="1243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274" y="1229982"/>
            <a:ext cx="2155047" cy="3499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Espace réservé du numéro de diapositive 4"/>
          <p:cNvSpPr txBox="1">
            <a:spLocks/>
          </p:cNvSpPr>
          <p:nvPr/>
        </p:nvSpPr>
        <p:spPr>
          <a:xfrm>
            <a:off x="10972800" y="6401804"/>
            <a:ext cx="988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2C3C43"/>
                </a:solidFill>
              </a:rPr>
              <a:t>6/19</a:t>
            </a:r>
            <a:endParaRPr lang="en-US" b="1" dirty="0">
              <a:solidFill>
                <a:srgbClr val="2C3C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09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6341" y="293275"/>
            <a:ext cx="5414258" cy="659363"/>
          </a:xfrm>
        </p:spPr>
        <p:txBody>
          <a:bodyPr>
            <a:normAutofit/>
          </a:bodyPr>
          <a:lstStyle/>
          <a:p>
            <a:r>
              <a:rPr lang="en-US" dirty="0" smtClean="0"/>
              <a:t>Essential Notions | </a:t>
            </a:r>
            <a:r>
              <a:rPr lang="en-US" b="1" dirty="0" smtClean="0"/>
              <a:t>Activities</a:t>
            </a:r>
            <a:endParaRPr lang="en-US" b="1" dirty="0"/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1277752" y="63007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2C3C43"/>
              </a:solidFill>
            </a:endParaRP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89712" y="6401804"/>
            <a:ext cx="4063999" cy="365125"/>
          </a:xfrm>
        </p:spPr>
        <p:txBody>
          <a:bodyPr/>
          <a:lstStyle/>
          <a:p>
            <a:r>
              <a:rPr lang="en-US" sz="1200" dirty="0" err="1" smtClean="0"/>
              <a:t>Recrutement</a:t>
            </a:r>
            <a:r>
              <a:rPr lang="en-US" sz="1200" dirty="0" smtClean="0"/>
              <a:t> 3ie | Introducing Android | Paul-Louis Nech </a:t>
            </a:r>
            <a:endParaRPr lang="en-US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77335" y="5135824"/>
            <a:ext cx="78626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b="1" dirty="0" smtClean="0">
                <a:solidFill>
                  <a:srgbClr val="90C226"/>
                </a:solidFill>
              </a:rPr>
              <a:t>Further Reading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400" dirty="0" smtClean="0">
              <a:solidFill>
                <a:srgbClr val="90C226"/>
              </a:solidFill>
              <a:hlinkClick r:id="rId3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Activities Guide</a:t>
            </a:r>
            <a:endParaRPr lang="en-US" sz="16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5"/>
              </a:rPr>
              <a:t>Activity Reference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6"/>
              </a:rPr>
              <a:t>Managing </a:t>
            </a:r>
            <a:r>
              <a:rPr lang="en-US" sz="1600" dirty="0" smtClean="0">
                <a:hlinkClick r:id="rId6"/>
              </a:rPr>
              <a:t>the Activity Lifecycle</a:t>
            </a:r>
            <a:endParaRPr lang="en-US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366341" y="952638"/>
            <a:ext cx="4399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"a component that provides a screen </a:t>
            </a:r>
          </a:p>
          <a:p>
            <a:r>
              <a:rPr lang="en-US" dirty="0" smtClean="0"/>
              <a:t> with which users can interact </a:t>
            </a:r>
          </a:p>
          <a:p>
            <a:r>
              <a:rPr lang="en-US" dirty="0" smtClean="0"/>
              <a:t> in order to do something"</a:t>
            </a:r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12" y="1964278"/>
            <a:ext cx="5853666" cy="2955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8283" y="939584"/>
            <a:ext cx="3479613" cy="1872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Espace réservé du numéro de diapositive 4"/>
          <p:cNvSpPr txBox="1">
            <a:spLocks/>
          </p:cNvSpPr>
          <p:nvPr/>
        </p:nvSpPr>
        <p:spPr>
          <a:xfrm>
            <a:off x="10972800" y="6401804"/>
            <a:ext cx="988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2C3C43"/>
                </a:solidFill>
              </a:rPr>
              <a:t>7/19</a:t>
            </a:r>
            <a:endParaRPr lang="en-US" b="1" dirty="0">
              <a:solidFill>
                <a:srgbClr val="2C3C4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07" y="3027768"/>
            <a:ext cx="1943764" cy="345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0374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454" y="293275"/>
            <a:ext cx="4786104" cy="659363"/>
          </a:xfrm>
        </p:spPr>
        <p:txBody>
          <a:bodyPr>
            <a:normAutofit/>
          </a:bodyPr>
          <a:lstStyle/>
          <a:p>
            <a:r>
              <a:rPr lang="en-US" dirty="0" smtClean="0"/>
              <a:t>Essential Notions | </a:t>
            </a:r>
            <a:r>
              <a:rPr lang="en-US" b="1" dirty="0" smtClean="0"/>
              <a:t>Views</a:t>
            </a:r>
            <a:endParaRPr lang="en-US" b="1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89712" y="6401804"/>
            <a:ext cx="4063999" cy="365125"/>
          </a:xfrm>
        </p:spPr>
        <p:txBody>
          <a:bodyPr/>
          <a:lstStyle/>
          <a:p>
            <a:r>
              <a:rPr lang="en-US" sz="1200" dirty="0" err="1" smtClean="0"/>
              <a:t>Recrutement</a:t>
            </a:r>
            <a:r>
              <a:rPr lang="en-US" sz="1200" dirty="0" smtClean="0"/>
              <a:t> 3ie | Introducing Android | Paul-Louis Nech </a:t>
            </a:r>
            <a:endParaRPr lang="en-US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77335" y="5135824"/>
            <a:ext cx="78626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b="1" dirty="0" smtClean="0">
                <a:solidFill>
                  <a:srgbClr val="90C226"/>
                </a:solidFill>
              </a:rPr>
              <a:t>Further Reading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400" dirty="0" smtClean="0">
              <a:solidFill>
                <a:srgbClr val="90C226"/>
              </a:solidFill>
              <a:hlinkClick r:id="rId3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UI Overview 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5"/>
              </a:rPr>
              <a:t>View Reference</a:t>
            </a:r>
            <a:endParaRPr lang="en-US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366339" y="952638"/>
            <a:ext cx="5454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"A View occupies a rectangular area on the screen </a:t>
            </a:r>
            <a:r>
              <a:rPr lang="en-US" dirty="0" smtClean="0">
                <a:solidFill>
                  <a:srgbClr val="2C3C43"/>
                </a:solidFill>
              </a:rPr>
              <a:t>.</a:t>
            </a:r>
            <a:r>
              <a:rPr lang="en-US" dirty="0" smtClean="0"/>
              <a:t>and is responsible for drawing and event handling“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12" y="2055262"/>
            <a:ext cx="4060605" cy="1284660"/>
          </a:xfrm>
          <a:prstGeom prst="rect">
            <a:avLst/>
          </a:prstGeom>
        </p:spPr>
      </p:pic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" t="49655" r="46614" b="38733"/>
          <a:stretch/>
        </p:blipFill>
        <p:spPr bwMode="auto">
          <a:xfrm>
            <a:off x="3518705" y="4041749"/>
            <a:ext cx="2477435" cy="52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ce réservé du numéro de diapositive 4"/>
          <p:cNvSpPr txBox="1">
            <a:spLocks/>
          </p:cNvSpPr>
          <p:nvPr/>
        </p:nvSpPr>
        <p:spPr>
          <a:xfrm>
            <a:off x="10972800" y="6401804"/>
            <a:ext cx="988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2C3C43"/>
                </a:solidFill>
              </a:rPr>
              <a:t>8</a:t>
            </a:r>
            <a:r>
              <a:rPr lang="en-US" sz="2000" b="1" dirty="0" smtClean="0">
                <a:solidFill>
                  <a:srgbClr val="2C3C43"/>
                </a:solidFill>
              </a:rPr>
              <a:t>/19</a:t>
            </a:r>
            <a:endParaRPr lang="en-US" b="1" dirty="0">
              <a:solidFill>
                <a:srgbClr val="2C3C43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3233" y="2056662"/>
            <a:ext cx="5229892" cy="12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0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453" y="293275"/>
            <a:ext cx="5777166" cy="659363"/>
          </a:xfrm>
        </p:spPr>
        <p:txBody>
          <a:bodyPr>
            <a:noAutofit/>
          </a:bodyPr>
          <a:lstStyle/>
          <a:p>
            <a:r>
              <a:rPr lang="en-US" dirty="0" smtClean="0"/>
              <a:t>Essential Notions | </a:t>
            </a:r>
            <a:r>
              <a:rPr lang="en-US" b="1" dirty="0" smtClean="0"/>
              <a:t>ViewGroups</a:t>
            </a:r>
            <a:endParaRPr lang="en-US" b="1" dirty="0"/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1277752" y="63007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2C3C43"/>
              </a:solidFill>
            </a:endParaRP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89712" y="6401804"/>
            <a:ext cx="4063999" cy="365125"/>
          </a:xfrm>
        </p:spPr>
        <p:txBody>
          <a:bodyPr/>
          <a:lstStyle/>
          <a:p>
            <a:r>
              <a:rPr lang="en-US" sz="1200" dirty="0" err="1" smtClean="0"/>
              <a:t>Recrutement</a:t>
            </a:r>
            <a:r>
              <a:rPr lang="en-US" sz="1200" dirty="0" smtClean="0"/>
              <a:t> 3ie | Introducing Android | Paul-Louis Nech </a:t>
            </a:r>
            <a:endParaRPr lang="en-US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366339" y="952638"/>
            <a:ext cx="5454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"A ViewGroup is a special view </a:t>
            </a:r>
          </a:p>
          <a:p>
            <a:r>
              <a:rPr lang="en-US" dirty="0"/>
              <a:t> </a:t>
            </a:r>
            <a:r>
              <a:rPr lang="en-US" dirty="0" smtClean="0"/>
              <a:t>that can contain other views"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994" y="952638"/>
            <a:ext cx="5070574" cy="4621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ZoneTexte 10"/>
          <p:cNvSpPr txBox="1"/>
          <p:nvPr/>
        </p:nvSpPr>
        <p:spPr>
          <a:xfrm>
            <a:off x="677335" y="5135824"/>
            <a:ext cx="78626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b="1" dirty="0" smtClean="0">
                <a:solidFill>
                  <a:srgbClr val="90C226"/>
                </a:solidFill>
              </a:rPr>
              <a:t>Further Reading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400" dirty="0" smtClean="0">
              <a:solidFill>
                <a:srgbClr val="90C226"/>
              </a:solidFill>
              <a:hlinkClick r:id="rId4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5"/>
              </a:rPr>
              <a:t>UI Overview 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6"/>
              </a:rPr>
              <a:t>ViewGroup Reference</a:t>
            </a:r>
            <a:endParaRPr lang="en-US" sz="1600" dirty="0"/>
          </a:p>
        </p:txBody>
      </p:sp>
      <p:sp>
        <p:nvSpPr>
          <p:cNvPr id="12" name="Espace réservé du numéro de diapositive 4"/>
          <p:cNvSpPr txBox="1">
            <a:spLocks/>
          </p:cNvSpPr>
          <p:nvPr/>
        </p:nvSpPr>
        <p:spPr>
          <a:xfrm>
            <a:off x="10972800" y="6401804"/>
            <a:ext cx="988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2C3C43"/>
                </a:solidFill>
              </a:rPr>
              <a:t>9/19</a:t>
            </a:r>
            <a:endParaRPr lang="en-US" b="1" dirty="0">
              <a:solidFill>
                <a:srgbClr val="2C3C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848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ersonnalisé 2">
      <a:majorFont>
        <a:latin typeface="Roboto Cn"/>
        <a:ea typeface=""/>
        <a:cs typeface=""/>
      </a:majorFont>
      <a:minorFont>
        <a:latin typeface="Roboto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6208</TotalTime>
  <Words>1427</Words>
  <Application>Microsoft Office PowerPoint</Application>
  <PresentationFormat>Grand écran</PresentationFormat>
  <Paragraphs>296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Roboto</vt:lpstr>
      <vt:lpstr>Roboto Cn</vt:lpstr>
      <vt:lpstr>Roboto Th</vt:lpstr>
      <vt:lpstr>Wingdings 3</vt:lpstr>
      <vt:lpstr>Facette</vt:lpstr>
      <vt:lpstr>Introducing Android</vt:lpstr>
      <vt:lpstr>History</vt:lpstr>
      <vt:lpstr>Operating System</vt:lpstr>
      <vt:lpstr>Project Structure | Manifest</vt:lpstr>
      <vt:lpstr>Project Structure | Source Code</vt:lpstr>
      <vt:lpstr>Project Structure | Resources</vt:lpstr>
      <vt:lpstr>Essential Notions | Activities</vt:lpstr>
      <vt:lpstr>Essential Notions | Views</vt:lpstr>
      <vt:lpstr>Essential Notions | ViewGroups</vt:lpstr>
      <vt:lpstr>Essential Notions | Services</vt:lpstr>
      <vt:lpstr>Essential Notions | Intents</vt:lpstr>
      <vt:lpstr>Essential Notions | Fragments</vt:lpstr>
      <vt:lpstr>Essential Notions | App Bar and navigation</vt:lpstr>
      <vt:lpstr>A few words on Material Design</vt:lpstr>
      <vt:lpstr>Tools | Android Studio</vt:lpstr>
      <vt:lpstr>Tools | Gradle</vt:lpstr>
      <vt:lpstr>Tools | Play Store</vt:lpstr>
      <vt:lpstr>Useful Libraries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Android</dc:title>
  <dc:creator>PLN</dc:creator>
  <cp:lastModifiedBy>PLN</cp:lastModifiedBy>
  <cp:revision>57</cp:revision>
  <dcterms:created xsi:type="dcterms:W3CDTF">2015-12-04T16:05:09Z</dcterms:created>
  <dcterms:modified xsi:type="dcterms:W3CDTF">2015-12-08T23:35:04Z</dcterms:modified>
</cp:coreProperties>
</file>