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14" r:id="rId3"/>
    <p:sldMasterId id="2147483732" r:id="rId4"/>
  </p:sldMasterIdLst>
  <p:sldIdLst>
    <p:sldId id="256" r:id="rId5"/>
    <p:sldId id="263" r:id="rId6"/>
    <p:sldId id="257" r:id="rId7"/>
    <p:sldId id="258" r:id="rId8"/>
    <p:sldId id="259" r:id="rId9"/>
    <p:sldId id="261" r:id="rId10"/>
    <p:sldId id="262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A8AC9-6FED-4451-AB83-EDB41D4697C3}" type="doc">
      <dgm:prSet loTypeId="urn:microsoft.com/office/officeart/2005/8/layout/rings+Icon" loCatId="officeonline" qsTypeId="urn:microsoft.com/office/officeart/2005/8/quickstyle/simple1" qsCatId="simple" csTypeId="urn:microsoft.com/office/officeart/2005/8/colors/accent1_2" csCatId="accent1" phldr="1"/>
      <dgm:spPr/>
    </dgm:pt>
    <dgm:pt modelId="{F796B692-4D8C-4867-9525-B3AC34A7D645}">
      <dgm:prSet phldrT="[Text]"/>
      <dgm:spPr/>
      <dgm:t>
        <a:bodyPr/>
        <a:lstStyle/>
        <a:p>
          <a:r>
            <a:rPr lang="en-US" dirty="0" err="1"/>
            <a:t>Afiseaza</a:t>
          </a:r>
          <a:r>
            <a:rPr lang="en-US" dirty="0"/>
            <a:t> </a:t>
          </a:r>
          <a:r>
            <a:rPr lang="en-US" dirty="0" err="1"/>
            <a:t>explicatii</a:t>
          </a:r>
          <a:r>
            <a:rPr lang="en-US" dirty="0"/>
            <a:t> </a:t>
          </a:r>
          <a:r>
            <a:rPr lang="en-US" dirty="0" err="1"/>
            <a:t>teoretice</a:t>
          </a:r>
          <a:endParaRPr lang="en-US" dirty="0"/>
        </a:p>
      </dgm:t>
    </dgm:pt>
    <dgm:pt modelId="{72A9E2E1-CA08-40EB-9D69-711BA0865FCF}" type="parTrans" cxnId="{EA1EB703-DA9E-4F59-921A-AC0EA3AAD367}">
      <dgm:prSet/>
      <dgm:spPr/>
      <dgm:t>
        <a:bodyPr/>
        <a:lstStyle/>
        <a:p>
          <a:endParaRPr lang="en-US"/>
        </a:p>
      </dgm:t>
    </dgm:pt>
    <dgm:pt modelId="{3987FFFE-1B3F-4CFB-9697-7E258B5A2EC9}" type="sibTrans" cxnId="{EA1EB703-DA9E-4F59-921A-AC0EA3AAD367}">
      <dgm:prSet/>
      <dgm:spPr/>
      <dgm:t>
        <a:bodyPr/>
        <a:lstStyle/>
        <a:p>
          <a:endParaRPr lang="en-US"/>
        </a:p>
      </dgm:t>
    </dgm:pt>
    <dgm:pt modelId="{805F1F04-B8F5-49C8-9590-43D698E7C678}">
      <dgm:prSet phldrT="[Text]"/>
      <dgm:spPr/>
      <dgm:t>
        <a:bodyPr/>
        <a:lstStyle/>
        <a:p>
          <a:r>
            <a:rPr lang="en-US" dirty="0" err="1"/>
            <a:t>Afiseaza</a:t>
          </a:r>
          <a:r>
            <a:rPr lang="en-US" dirty="0"/>
            <a:t> </a:t>
          </a:r>
          <a:r>
            <a:rPr lang="en-US" dirty="0" err="1"/>
            <a:t>timpii</a:t>
          </a:r>
          <a:r>
            <a:rPr lang="en-US" dirty="0"/>
            <a:t> de </a:t>
          </a:r>
          <a:r>
            <a:rPr lang="en-US" dirty="0" err="1"/>
            <a:t>executie</a:t>
          </a:r>
          <a:r>
            <a:rPr lang="en-US" dirty="0"/>
            <a:t>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comparatie</a:t>
          </a:r>
          <a:endParaRPr lang="en-US" dirty="0"/>
        </a:p>
      </dgm:t>
    </dgm:pt>
    <dgm:pt modelId="{24BF5154-053C-42FA-968C-6A88F2C7A25A}" type="parTrans" cxnId="{3D0236CD-010F-4441-8E80-0781DBC8021F}">
      <dgm:prSet/>
      <dgm:spPr/>
      <dgm:t>
        <a:bodyPr/>
        <a:lstStyle/>
        <a:p>
          <a:endParaRPr lang="en-US"/>
        </a:p>
      </dgm:t>
    </dgm:pt>
    <dgm:pt modelId="{32A860B1-2FD7-4D60-8CD3-5D6A86C0909F}" type="sibTrans" cxnId="{3D0236CD-010F-4441-8E80-0781DBC8021F}">
      <dgm:prSet/>
      <dgm:spPr/>
      <dgm:t>
        <a:bodyPr/>
        <a:lstStyle/>
        <a:p>
          <a:endParaRPr lang="en-US"/>
        </a:p>
      </dgm:t>
    </dgm:pt>
    <dgm:pt modelId="{FA18D858-C7E2-45EB-985D-DF51FC804478}">
      <dgm:prSet phldrT="[Text]"/>
      <dgm:spPr/>
      <dgm:t>
        <a:bodyPr/>
        <a:lstStyle/>
        <a:p>
          <a:r>
            <a:rPr lang="en-US" dirty="0" err="1"/>
            <a:t>Ruleaza</a:t>
          </a:r>
          <a:r>
            <a:rPr lang="en-US" dirty="0"/>
            <a:t> </a:t>
          </a:r>
          <a:r>
            <a:rPr lang="en-US" dirty="0" err="1"/>
            <a:t>metode</a:t>
          </a:r>
          <a:r>
            <a:rPr lang="en-US" dirty="0"/>
            <a:t> cu </a:t>
          </a:r>
          <a:r>
            <a:rPr lang="en-US" dirty="0" err="1"/>
            <a:t>seturi</a:t>
          </a:r>
          <a:r>
            <a:rPr lang="en-US" dirty="0"/>
            <a:t> standard</a:t>
          </a:r>
        </a:p>
      </dgm:t>
    </dgm:pt>
    <dgm:pt modelId="{C570579D-617B-4960-8A63-01A3B9E5053B}" type="parTrans" cxnId="{D825CAB5-3409-41CD-8B21-7A8AAC735C05}">
      <dgm:prSet/>
      <dgm:spPr/>
      <dgm:t>
        <a:bodyPr/>
        <a:lstStyle/>
        <a:p>
          <a:endParaRPr lang="en-US"/>
        </a:p>
      </dgm:t>
    </dgm:pt>
    <dgm:pt modelId="{28824069-D1D4-442F-B50A-B8C5FAA3298B}" type="sibTrans" cxnId="{D825CAB5-3409-41CD-8B21-7A8AAC735C05}">
      <dgm:prSet/>
      <dgm:spPr/>
      <dgm:t>
        <a:bodyPr/>
        <a:lstStyle/>
        <a:p>
          <a:endParaRPr lang="en-US"/>
        </a:p>
      </dgm:t>
    </dgm:pt>
    <dgm:pt modelId="{18A74431-4669-475C-9F1A-D680F8436FEF}" type="pres">
      <dgm:prSet presAssocID="{118A8AC9-6FED-4451-AB83-EDB41D4697C3}" presName="Name0" presStyleCnt="0">
        <dgm:presLayoutVars>
          <dgm:chMax val="7"/>
          <dgm:dir/>
          <dgm:resizeHandles val="exact"/>
        </dgm:presLayoutVars>
      </dgm:prSet>
      <dgm:spPr/>
    </dgm:pt>
    <dgm:pt modelId="{C83428D6-EEA6-4764-944E-985355A046AF}" type="pres">
      <dgm:prSet presAssocID="{118A8AC9-6FED-4451-AB83-EDB41D4697C3}" presName="ellipse1" presStyleLbl="vennNode1" presStyleIdx="0" presStyleCnt="3" custLinFactNeighborX="-2115" custLinFactNeighborY="-1057">
        <dgm:presLayoutVars>
          <dgm:bulletEnabled val="1"/>
        </dgm:presLayoutVars>
      </dgm:prSet>
      <dgm:spPr/>
    </dgm:pt>
    <dgm:pt modelId="{D7E29243-92E8-4BD8-B08C-29C52AF18868}" type="pres">
      <dgm:prSet presAssocID="{118A8AC9-6FED-4451-AB83-EDB41D4697C3}" presName="ellipse2" presStyleLbl="vennNode1" presStyleIdx="1" presStyleCnt="3" custLinFactNeighborX="2660" custLinFactNeighborY="-1586">
        <dgm:presLayoutVars>
          <dgm:bulletEnabled val="1"/>
        </dgm:presLayoutVars>
      </dgm:prSet>
      <dgm:spPr/>
    </dgm:pt>
    <dgm:pt modelId="{E6DD7700-8285-4232-8A7F-980A54B57729}" type="pres">
      <dgm:prSet presAssocID="{118A8AC9-6FED-4451-AB83-EDB41D4697C3}" presName="ellipse3" presStyleLbl="vennNode1" presStyleIdx="2" presStyleCnt="3" custLinFactNeighborX="1512" custLinFactNeighborY="244">
        <dgm:presLayoutVars>
          <dgm:bulletEnabled val="1"/>
        </dgm:presLayoutVars>
      </dgm:prSet>
      <dgm:spPr/>
    </dgm:pt>
  </dgm:ptLst>
  <dgm:cxnLst>
    <dgm:cxn modelId="{EA1EB703-DA9E-4F59-921A-AC0EA3AAD367}" srcId="{118A8AC9-6FED-4451-AB83-EDB41D4697C3}" destId="{F796B692-4D8C-4867-9525-B3AC34A7D645}" srcOrd="0" destOrd="0" parTransId="{72A9E2E1-CA08-40EB-9D69-711BA0865FCF}" sibTransId="{3987FFFE-1B3F-4CFB-9697-7E258B5A2EC9}"/>
    <dgm:cxn modelId="{63678A19-AD14-46F6-95BE-CFFCD29E4E65}" type="presOf" srcId="{805F1F04-B8F5-49C8-9590-43D698E7C678}" destId="{D7E29243-92E8-4BD8-B08C-29C52AF18868}" srcOrd="0" destOrd="0" presId="urn:microsoft.com/office/officeart/2005/8/layout/rings+Icon"/>
    <dgm:cxn modelId="{4F6B249A-9D94-42A8-8116-271EE77E9AB6}" type="presOf" srcId="{118A8AC9-6FED-4451-AB83-EDB41D4697C3}" destId="{18A74431-4669-475C-9F1A-D680F8436FEF}" srcOrd="0" destOrd="0" presId="urn:microsoft.com/office/officeart/2005/8/layout/rings+Icon"/>
    <dgm:cxn modelId="{75AB4AAE-9897-40FA-BA46-366E3710610E}" type="presOf" srcId="{FA18D858-C7E2-45EB-985D-DF51FC804478}" destId="{E6DD7700-8285-4232-8A7F-980A54B57729}" srcOrd="0" destOrd="0" presId="urn:microsoft.com/office/officeart/2005/8/layout/rings+Icon"/>
    <dgm:cxn modelId="{D825CAB5-3409-41CD-8B21-7A8AAC735C05}" srcId="{118A8AC9-6FED-4451-AB83-EDB41D4697C3}" destId="{FA18D858-C7E2-45EB-985D-DF51FC804478}" srcOrd="2" destOrd="0" parTransId="{C570579D-617B-4960-8A63-01A3B9E5053B}" sibTransId="{28824069-D1D4-442F-B50A-B8C5FAA3298B}"/>
    <dgm:cxn modelId="{3D0236CD-010F-4441-8E80-0781DBC8021F}" srcId="{118A8AC9-6FED-4451-AB83-EDB41D4697C3}" destId="{805F1F04-B8F5-49C8-9590-43D698E7C678}" srcOrd="1" destOrd="0" parTransId="{24BF5154-053C-42FA-968C-6A88F2C7A25A}" sibTransId="{32A860B1-2FD7-4D60-8CD3-5D6A86C0909F}"/>
    <dgm:cxn modelId="{C99970D9-CBD8-4E2B-8BBE-2932850F8EC4}" type="presOf" srcId="{F796B692-4D8C-4867-9525-B3AC34A7D645}" destId="{C83428D6-EEA6-4764-944E-985355A046AF}" srcOrd="0" destOrd="0" presId="urn:microsoft.com/office/officeart/2005/8/layout/rings+Icon"/>
    <dgm:cxn modelId="{C54BA6C3-63AA-4DEA-B242-01291E7682A6}" type="presParOf" srcId="{18A74431-4669-475C-9F1A-D680F8436FEF}" destId="{C83428D6-EEA6-4764-944E-985355A046AF}" srcOrd="0" destOrd="0" presId="urn:microsoft.com/office/officeart/2005/8/layout/rings+Icon"/>
    <dgm:cxn modelId="{4048986D-181C-4479-B38F-13E19D64A941}" type="presParOf" srcId="{18A74431-4669-475C-9F1A-D680F8436FEF}" destId="{D7E29243-92E8-4BD8-B08C-29C52AF18868}" srcOrd="1" destOrd="0" presId="urn:microsoft.com/office/officeart/2005/8/layout/rings+Icon"/>
    <dgm:cxn modelId="{3C6CF430-6B6D-4A11-B15A-A19F6360C603}" type="presParOf" srcId="{18A74431-4669-475C-9F1A-D680F8436FEF}" destId="{E6DD7700-8285-4232-8A7F-980A54B57729}" srcOrd="2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428D6-EEA6-4764-944E-985355A046AF}">
      <dsp:nvSpPr>
        <dsp:cNvPr id="0" name=""/>
        <dsp:cNvSpPr/>
      </dsp:nvSpPr>
      <dsp:spPr>
        <a:xfrm>
          <a:off x="956977" y="0"/>
          <a:ext cx="2319895" cy="23198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Afiseaza</a:t>
          </a:r>
          <a:r>
            <a:rPr lang="en-US" sz="2200" kern="1200" dirty="0"/>
            <a:t> </a:t>
          </a:r>
          <a:r>
            <a:rPr lang="en-US" sz="2200" kern="1200" dirty="0" err="1"/>
            <a:t>explicatii</a:t>
          </a:r>
          <a:r>
            <a:rPr lang="en-US" sz="2200" kern="1200" dirty="0"/>
            <a:t> </a:t>
          </a:r>
          <a:r>
            <a:rPr lang="en-US" sz="2200" kern="1200" dirty="0" err="1"/>
            <a:t>teoretice</a:t>
          </a:r>
          <a:endParaRPr lang="en-US" sz="2200" kern="1200" dirty="0"/>
        </a:p>
      </dsp:txBody>
      <dsp:txXfrm>
        <a:off x="1296718" y="339736"/>
        <a:ext cx="1640413" cy="1640389"/>
      </dsp:txXfrm>
    </dsp:sp>
    <dsp:sp modelId="{D7E29243-92E8-4BD8-B08C-29C52AF18868}">
      <dsp:nvSpPr>
        <dsp:cNvPr id="0" name=""/>
        <dsp:cNvSpPr/>
      </dsp:nvSpPr>
      <dsp:spPr>
        <a:xfrm>
          <a:off x="2261822" y="1510426"/>
          <a:ext cx="2319895" cy="23198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Afiseaza</a:t>
          </a:r>
          <a:r>
            <a:rPr lang="en-US" sz="2200" kern="1200" dirty="0"/>
            <a:t> </a:t>
          </a:r>
          <a:r>
            <a:rPr lang="en-US" sz="2200" kern="1200" dirty="0" err="1"/>
            <a:t>timpii</a:t>
          </a:r>
          <a:r>
            <a:rPr lang="en-US" sz="2200" kern="1200" dirty="0"/>
            <a:t> de </a:t>
          </a:r>
          <a:r>
            <a:rPr lang="en-US" sz="2200" kern="1200" dirty="0" err="1"/>
            <a:t>executie</a:t>
          </a:r>
          <a:r>
            <a:rPr lang="en-US" sz="2200" kern="1200" dirty="0"/>
            <a:t> </a:t>
          </a:r>
          <a:r>
            <a:rPr lang="en-US" sz="2200" kern="1200" dirty="0" err="1"/>
            <a:t>pentru</a:t>
          </a:r>
          <a:r>
            <a:rPr lang="en-US" sz="2200" kern="1200" dirty="0"/>
            <a:t> </a:t>
          </a:r>
          <a:r>
            <a:rPr lang="en-US" sz="2200" kern="1200" dirty="0" err="1"/>
            <a:t>comparatie</a:t>
          </a:r>
          <a:endParaRPr lang="en-US" sz="2200" kern="1200" dirty="0"/>
        </a:p>
      </dsp:txBody>
      <dsp:txXfrm>
        <a:off x="2601563" y="1850162"/>
        <a:ext cx="1640413" cy="1640389"/>
      </dsp:txXfrm>
    </dsp:sp>
    <dsp:sp modelId="{E6DD7700-8285-4232-8A7F-980A54B57729}">
      <dsp:nvSpPr>
        <dsp:cNvPr id="0" name=""/>
        <dsp:cNvSpPr/>
      </dsp:nvSpPr>
      <dsp:spPr>
        <a:xfrm>
          <a:off x="3427848" y="5660"/>
          <a:ext cx="2319895" cy="231986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Ruleaza</a:t>
          </a:r>
          <a:r>
            <a:rPr lang="en-US" sz="2200" kern="1200" dirty="0"/>
            <a:t> </a:t>
          </a:r>
          <a:r>
            <a:rPr lang="en-US" sz="2200" kern="1200" dirty="0" err="1"/>
            <a:t>metode</a:t>
          </a:r>
          <a:r>
            <a:rPr lang="en-US" sz="2200" kern="1200" dirty="0"/>
            <a:t> cu </a:t>
          </a:r>
          <a:r>
            <a:rPr lang="en-US" sz="2200" kern="1200" dirty="0" err="1"/>
            <a:t>seturi</a:t>
          </a:r>
          <a:r>
            <a:rPr lang="en-US" sz="2200" kern="1200" dirty="0"/>
            <a:t> standard</a:t>
          </a:r>
        </a:p>
      </dsp:txBody>
      <dsp:txXfrm>
        <a:off x="3767589" y="345396"/>
        <a:ext cx="1640413" cy="16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19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79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404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58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01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204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8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99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569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52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30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89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121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987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875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19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20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614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807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716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463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5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773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2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031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610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577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27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677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0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555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7932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379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012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8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970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629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681528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66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1968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3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8488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920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6809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8926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044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2036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4815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936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377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421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1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385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632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3830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241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58511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078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1610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585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91004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8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6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3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0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44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21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78E91-3316-4652-B690-C5BFDB88EEE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BC55-17A2-4D25-92FF-80864811B1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62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E5422-B2CD-B139-8E9B-923C7E0F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81" y="-3693833"/>
            <a:ext cx="8813722" cy="6095999"/>
          </a:xfrm>
        </p:spPr>
        <p:txBody>
          <a:bodyPr>
            <a:normAutofit/>
          </a:bodyPr>
          <a:lstStyle/>
          <a:p>
            <a:pPr algn="r"/>
            <a:br>
              <a:rPr lang="en-US" sz="4400" dirty="0"/>
            </a:br>
            <a:br>
              <a:rPr lang="en-US" sz="4400" dirty="0"/>
            </a:br>
            <a:r>
              <a:rPr lang="en-US" sz="3200" dirty="0"/>
              <a:t>Aplicatie </a:t>
            </a:r>
            <a:r>
              <a:rPr lang="en-US" sz="3200" dirty="0" err="1"/>
              <a:t>MatLab</a:t>
            </a:r>
            <a:r>
              <a:rPr lang="en-US" sz="3200" dirty="0"/>
              <a:t> App Designer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Ploae Darius-Adonis-Ionut</a:t>
            </a:r>
            <a:br>
              <a:rPr lang="en-US" sz="3200" dirty="0"/>
            </a:br>
            <a:r>
              <a:rPr lang="en-US" sz="3200" dirty="0"/>
              <a:t>CEN 2.2B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3324B3-990D-4D52-8460-B638CCB6E6B9}"/>
              </a:ext>
            </a:extLst>
          </p:cNvPr>
          <p:cNvSpPr txBox="1"/>
          <p:nvPr/>
        </p:nvSpPr>
        <p:spPr>
          <a:xfrm>
            <a:off x="8334108" y="4313275"/>
            <a:ext cx="37952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Facultatea</a:t>
            </a:r>
            <a:r>
              <a:rPr lang="en-US" sz="2800" dirty="0"/>
              <a:t> de Automatica, Calculatoare </a:t>
            </a:r>
            <a:r>
              <a:rPr lang="en-US" sz="2800" dirty="0" err="1"/>
              <a:t>si</a:t>
            </a:r>
            <a:r>
              <a:rPr lang="en-US" sz="2800" dirty="0"/>
              <a:t> Electronica Craiova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C7AD90-4C59-BA95-DF0D-276DAE8C8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1" y="2225695"/>
            <a:ext cx="5820698" cy="4268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80BD7D-2A10-7CBD-D581-1B59E09DD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36" y="2647872"/>
            <a:ext cx="2880976" cy="333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5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0FDD6-211E-16DB-EB8D-62F5A994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D8215-3EBD-5B71-1ABB-600406571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2729" y="2209801"/>
            <a:ext cx="8946541" cy="4195481"/>
          </a:xfrm>
        </p:spPr>
        <p:txBody>
          <a:bodyPr/>
          <a:lstStyle/>
          <a:p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constă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‑o </a:t>
            </a:r>
            <a:r>
              <a:rPr lang="en-US" dirty="0" err="1"/>
              <a:t>suită</a:t>
            </a:r>
            <a:r>
              <a:rPr lang="en-US" dirty="0"/>
              <a:t> de 11 </a:t>
            </a:r>
            <a:r>
              <a:rPr lang="en-US" dirty="0" err="1"/>
              <a:t>aplicații</a:t>
            </a:r>
            <a:r>
              <a:rPr lang="en-US" dirty="0"/>
              <a:t> MATLAB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numerice</a:t>
            </a:r>
            <a:r>
              <a:rPr lang="en-US" dirty="0"/>
              <a:t>, reunite </a:t>
            </a:r>
            <a:r>
              <a:rPr lang="en-US" dirty="0" err="1"/>
              <a:t>într</a:t>
            </a:r>
            <a:r>
              <a:rPr lang="en-US" dirty="0"/>
              <a:t>‑un „launcher” central.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oferi</a:t>
            </a:r>
            <a:r>
              <a:rPr lang="en-US" dirty="0"/>
              <a:t> o </a:t>
            </a:r>
            <a:r>
              <a:rPr lang="en-US" dirty="0" err="1"/>
              <a:t>platformă</a:t>
            </a:r>
            <a:r>
              <a:rPr lang="en-US" dirty="0"/>
              <a:t> </a:t>
            </a:r>
            <a:r>
              <a:rPr lang="en-US" dirty="0" err="1"/>
              <a:t>interactivă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care </a:t>
            </a:r>
            <a:r>
              <a:rPr lang="en-US" dirty="0" err="1"/>
              <a:t>utilizatorii</a:t>
            </a:r>
            <a:r>
              <a:rPr lang="en-US" dirty="0"/>
              <a:t> pot </a:t>
            </a:r>
            <a:r>
              <a:rPr lang="en-US" dirty="0" err="1"/>
              <a:t>alege</a:t>
            </a:r>
            <a:r>
              <a:rPr lang="en-US" dirty="0"/>
              <a:t> rapid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instrumente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a </a:t>
            </a:r>
            <a:r>
              <a:rPr lang="en-US" dirty="0" err="1"/>
              <a:t>rula</a:t>
            </a:r>
            <a:r>
              <a:rPr lang="en-US" dirty="0"/>
              <a:t> </a:t>
            </a:r>
            <a:r>
              <a:rPr lang="en-US" dirty="0" err="1"/>
              <a:t>separat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script.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3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3985C-D9E2-529A-3CA3-EEB345AD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782" y="236408"/>
            <a:ext cx="9404723" cy="1400530"/>
          </a:xfrm>
        </p:spPr>
        <p:txBody>
          <a:bodyPr/>
          <a:lstStyle/>
          <a:p>
            <a:r>
              <a:rPr lang="en-US" dirty="0"/>
              <a:t>🎯 </a:t>
            </a:r>
            <a:r>
              <a:rPr lang="en-US" i="1" dirty="0" err="1"/>
              <a:t>Scopul</a:t>
            </a:r>
            <a:r>
              <a:rPr lang="en-US" i="1" dirty="0"/>
              <a:t> </a:t>
            </a:r>
            <a:r>
              <a:rPr lang="en-US" i="1" dirty="0" err="1"/>
              <a:t>aplicației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AE6BDF-4B5E-D31D-65AD-AA9A4E3B8C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3376" y="1265506"/>
            <a:ext cx="102136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Interfață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tip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sertar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lansarea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rapidă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aplicații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diverse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Centralizează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din algebra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liniară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analiza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ecuații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neliniare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metodelor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Utilizabilă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scop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educațional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performantă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CF33ED6-C02F-7AFF-DCC9-72252CEE6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625246"/>
              </p:ext>
            </p:extLst>
          </p:nvPr>
        </p:nvGraphicFramePr>
        <p:xfrm>
          <a:off x="2454787" y="2666036"/>
          <a:ext cx="6718710" cy="3867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39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C3C-6A06-7257-BA1E-C9C2DF56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CB5E6-4BBD-3DC1-5018-84FB356F771A}"/>
              </a:ext>
            </a:extLst>
          </p:cNvPr>
          <p:cNvSpPr txBox="1"/>
          <p:nvPr/>
        </p:nvSpPr>
        <p:spPr>
          <a:xfrm>
            <a:off x="215704" y="1936955"/>
            <a:ext cx="6185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DropDown</a:t>
            </a:r>
            <a:r>
              <a:rPr lang="en-US" dirty="0"/>
              <a:t>: </a:t>
            </a:r>
            <a:r>
              <a:rPr lang="en-US" dirty="0" err="1"/>
              <a:t>selectarea</a:t>
            </a:r>
            <a:r>
              <a:rPr lang="en-US" dirty="0"/>
              <a:t> </a:t>
            </a:r>
            <a:r>
              <a:rPr lang="en-US" dirty="0" err="1"/>
              <a:t>metodei</a:t>
            </a:r>
            <a:r>
              <a:rPr lang="en-US" dirty="0"/>
              <a:t> </a:t>
            </a:r>
            <a:r>
              <a:rPr lang="en-US" dirty="0" err="1"/>
              <a:t>dorite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Button: </a:t>
            </a:r>
            <a:r>
              <a:rPr lang="en-US" dirty="0" err="1"/>
              <a:t>Deschide</a:t>
            </a:r>
            <a:r>
              <a:rPr lang="en-US" dirty="0"/>
              <a:t>: </a:t>
            </a:r>
            <a:r>
              <a:rPr lang="en-US" dirty="0" err="1"/>
              <a:t>rulează</a:t>
            </a:r>
            <a:r>
              <a:rPr lang="en-US" dirty="0"/>
              <a:t> </a:t>
            </a:r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aferentă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Button: Info: </a:t>
            </a:r>
            <a:r>
              <a:rPr lang="en-US" dirty="0" err="1"/>
              <a:t>afișează</a:t>
            </a:r>
            <a:r>
              <a:rPr lang="en-US" dirty="0"/>
              <a:t> o </a:t>
            </a:r>
            <a:r>
              <a:rPr lang="en-US" dirty="0" err="1"/>
              <a:t>descriere</a:t>
            </a:r>
            <a:r>
              <a:rPr lang="en-US" dirty="0"/>
              <a:t> </a:t>
            </a:r>
            <a:r>
              <a:rPr lang="en-US" dirty="0" err="1"/>
              <a:t>scurtă</a:t>
            </a:r>
            <a:r>
              <a:rPr lang="en-US" dirty="0"/>
              <a:t> a </a:t>
            </a:r>
            <a:r>
              <a:rPr lang="en-US" dirty="0" err="1"/>
              <a:t>metodei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Button: Timp: </a:t>
            </a:r>
            <a:r>
              <a:rPr lang="en-US" dirty="0" err="1"/>
              <a:t>rulează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compară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execuție</a:t>
            </a:r>
            <a:endParaRPr lang="en-US" dirty="0"/>
          </a:p>
          <a:p>
            <a:endParaRPr lang="en-US" dirty="0"/>
          </a:p>
          <a:p>
            <a:r>
              <a:rPr lang="en-US" dirty="0"/>
              <a:t>Axes: </a:t>
            </a:r>
            <a:r>
              <a:rPr lang="en-US" dirty="0" err="1"/>
              <a:t>grafic</a:t>
            </a:r>
            <a:r>
              <a:rPr lang="en-US" dirty="0"/>
              <a:t> de tip </a:t>
            </a:r>
            <a:r>
              <a:rPr lang="en-US" dirty="0" err="1"/>
              <a:t>bară</a:t>
            </a:r>
            <a:r>
              <a:rPr lang="en-US" dirty="0"/>
              <a:t> – </a:t>
            </a:r>
            <a:r>
              <a:rPr lang="en-US" dirty="0" err="1"/>
              <a:t>timp</a:t>
            </a:r>
            <a:r>
              <a:rPr lang="en-US" dirty="0"/>
              <a:t> </a:t>
            </a:r>
            <a:r>
              <a:rPr lang="en-US" dirty="0" err="1"/>
              <a:t>execuție</a:t>
            </a:r>
            <a:r>
              <a:rPr lang="en-US" dirty="0"/>
              <a:t> [s]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5AB24D4-2924-79A2-34AB-1105701B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1707143"/>
            <a:ext cx="6057276" cy="491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881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C7B1-B381-D78A-C3AC-3BBD9C7E5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155" y="78392"/>
            <a:ext cx="10353762" cy="970450"/>
          </a:xfrm>
        </p:spPr>
        <p:txBody>
          <a:bodyPr/>
          <a:lstStyle/>
          <a:p>
            <a:r>
              <a:rPr lang="en-US" dirty="0" err="1"/>
              <a:t>Exemplu</a:t>
            </a:r>
            <a:r>
              <a:rPr lang="en-US" dirty="0"/>
              <a:t> </a:t>
            </a:r>
            <a:r>
              <a:rPr lang="en-US" dirty="0" err="1"/>
              <a:t>exercitiu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3DE9DC-9DB9-F981-9983-5828D94F7A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243786"/>
            <a:ext cx="459132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Paradigmă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orientat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obiect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classdef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Soluții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liniare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iterativ-neliniare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Interpolare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numerică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Limbaj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MATLAB (App Designer)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performanță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Vizualizare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UIAxes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Interfață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tematică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culori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predefinite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3198D1-F382-C364-1C95-27A75A781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464" y="1622464"/>
            <a:ext cx="7295536" cy="52355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0313FA-8E32-073F-9D31-8B1EFC99E052}"/>
              </a:ext>
            </a:extLst>
          </p:cNvPr>
          <p:cNvSpPr txBox="1"/>
          <p:nvPr/>
        </p:nvSpPr>
        <p:spPr>
          <a:xfrm>
            <a:off x="351339" y="3429000"/>
            <a:ext cx="3560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In </a:t>
            </a:r>
            <a:r>
              <a:rPr lang="en-US" b="1" dirty="0" err="1">
                <a:solidFill>
                  <a:srgbClr val="92D050"/>
                </a:solidFill>
              </a:rPr>
              <a:t>exemplul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alaturat</a:t>
            </a:r>
            <a:r>
              <a:rPr lang="en-US" b="1" dirty="0">
                <a:solidFill>
                  <a:srgbClr val="92D050"/>
                </a:solidFill>
              </a:rPr>
              <a:t>, </a:t>
            </a:r>
            <a:r>
              <a:rPr lang="en-US" b="1" dirty="0" err="1">
                <a:solidFill>
                  <a:srgbClr val="92D050"/>
                </a:solidFill>
              </a:rPr>
              <a:t>metoda</a:t>
            </a:r>
            <a:r>
              <a:rPr lang="en-US" b="1" dirty="0">
                <a:solidFill>
                  <a:srgbClr val="92D050"/>
                </a:solidFill>
              </a:rPr>
              <a:t> Gauss </a:t>
            </a:r>
            <a:r>
              <a:rPr lang="en-US" b="1" dirty="0" err="1">
                <a:solidFill>
                  <a:srgbClr val="92D050"/>
                </a:solidFill>
              </a:rPr>
              <a:t>simplu</a:t>
            </a:r>
            <a:r>
              <a:rPr lang="en-US" b="1" dirty="0">
                <a:solidFill>
                  <a:srgbClr val="92D050"/>
                </a:solidFill>
              </a:rPr>
              <a:t> : </a:t>
            </a:r>
          </a:p>
          <a:p>
            <a:r>
              <a:rPr lang="en-US" b="1" dirty="0">
                <a:solidFill>
                  <a:srgbClr val="92D050"/>
                </a:solidFill>
              </a:rPr>
              <a:t>Cu </a:t>
            </a:r>
            <a:r>
              <a:rPr lang="en-US" b="1" dirty="0" err="1">
                <a:solidFill>
                  <a:srgbClr val="92D050"/>
                </a:solidFill>
              </a:rPr>
              <a:t>ajutorul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acestei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aplicatii</a:t>
            </a:r>
            <a:r>
              <a:rPr lang="en-US" b="1" dirty="0">
                <a:solidFill>
                  <a:srgbClr val="92D050"/>
                </a:solidFill>
              </a:rPr>
              <a:t>, </a:t>
            </a:r>
            <a:r>
              <a:rPr lang="en-US" b="1" dirty="0" err="1">
                <a:solidFill>
                  <a:srgbClr val="92D050"/>
                </a:solidFill>
              </a:rPr>
              <a:t>utilizatorul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poate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adauga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datele</a:t>
            </a:r>
            <a:r>
              <a:rPr lang="en-US" b="1" dirty="0">
                <a:solidFill>
                  <a:srgbClr val="92D050"/>
                </a:solidFill>
              </a:rPr>
              <a:t> de </a:t>
            </a:r>
            <a:r>
              <a:rPr lang="en-US" b="1" dirty="0" err="1">
                <a:solidFill>
                  <a:srgbClr val="92D050"/>
                </a:solidFill>
              </a:rPr>
              <a:t>intrare</a:t>
            </a:r>
            <a:r>
              <a:rPr lang="en-US" b="1" dirty="0">
                <a:solidFill>
                  <a:srgbClr val="92D050"/>
                </a:solidFill>
              </a:rPr>
              <a:t> ale </a:t>
            </a:r>
            <a:r>
              <a:rPr lang="en-US" b="1" dirty="0" err="1">
                <a:solidFill>
                  <a:srgbClr val="92D050"/>
                </a:solidFill>
              </a:rPr>
              <a:t>unei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probleme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si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poate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calcula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valorile</a:t>
            </a:r>
            <a:r>
              <a:rPr lang="en-US" b="1" dirty="0">
                <a:solidFill>
                  <a:srgbClr val="92D050"/>
                </a:solidFill>
              </a:rPr>
              <a:t>, </a:t>
            </a:r>
            <a:r>
              <a:rPr lang="en-US" b="1" dirty="0" err="1">
                <a:solidFill>
                  <a:srgbClr val="92D050"/>
                </a:solidFill>
              </a:rPr>
              <a:t>si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poate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vizualiza</a:t>
            </a:r>
            <a:r>
              <a:rPr lang="en-US" b="1" dirty="0">
                <a:solidFill>
                  <a:srgbClr val="92D050"/>
                </a:solidFill>
              </a:rPr>
              <a:t>  </a:t>
            </a:r>
            <a:r>
              <a:rPr lang="en-US" b="1" dirty="0" err="1">
                <a:solidFill>
                  <a:srgbClr val="92D050"/>
                </a:solidFill>
              </a:rPr>
              <a:t>pasii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detaliati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impreuna</a:t>
            </a:r>
            <a:r>
              <a:rPr lang="en-US" b="1" dirty="0">
                <a:solidFill>
                  <a:srgbClr val="92D050"/>
                </a:solidFill>
              </a:rPr>
              <a:t> cu un heat map in care </a:t>
            </a:r>
            <a:r>
              <a:rPr lang="en-US" b="1" dirty="0" err="1">
                <a:solidFill>
                  <a:srgbClr val="92D050"/>
                </a:solidFill>
              </a:rPr>
              <a:t>este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explicata</a:t>
            </a:r>
            <a:r>
              <a:rPr lang="en-US" b="1" dirty="0">
                <a:solidFill>
                  <a:srgbClr val="92D050"/>
                </a:solidFill>
              </a:rPr>
              <a:t> in </a:t>
            </a:r>
            <a:r>
              <a:rPr lang="en-US" b="1" dirty="0" err="1">
                <a:solidFill>
                  <a:srgbClr val="92D050"/>
                </a:solidFill>
              </a:rPr>
              <a:t>detaliu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fiecare</a:t>
            </a:r>
            <a:r>
              <a:rPr lang="en-US" b="1" dirty="0">
                <a:solidFill>
                  <a:srgbClr val="92D050"/>
                </a:solidFill>
              </a:rPr>
              <a:t> </a:t>
            </a:r>
            <a:r>
              <a:rPr lang="en-US" b="1" dirty="0" err="1">
                <a:solidFill>
                  <a:srgbClr val="92D050"/>
                </a:solidFill>
              </a:rPr>
              <a:t>operatie</a:t>
            </a:r>
            <a:endParaRPr lang="en-US" b="1" dirty="0">
              <a:solidFill>
                <a:srgbClr val="92D050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21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9078E-16E6-44C4-2A30-73C672F63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583" y="328766"/>
            <a:ext cx="8554417" cy="62004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38FD42-2C7A-BFBC-34FC-8DE6AC01BBD9}"/>
              </a:ext>
            </a:extLst>
          </p:cNvPr>
          <p:cNvSpPr txBox="1"/>
          <p:nvPr/>
        </p:nvSpPr>
        <p:spPr>
          <a:xfrm flipH="1">
            <a:off x="78656" y="0"/>
            <a:ext cx="355892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exemplul</a:t>
            </a:r>
            <a:r>
              <a:rPr lang="en-US" sz="2200" dirty="0"/>
              <a:t> </a:t>
            </a:r>
            <a:r>
              <a:rPr lang="en-US" sz="2200" dirty="0" err="1"/>
              <a:t>alăturat</a:t>
            </a:r>
            <a:r>
              <a:rPr lang="en-US" sz="2200" dirty="0"/>
              <a:t>,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prezentată</a:t>
            </a:r>
            <a:r>
              <a:rPr lang="en-US" sz="2200" dirty="0"/>
              <a:t> o </a:t>
            </a:r>
            <a:r>
              <a:rPr lang="en-US" sz="2200" dirty="0" err="1"/>
              <a:t>metodă</a:t>
            </a:r>
            <a:r>
              <a:rPr lang="en-US" sz="2200" dirty="0"/>
              <a:t> de </a:t>
            </a:r>
            <a:r>
              <a:rPr lang="en-US" sz="2200" b="1" dirty="0" err="1"/>
              <a:t>calcul</a:t>
            </a:r>
            <a:r>
              <a:rPr lang="en-US" sz="2200" b="1" dirty="0"/>
              <a:t> numeric al </a:t>
            </a:r>
            <a:r>
              <a:rPr lang="en-US" sz="2200" b="1" dirty="0" err="1"/>
              <a:t>integralei</a:t>
            </a:r>
            <a:r>
              <a:rPr lang="en-US" sz="2200" b="1" dirty="0"/>
              <a:t> </a:t>
            </a:r>
            <a:r>
              <a:rPr lang="en-US" sz="2200" b="1" dirty="0" err="1"/>
              <a:t>unei</a:t>
            </a:r>
            <a:r>
              <a:rPr lang="en-US" sz="2200" b="1" dirty="0"/>
              <a:t> </a:t>
            </a:r>
            <a:r>
              <a:rPr lang="en-US" sz="2200" b="1" dirty="0" err="1"/>
              <a:t>funcții</a:t>
            </a:r>
            <a:r>
              <a:rPr lang="en-US" sz="2200" b="1" dirty="0"/>
              <a:t> pe un </a:t>
            </a:r>
            <a:r>
              <a:rPr lang="en-US" sz="2200" b="1" dirty="0" err="1"/>
              <a:t>domeniu</a:t>
            </a:r>
            <a:r>
              <a:rPr lang="en-US" sz="2200" b="1" dirty="0"/>
              <a:t> de </a:t>
            </a:r>
            <a:r>
              <a:rPr lang="en-US" sz="2200" b="1" dirty="0" err="1"/>
              <a:t>formă</a:t>
            </a:r>
            <a:r>
              <a:rPr lang="en-US" sz="2200" b="1" dirty="0"/>
              <a:t> </a:t>
            </a:r>
            <a:r>
              <a:rPr lang="en-US" sz="2200" b="1" dirty="0" err="1"/>
              <a:t>poligonală</a:t>
            </a:r>
            <a:r>
              <a:rPr lang="en-US" sz="2200" dirty="0"/>
              <a:t>. </a:t>
            </a:r>
            <a:r>
              <a:rPr lang="en-US" sz="2200" b="1" dirty="0" err="1"/>
              <a:t>Reprezentarea</a:t>
            </a:r>
            <a:r>
              <a:rPr lang="en-US" sz="2200" b="1" dirty="0"/>
              <a:t> </a:t>
            </a:r>
            <a:r>
              <a:rPr lang="en-US" sz="2200" b="1" dirty="0" err="1"/>
              <a:t>domeniului</a:t>
            </a:r>
            <a:r>
              <a:rPr lang="en-US" sz="2200" b="1" dirty="0"/>
              <a:t> </a:t>
            </a:r>
            <a:r>
              <a:rPr lang="en-US" sz="2200" b="1" dirty="0" err="1"/>
              <a:t>poligonal</a:t>
            </a:r>
            <a:br>
              <a:rPr lang="en-US" sz="2200" dirty="0"/>
            </a:br>
            <a:r>
              <a:rPr lang="en-US" sz="2200" dirty="0" err="1"/>
              <a:t>Domeniul</a:t>
            </a:r>
            <a:r>
              <a:rPr lang="en-US" sz="2200" dirty="0"/>
              <a:t> </a:t>
            </a:r>
            <a:r>
              <a:rPr lang="en-US" sz="2200" dirty="0" err="1"/>
              <a:t>asupra</a:t>
            </a:r>
            <a:r>
              <a:rPr lang="en-US" sz="2200" dirty="0"/>
              <a:t> </a:t>
            </a:r>
            <a:r>
              <a:rPr lang="en-US" sz="2200" dirty="0" err="1"/>
              <a:t>căruia</a:t>
            </a:r>
            <a:r>
              <a:rPr lang="en-US" sz="2200" dirty="0"/>
              <a:t> se </a:t>
            </a:r>
            <a:r>
              <a:rPr lang="en-US" sz="2200" dirty="0" err="1"/>
              <a:t>efectuează</a:t>
            </a:r>
            <a:r>
              <a:rPr lang="en-US" sz="2200" dirty="0"/>
              <a:t> </a:t>
            </a:r>
            <a:r>
              <a:rPr lang="en-US" sz="2200" dirty="0" err="1"/>
              <a:t>integrarea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delimitat</a:t>
            </a:r>
            <a:r>
              <a:rPr lang="en-US" sz="2200" dirty="0"/>
              <a:t> </a:t>
            </a:r>
            <a:r>
              <a:rPr lang="en-US" sz="2200" dirty="0" err="1"/>
              <a:t>printr</a:t>
            </a:r>
            <a:r>
              <a:rPr lang="en-US" sz="2200" dirty="0"/>
              <a:t>-un </a:t>
            </a:r>
            <a:r>
              <a:rPr lang="en-US" sz="2200" dirty="0" err="1"/>
              <a:t>contur</a:t>
            </a:r>
            <a:r>
              <a:rPr lang="en-US" sz="2200" dirty="0"/>
              <a:t> </a:t>
            </a:r>
            <a:r>
              <a:rPr lang="en-US" sz="2200" dirty="0" err="1"/>
              <a:t>poligonal</a:t>
            </a:r>
            <a:r>
              <a:rPr lang="en-US" sz="2200" dirty="0"/>
              <a:t>. </a:t>
            </a:r>
            <a:r>
              <a:rPr lang="en-US" sz="2200" dirty="0" err="1"/>
              <a:t>Acesta</a:t>
            </a:r>
            <a:r>
              <a:rPr lang="en-US" sz="2200" dirty="0"/>
              <a:t> </a:t>
            </a:r>
            <a:r>
              <a:rPr lang="en-US" sz="2200" dirty="0" err="1"/>
              <a:t>poate</a:t>
            </a:r>
            <a:r>
              <a:rPr lang="en-US" sz="2200" dirty="0"/>
              <a:t> fi convex </a:t>
            </a:r>
            <a:r>
              <a:rPr lang="en-US" sz="2200" dirty="0" err="1"/>
              <a:t>sau</a:t>
            </a:r>
            <a:r>
              <a:rPr lang="en-US" sz="2200" dirty="0"/>
              <a:t> </a:t>
            </a:r>
            <a:r>
              <a:rPr lang="en-US" sz="2200" dirty="0" err="1"/>
              <a:t>concav</a:t>
            </a:r>
            <a:r>
              <a:rPr lang="en-US" sz="2200" dirty="0"/>
              <a:t>.</a:t>
            </a:r>
          </a:p>
          <a:p>
            <a:r>
              <a:rPr lang="en-US" sz="2200" b="1" dirty="0" err="1"/>
              <a:t>Triangularea</a:t>
            </a:r>
            <a:r>
              <a:rPr lang="en-US" sz="2200" b="1" dirty="0"/>
              <a:t> </a:t>
            </a:r>
            <a:r>
              <a:rPr lang="en-US" sz="2200" b="1" dirty="0" err="1"/>
              <a:t>domeniului</a:t>
            </a:r>
            <a:br>
              <a:rPr lang="en-US" sz="2200" dirty="0"/>
            </a:br>
            <a:r>
              <a:rPr lang="en-US" sz="2200" dirty="0" err="1"/>
              <a:t>Domeniul</a:t>
            </a:r>
            <a:r>
              <a:rPr lang="en-US" sz="2200" dirty="0"/>
              <a:t> </a:t>
            </a:r>
            <a:r>
              <a:rPr lang="en-US" sz="2200" dirty="0" err="1"/>
              <a:t>este</a:t>
            </a:r>
            <a:r>
              <a:rPr lang="en-US" sz="2200" dirty="0"/>
              <a:t> </a:t>
            </a:r>
            <a:r>
              <a:rPr lang="en-US" sz="2200" dirty="0" err="1"/>
              <a:t>împărțit</a:t>
            </a:r>
            <a:r>
              <a:rPr lang="en-US" sz="2200" dirty="0"/>
              <a:t> </a:t>
            </a:r>
            <a:r>
              <a:rPr lang="en-US" sz="2200" dirty="0" err="1"/>
              <a:t>în</a:t>
            </a:r>
            <a:r>
              <a:rPr lang="en-US" sz="2200" dirty="0"/>
              <a:t> </a:t>
            </a:r>
            <a:r>
              <a:rPr lang="en-US" sz="2200" dirty="0" err="1"/>
              <a:t>triunghiuri</a:t>
            </a:r>
            <a:r>
              <a:rPr lang="en-US" sz="2200" dirty="0"/>
              <a:t> </a:t>
            </a:r>
            <a:r>
              <a:rPr lang="en-US" sz="2200" dirty="0" err="1"/>
              <a:t>necongruente</a:t>
            </a:r>
            <a:r>
              <a:rPr lang="en-US" sz="2200" dirty="0"/>
              <a:t>. </a:t>
            </a:r>
            <a:r>
              <a:rPr lang="en-US" sz="2200" dirty="0" err="1"/>
              <a:t>Această</a:t>
            </a:r>
            <a:r>
              <a:rPr lang="en-US" sz="2200" dirty="0"/>
              <a:t> </a:t>
            </a:r>
            <a:r>
              <a:rPr lang="en-US" sz="2200" dirty="0" err="1"/>
              <a:t>discretizare</a:t>
            </a:r>
            <a:r>
              <a:rPr lang="en-US" sz="2200" dirty="0"/>
              <a:t> </a:t>
            </a:r>
            <a:r>
              <a:rPr lang="en-US" sz="2200" dirty="0" err="1"/>
              <a:t>permite</a:t>
            </a:r>
            <a:r>
              <a:rPr lang="en-US" sz="2200" dirty="0"/>
              <a:t> </a:t>
            </a:r>
            <a:r>
              <a:rPr lang="en-US" sz="2200" dirty="0" err="1"/>
              <a:t>aplicarea</a:t>
            </a:r>
            <a:r>
              <a:rPr lang="en-US" sz="2200" dirty="0"/>
              <a:t> </a:t>
            </a:r>
            <a:r>
              <a:rPr lang="en-US" sz="2200" dirty="0" err="1"/>
              <a:t>metodelor</a:t>
            </a:r>
            <a:r>
              <a:rPr lang="en-US" sz="2200" dirty="0"/>
              <a:t> </a:t>
            </a:r>
            <a:r>
              <a:rPr lang="en-US" sz="2200" dirty="0" err="1"/>
              <a:t>numerice</a:t>
            </a:r>
            <a:r>
              <a:rPr lang="en-US" sz="2200" dirty="0"/>
              <a:t> </a:t>
            </a:r>
            <a:r>
              <a:rPr lang="en-US" sz="2200" dirty="0" err="1"/>
              <a:t>specifice</a:t>
            </a:r>
            <a:r>
              <a:rPr lang="en-US" sz="2200" dirty="0"/>
              <a:t> </a:t>
            </a:r>
            <a:r>
              <a:rPr lang="en-US" sz="2200" dirty="0" err="1"/>
              <a:t>fiecărui</a:t>
            </a:r>
            <a:r>
              <a:rPr lang="en-US" sz="2200" dirty="0"/>
              <a:t> element </a:t>
            </a:r>
            <a:r>
              <a:rPr lang="en-US" sz="2200" dirty="0" err="1"/>
              <a:t>triunghiular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376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AC6B38-D583-74A9-D3A0-24FCDE162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7575" y="938823"/>
            <a:ext cx="6774426" cy="54620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8BF62E-4E7B-4564-F038-A3E5BD56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823"/>
            <a:ext cx="5417574" cy="54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9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14DB-8885-1409-CC70-8441DA19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Explicații</a:t>
            </a:r>
            <a:r>
              <a:rPr lang="en-US" b="1" dirty="0"/>
              <a:t> </a:t>
            </a:r>
            <a:r>
              <a:rPr lang="en-US" b="1" dirty="0" err="1"/>
              <a:t>Detaliate</a:t>
            </a:r>
            <a:r>
              <a:rPr lang="en-US" b="1" dirty="0"/>
              <a:t> ale </a:t>
            </a:r>
            <a:r>
              <a:rPr lang="en-US" b="1" dirty="0" err="1"/>
              <a:t>Codului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DFF5C6-D52C-9D62-0528-614010F4A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277" y="3061932"/>
            <a:ext cx="1075628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inițializează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Callback‑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Solve/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Vizualizează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citesc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rulează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algoritmul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populează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tabelul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axele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Slider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ValueChangedFcn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pașii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animației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ReturnButtonCallback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închide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sub‑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aplicația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relansează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launcher‑ul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OOP: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între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numerică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5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F2326-E61F-F95D-50A0-C6FE7A31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🔚 </a:t>
            </a:r>
            <a:r>
              <a:rPr lang="it-IT" i="1" dirty="0"/>
              <a:t>Concluzii și posibile extinderi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A450-02AC-E7FD-B3EE-816B61F77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2" y="2007753"/>
            <a:ext cx="10353762" cy="4058751"/>
          </a:xfrm>
        </p:spPr>
        <p:txBody>
          <a:bodyPr/>
          <a:lstStyle/>
          <a:p>
            <a:r>
              <a:rPr lang="en-US" b="1" dirty="0" err="1"/>
              <a:t>Conținut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aplicație</a:t>
            </a:r>
            <a:r>
              <a:rPr lang="en-US" dirty="0"/>
              <a:t> </a:t>
            </a:r>
            <a:r>
              <a:rPr lang="en-US" dirty="0" err="1"/>
              <a:t>modulară</a:t>
            </a:r>
            <a:r>
              <a:rPr lang="en-US" dirty="0"/>
              <a:t>, </a:t>
            </a:r>
            <a:r>
              <a:rPr lang="en-US" dirty="0" err="1"/>
              <a:t>extensibilă</a:t>
            </a:r>
            <a:r>
              <a:rPr lang="en-US" dirty="0"/>
              <a:t>, cu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prietenoasă</a:t>
            </a:r>
            <a:endParaRPr lang="en-US" dirty="0"/>
          </a:p>
          <a:p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folosită</a:t>
            </a:r>
            <a:r>
              <a:rPr lang="en-US" dirty="0"/>
              <a:t> ca </a:t>
            </a:r>
            <a:r>
              <a:rPr lang="en-US" dirty="0" err="1"/>
              <a:t>punct</a:t>
            </a:r>
            <a:r>
              <a:rPr lang="en-US" dirty="0"/>
              <a:t> central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explorarea</a:t>
            </a:r>
            <a:r>
              <a:rPr lang="en-US" dirty="0"/>
              <a:t> </a:t>
            </a:r>
            <a:r>
              <a:rPr lang="en-US" dirty="0" err="1"/>
              <a:t>metodelor</a:t>
            </a:r>
            <a:r>
              <a:rPr lang="en-US" dirty="0"/>
              <a:t> </a:t>
            </a:r>
            <a:r>
              <a:rPr lang="en-US" dirty="0" err="1"/>
              <a:t>numerice</a:t>
            </a:r>
            <a:endParaRPr lang="en-US" dirty="0"/>
          </a:p>
          <a:p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extinderi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Dark/Light mode</a:t>
            </a:r>
            <a:endParaRPr lang="en-US" dirty="0"/>
          </a:p>
          <a:p>
            <a:pPr lvl="1"/>
            <a:r>
              <a:rPr lang="en-US" dirty="0"/>
              <a:t>Export date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rezultate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63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3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4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74</TotalTime>
  <Words>421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Calisto MT</vt:lpstr>
      <vt:lpstr>Century Gothic</vt:lpstr>
      <vt:lpstr>Corbel</vt:lpstr>
      <vt:lpstr>Tw Cen MT</vt:lpstr>
      <vt:lpstr>Wingdings 2</vt:lpstr>
      <vt:lpstr>Wingdings 3</vt:lpstr>
      <vt:lpstr>Ion</vt:lpstr>
      <vt:lpstr>Slate</vt:lpstr>
      <vt:lpstr>Depth</vt:lpstr>
      <vt:lpstr>Circuit</vt:lpstr>
      <vt:lpstr>  Aplicatie MatLab App Designer  Ploae Darius-Adonis-Ionut CEN 2.2B</vt:lpstr>
      <vt:lpstr>Introducere</vt:lpstr>
      <vt:lpstr>🎯 Scopul aplicației</vt:lpstr>
      <vt:lpstr>Structura aplicației</vt:lpstr>
      <vt:lpstr>Exemplu exercitiu</vt:lpstr>
      <vt:lpstr>PowerPoint Presentation</vt:lpstr>
      <vt:lpstr>PowerPoint Presentation</vt:lpstr>
      <vt:lpstr> Explicații Detaliate ale Codului</vt:lpstr>
      <vt:lpstr>🔚 Concluzii și posibile extinderi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darius ploae</dc:creator>
  <cp:lastModifiedBy>darius ploae</cp:lastModifiedBy>
  <cp:revision>10</cp:revision>
  <dcterms:created xsi:type="dcterms:W3CDTF">2025-07-09T15:56:38Z</dcterms:created>
  <dcterms:modified xsi:type="dcterms:W3CDTF">2025-07-10T12:30:14Z</dcterms:modified>
</cp:coreProperties>
</file>