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embeddedFontLst>
    <p:embeddedFont>
      <p:font typeface="Barlow Bold" panose="00000800000000000000" pitchFamily="2" charset="0"/>
      <p:bold r:id="rId11"/>
    </p:embeddedFont>
    <p:embeddedFont>
      <p:font typeface="Calibri" panose="020F0502020204030204" pitchFamily="34" charset="0"/>
      <p:regular r:id="rId12"/>
      <p:bold r:id="rId13"/>
      <p:italic r:id="rId14"/>
      <p:boldItalic r:id="rId15"/>
    </p:embeddedFont>
    <p:embeddedFont>
      <p:font typeface="Consolas" panose="020B0609020204030204" pitchFamily="49" charset="0"/>
      <p:regular r:id="rId16"/>
      <p:bold r:id="rId17"/>
      <p:italic r:id="rId18"/>
      <p:boldItalic r:id="rId19"/>
    </p:embeddedFont>
    <p:embeddedFont>
      <p:font typeface="Montserrat" panose="00000500000000000000" pitchFamily="2" charset="0"/>
      <p:regular r:id="rId20"/>
      <p:bold r:id="rId21"/>
    </p:embeddedFont>
  </p:embeddedFontLst>
  <p:defaultTextStyle>
    <a:defPPr>
      <a:defRPr lang="en-R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0" d="100"/>
          <a:sy n="60" d="100"/>
        </p:scale>
        <p:origin x="42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viewProps" Target="view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5236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00"/>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hyperlink" Target="https://taupe-sopapillas-48e4a5.netlify.app/" TargetMode="External"/><Relationship Id="rId3" Type="http://schemas.openxmlformats.org/officeDocument/2006/relationships/hyperlink" Target="https://getbootstrap.com" TargetMode="External"/><Relationship Id="rId7" Type="http://schemas.openxmlformats.org/officeDocument/2006/relationships/hyperlink" Target="https://github.com/Silas-Hakuzwimana/final-project.git" TargetMode="External"/><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hyperlink" Target="https://github.com/Silas-Hakuzwimana/feb-2025-final-project-and-deployment-Silas-Hakuzwimana.git" TargetMode="External"/><Relationship Id="rId5" Type="http://schemas.openxmlformats.org/officeDocument/2006/relationships/hyperlink" Target="mailto:hakuzwisilas@gmail.com" TargetMode="External"/><Relationship Id="rId4" Type="http://schemas.openxmlformats.org/officeDocument/2006/relationships/hyperlink" Target="https://fontawesome.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00">
              <a:alpha val="80000"/>
            </a:srgbClr>
          </a:solidFill>
          <a:ln/>
        </p:spPr>
      </p:sp>
      <p:sp>
        <p:nvSpPr>
          <p:cNvPr id="4" name="Text 1"/>
          <p:cNvSpPr/>
          <p:nvPr/>
        </p:nvSpPr>
        <p:spPr>
          <a:xfrm>
            <a:off x="864037" y="1775103"/>
            <a:ext cx="12902327" cy="1624251"/>
          </a:xfrm>
          <a:prstGeom prst="rect">
            <a:avLst/>
          </a:prstGeom>
          <a:noFill/>
          <a:ln/>
        </p:spPr>
        <p:txBody>
          <a:bodyPr wrap="square" lIns="0" tIns="0" rIns="0" bIns="0" rtlCol="0" anchor="t"/>
          <a:lstStyle/>
          <a:p>
            <a:pPr marL="0" indent="0" algn="l">
              <a:lnSpc>
                <a:spcPts val="6350"/>
              </a:lnSpc>
              <a:buNone/>
            </a:pPr>
            <a:r>
              <a:rPr lang="en-US" sz="5100" b="1" dirty="0">
                <a:solidFill>
                  <a:srgbClr val="FFFFFF"/>
                </a:solidFill>
                <a:latin typeface="Barlow Bold" pitchFamily="34" charset="0"/>
                <a:ea typeface="Barlow Bold" pitchFamily="34" charset="-122"/>
                <a:cs typeface="Barlow Bold" pitchFamily="34" charset="-120"/>
              </a:rPr>
              <a:t>ShopEase – Modern E-commerce Frontend Website</a:t>
            </a:r>
            <a:endParaRPr lang="en-US" sz="5100" dirty="0"/>
          </a:p>
        </p:txBody>
      </p:sp>
      <p:sp>
        <p:nvSpPr>
          <p:cNvPr id="5" name="Text 2"/>
          <p:cNvSpPr/>
          <p:nvPr/>
        </p:nvSpPr>
        <p:spPr>
          <a:xfrm>
            <a:off x="864037" y="3769638"/>
            <a:ext cx="12902327" cy="1975247"/>
          </a:xfrm>
          <a:prstGeom prst="rect">
            <a:avLst/>
          </a:prstGeom>
          <a:noFill/>
          <a:ln/>
        </p:spPr>
        <p:txBody>
          <a:bodyPr wrap="square" lIns="0" tIns="0" rIns="0" bIns="0" rtlCol="0" anchor="t"/>
          <a:lstStyle/>
          <a:p>
            <a:pPr marL="0" indent="0" algn="l">
              <a:lnSpc>
                <a:spcPts val="3100"/>
              </a:lnSpc>
              <a:buNone/>
            </a:pPr>
            <a:r>
              <a:rPr lang="en-US" sz="1900" dirty="0">
                <a:solidFill>
                  <a:srgbClr val="FFFFFF"/>
                </a:solidFill>
                <a:latin typeface="Montserrat" pitchFamily="34" charset="0"/>
                <a:ea typeface="Montserrat" pitchFamily="34" charset="-122"/>
                <a:cs typeface="Montserrat" pitchFamily="34" charset="-120"/>
              </a:rPr>
              <a:t>This document provides a comprehensive overview of ShopEase, a modern and responsive e-commerce frontend web project. It covers the project's architecture, technologies used, key features, page descriptions, folder structure, and future enhancement plans. Intended for developers and technical project managers, this guide serves as both an introduction and a reference for implementation and continued development.</a:t>
            </a:r>
            <a:endParaRPr lang="en-US" sz="19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864037" y="1208961"/>
            <a:ext cx="9577864" cy="812125"/>
          </a:xfrm>
          <a:prstGeom prst="rect">
            <a:avLst/>
          </a:prstGeom>
          <a:noFill/>
          <a:ln/>
        </p:spPr>
        <p:txBody>
          <a:bodyPr wrap="none" lIns="0" tIns="0" rIns="0" bIns="0" rtlCol="0" anchor="t"/>
          <a:lstStyle/>
          <a:p>
            <a:pPr marL="0" indent="0" algn="l">
              <a:lnSpc>
                <a:spcPts val="6350"/>
              </a:lnSpc>
              <a:buNone/>
            </a:pPr>
            <a:r>
              <a:rPr lang="en-US" sz="5100" b="1" dirty="0">
                <a:solidFill>
                  <a:srgbClr val="2E3C4E"/>
                </a:solidFill>
                <a:latin typeface="Barlow Bold" pitchFamily="34" charset="0"/>
                <a:ea typeface="Barlow Bold" pitchFamily="34" charset="-122"/>
                <a:cs typeface="Barlow Bold" pitchFamily="34" charset="-120"/>
              </a:rPr>
              <a:t>Project Overview and Description</a:t>
            </a:r>
            <a:endParaRPr lang="en-US" sz="5100" dirty="0"/>
          </a:p>
        </p:txBody>
      </p:sp>
      <p:sp>
        <p:nvSpPr>
          <p:cNvPr id="3" name="Text 1"/>
          <p:cNvSpPr/>
          <p:nvPr/>
        </p:nvSpPr>
        <p:spPr>
          <a:xfrm>
            <a:off x="864037" y="2514838"/>
            <a:ext cx="12902327" cy="1580198"/>
          </a:xfrm>
          <a:prstGeom prst="rect">
            <a:avLst/>
          </a:prstGeom>
          <a:noFill/>
          <a:ln/>
        </p:spPr>
        <p:txBody>
          <a:bodyPr wrap="square" lIns="0" tIns="0" rIns="0" bIns="0" rtlCol="0" anchor="t"/>
          <a:lstStyle/>
          <a:p>
            <a:pPr marL="0" indent="0" algn="l">
              <a:lnSpc>
                <a:spcPts val="3100"/>
              </a:lnSpc>
              <a:buNone/>
            </a:pPr>
            <a:r>
              <a:rPr lang="en-US" sz="1900" dirty="0">
                <a:solidFill>
                  <a:srgbClr val="384653"/>
                </a:solidFill>
                <a:latin typeface="Montserrat" pitchFamily="34" charset="0"/>
                <a:ea typeface="Montserrat" pitchFamily="34" charset="-122"/>
                <a:cs typeface="Montserrat" pitchFamily="34" charset="-120"/>
              </a:rPr>
              <a:t>ShopEase is designed as a modern, responsive e-commerce frontend built with web standards HTML5, CSS3, and JavaScript. It offers users a clean and intuitive interface where they can browse product categories, view featured product listings, explore discounts and deals, and access brand and contact information.</a:t>
            </a:r>
            <a:endParaRPr lang="en-US" sz="1900" dirty="0"/>
          </a:p>
        </p:txBody>
      </p:sp>
      <p:sp>
        <p:nvSpPr>
          <p:cNvPr id="4" name="Text 2"/>
          <p:cNvSpPr/>
          <p:nvPr/>
        </p:nvSpPr>
        <p:spPr>
          <a:xfrm>
            <a:off x="864037" y="4372689"/>
            <a:ext cx="12902327" cy="1185148"/>
          </a:xfrm>
          <a:prstGeom prst="rect">
            <a:avLst/>
          </a:prstGeom>
          <a:noFill/>
          <a:ln/>
        </p:spPr>
        <p:txBody>
          <a:bodyPr wrap="square" lIns="0" tIns="0" rIns="0" bIns="0" rtlCol="0" anchor="t"/>
          <a:lstStyle/>
          <a:p>
            <a:pPr marL="0" indent="0" algn="l">
              <a:lnSpc>
                <a:spcPts val="3100"/>
              </a:lnSpc>
              <a:buNone/>
            </a:pPr>
            <a:r>
              <a:rPr lang="en-US" sz="1900" dirty="0">
                <a:solidFill>
                  <a:srgbClr val="384653"/>
                </a:solidFill>
                <a:latin typeface="Montserrat" pitchFamily="34" charset="0"/>
                <a:ea typeface="Montserrat" pitchFamily="34" charset="-122"/>
                <a:cs typeface="Montserrat" pitchFamily="34" charset="-120"/>
              </a:rPr>
              <a:t>The user experience centers on simplicity and usability, leveraging Bootstrap 5 for a fluid grid system and responsive design, and Font Awesome for consistent iconography. The frontend is developed independently of backend services, enabling seamless integration with any backend technology or API.</a:t>
            </a:r>
            <a:endParaRPr lang="en-US" sz="1900" dirty="0"/>
          </a:p>
        </p:txBody>
      </p:sp>
      <p:sp>
        <p:nvSpPr>
          <p:cNvPr id="5" name="Text 3"/>
          <p:cNvSpPr/>
          <p:nvPr/>
        </p:nvSpPr>
        <p:spPr>
          <a:xfrm>
            <a:off x="864037" y="5835491"/>
            <a:ext cx="12902327" cy="1185148"/>
          </a:xfrm>
          <a:prstGeom prst="rect">
            <a:avLst/>
          </a:prstGeom>
          <a:noFill/>
          <a:ln/>
        </p:spPr>
        <p:txBody>
          <a:bodyPr wrap="square" lIns="0" tIns="0" rIns="0" bIns="0" rtlCol="0" anchor="t"/>
          <a:lstStyle/>
          <a:p>
            <a:pPr marL="0" indent="0" algn="l">
              <a:lnSpc>
                <a:spcPts val="3100"/>
              </a:lnSpc>
              <a:buNone/>
            </a:pPr>
            <a:r>
              <a:rPr lang="en-US" sz="1900" dirty="0">
                <a:solidFill>
                  <a:srgbClr val="384653"/>
                </a:solidFill>
                <a:latin typeface="Montserrat" pitchFamily="34" charset="0"/>
                <a:ea typeface="Montserrat" pitchFamily="34" charset="-122"/>
                <a:cs typeface="Montserrat" pitchFamily="34" charset="-120"/>
              </a:rPr>
              <a:t>The static nature of the frontend removes the need for server setup, allowing quick deployment or testing in any modern web browser. This architectural choice also emphasizes frontend agility and rapid prototyping with future plans for backend connectivity.</a:t>
            </a:r>
            <a:endParaRPr lang="en-US" sz="1900" dirty="0"/>
          </a:p>
        </p:txBody>
      </p:sp>
      <p:sp>
        <p:nvSpPr>
          <p:cNvPr id="6" name="Rectangle: Rounded Corners 5">
            <a:extLst>
              <a:ext uri="{FF2B5EF4-FFF2-40B4-BE49-F238E27FC236}">
                <a16:creationId xmlns:a16="http://schemas.microsoft.com/office/drawing/2014/main" id="{FC8F9C7D-A5E1-4360-B99E-D228A09D4589}"/>
              </a:ext>
            </a:extLst>
          </p:cNvPr>
          <p:cNvSpPr/>
          <p:nvPr/>
        </p:nvSpPr>
        <p:spPr>
          <a:xfrm>
            <a:off x="12684642" y="7514034"/>
            <a:ext cx="1945758" cy="715566"/>
          </a:xfrm>
          <a:prstGeom prst="round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RW"/>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59262" y="615791"/>
            <a:ext cx="9807893" cy="713542"/>
          </a:xfrm>
          <a:prstGeom prst="rect">
            <a:avLst/>
          </a:prstGeom>
          <a:noFill/>
          <a:ln/>
        </p:spPr>
        <p:txBody>
          <a:bodyPr wrap="none" lIns="0" tIns="0" rIns="0" bIns="0" rtlCol="0" anchor="t"/>
          <a:lstStyle/>
          <a:p>
            <a:pPr marL="0" indent="0" algn="l">
              <a:lnSpc>
                <a:spcPts val="5600"/>
              </a:lnSpc>
              <a:buNone/>
            </a:pPr>
            <a:r>
              <a:rPr lang="en-US" sz="4450" b="1" dirty="0">
                <a:solidFill>
                  <a:srgbClr val="2E3C4E"/>
                </a:solidFill>
                <a:latin typeface="Barlow Bold" pitchFamily="34" charset="0"/>
                <a:ea typeface="Barlow Bold" pitchFamily="34" charset="-122"/>
                <a:cs typeface="Barlow Bold" pitchFamily="34" charset="-120"/>
              </a:rPr>
              <a:t>Technology Stack and Folder Structure</a:t>
            </a:r>
            <a:endParaRPr lang="en-US" sz="4450" dirty="0"/>
          </a:p>
        </p:txBody>
      </p:sp>
      <p:sp>
        <p:nvSpPr>
          <p:cNvPr id="3" name="Text 1"/>
          <p:cNvSpPr/>
          <p:nvPr/>
        </p:nvSpPr>
        <p:spPr>
          <a:xfrm>
            <a:off x="759262" y="1763197"/>
            <a:ext cx="13111877" cy="347067"/>
          </a:xfrm>
          <a:prstGeom prst="rect">
            <a:avLst/>
          </a:prstGeom>
          <a:noFill/>
          <a:ln/>
        </p:spPr>
        <p:txBody>
          <a:bodyPr wrap="none" lIns="0" tIns="0" rIns="0" bIns="0" rtlCol="0" anchor="t"/>
          <a:lstStyle/>
          <a:p>
            <a:pPr marL="0" indent="0" algn="l">
              <a:lnSpc>
                <a:spcPts val="2700"/>
              </a:lnSpc>
              <a:buNone/>
            </a:pPr>
            <a:r>
              <a:rPr lang="en-US" sz="1700" dirty="0">
                <a:solidFill>
                  <a:srgbClr val="384653"/>
                </a:solidFill>
                <a:latin typeface="Montserrat" pitchFamily="34" charset="0"/>
                <a:ea typeface="Montserrat" pitchFamily="34" charset="-122"/>
                <a:cs typeface="Montserrat" pitchFamily="34" charset="-120"/>
              </a:rPr>
              <a:t>The project employs the following technologies:</a:t>
            </a:r>
            <a:endParaRPr lang="en-US" sz="1700" dirty="0"/>
          </a:p>
        </p:txBody>
      </p:sp>
      <p:sp>
        <p:nvSpPr>
          <p:cNvPr id="4" name="Text 2"/>
          <p:cNvSpPr/>
          <p:nvPr/>
        </p:nvSpPr>
        <p:spPr>
          <a:xfrm>
            <a:off x="759262" y="2354223"/>
            <a:ext cx="13111877" cy="347067"/>
          </a:xfrm>
          <a:prstGeom prst="rect">
            <a:avLst/>
          </a:prstGeom>
          <a:noFill/>
          <a:ln/>
        </p:spPr>
        <p:txBody>
          <a:bodyPr wrap="none" lIns="0" tIns="0" rIns="0" bIns="0" rtlCol="0" anchor="t"/>
          <a:lstStyle/>
          <a:p>
            <a:pPr marL="342900" indent="-342900" algn="l">
              <a:lnSpc>
                <a:spcPts val="2700"/>
              </a:lnSpc>
              <a:buSzPct val="100000"/>
              <a:buChar char="•"/>
            </a:pPr>
            <a:r>
              <a:rPr lang="en-US" sz="1700" b="1" dirty="0">
                <a:solidFill>
                  <a:srgbClr val="384653"/>
                </a:solidFill>
                <a:latin typeface="Montserrat" pitchFamily="34" charset="0"/>
                <a:ea typeface="Montserrat" pitchFamily="34" charset="-122"/>
                <a:cs typeface="Montserrat" pitchFamily="34" charset="-120"/>
              </a:rPr>
              <a:t>HTML5:</a:t>
            </a:r>
            <a:r>
              <a:rPr lang="en-US" sz="1700" dirty="0">
                <a:solidFill>
                  <a:srgbClr val="384653"/>
                </a:solidFill>
                <a:latin typeface="Montserrat" pitchFamily="34" charset="0"/>
                <a:ea typeface="Montserrat" pitchFamily="34" charset="-122"/>
                <a:cs typeface="Montserrat" pitchFamily="34" charset="-120"/>
              </a:rPr>
              <a:t> Provides the structural foundation of the web pages and semantic markup</a:t>
            </a:r>
            <a:endParaRPr lang="en-US" sz="1700" dirty="0"/>
          </a:p>
        </p:txBody>
      </p:sp>
      <p:sp>
        <p:nvSpPr>
          <p:cNvPr id="5" name="Text 3"/>
          <p:cNvSpPr/>
          <p:nvPr/>
        </p:nvSpPr>
        <p:spPr>
          <a:xfrm>
            <a:off x="759262" y="2777133"/>
            <a:ext cx="13111877" cy="347067"/>
          </a:xfrm>
          <a:prstGeom prst="rect">
            <a:avLst/>
          </a:prstGeom>
          <a:noFill/>
          <a:ln/>
        </p:spPr>
        <p:txBody>
          <a:bodyPr wrap="none" lIns="0" tIns="0" rIns="0" bIns="0" rtlCol="0" anchor="t"/>
          <a:lstStyle/>
          <a:p>
            <a:pPr marL="342900" indent="-342900" algn="l">
              <a:lnSpc>
                <a:spcPts val="2700"/>
              </a:lnSpc>
              <a:buSzPct val="100000"/>
              <a:buChar char="•"/>
            </a:pPr>
            <a:r>
              <a:rPr lang="en-US" sz="1700" b="1" dirty="0">
                <a:solidFill>
                  <a:srgbClr val="384653"/>
                </a:solidFill>
                <a:latin typeface="Montserrat" pitchFamily="34" charset="0"/>
                <a:ea typeface="Montserrat" pitchFamily="34" charset="-122"/>
                <a:cs typeface="Montserrat" pitchFamily="34" charset="-120"/>
              </a:rPr>
              <a:t>CSS3:</a:t>
            </a:r>
            <a:r>
              <a:rPr lang="en-US" sz="1700" dirty="0">
                <a:solidFill>
                  <a:srgbClr val="384653"/>
                </a:solidFill>
                <a:latin typeface="Montserrat" pitchFamily="34" charset="0"/>
                <a:ea typeface="Montserrat" pitchFamily="34" charset="-122"/>
                <a:cs typeface="Montserrat" pitchFamily="34" charset="-120"/>
              </a:rPr>
              <a:t> Manages styling and adaptations for responsive design</a:t>
            </a:r>
            <a:endParaRPr lang="en-US" sz="1700" dirty="0"/>
          </a:p>
        </p:txBody>
      </p:sp>
      <p:sp>
        <p:nvSpPr>
          <p:cNvPr id="6" name="Text 4"/>
          <p:cNvSpPr/>
          <p:nvPr/>
        </p:nvSpPr>
        <p:spPr>
          <a:xfrm>
            <a:off x="759262" y="3200043"/>
            <a:ext cx="13111877" cy="347067"/>
          </a:xfrm>
          <a:prstGeom prst="rect">
            <a:avLst/>
          </a:prstGeom>
          <a:noFill/>
          <a:ln/>
        </p:spPr>
        <p:txBody>
          <a:bodyPr wrap="none" lIns="0" tIns="0" rIns="0" bIns="0" rtlCol="0" anchor="t"/>
          <a:lstStyle/>
          <a:p>
            <a:pPr marL="342900" indent="-342900" algn="l">
              <a:lnSpc>
                <a:spcPts val="2700"/>
              </a:lnSpc>
              <a:buSzPct val="100000"/>
              <a:buChar char="•"/>
            </a:pPr>
            <a:r>
              <a:rPr lang="en-US" sz="1700" b="1" dirty="0">
                <a:solidFill>
                  <a:srgbClr val="384653"/>
                </a:solidFill>
                <a:latin typeface="Montserrat" pitchFamily="34" charset="0"/>
                <a:ea typeface="Montserrat" pitchFamily="34" charset="-122"/>
                <a:cs typeface="Montserrat" pitchFamily="34" charset="-120"/>
              </a:rPr>
              <a:t>Bootstrap 5.3.3:</a:t>
            </a:r>
            <a:r>
              <a:rPr lang="en-US" sz="1700" dirty="0">
                <a:solidFill>
                  <a:srgbClr val="384653"/>
                </a:solidFill>
                <a:latin typeface="Montserrat" pitchFamily="34" charset="0"/>
                <a:ea typeface="Montserrat" pitchFamily="34" charset="-122"/>
                <a:cs typeface="Montserrat" pitchFamily="34" charset="-120"/>
              </a:rPr>
              <a:t> Utilized for its grid system, pre-built components, and ensuring responsiveness across devices</a:t>
            </a:r>
            <a:endParaRPr lang="en-US" sz="1700" dirty="0"/>
          </a:p>
        </p:txBody>
      </p:sp>
      <p:sp>
        <p:nvSpPr>
          <p:cNvPr id="7" name="Text 5"/>
          <p:cNvSpPr/>
          <p:nvPr/>
        </p:nvSpPr>
        <p:spPr>
          <a:xfrm>
            <a:off x="759262" y="3622953"/>
            <a:ext cx="13111877" cy="347067"/>
          </a:xfrm>
          <a:prstGeom prst="rect">
            <a:avLst/>
          </a:prstGeom>
          <a:noFill/>
          <a:ln/>
        </p:spPr>
        <p:txBody>
          <a:bodyPr wrap="none" lIns="0" tIns="0" rIns="0" bIns="0" rtlCol="0" anchor="t"/>
          <a:lstStyle/>
          <a:p>
            <a:pPr marL="342900" indent="-342900" algn="l">
              <a:lnSpc>
                <a:spcPts val="2700"/>
              </a:lnSpc>
              <a:buSzPct val="100000"/>
              <a:buChar char="•"/>
            </a:pPr>
            <a:r>
              <a:rPr lang="en-US" sz="1700" b="1" dirty="0">
                <a:solidFill>
                  <a:srgbClr val="384653"/>
                </a:solidFill>
                <a:latin typeface="Montserrat" pitchFamily="34" charset="0"/>
                <a:ea typeface="Montserrat" pitchFamily="34" charset="-122"/>
                <a:cs typeface="Montserrat" pitchFamily="34" charset="-120"/>
              </a:rPr>
              <a:t>Font Awesome:</a:t>
            </a:r>
            <a:r>
              <a:rPr lang="en-US" sz="1700" dirty="0">
                <a:solidFill>
                  <a:srgbClr val="384653"/>
                </a:solidFill>
                <a:latin typeface="Montserrat" pitchFamily="34" charset="0"/>
                <a:ea typeface="Montserrat" pitchFamily="34" charset="-122"/>
                <a:cs typeface="Montserrat" pitchFamily="34" charset="-120"/>
              </a:rPr>
              <a:t> Supplies a rich collection of icons used throughout the UI</a:t>
            </a:r>
            <a:endParaRPr lang="en-US" sz="1700" dirty="0"/>
          </a:p>
        </p:txBody>
      </p:sp>
      <p:sp>
        <p:nvSpPr>
          <p:cNvPr id="8" name="Text 6"/>
          <p:cNvSpPr/>
          <p:nvPr/>
        </p:nvSpPr>
        <p:spPr>
          <a:xfrm>
            <a:off x="759262" y="4045863"/>
            <a:ext cx="13111877" cy="347067"/>
          </a:xfrm>
          <a:prstGeom prst="rect">
            <a:avLst/>
          </a:prstGeom>
          <a:noFill/>
          <a:ln/>
        </p:spPr>
        <p:txBody>
          <a:bodyPr wrap="none" lIns="0" tIns="0" rIns="0" bIns="0" rtlCol="0" anchor="t"/>
          <a:lstStyle/>
          <a:p>
            <a:pPr marL="342900" indent="-342900" algn="l">
              <a:lnSpc>
                <a:spcPts val="2700"/>
              </a:lnSpc>
              <a:buSzPct val="100000"/>
              <a:buChar char="•"/>
            </a:pPr>
            <a:r>
              <a:rPr lang="en-US" sz="1700" b="1" dirty="0">
                <a:solidFill>
                  <a:srgbClr val="384653"/>
                </a:solidFill>
                <a:latin typeface="Montserrat" pitchFamily="34" charset="0"/>
                <a:ea typeface="Montserrat" pitchFamily="34" charset="-122"/>
                <a:cs typeface="Montserrat" pitchFamily="34" charset="-120"/>
              </a:rPr>
              <a:t>JavaScript:</a:t>
            </a:r>
            <a:r>
              <a:rPr lang="en-US" sz="1700" dirty="0">
                <a:solidFill>
                  <a:srgbClr val="384653"/>
                </a:solidFill>
                <a:latin typeface="Montserrat" pitchFamily="34" charset="0"/>
                <a:ea typeface="Montserrat" pitchFamily="34" charset="-122"/>
                <a:cs typeface="Montserrat" pitchFamily="34" charset="-120"/>
              </a:rPr>
              <a:t> Enables interactivity, including navigation toggles and dynamic content behaviors</a:t>
            </a:r>
            <a:endParaRPr lang="en-US" sz="1700" dirty="0"/>
          </a:p>
        </p:txBody>
      </p:sp>
      <p:sp>
        <p:nvSpPr>
          <p:cNvPr id="9" name="Text 7"/>
          <p:cNvSpPr/>
          <p:nvPr/>
        </p:nvSpPr>
        <p:spPr>
          <a:xfrm>
            <a:off x="759262" y="4636889"/>
            <a:ext cx="13111877" cy="347067"/>
          </a:xfrm>
          <a:prstGeom prst="rect">
            <a:avLst/>
          </a:prstGeom>
          <a:noFill/>
          <a:ln/>
        </p:spPr>
        <p:txBody>
          <a:bodyPr wrap="none" lIns="0" tIns="0" rIns="0" bIns="0" rtlCol="0" anchor="t"/>
          <a:lstStyle/>
          <a:p>
            <a:pPr marL="0" indent="0" algn="l">
              <a:lnSpc>
                <a:spcPts val="2700"/>
              </a:lnSpc>
              <a:buNone/>
            </a:pPr>
            <a:r>
              <a:rPr lang="en-US" sz="1700" dirty="0">
                <a:solidFill>
                  <a:srgbClr val="384653"/>
                </a:solidFill>
                <a:latin typeface="Montserrat" pitchFamily="34" charset="0"/>
                <a:ea typeface="Montserrat" pitchFamily="34" charset="-122"/>
                <a:cs typeface="Montserrat" pitchFamily="34" charset="-120"/>
              </a:rPr>
              <a:t>The project directory is well-organized to separate concerns:</a:t>
            </a:r>
            <a:endParaRPr lang="en-US" sz="1700" dirty="0"/>
          </a:p>
        </p:txBody>
      </p:sp>
      <p:sp>
        <p:nvSpPr>
          <p:cNvPr id="10" name="Text 8"/>
          <p:cNvSpPr/>
          <p:nvPr/>
        </p:nvSpPr>
        <p:spPr>
          <a:xfrm>
            <a:off x="759262" y="5227915"/>
            <a:ext cx="13111877" cy="347067"/>
          </a:xfrm>
          <a:prstGeom prst="rect">
            <a:avLst/>
          </a:prstGeom>
          <a:noFill/>
          <a:ln/>
        </p:spPr>
        <p:txBody>
          <a:bodyPr wrap="none" lIns="0" tIns="0" rIns="0" bIns="0" rtlCol="0" anchor="t"/>
          <a:lstStyle/>
          <a:p>
            <a:pPr marL="342900" indent="-342900" algn="l">
              <a:lnSpc>
                <a:spcPts val="2700"/>
              </a:lnSpc>
              <a:buSzPct val="100000"/>
              <a:buChar char="•"/>
            </a:pPr>
            <a:r>
              <a:rPr lang="en-US" sz="1700" dirty="0">
                <a:solidFill>
                  <a:srgbClr val="384653"/>
                </a:solidFill>
                <a:highlight>
                  <a:srgbClr val="D4E9F7"/>
                </a:highlight>
                <a:latin typeface="Consolas" pitchFamily="34" charset="0"/>
                <a:ea typeface="Consolas" pitchFamily="34" charset="-122"/>
                <a:cs typeface="Consolas" pitchFamily="34" charset="-120"/>
              </a:rPr>
              <a:t>/ShopEase</a:t>
            </a:r>
            <a:r>
              <a:rPr lang="en-US" sz="1700" dirty="0">
                <a:solidFill>
                  <a:srgbClr val="384653"/>
                </a:solidFill>
                <a:latin typeface="Montserrat" pitchFamily="34" charset="0"/>
                <a:ea typeface="Montserrat" pitchFamily="34" charset="-122"/>
                <a:cs typeface="Montserrat" pitchFamily="34" charset="-120"/>
              </a:rPr>
              <a:t>: Root folder containing all files</a:t>
            </a:r>
            <a:endParaRPr lang="en-US" sz="1700" dirty="0"/>
          </a:p>
        </p:txBody>
      </p:sp>
      <p:sp>
        <p:nvSpPr>
          <p:cNvPr id="11" name="Text 9"/>
          <p:cNvSpPr/>
          <p:nvPr/>
        </p:nvSpPr>
        <p:spPr>
          <a:xfrm>
            <a:off x="759262" y="5650825"/>
            <a:ext cx="13111877" cy="694134"/>
          </a:xfrm>
          <a:prstGeom prst="rect">
            <a:avLst/>
          </a:prstGeom>
          <a:noFill/>
          <a:ln/>
        </p:spPr>
        <p:txBody>
          <a:bodyPr wrap="square" lIns="0" tIns="0" rIns="0" bIns="0" rtlCol="0" anchor="t"/>
          <a:lstStyle/>
          <a:p>
            <a:pPr marL="342900" indent="-342900" algn="l">
              <a:lnSpc>
                <a:spcPts val="2700"/>
              </a:lnSpc>
              <a:buSzPct val="100000"/>
              <a:buChar char="•"/>
            </a:pPr>
            <a:r>
              <a:rPr lang="en-US" sz="1700" dirty="0">
                <a:solidFill>
                  <a:srgbClr val="384653"/>
                </a:solidFill>
                <a:highlight>
                  <a:srgbClr val="D4E9F7"/>
                </a:highlight>
                <a:latin typeface="Consolas" pitchFamily="34" charset="0"/>
                <a:ea typeface="Consolas" pitchFamily="34" charset="-122"/>
                <a:cs typeface="Consolas" pitchFamily="34" charset="-120"/>
              </a:rPr>
              <a:t>index.html, products.html, deals.html, contact.html, cart.html, account.html</a:t>
            </a:r>
            <a:r>
              <a:rPr lang="en-US" sz="1700" dirty="0">
                <a:solidFill>
                  <a:srgbClr val="384653"/>
                </a:solidFill>
                <a:latin typeface="Montserrat" pitchFamily="34" charset="0"/>
                <a:ea typeface="Montserrat" pitchFamily="34" charset="-122"/>
                <a:cs typeface="Montserrat" pitchFamily="34" charset="-120"/>
              </a:rPr>
              <a:t>: Main HTML pages each serving a distinct purpose</a:t>
            </a:r>
            <a:endParaRPr lang="en-US" sz="1700" dirty="0"/>
          </a:p>
        </p:txBody>
      </p:sp>
      <p:sp>
        <p:nvSpPr>
          <p:cNvPr id="12" name="Text 10"/>
          <p:cNvSpPr/>
          <p:nvPr/>
        </p:nvSpPr>
        <p:spPr>
          <a:xfrm>
            <a:off x="759262" y="6420803"/>
            <a:ext cx="13111877" cy="347067"/>
          </a:xfrm>
          <a:prstGeom prst="rect">
            <a:avLst/>
          </a:prstGeom>
          <a:noFill/>
          <a:ln/>
        </p:spPr>
        <p:txBody>
          <a:bodyPr wrap="none" lIns="0" tIns="0" rIns="0" bIns="0" rtlCol="0" anchor="t"/>
          <a:lstStyle/>
          <a:p>
            <a:pPr marL="342900" indent="-342900" algn="l">
              <a:lnSpc>
                <a:spcPts val="2700"/>
              </a:lnSpc>
              <a:buSzPct val="100000"/>
              <a:buChar char="•"/>
            </a:pPr>
            <a:r>
              <a:rPr lang="en-US" sz="1700" dirty="0">
                <a:solidFill>
                  <a:srgbClr val="384653"/>
                </a:solidFill>
                <a:highlight>
                  <a:srgbClr val="D4E9F7"/>
                </a:highlight>
                <a:latin typeface="Consolas" pitchFamily="34" charset="0"/>
                <a:ea typeface="Consolas" pitchFamily="34" charset="-122"/>
                <a:cs typeface="Consolas" pitchFamily="34" charset="-120"/>
              </a:rPr>
              <a:t>/css</a:t>
            </a:r>
            <a:r>
              <a:rPr lang="en-US" sz="1700" dirty="0">
                <a:solidFill>
                  <a:srgbClr val="384653"/>
                </a:solidFill>
                <a:latin typeface="Montserrat" pitchFamily="34" charset="0"/>
                <a:ea typeface="Montserrat" pitchFamily="34" charset="-122"/>
                <a:cs typeface="Montserrat" pitchFamily="34" charset="-120"/>
              </a:rPr>
              <a:t>: Contains stylesheet files like </a:t>
            </a:r>
            <a:r>
              <a:rPr lang="en-US" sz="1700" dirty="0">
                <a:solidFill>
                  <a:srgbClr val="384653"/>
                </a:solidFill>
                <a:highlight>
                  <a:srgbClr val="D4E9F7"/>
                </a:highlight>
                <a:latin typeface="Consolas" pitchFamily="34" charset="0"/>
                <a:ea typeface="Consolas" pitchFamily="34" charset="-122"/>
                <a:cs typeface="Consolas" pitchFamily="34" charset="-120"/>
              </a:rPr>
              <a:t>styles.css</a:t>
            </a:r>
            <a:r>
              <a:rPr lang="en-US" sz="1700" dirty="0">
                <a:solidFill>
                  <a:srgbClr val="384653"/>
                </a:solidFill>
                <a:latin typeface="Montserrat" pitchFamily="34" charset="0"/>
                <a:ea typeface="Montserrat" pitchFamily="34" charset="-122"/>
                <a:cs typeface="Montserrat" pitchFamily="34" charset="-120"/>
              </a:rPr>
              <a:t> and </a:t>
            </a:r>
            <a:r>
              <a:rPr lang="en-US" sz="1700" dirty="0">
                <a:solidFill>
                  <a:srgbClr val="384653"/>
                </a:solidFill>
                <a:highlight>
                  <a:srgbClr val="D4E9F7"/>
                </a:highlight>
                <a:latin typeface="Consolas" pitchFamily="34" charset="0"/>
                <a:ea typeface="Consolas" pitchFamily="34" charset="-122"/>
                <a:cs typeface="Consolas" pitchFamily="34" charset="-120"/>
              </a:rPr>
              <a:t>product.css</a:t>
            </a:r>
            <a:endParaRPr lang="en-US" sz="1700" dirty="0"/>
          </a:p>
        </p:txBody>
      </p:sp>
      <p:sp>
        <p:nvSpPr>
          <p:cNvPr id="13" name="Text 11"/>
          <p:cNvSpPr/>
          <p:nvPr/>
        </p:nvSpPr>
        <p:spPr>
          <a:xfrm>
            <a:off x="759262" y="6843713"/>
            <a:ext cx="13111877" cy="347067"/>
          </a:xfrm>
          <a:prstGeom prst="rect">
            <a:avLst/>
          </a:prstGeom>
          <a:noFill/>
          <a:ln/>
        </p:spPr>
        <p:txBody>
          <a:bodyPr wrap="none" lIns="0" tIns="0" rIns="0" bIns="0" rtlCol="0" anchor="t"/>
          <a:lstStyle/>
          <a:p>
            <a:pPr marL="342900" indent="-342900" algn="l">
              <a:lnSpc>
                <a:spcPts val="2700"/>
              </a:lnSpc>
              <a:buSzPct val="100000"/>
              <a:buChar char="•"/>
            </a:pPr>
            <a:r>
              <a:rPr lang="en-US" sz="1700" dirty="0">
                <a:solidFill>
                  <a:srgbClr val="384653"/>
                </a:solidFill>
                <a:highlight>
                  <a:srgbClr val="D4E9F7"/>
                </a:highlight>
                <a:latin typeface="Consolas" pitchFamily="34" charset="0"/>
                <a:ea typeface="Consolas" pitchFamily="34" charset="-122"/>
                <a:cs typeface="Consolas" pitchFamily="34" charset="-120"/>
              </a:rPr>
              <a:t>/js</a:t>
            </a:r>
            <a:r>
              <a:rPr lang="en-US" sz="1700" dirty="0">
                <a:solidFill>
                  <a:srgbClr val="384653"/>
                </a:solidFill>
                <a:latin typeface="Montserrat" pitchFamily="34" charset="0"/>
                <a:ea typeface="Montserrat" pitchFamily="34" charset="-122"/>
                <a:cs typeface="Montserrat" pitchFamily="34" charset="-120"/>
              </a:rPr>
              <a:t>: Hosts JavaScript files such as </a:t>
            </a:r>
            <a:r>
              <a:rPr lang="en-US" sz="1700" dirty="0">
                <a:solidFill>
                  <a:srgbClr val="384653"/>
                </a:solidFill>
                <a:highlight>
                  <a:srgbClr val="D4E9F7"/>
                </a:highlight>
                <a:latin typeface="Consolas" pitchFamily="34" charset="0"/>
                <a:ea typeface="Consolas" pitchFamily="34" charset="-122"/>
                <a:cs typeface="Consolas" pitchFamily="34" charset="-120"/>
              </a:rPr>
              <a:t>main.js</a:t>
            </a:r>
            <a:endParaRPr lang="en-US" sz="1700" dirty="0"/>
          </a:p>
        </p:txBody>
      </p:sp>
      <p:sp>
        <p:nvSpPr>
          <p:cNvPr id="14" name="Text 12"/>
          <p:cNvSpPr/>
          <p:nvPr/>
        </p:nvSpPr>
        <p:spPr>
          <a:xfrm>
            <a:off x="759262" y="7266623"/>
            <a:ext cx="13111877" cy="347067"/>
          </a:xfrm>
          <a:prstGeom prst="rect">
            <a:avLst/>
          </a:prstGeom>
          <a:noFill/>
          <a:ln/>
        </p:spPr>
        <p:txBody>
          <a:bodyPr wrap="none" lIns="0" tIns="0" rIns="0" bIns="0" rtlCol="0" anchor="t"/>
          <a:lstStyle/>
          <a:p>
            <a:pPr marL="342900" indent="-342900" algn="l">
              <a:lnSpc>
                <a:spcPts val="2700"/>
              </a:lnSpc>
              <a:buSzPct val="100000"/>
              <a:buChar char="•"/>
            </a:pPr>
            <a:r>
              <a:rPr lang="en-US" sz="1700" dirty="0">
                <a:solidFill>
                  <a:srgbClr val="384653"/>
                </a:solidFill>
                <a:highlight>
                  <a:srgbClr val="D4E9F7"/>
                </a:highlight>
                <a:latin typeface="Consolas" pitchFamily="34" charset="0"/>
                <a:ea typeface="Consolas" pitchFamily="34" charset="-122"/>
                <a:cs typeface="Consolas" pitchFamily="34" charset="-120"/>
              </a:rPr>
              <a:t>/images</a:t>
            </a:r>
            <a:r>
              <a:rPr lang="en-US" sz="1700" dirty="0">
                <a:solidFill>
                  <a:srgbClr val="384653"/>
                </a:solidFill>
                <a:latin typeface="Montserrat" pitchFamily="34" charset="0"/>
                <a:ea typeface="Montserrat" pitchFamily="34" charset="-122"/>
                <a:cs typeface="Montserrat" pitchFamily="34" charset="-120"/>
              </a:rPr>
              <a:t>: Stores product imagery e.g., wireless earbuds, smart watch, bluetooth speaker, wallet</a:t>
            </a:r>
            <a:endParaRPr lang="en-US" sz="1700" dirty="0"/>
          </a:p>
        </p:txBody>
      </p:sp>
      <p:sp>
        <p:nvSpPr>
          <p:cNvPr id="15" name="Rectangle: Rounded Corners 14">
            <a:extLst>
              <a:ext uri="{FF2B5EF4-FFF2-40B4-BE49-F238E27FC236}">
                <a16:creationId xmlns:a16="http://schemas.microsoft.com/office/drawing/2014/main" id="{73EC4D94-5C1C-4D4A-9CDB-CBCB6E3E80CC}"/>
              </a:ext>
            </a:extLst>
          </p:cNvPr>
          <p:cNvSpPr/>
          <p:nvPr/>
        </p:nvSpPr>
        <p:spPr>
          <a:xfrm>
            <a:off x="12684642" y="7514034"/>
            <a:ext cx="1945758" cy="715566"/>
          </a:xfrm>
          <a:prstGeom prst="round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RW"/>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82955" y="749617"/>
            <a:ext cx="10166509" cy="735925"/>
          </a:xfrm>
          <a:prstGeom prst="rect">
            <a:avLst/>
          </a:prstGeom>
          <a:noFill/>
          <a:ln/>
        </p:spPr>
        <p:txBody>
          <a:bodyPr wrap="none" lIns="0" tIns="0" rIns="0" bIns="0" rtlCol="0" anchor="t"/>
          <a:lstStyle/>
          <a:p>
            <a:pPr marL="0" indent="0" algn="l">
              <a:lnSpc>
                <a:spcPts val="5750"/>
              </a:lnSpc>
              <a:buNone/>
            </a:pPr>
            <a:r>
              <a:rPr lang="en-US" sz="4600" b="1" dirty="0">
                <a:solidFill>
                  <a:srgbClr val="2E3C4E"/>
                </a:solidFill>
                <a:latin typeface="Barlow Bold" pitchFamily="34" charset="0"/>
                <a:ea typeface="Barlow Bold" pitchFamily="34" charset="-122"/>
                <a:cs typeface="Barlow Bold" pitchFamily="34" charset="-120"/>
              </a:rPr>
              <a:t>Page Descriptions and User Interaction</a:t>
            </a:r>
            <a:endParaRPr lang="en-US" sz="4600" dirty="0"/>
          </a:p>
        </p:txBody>
      </p:sp>
      <p:sp>
        <p:nvSpPr>
          <p:cNvPr id="3" name="Text 1"/>
          <p:cNvSpPr/>
          <p:nvPr/>
        </p:nvSpPr>
        <p:spPr>
          <a:xfrm>
            <a:off x="782955" y="1932861"/>
            <a:ext cx="13064490" cy="357902"/>
          </a:xfrm>
          <a:prstGeom prst="rect">
            <a:avLst/>
          </a:prstGeom>
          <a:noFill/>
          <a:ln/>
        </p:spPr>
        <p:txBody>
          <a:bodyPr wrap="none" lIns="0" tIns="0" rIns="0" bIns="0" rtlCol="0" anchor="t"/>
          <a:lstStyle/>
          <a:p>
            <a:pPr marL="0" indent="0" algn="l">
              <a:lnSpc>
                <a:spcPts val="2800"/>
              </a:lnSpc>
              <a:buNone/>
            </a:pPr>
            <a:r>
              <a:rPr lang="en-US" sz="1750" dirty="0">
                <a:solidFill>
                  <a:srgbClr val="384653"/>
                </a:solidFill>
                <a:latin typeface="Montserrat" pitchFamily="34" charset="0"/>
                <a:ea typeface="Montserrat" pitchFamily="34" charset="-122"/>
                <a:cs typeface="Montserrat" pitchFamily="34" charset="-120"/>
              </a:rPr>
              <a:t>The project contains multiple pages, each designed to meet standard e-commerce frontend requirements:</a:t>
            </a:r>
            <a:endParaRPr lang="en-US" sz="1750" dirty="0"/>
          </a:p>
        </p:txBody>
      </p:sp>
      <p:sp>
        <p:nvSpPr>
          <p:cNvPr id="4" name="Text 2"/>
          <p:cNvSpPr/>
          <p:nvPr/>
        </p:nvSpPr>
        <p:spPr>
          <a:xfrm>
            <a:off x="782955" y="2542342"/>
            <a:ext cx="13064490" cy="715804"/>
          </a:xfrm>
          <a:prstGeom prst="rect">
            <a:avLst/>
          </a:prstGeom>
          <a:noFill/>
          <a:ln/>
        </p:spPr>
        <p:txBody>
          <a:bodyPr wrap="square" lIns="0" tIns="0" rIns="0" bIns="0" rtlCol="0" anchor="t"/>
          <a:lstStyle/>
          <a:p>
            <a:pPr marL="342900" indent="-342900" algn="l">
              <a:lnSpc>
                <a:spcPts val="2800"/>
              </a:lnSpc>
              <a:buSzPct val="100000"/>
              <a:buChar char="•"/>
            </a:pPr>
            <a:r>
              <a:rPr lang="en-US" sz="1750" b="1" dirty="0">
                <a:solidFill>
                  <a:srgbClr val="384653"/>
                </a:solidFill>
                <a:latin typeface="Montserrat" pitchFamily="34" charset="0"/>
                <a:ea typeface="Montserrat" pitchFamily="34" charset="-122"/>
                <a:cs typeface="Montserrat" pitchFamily="34" charset="-120"/>
              </a:rPr>
              <a:t>index.html:</a:t>
            </a:r>
            <a:r>
              <a:rPr lang="en-US" sz="1750" dirty="0">
                <a:solidFill>
                  <a:srgbClr val="384653"/>
                </a:solidFill>
                <a:latin typeface="Montserrat" pitchFamily="34" charset="0"/>
                <a:ea typeface="Montserrat" pitchFamily="34" charset="-122"/>
                <a:cs typeface="Montserrat" pitchFamily="34" charset="-120"/>
              </a:rPr>
              <a:t> Serves as the homepage featuring a hero banner, curated featured products, and a newsletter signup form to encourage user engagement</a:t>
            </a:r>
            <a:endParaRPr lang="en-US" sz="1750" dirty="0"/>
          </a:p>
        </p:txBody>
      </p:sp>
      <p:sp>
        <p:nvSpPr>
          <p:cNvPr id="5" name="Text 3"/>
          <p:cNvSpPr/>
          <p:nvPr/>
        </p:nvSpPr>
        <p:spPr>
          <a:xfrm>
            <a:off x="782955" y="3336369"/>
            <a:ext cx="13064490" cy="715804"/>
          </a:xfrm>
          <a:prstGeom prst="rect">
            <a:avLst/>
          </a:prstGeom>
          <a:noFill/>
          <a:ln/>
        </p:spPr>
        <p:txBody>
          <a:bodyPr wrap="square" lIns="0" tIns="0" rIns="0" bIns="0" rtlCol="0" anchor="t"/>
          <a:lstStyle/>
          <a:p>
            <a:pPr marL="342900" indent="-342900" algn="l">
              <a:lnSpc>
                <a:spcPts val="2800"/>
              </a:lnSpc>
              <a:buSzPct val="100000"/>
              <a:buChar char="•"/>
            </a:pPr>
            <a:r>
              <a:rPr lang="en-US" sz="1750" b="1" dirty="0">
                <a:solidFill>
                  <a:srgbClr val="384653"/>
                </a:solidFill>
                <a:latin typeface="Montserrat" pitchFamily="34" charset="0"/>
                <a:ea typeface="Montserrat" pitchFamily="34" charset="-122"/>
                <a:cs typeface="Montserrat" pitchFamily="34" charset="-120"/>
              </a:rPr>
              <a:t>products.html:</a:t>
            </a:r>
            <a:r>
              <a:rPr lang="en-US" sz="1750" dirty="0">
                <a:solidFill>
                  <a:srgbClr val="384653"/>
                </a:solidFill>
                <a:latin typeface="Montserrat" pitchFamily="34" charset="0"/>
                <a:ea typeface="Montserrat" pitchFamily="34" charset="-122"/>
                <a:cs typeface="Montserrat" pitchFamily="34" charset="-120"/>
              </a:rPr>
              <a:t> Displays product categories or a detailed product grid to facilitate product discovery and browsing</a:t>
            </a:r>
            <a:endParaRPr lang="en-US" sz="1750" dirty="0"/>
          </a:p>
        </p:txBody>
      </p:sp>
      <p:sp>
        <p:nvSpPr>
          <p:cNvPr id="6" name="Text 4"/>
          <p:cNvSpPr/>
          <p:nvPr/>
        </p:nvSpPr>
        <p:spPr>
          <a:xfrm>
            <a:off x="782955" y="4130397"/>
            <a:ext cx="13064490" cy="357902"/>
          </a:xfrm>
          <a:prstGeom prst="rect">
            <a:avLst/>
          </a:prstGeom>
          <a:noFill/>
          <a:ln/>
        </p:spPr>
        <p:txBody>
          <a:bodyPr wrap="none" lIns="0" tIns="0" rIns="0" bIns="0" rtlCol="0" anchor="t"/>
          <a:lstStyle/>
          <a:p>
            <a:pPr marL="342900" indent="-342900" algn="l">
              <a:lnSpc>
                <a:spcPts val="2800"/>
              </a:lnSpc>
              <a:buSzPct val="100000"/>
              <a:buChar char="•"/>
            </a:pPr>
            <a:r>
              <a:rPr lang="en-US" sz="1750" b="1" dirty="0">
                <a:solidFill>
                  <a:srgbClr val="384653"/>
                </a:solidFill>
                <a:latin typeface="Montserrat" pitchFamily="34" charset="0"/>
                <a:ea typeface="Montserrat" pitchFamily="34" charset="-122"/>
                <a:cs typeface="Montserrat" pitchFamily="34" charset="-120"/>
              </a:rPr>
              <a:t>deals.html:</a:t>
            </a:r>
            <a:r>
              <a:rPr lang="en-US" sz="1750" dirty="0">
                <a:solidFill>
                  <a:srgbClr val="384653"/>
                </a:solidFill>
                <a:latin typeface="Montserrat" pitchFamily="34" charset="0"/>
                <a:ea typeface="Montserrat" pitchFamily="34" charset="-122"/>
                <a:cs typeface="Montserrat" pitchFamily="34" charset="-120"/>
              </a:rPr>
              <a:t> Lists current discounts and special offers to highlight promotions and boost sales</a:t>
            </a:r>
            <a:endParaRPr lang="en-US" sz="1750" dirty="0"/>
          </a:p>
        </p:txBody>
      </p:sp>
      <p:sp>
        <p:nvSpPr>
          <p:cNvPr id="7" name="Text 5"/>
          <p:cNvSpPr/>
          <p:nvPr/>
        </p:nvSpPr>
        <p:spPr>
          <a:xfrm>
            <a:off x="782955" y="4566523"/>
            <a:ext cx="13064490" cy="357902"/>
          </a:xfrm>
          <a:prstGeom prst="rect">
            <a:avLst/>
          </a:prstGeom>
          <a:noFill/>
          <a:ln/>
        </p:spPr>
        <p:txBody>
          <a:bodyPr wrap="none" lIns="0" tIns="0" rIns="0" bIns="0" rtlCol="0" anchor="t"/>
          <a:lstStyle/>
          <a:p>
            <a:pPr marL="342900" indent="-342900" algn="l">
              <a:lnSpc>
                <a:spcPts val="2800"/>
              </a:lnSpc>
              <a:buSzPct val="100000"/>
              <a:buChar char="•"/>
            </a:pPr>
            <a:r>
              <a:rPr lang="en-US" sz="1750" b="1" dirty="0">
                <a:solidFill>
                  <a:srgbClr val="384653"/>
                </a:solidFill>
                <a:latin typeface="Montserrat" pitchFamily="34" charset="0"/>
                <a:ea typeface="Montserrat" pitchFamily="34" charset="-122"/>
                <a:cs typeface="Montserrat" pitchFamily="34" charset="-120"/>
              </a:rPr>
              <a:t>contact.html:</a:t>
            </a:r>
            <a:r>
              <a:rPr lang="en-US" sz="1750" dirty="0">
                <a:solidFill>
                  <a:srgbClr val="384653"/>
                </a:solidFill>
                <a:latin typeface="Montserrat" pitchFamily="34" charset="0"/>
                <a:ea typeface="Montserrat" pitchFamily="34" charset="-122"/>
                <a:cs typeface="Montserrat" pitchFamily="34" charset="-120"/>
              </a:rPr>
              <a:t> Provides a contact form along with business information for customer support and inquiries</a:t>
            </a:r>
            <a:endParaRPr lang="en-US" sz="1750" dirty="0"/>
          </a:p>
        </p:txBody>
      </p:sp>
      <p:sp>
        <p:nvSpPr>
          <p:cNvPr id="8" name="Text 6"/>
          <p:cNvSpPr/>
          <p:nvPr/>
        </p:nvSpPr>
        <p:spPr>
          <a:xfrm>
            <a:off x="782955" y="5002649"/>
            <a:ext cx="13064490" cy="357902"/>
          </a:xfrm>
          <a:prstGeom prst="rect">
            <a:avLst/>
          </a:prstGeom>
          <a:noFill/>
          <a:ln/>
        </p:spPr>
        <p:txBody>
          <a:bodyPr wrap="none" lIns="0" tIns="0" rIns="0" bIns="0" rtlCol="0" anchor="t"/>
          <a:lstStyle/>
          <a:p>
            <a:pPr marL="342900" indent="-342900" algn="l">
              <a:lnSpc>
                <a:spcPts val="2800"/>
              </a:lnSpc>
              <a:buSzPct val="100000"/>
              <a:buChar char="•"/>
            </a:pPr>
            <a:r>
              <a:rPr lang="en-US" sz="1750" b="1" dirty="0">
                <a:solidFill>
                  <a:srgbClr val="384653"/>
                </a:solidFill>
                <a:latin typeface="Montserrat" pitchFamily="34" charset="0"/>
                <a:ea typeface="Montserrat" pitchFamily="34" charset="-122"/>
                <a:cs typeface="Montserrat" pitchFamily="34" charset="-120"/>
              </a:rPr>
              <a:t>cart.html:</a:t>
            </a:r>
            <a:r>
              <a:rPr lang="en-US" sz="1750" dirty="0">
                <a:solidFill>
                  <a:srgbClr val="384653"/>
                </a:solidFill>
                <a:latin typeface="Montserrat" pitchFamily="34" charset="0"/>
                <a:ea typeface="Montserrat" pitchFamily="34" charset="-122"/>
                <a:cs typeface="Montserrat" pitchFamily="34" charset="-120"/>
              </a:rPr>
              <a:t> Presents the shopping cart user interface listing selected products ready for checkout</a:t>
            </a:r>
            <a:endParaRPr lang="en-US" sz="1750" dirty="0"/>
          </a:p>
        </p:txBody>
      </p:sp>
      <p:sp>
        <p:nvSpPr>
          <p:cNvPr id="9" name="Text 7"/>
          <p:cNvSpPr/>
          <p:nvPr/>
        </p:nvSpPr>
        <p:spPr>
          <a:xfrm>
            <a:off x="782955" y="5438775"/>
            <a:ext cx="13064490" cy="715804"/>
          </a:xfrm>
          <a:prstGeom prst="rect">
            <a:avLst/>
          </a:prstGeom>
          <a:noFill/>
          <a:ln/>
        </p:spPr>
        <p:txBody>
          <a:bodyPr wrap="square" lIns="0" tIns="0" rIns="0" bIns="0" rtlCol="0" anchor="t"/>
          <a:lstStyle/>
          <a:p>
            <a:pPr marL="342900" indent="-342900" algn="l">
              <a:lnSpc>
                <a:spcPts val="2800"/>
              </a:lnSpc>
              <a:buSzPct val="100000"/>
              <a:buChar char="•"/>
            </a:pPr>
            <a:r>
              <a:rPr lang="en-US" sz="1750" b="1" dirty="0">
                <a:solidFill>
                  <a:srgbClr val="384653"/>
                </a:solidFill>
                <a:latin typeface="Montserrat" pitchFamily="34" charset="0"/>
                <a:ea typeface="Montserrat" pitchFamily="34" charset="-122"/>
                <a:cs typeface="Montserrat" pitchFamily="34" charset="-120"/>
              </a:rPr>
              <a:t>account.html:</a:t>
            </a:r>
            <a:r>
              <a:rPr lang="en-US" sz="1750" dirty="0">
                <a:solidFill>
                  <a:srgbClr val="384653"/>
                </a:solidFill>
                <a:latin typeface="Montserrat" pitchFamily="34" charset="0"/>
                <a:ea typeface="Montserrat" pitchFamily="34" charset="-122"/>
                <a:cs typeface="Montserrat" pitchFamily="34" charset="-120"/>
              </a:rPr>
              <a:t> Contains login and signup user interface components for user authentication and profile management</a:t>
            </a:r>
            <a:endParaRPr lang="en-US" sz="1750" dirty="0"/>
          </a:p>
        </p:txBody>
      </p:sp>
      <p:sp>
        <p:nvSpPr>
          <p:cNvPr id="10" name="Text 8"/>
          <p:cNvSpPr/>
          <p:nvPr/>
        </p:nvSpPr>
        <p:spPr>
          <a:xfrm>
            <a:off x="782955" y="6406158"/>
            <a:ext cx="13064490" cy="1073706"/>
          </a:xfrm>
          <a:prstGeom prst="rect">
            <a:avLst/>
          </a:prstGeom>
          <a:noFill/>
          <a:ln/>
        </p:spPr>
        <p:txBody>
          <a:bodyPr wrap="square" lIns="0" tIns="0" rIns="0" bIns="0" rtlCol="0" anchor="t"/>
          <a:lstStyle/>
          <a:p>
            <a:pPr marL="0" indent="0" algn="l">
              <a:lnSpc>
                <a:spcPts val="2800"/>
              </a:lnSpc>
              <a:buNone/>
            </a:pPr>
            <a:r>
              <a:rPr lang="en-US" sz="1750" dirty="0">
                <a:solidFill>
                  <a:srgbClr val="384653"/>
                </a:solidFill>
                <a:latin typeface="Montserrat" pitchFamily="34" charset="0"/>
                <a:ea typeface="Montserrat" pitchFamily="34" charset="-122"/>
                <a:cs typeface="Montserrat" pitchFamily="34" charset="-120"/>
              </a:rPr>
              <a:t>Each page incorporates key UI elements such as dropdown menus for navigation, product cards with "Add to Cart" buttons, and Font Awesome icons for visual cues. The design adheres to a clean, modern aesthetic that supports user-friendly browsing and conversion.</a:t>
            </a:r>
            <a:endParaRPr lang="en-US" sz="1750" dirty="0"/>
          </a:p>
        </p:txBody>
      </p:sp>
      <p:sp>
        <p:nvSpPr>
          <p:cNvPr id="11" name="Rectangle: Rounded Corners 10">
            <a:extLst>
              <a:ext uri="{FF2B5EF4-FFF2-40B4-BE49-F238E27FC236}">
                <a16:creationId xmlns:a16="http://schemas.microsoft.com/office/drawing/2014/main" id="{6C0D9659-A1BB-4646-A2C2-7DFAE423F18B}"/>
              </a:ext>
            </a:extLst>
          </p:cNvPr>
          <p:cNvSpPr/>
          <p:nvPr/>
        </p:nvSpPr>
        <p:spPr>
          <a:xfrm>
            <a:off x="12684642" y="7514034"/>
            <a:ext cx="1945758" cy="715566"/>
          </a:xfrm>
          <a:prstGeom prst="round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RW"/>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835462" y="657939"/>
            <a:ext cx="12381548" cy="785217"/>
          </a:xfrm>
          <a:prstGeom prst="rect">
            <a:avLst/>
          </a:prstGeom>
          <a:noFill/>
          <a:ln/>
        </p:spPr>
        <p:txBody>
          <a:bodyPr wrap="none" lIns="0" tIns="0" rIns="0" bIns="0" rtlCol="0" anchor="t"/>
          <a:lstStyle/>
          <a:p>
            <a:pPr marL="0" indent="0" algn="l">
              <a:lnSpc>
                <a:spcPts val="6150"/>
              </a:lnSpc>
              <a:buNone/>
            </a:pPr>
            <a:r>
              <a:rPr lang="en-US" sz="4900" b="1" dirty="0">
                <a:solidFill>
                  <a:srgbClr val="2E3C4E"/>
                </a:solidFill>
                <a:latin typeface="Barlow Bold" pitchFamily="34" charset="0"/>
                <a:ea typeface="Barlow Bold" pitchFamily="34" charset="-122"/>
                <a:cs typeface="Barlow Bold" pitchFamily="34" charset="-120"/>
              </a:rPr>
              <a:t>Key Features and User Experience Highlights</a:t>
            </a:r>
            <a:endParaRPr lang="en-US" sz="4900" dirty="0"/>
          </a:p>
        </p:txBody>
      </p:sp>
      <p:sp>
        <p:nvSpPr>
          <p:cNvPr id="3" name="Text 1"/>
          <p:cNvSpPr/>
          <p:nvPr/>
        </p:nvSpPr>
        <p:spPr>
          <a:xfrm>
            <a:off x="835462" y="1920478"/>
            <a:ext cx="12959477" cy="381952"/>
          </a:xfrm>
          <a:prstGeom prst="rect">
            <a:avLst/>
          </a:prstGeom>
          <a:noFill/>
          <a:ln/>
        </p:spPr>
        <p:txBody>
          <a:bodyPr wrap="none" lIns="0" tIns="0" rIns="0" bIns="0" rtlCol="0" anchor="t"/>
          <a:lstStyle/>
          <a:p>
            <a:pPr marL="0" indent="0" algn="l">
              <a:lnSpc>
                <a:spcPts val="3000"/>
              </a:lnSpc>
              <a:buNone/>
            </a:pPr>
            <a:r>
              <a:rPr lang="en-US" sz="1850" dirty="0">
                <a:solidFill>
                  <a:srgbClr val="384653"/>
                </a:solidFill>
                <a:latin typeface="Montserrat" pitchFamily="34" charset="0"/>
                <a:ea typeface="Montserrat" pitchFamily="34" charset="-122"/>
                <a:cs typeface="Montserrat" pitchFamily="34" charset="-120"/>
              </a:rPr>
              <a:t>ShopEase implements several important frontend features that enhance both usability and aesthetics:</a:t>
            </a:r>
            <a:endParaRPr lang="en-US" sz="1850" dirty="0"/>
          </a:p>
        </p:txBody>
      </p:sp>
      <p:sp>
        <p:nvSpPr>
          <p:cNvPr id="4" name="Text 2"/>
          <p:cNvSpPr/>
          <p:nvPr/>
        </p:nvSpPr>
        <p:spPr>
          <a:xfrm>
            <a:off x="835462" y="2570917"/>
            <a:ext cx="12959477" cy="763905"/>
          </a:xfrm>
          <a:prstGeom prst="rect">
            <a:avLst/>
          </a:prstGeom>
          <a:noFill/>
          <a:ln/>
        </p:spPr>
        <p:txBody>
          <a:bodyPr wrap="square" lIns="0" tIns="0" rIns="0" bIns="0" rtlCol="0" anchor="t"/>
          <a:lstStyle/>
          <a:p>
            <a:pPr marL="342900" indent="-342900" algn="l">
              <a:lnSpc>
                <a:spcPts val="3000"/>
              </a:lnSpc>
              <a:buSzPct val="100000"/>
              <a:buChar char="•"/>
            </a:pPr>
            <a:r>
              <a:rPr lang="en-US" sz="1850" b="1" dirty="0">
                <a:solidFill>
                  <a:srgbClr val="384653"/>
                </a:solidFill>
                <a:latin typeface="Montserrat" pitchFamily="34" charset="0"/>
                <a:ea typeface="Montserrat" pitchFamily="34" charset="-122"/>
                <a:cs typeface="Montserrat" pitchFamily="34" charset="-120"/>
              </a:rPr>
              <a:t>Responsive Design:</a:t>
            </a:r>
            <a:r>
              <a:rPr lang="en-US" sz="1850" dirty="0">
                <a:solidFill>
                  <a:srgbClr val="384653"/>
                </a:solidFill>
                <a:latin typeface="Montserrat" pitchFamily="34" charset="0"/>
                <a:ea typeface="Montserrat" pitchFamily="34" charset="-122"/>
                <a:cs typeface="Montserrat" pitchFamily="34" charset="-120"/>
              </a:rPr>
              <a:t> Utilizing Bootstrap 5 ensures the website layout fully adapts to any screen size from desktop monitors to mobile devices, preserving usability and aesthetics.</a:t>
            </a:r>
            <a:endParaRPr lang="en-US" sz="1850" dirty="0"/>
          </a:p>
        </p:txBody>
      </p:sp>
      <p:sp>
        <p:nvSpPr>
          <p:cNvPr id="5" name="Text 3"/>
          <p:cNvSpPr/>
          <p:nvPr/>
        </p:nvSpPr>
        <p:spPr>
          <a:xfrm>
            <a:off x="835462" y="3418284"/>
            <a:ext cx="12959477" cy="763905"/>
          </a:xfrm>
          <a:prstGeom prst="rect">
            <a:avLst/>
          </a:prstGeom>
          <a:noFill/>
          <a:ln/>
        </p:spPr>
        <p:txBody>
          <a:bodyPr wrap="square" lIns="0" tIns="0" rIns="0" bIns="0" rtlCol="0" anchor="t"/>
          <a:lstStyle/>
          <a:p>
            <a:pPr marL="342900" indent="-342900" algn="l">
              <a:lnSpc>
                <a:spcPts val="3000"/>
              </a:lnSpc>
              <a:buSzPct val="100000"/>
              <a:buChar char="•"/>
            </a:pPr>
            <a:r>
              <a:rPr lang="en-US" sz="1850" b="1" dirty="0">
                <a:solidFill>
                  <a:srgbClr val="384653"/>
                </a:solidFill>
                <a:latin typeface="Montserrat" pitchFamily="34" charset="0"/>
                <a:ea typeface="Montserrat" pitchFamily="34" charset="-122"/>
                <a:cs typeface="Montserrat" pitchFamily="34" charset="-120"/>
              </a:rPr>
              <a:t>Interactive Product Cards:</a:t>
            </a:r>
            <a:r>
              <a:rPr lang="en-US" sz="1850" dirty="0">
                <a:solidFill>
                  <a:srgbClr val="384653"/>
                </a:solidFill>
                <a:latin typeface="Montserrat" pitchFamily="34" charset="0"/>
                <a:ea typeface="Montserrat" pitchFamily="34" charset="-122"/>
                <a:cs typeface="Montserrat" pitchFamily="34" charset="-120"/>
              </a:rPr>
              <a:t> Each product card includes an "Add to Cart" button with JavaScript-driven interaction allowing immediate user actions without page reloads.</a:t>
            </a:r>
            <a:endParaRPr lang="en-US" sz="1850" dirty="0"/>
          </a:p>
        </p:txBody>
      </p:sp>
      <p:sp>
        <p:nvSpPr>
          <p:cNvPr id="6" name="Text 4"/>
          <p:cNvSpPr/>
          <p:nvPr/>
        </p:nvSpPr>
        <p:spPr>
          <a:xfrm>
            <a:off x="835462" y="4265652"/>
            <a:ext cx="12959477" cy="763905"/>
          </a:xfrm>
          <a:prstGeom prst="rect">
            <a:avLst/>
          </a:prstGeom>
          <a:noFill/>
          <a:ln/>
        </p:spPr>
        <p:txBody>
          <a:bodyPr wrap="square" lIns="0" tIns="0" rIns="0" bIns="0" rtlCol="0" anchor="t"/>
          <a:lstStyle/>
          <a:p>
            <a:pPr marL="342900" indent="-342900" algn="l">
              <a:lnSpc>
                <a:spcPts val="3000"/>
              </a:lnSpc>
              <a:buSzPct val="100000"/>
              <a:buChar char="•"/>
            </a:pPr>
            <a:r>
              <a:rPr lang="en-US" sz="1850" b="1" dirty="0">
                <a:solidFill>
                  <a:srgbClr val="384653"/>
                </a:solidFill>
                <a:latin typeface="Montserrat" pitchFamily="34" charset="0"/>
                <a:ea typeface="Montserrat" pitchFamily="34" charset="-122"/>
                <a:cs typeface="Montserrat" pitchFamily="34" charset="-120"/>
              </a:rPr>
              <a:t>Dropdown Navigation Menu:</a:t>
            </a:r>
            <a:r>
              <a:rPr lang="en-US" sz="1850" dirty="0">
                <a:solidFill>
                  <a:srgbClr val="384653"/>
                </a:solidFill>
                <a:latin typeface="Montserrat" pitchFamily="34" charset="0"/>
                <a:ea typeface="Montserrat" pitchFamily="34" charset="-122"/>
                <a:cs typeface="Montserrat" pitchFamily="34" charset="-120"/>
              </a:rPr>
              <a:t> The navigation bar supports dropdown menus for streamlined access to multiple categories or pages, facilitating efficient navigation.</a:t>
            </a:r>
            <a:endParaRPr lang="en-US" sz="1850" dirty="0"/>
          </a:p>
        </p:txBody>
      </p:sp>
      <p:sp>
        <p:nvSpPr>
          <p:cNvPr id="7" name="Text 5"/>
          <p:cNvSpPr/>
          <p:nvPr/>
        </p:nvSpPr>
        <p:spPr>
          <a:xfrm>
            <a:off x="835462" y="5113020"/>
            <a:ext cx="12959477" cy="763905"/>
          </a:xfrm>
          <a:prstGeom prst="rect">
            <a:avLst/>
          </a:prstGeom>
          <a:noFill/>
          <a:ln/>
        </p:spPr>
        <p:txBody>
          <a:bodyPr wrap="square" lIns="0" tIns="0" rIns="0" bIns="0" rtlCol="0" anchor="t"/>
          <a:lstStyle/>
          <a:p>
            <a:pPr marL="342900" indent="-342900" algn="l">
              <a:lnSpc>
                <a:spcPts val="3000"/>
              </a:lnSpc>
              <a:buSzPct val="100000"/>
              <a:buChar char="•"/>
            </a:pPr>
            <a:r>
              <a:rPr lang="en-US" sz="1850" b="1" dirty="0">
                <a:solidFill>
                  <a:srgbClr val="384653"/>
                </a:solidFill>
                <a:latin typeface="Montserrat" pitchFamily="34" charset="0"/>
                <a:ea typeface="Montserrat" pitchFamily="34" charset="-122"/>
                <a:cs typeface="Montserrat" pitchFamily="34" charset="-120"/>
              </a:rPr>
              <a:t>Newsletter Subscription:</a:t>
            </a:r>
            <a:r>
              <a:rPr lang="en-US" sz="1850" dirty="0">
                <a:solidFill>
                  <a:srgbClr val="384653"/>
                </a:solidFill>
                <a:latin typeface="Montserrat" pitchFamily="34" charset="0"/>
                <a:ea typeface="Montserrat" pitchFamily="34" charset="-122"/>
                <a:cs typeface="Montserrat" pitchFamily="34" charset="-120"/>
              </a:rPr>
              <a:t> A simple subscription form embedded on the homepage encourages users to sign up for updates and promotions.</a:t>
            </a:r>
            <a:endParaRPr lang="en-US" sz="1850" dirty="0"/>
          </a:p>
        </p:txBody>
      </p:sp>
      <p:sp>
        <p:nvSpPr>
          <p:cNvPr id="8" name="Text 6"/>
          <p:cNvSpPr/>
          <p:nvPr/>
        </p:nvSpPr>
        <p:spPr>
          <a:xfrm>
            <a:off x="835462" y="5960388"/>
            <a:ext cx="12959477" cy="763905"/>
          </a:xfrm>
          <a:prstGeom prst="rect">
            <a:avLst/>
          </a:prstGeom>
          <a:noFill/>
          <a:ln/>
        </p:spPr>
        <p:txBody>
          <a:bodyPr wrap="square" lIns="0" tIns="0" rIns="0" bIns="0" rtlCol="0" anchor="t"/>
          <a:lstStyle/>
          <a:p>
            <a:pPr marL="342900" indent="-342900" algn="l">
              <a:lnSpc>
                <a:spcPts val="3000"/>
              </a:lnSpc>
              <a:buSzPct val="100000"/>
              <a:buChar char="•"/>
            </a:pPr>
            <a:r>
              <a:rPr lang="en-US" sz="1850" b="1" dirty="0">
                <a:solidFill>
                  <a:srgbClr val="384653"/>
                </a:solidFill>
                <a:latin typeface="Montserrat" pitchFamily="34" charset="0"/>
                <a:ea typeface="Montserrat" pitchFamily="34" charset="-122"/>
                <a:cs typeface="Montserrat" pitchFamily="34" charset="-120"/>
              </a:rPr>
              <a:t>Iconography:</a:t>
            </a:r>
            <a:r>
              <a:rPr lang="en-US" sz="1850" dirty="0">
                <a:solidFill>
                  <a:srgbClr val="384653"/>
                </a:solidFill>
                <a:latin typeface="Montserrat" pitchFamily="34" charset="0"/>
                <a:ea typeface="Montserrat" pitchFamily="34" charset="-122"/>
                <a:cs typeface="Montserrat" pitchFamily="34" charset="-120"/>
              </a:rPr>
              <a:t> Font Awesome icons add intuitive visual accents to buttons, form elements, and navigation menus, boosting accessibility and clarity.</a:t>
            </a:r>
            <a:endParaRPr lang="en-US" sz="1850" dirty="0"/>
          </a:p>
        </p:txBody>
      </p:sp>
      <p:sp>
        <p:nvSpPr>
          <p:cNvPr id="9" name="Text 7"/>
          <p:cNvSpPr/>
          <p:nvPr/>
        </p:nvSpPr>
        <p:spPr>
          <a:xfrm>
            <a:off x="835462" y="6807756"/>
            <a:ext cx="12959477" cy="763905"/>
          </a:xfrm>
          <a:prstGeom prst="rect">
            <a:avLst/>
          </a:prstGeom>
          <a:noFill/>
          <a:ln/>
        </p:spPr>
        <p:txBody>
          <a:bodyPr wrap="square" lIns="0" tIns="0" rIns="0" bIns="0" rtlCol="0" anchor="t"/>
          <a:lstStyle/>
          <a:p>
            <a:pPr marL="342900" indent="-342900" algn="l">
              <a:lnSpc>
                <a:spcPts val="3000"/>
              </a:lnSpc>
              <a:buSzPct val="100000"/>
              <a:buChar char="•"/>
            </a:pPr>
            <a:r>
              <a:rPr lang="en-US" sz="1850" b="1" dirty="0">
                <a:solidFill>
                  <a:srgbClr val="384653"/>
                </a:solidFill>
                <a:latin typeface="Montserrat" pitchFamily="34" charset="0"/>
                <a:ea typeface="Montserrat" pitchFamily="34" charset="-122"/>
                <a:cs typeface="Montserrat" pitchFamily="34" charset="-120"/>
              </a:rPr>
              <a:t>Modern Layout:</a:t>
            </a:r>
            <a:r>
              <a:rPr lang="en-US" sz="1850" dirty="0">
                <a:solidFill>
                  <a:srgbClr val="384653"/>
                </a:solidFill>
                <a:latin typeface="Montserrat" pitchFamily="34" charset="0"/>
                <a:ea typeface="Montserrat" pitchFamily="34" charset="-122"/>
                <a:cs typeface="Montserrat" pitchFamily="34" charset="-120"/>
              </a:rPr>
              <a:t> Clean typography, ample whitespace, and a consistent color palette contribute to a professional and inviting user interface.</a:t>
            </a:r>
            <a:endParaRPr lang="en-US" sz="1850" dirty="0"/>
          </a:p>
        </p:txBody>
      </p:sp>
      <p:sp>
        <p:nvSpPr>
          <p:cNvPr id="10" name="Rectangle: Rounded Corners 9">
            <a:extLst>
              <a:ext uri="{FF2B5EF4-FFF2-40B4-BE49-F238E27FC236}">
                <a16:creationId xmlns:a16="http://schemas.microsoft.com/office/drawing/2014/main" id="{8B2EB9F2-C3E7-49E6-8689-99EEB4C48C6D}"/>
              </a:ext>
            </a:extLst>
          </p:cNvPr>
          <p:cNvSpPr/>
          <p:nvPr/>
        </p:nvSpPr>
        <p:spPr>
          <a:xfrm>
            <a:off x="12684642" y="7514034"/>
            <a:ext cx="1945758" cy="715566"/>
          </a:xfrm>
          <a:prstGeom prst="round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RW"/>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864037" y="1513880"/>
            <a:ext cx="10115074" cy="812125"/>
          </a:xfrm>
          <a:prstGeom prst="rect">
            <a:avLst/>
          </a:prstGeom>
          <a:noFill/>
          <a:ln/>
        </p:spPr>
        <p:txBody>
          <a:bodyPr wrap="none" lIns="0" tIns="0" rIns="0" bIns="0" rtlCol="0" anchor="t"/>
          <a:lstStyle/>
          <a:p>
            <a:pPr marL="0" indent="0" algn="l">
              <a:lnSpc>
                <a:spcPts val="6350"/>
              </a:lnSpc>
              <a:buNone/>
            </a:pPr>
            <a:r>
              <a:rPr lang="en-US" sz="5100" b="1" dirty="0">
                <a:solidFill>
                  <a:srgbClr val="2E3C4E"/>
                </a:solidFill>
                <a:latin typeface="Barlow Bold" pitchFamily="34" charset="0"/>
                <a:ea typeface="Barlow Bold" pitchFamily="34" charset="-122"/>
                <a:cs typeface="Barlow Bold" pitchFamily="34" charset="-120"/>
              </a:rPr>
              <a:t>Setup Instructions and Deployment</a:t>
            </a:r>
            <a:endParaRPr lang="en-US" sz="5100" dirty="0"/>
          </a:p>
        </p:txBody>
      </p:sp>
      <p:sp>
        <p:nvSpPr>
          <p:cNvPr id="3" name="Text 1"/>
          <p:cNvSpPr/>
          <p:nvPr/>
        </p:nvSpPr>
        <p:spPr>
          <a:xfrm>
            <a:off x="864037" y="2819757"/>
            <a:ext cx="12902327" cy="395049"/>
          </a:xfrm>
          <a:prstGeom prst="rect">
            <a:avLst/>
          </a:prstGeom>
          <a:noFill/>
          <a:ln/>
        </p:spPr>
        <p:txBody>
          <a:bodyPr wrap="none" lIns="0" tIns="0" rIns="0" bIns="0" rtlCol="0" anchor="t"/>
          <a:lstStyle/>
          <a:p>
            <a:pPr marL="0" indent="0" algn="l">
              <a:lnSpc>
                <a:spcPts val="3100"/>
              </a:lnSpc>
              <a:buNone/>
            </a:pPr>
            <a:r>
              <a:rPr lang="en-US" sz="1900" dirty="0">
                <a:solidFill>
                  <a:srgbClr val="384653"/>
                </a:solidFill>
                <a:latin typeface="Montserrat" pitchFamily="34" charset="0"/>
                <a:ea typeface="Montserrat" pitchFamily="34" charset="-122"/>
                <a:cs typeface="Montserrat" pitchFamily="34" charset="-120"/>
              </a:rPr>
              <a:t>Setting up ShopEase for local development or testing is straightforward due to its static nature:</a:t>
            </a:r>
            <a:endParaRPr lang="en-US" sz="1900" dirty="0"/>
          </a:p>
        </p:txBody>
      </p:sp>
      <p:sp>
        <p:nvSpPr>
          <p:cNvPr id="4" name="Text 2"/>
          <p:cNvSpPr/>
          <p:nvPr/>
        </p:nvSpPr>
        <p:spPr>
          <a:xfrm>
            <a:off x="864037" y="3492460"/>
            <a:ext cx="12902327" cy="395049"/>
          </a:xfrm>
          <a:prstGeom prst="rect">
            <a:avLst/>
          </a:prstGeom>
          <a:noFill/>
          <a:ln/>
        </p:spPr>
        <p:txBody>
          <a:bodyPr wrap="none" lIns="0" tIns="0" rIns="0" bIns="0" rtlCol="0" anchor="t"/>
          <a:lstStyle/>
          <a:p>
            <a:pPr marL="342900" indent="-342900" algn="l">
              <a:lnSpc>
                <a:spcPts val="3100"/>
              </a:lnSpc>
              <a:buSzPct val="100000"/>
              <a:buFont typeface="+mj-lt"/>
              <a:buAutoNum type="arabicPeriod"/>
            </a:pPr>
            <a:r>
              <a:rPr lang="en-US" sz="1900" dirty="0">
                <a:solidFill>
                  <a:srgbClr val="384653"/>
                </a:solidFill>
                <a:latin typeface="Montserrat" pitchFamily="34" charset="0"/>
                <a:ea typeface="Montserrat" pitchFamily="34" charset="-122"/>
                <a:cs typeface="Montserrat" pitchFamily="34" charset="-120"/>
              </a:rPr>
              <a:t>Clone or download the complete project folder from the provided GitHub repositories.</a:t>
            </a:r>
            <a:endParaRPr lang="en-US" sz="1900" dirty="0"/>
          </a:p>
        </p:txBody>
      </p:sp>
      <p:sp>
        <p:nvSpPr>
          <p:cNvPr id="5" name="Text 3"/>
          <p:cNvSpPr/>
          <p:nvPr/>
        </p:nvSpPr>
        <p:spPr>
          <a:xfrm>
            <a:off x="864037" y="3973830"/>
            <a:ext cx="12902327" cy="402669"/>
          </a:xfrm>
          <a:prstGeom prst="rect">
            <a:avLst/>
          </a:prstGeom>
          <a:noFill/>
          <a:ln/>
        </p:spPr>
        <p:txBody>
          <a:bodyPr wrap="none" lIns="0" tIns="0" rIns="0" bIns="0" rtlCol="0" anchor="t"/>
          <a:lstStyle/>
          <a:p>
            <a:pPr marL="342900" indent="-342900" algn="l">
              <a:lnSpc>
                <a:spcPts val="3100"/>
              </a:lnSpc>
              <a:buSzPct val="100000"/>
              <a:buFont typeface="+mj-lt"/>
              <a:buAutoNum type="arabicPeriod" startAt="2"/>
            </a:pPr>
            <a:r>
              <a:rPr lang="en-US" sz="1900" dirty="0">
                <a:solidFill>
                  <a:srgbClr val="384653"/>
                </a:solidFill>
                <a:latin typeface="Montserrat" pitchFamily="34" charset="0"/>
                <a:ea typeface="Montserrat" pitchFamily="34" charset="-122"/>
                <a:cs typeface="Montserrat" pitchFamily="34" charset="-120"/>
              </a:rPr>
              <a:t>Open the </a:t>
            </a:r>
            <a:r>
              <a:rPr lang="en-US" sz="1900" dirty="0">
                <a:solidFill>
                  <a:srgbClr val="384653"/>
                </a:solidFill>
                <a:highlight>
                  <a:srgbClr val="D4E9F7"/>
                </a:highlight>
                <a:latin typeface="Consolas" pitchFamily="34" charset="0"/>
                <a:ea typeface="Consolas" pitchFamily="34" charset="-122"/>
                <a:cs typeface="Consolas" pitchFamily="34" charset="-120"/>
              </a:rPr>
              <a:t>index.html</a:t>
            </a:r>
            <a:r>
              <a:rPr lang="en-US" sz="1900" dirty="0">
                <a:solidFill>
                  <a:srgbClr val="384653"/>
                </a:solidFill>
                <a:latin typeface="Montserrat" pitchFamily="34" charset="0"/>
                <a:ea typeface="Montserrat" pitchFamily="34" charset="-122"/>
                <a:cs typeface="Montserrat" pitchFamily="34" charset="-120"/>
              </a:rPr>
              <a:t> file with any modern web browser such as Chrome, Firefox, Safari, or Edge.</a:t>
            </a:r>
            <a:endParaRPr lang="en-US" sz="1900" dirty="0"/>
          </a:p>
        </p:txBody>
      </p:sp>
      <p:sp>
        <p:nvSpPr>
          <p:cNvPr id="6" name="Text 4"/>
          <p:cNvSpPr/>
          <p:nvPr/>
        </p:nvSpPr>
        <p:spPr>
          <a:xfrm>
            <a:off x="864037" y="4462820"/>
            <a:ext cx="12902327" cy="790099"/>
          </a:xfrm>
          <a:prstGeom prst="rect">
            <a:avLst/>
          </a:prstGeom>
          <a:noFill/>
          <a:ln/>
        </p:spPr>
        <p:txBody>
          <a:bodyPr wrap="square" lIns="0" tIns="0" rIns="0" bIns="0" rtlCol="0" anchor="t"/>
          <a:lstStyle/>
          <a:p>
            <a:pPr marL="342900" indent="-342900" algn="l">
              <a:lnSpc>
                <a:spcPts val="3100"/>
              </a:lnSpc>
              <a:buSzPct val="100000"/>
              <a:buFont typeface="+mj-lt"/>
              <a:buAutoNum type="arabicPeriod" startAt="3"/>
            </a:pPr>
            <a:r>
              <a:rPr lang="en-US" sz="1900" dirty="0">
                <a:solidFill>
                  <a:srgbClr val="384653"/>
                </a:solidFill>
                <a:latin typeface="Montserrat" pitchFamily="34" charset="0"/>
                <a:ea typeface="Montserrat" pitchFamily="34" charset="-122"/>
                <a:cs typeface="Montserrat" pitchFamily="34" charset="-120"/>
              </a:rPr>
              <a:t>No backend server or additional configuration is required to view and interact with the frontend components.</a:t>
            </a:r>
            <a:endParaRPr lang="en-US" sz="1900" dirty="0"/>
          </a:p>
        </p:txBody>
      </p:sp>
      <p:sp>
        <p:nvSpPr>
          <p:cNvPr id="7" name="Text 5"/>
          <p:cNvSpPr/>
          <p:nvPr/>
        </p:nvSpPr>
        <p:spPr>
          <a:xfrm>
            <a:off x="864037" y="5530572"/>
            <a:ext cx="12902327" cy="1185148"/>
          </a:xfrm>
          <a:prstGeom prst="rect">
            <a:avLst/>
          </a:prstGeom>
          <a:noFill/>
          <a:ln/>
        </p:spPr>
        <p:txBody>
          <a:bodyPr wrap="square" lIns="0" tIns="0" rIns="0" bIns="0" rtlCol="0" anchor="t"/>
          <a:lstStyle/>
          <a:p>
            <a:pPr marL="0" indent="0" algn="l">
              <a:lnSpc>
                <a:spcPts val="3100"/>
              </a:lnSpc>
              <a:buNone/>
            </a:pPr>
            <a:r>
              <a:rPr lang="en-US" sz="1900" dirty="0">
                <a:solidFill>
                  <a:srgbClr val="384653"/>
                </a:solidFill>
                <a:latin typeface="Montserrat" pitchFamily="34" charset="0"/>
                <a:ea typeface="Montserrat" pitchFamily="34" charset="-122"/>
                <a:cs typeface="Montserrat" pitchFamily="34" charset="-120"/>
              </a:rPr>
              <a:t>This simplicity makes ShopEase highly accessible for rapid prototyping or integration testing with backend APIs. However, future versions may require backend setup for full e-commerce functionality including cart persistence and user accounts.</a:t>
            </a:r>
            <a:endParaRPr lang="en-US" sz="1900" dirty="0"/>
          </a:p>
        </p:txBody>
      </p:sp>
      <p:sp>
        <p:nvSpPr>
          <p:cNvPr id="8" name="Rectangle: Rounded Corners 7">
            <a:extLst>
              <a:ext uri="{FF2B5EF4-FFF2-40B4-BE49-F238E27FC236}">
                <a16:creationId xmlns:a16="http://schemas.microsoft.com/office/drawing/2014/main" id="{48F6A81B-9687-4ED2-9FBE-88EAAD200A85}"/>
              </a:ext>
            </a:extLst>
          </p:cNvPr>
          <p:cNvSpPr/>
          <p:nvPr/>
        </p:nvSpPr>
        <p:spPr>
          <a:xfrm>
            <a:off x="12684642" y="7514034"/>
            <a:ext cx="1945758" cy="715566"/>
          </a:xfrm>
          <a:prstGeom prst="round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RW"/>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81526" y="615553"/>
            <a:ext cx="9383554" cy="734616"/>
          </a:xfrm>
          <a:prstGeom prst="rect">
            <a:avLst/>
          </a:prstGeom>
          <a:noFill/>
          <a:ln/>
        </p:spPr>
        <p:txBody>
          <a:bodyPr wrap="none" lIns="0" tIns="0" rIns="0" bIns="0" rtlCol="0" anchor="t"/>
          <a:lstStyle/>
          <a:p>
            <a:pPr marL="0" indent="0" algn="l">
              <a:lnSpc>
                <a:spcPts val="5750"/>
              </a:lnSpc>
              <a:buNone/>
            </a:pPr>
            <a:r>
              <a:rPr lang="en-US" sz="4600" b="1" dirty="0">
                <a:solidFill>
                  <a:srgbClr val="2E3C4E"/>
                </a:solidFill>
                <a:latin typeface="Barlow Bold" pitchFamily="34" charset="0"/>
                <a:ea typeface="Barlow Bold" pitchFamily="34" charset="-122"/>
                <a:cs typeface="Barlow Bold" pitchFamily="34" charset="-120"/>
              </a:rPr>
              <a:t>Future Enhancements and Roadmap</a:t>
            </a:r>
            <a:endParaRPr lang="en-US" sz="4600" dirty="0"/>
          </a:p>
        </p:txBody>
      </p:sp>
      <p:sp>
        <p:nvSpPr>
          <p:cNvPr id="3" name="Text 1"/>
          <p:cNvSpPr/>
          <p:nvPr/>
        </p:nvSpPr>
        <p:spPr>
          <a:xfrm>
            <a:off x="781526" y="1796772"/>
            <a:ext cx="13067348" cy="714613"/>
          </a:xfrm>
          <a:prstGeom prst="rect">
            <a:avLst/>
          </a:prstGeom>
          <a:noFill/>
          <a:ln/>
        </p:spPr>
        <p:txBody>
          <a:bodyPr wrap="square" lIns="0" tIns="0" rIns="0" bIns="0" rtlCol="0" anchor="t"/>
          <a:lstStyle/>
          <a:p>
            <a:pPr marL="0" indent="0" algn="l">
              <a:lnSpc>
                <a:spcPts val="2800"/>
              </a:lnSpc>
              <a:buNone/>
            </a:pPr>
            <a:r>
              <a:rPr lang="en-US" sz="1750" dirty="0">
                <a:solidFill>
                  <a:srgbClr val="384653"/>
                </a:solidFill>
                <a:latin typeface="Montserrat" pitchFamily="34" charset="0"/>
                <a:ea typeface="Montserrat" pitchFamily="34" charset="-122"/>
                <a:cs typeface="Montserrat" pitchFamily="34" charset="-120"/>
              </a:rPr>
              <a:t>The current static frontend provides a solid foundation for an e-commerce site, but several planned enhancements aim to expand functionality and improve user experience:</a:t>
            </a:r>
            <a:endParaRPr lang="en-US" sz="1750" dirty="0"/>
          </a:p>
        </p:txBody>
      </p:sp>
      <p:sp>
        <p:nvSpPr>
          <p:cNvPr id="4" name="Text 2"/>
          <p:cNvSpPr/>
          <p:nvPr/>
        </p:nvSpPr>
        <p:spPr>
          <a:xfrm>
            <a:off x="781526" y="2762607"/>
            <a:ext cx="13067348" cy="714613"/>
          </a:xfrm>
          <a:prstGeom prst="rect">
            <a:avLst/>
          </a:prstGeom>
          <a:noFill/>
          <a:ln/>
        </p:spPr>
        <p:txBody>
          <a:bodyPr wrap="square" lIns="0" tIns="0" rIns="0" bIns="0" rtlCol="0" anchor="t"/>
          <a:lstStyle/>
          <a:p>
            <a:pPr marL="342900" indent="-342900" algn="l">
              <a:lnSpc>
                <a:spcPts val="2800"/>
              </a:lnSpc>
              <a:buSzPct val="100000"/>
              <a:buChar char="•"/>
            </a:pPr>
            <a:r>
              <a:rPr lang="en-US" sz="1750" b="1" dirty="0">
                <a:solidFill>
                  <a:srgbClr val="384653"/>
                </a:solidFill>
                <a:latin typeface="Montserrat" pitchFamily="34" charset="0"/>
                <a:ea typeface="Montserrat" pitchFamily="34" charset="-122"/>
                <a:cs typeface="Montserrat" pitchFamily="34" charset="-120"/>
              </a:rPr>
              <a:t>Backend Integration:</a:t>
            </a:r>
            <a:r>
              <a:rPr lang="en-US" sz="1750" dirty="0">
                <a:solidFill>
                  <a:srgbClr val="384653"/>
                </a:solidFill>
                <a:latin typeface="Montserrat" pitchFamily="34" charset="0"/>
                <a:ea typeface="Montserrat" pitchFamily="34" charset="-122"/>
                <a:cs typeface="Montserrat" pitchFamily="34" charset="-120"/>
              </a:rPr>
              <a:t> Connecting with backend technologies such as Node.js, PHP, or Firebase to enable dynamic data handling, user authentication, and inventory management.</a:t>
            </a:r>
            <a:endParaRPr lang="en-US" sz="1750" dirty="0"/>
          </a:p>
        </p:txBody>
      </p:sp>
      <p:sp>
        <p:nvSpPr>
          <p:cNvPr id="5" name="Text 3"/>
          <p:cNvSpPr/>
          <p:nvPr/>
        </p:nvSpPr>
        <p:spPr>
          <a:xfrm>
            <a:off x="781526" y="3555325"/>
            <a:ext cx="13067348" cy="714613"/>
          </a:xfrm>
          <a:prstGeom prst="rect">
            <a:avLst/>
          </a:prstGeom>
          <a:noFill/>
          <a:ln/>
        </p:spPr>
        <p:txBody>
          <a:bodyPr wrap="square" lIns="0" tIns="0" rIns="0" bIns="0" rtlCol="0" anchor="t"/>
          <a:lstStyle/>
          <a:p>
            <a:pPr marL="342900" indent="-342900" algn="l">
              <a:lnSpc>
                <a:spcPts val="2800"/>
              </a:lnSpc>
              <a:buSzPct val="100000"/>
              <a:buChar char="•"/>
            </a:pPr>
            <a:r>
              <a:rPr lang="en-US" sz="1750" b="1" dirty="0">
                <a:solidFill>
                  <a:srgbClr val="384653"/>
                </a:solidFill>
                <a:latin typeface="Montserrat" pitchFamily="34" charset="0"/>
                <a:ea typeface="Montserrat" pitchFamily="34" charset="-122"/>
                <a:cs typeface="Montserrat" pitchFamily="34" charset="-120"/>
              </a:rPr>
              <a:t>Search and Filter Features:</a:t>
            </a:r>
            <a:r>
              <a:rPr lang="en-US" sz="1750" dirty="0">
                <a:solidFill>
                  <a:srgbClr val="384653"/>
                </a:solidFill>
                <a:latin typeface="Montserrat" pitchFamily="34" charset="0"/>
                <a:ea typeface="Montserrat" pitchFamily="34" charset="-122"/>
                <a:cs typeface="Montserrat" pitchFamily="34" charset="-120"/>
              </a:rPr>
              <a:t> Adding advanced search filters on products pages will allow users to find items quickly based on categories, price ranges, and ratings.</a:t>
            </a:r>
            <a:endParaRPr lang="en-US" sz="1750" dirty="0"/>
          </a:p>
        </p:txBody>
      </p:sp>
      <p:sp>
        <p:nvSpPr>
          <p:cNvPr id="6" name="Text 4"/>
          <p:cNvSpPr/>
          <p:nvPr/>
        </p:nvSpPr>
        <p:spPr>
          <a:xfrm>
            <a:off x="781526" y="4348043"/>
            <a:ext cx="13067348" cy="714613"/>
          </a:xfrm>
          <a:prstGeom prst="rect">
            <a:avLst/>
          </a:prstGeom>
          <a:noFill/>
          <a:ln/>
        </p:spPr>
        <p:txBody>
          <a:bodyPr wrap="square" lIns="0" tIns="0" rIns="0" bIns="0" rtlCol="0" anchor="t"/>
          <a:lstStyle/>
          <a:p>
            <a:pPr marL="342900" indent="-342900" algn="l">
              <a:lnSpc>
                <a:spcPts val="2800"/>
              </a:lnSpc>
              <a:buSzPct val="100000"/>
              <a:buChar char="•"/>
            </a:pPr>
            <a:r>
              <a:rPr lang="en-US" sz="1750" b="1" dirty="0">
                <a:solidFill>
                  <a:srgbClr val="384653"/>
                </a:solidFill>
                <a:latin typeface="Montserrat" pitchFamily="34" charset="0"/>
                <a:ea typeface="Montserrat" pitchFamily="34" charset="-122"/>
                <a:cs typeface="Montserrat" pitchFamily="34" charset="-120"/>
              </a:rPr>
              <a:t>Shopping Cart Functionality:</a:t>
            </a:r>
            <a:r>
              <a:rPr lang="en-US" sz="1750" dirty="0">
                <a:solidFill>
                  <a:srgbClr val="384653"/>
                </a:solidFill>
                <a:latin typeface="Montserrat" pitchFamily="34" charset="0"/>
                <a:ea typeface="Montserrat" pitchFamily="34" charset="-122"/>
                <a:cs typeface="Montserrat" pitchFamily="34" charset="-120"/>
              </a:rPr>
              <a:t> Implementing persistent shopping cart data using local storage or databases to maintain user selections across sessions.</a:t>
            </a:r>
            <a:endParaRPr lang="en-US" sz="1750" dirty="0"/>
          </a:p>
        </p:txBody>
      </p:sp>
      <p:sp>
        <p:nvSpPr>
          <p:cNvPr id="7" name="Text 5"/>
          <p:cNvSpPr/>
          <p:nvPr/>
        </p:nvSpPr>
        <p:spPr>
          <a:xfrm>
            <a:off x="781526" y="5140762"/>
            <a:ext cx="13067348" cy="714613"/>
          </a:xfrm>
          <a:prstGeom prst="rect">
            <a:avLst/>
          </a:prstGeom>
          <a:noFill/>
          <a:ln/>
        </p:spPr>
        <p:txBody>
          <a:bodyPr wrap="square" lIns="0" tIns="0" rIns="0" bIns="0" rtlCol="0" anchor="t"/>
          <a:lstStyle/>
          <a:p>
            <a:pPr marL="342900" indent="-342900" algn="l">
              <a:lnSpc>
                <a:spcPts val="2800"/>
              </a:lnSpc>
              <a:buSzPct val="100000"/>
              <a:buChar char="•"/>
            </a:pPr>
            <a:r>
              <a:rPr lang="en-US" sz="1750" b="1" dirty="0">
                <a:solidFill>
                  <a:srgbClr val="384653"/>
                </a:solidFill>
                <a:latin typeface="Montserrat" pitchFamily="34" charset="0"/>
                <a:ea typeface="Montserrat" pitchFamily="34" charset="-122"/>
                <a:cs typeface="Montserrat" pitchFamily="34" charset="-120"/>
              </a:rPr>
              <a:t>Animations and Transitions:</a:t>
            </a:r>
            <a:r>
              <a:rPr lang="en-US" sz="1750" dirty="0">
                <a:solidFill>
                  <a:srgbClr val="384653"/>
                </a:solidFill>
                <a:latin typeface="Montserrat" pitchFamily="34" charset="0"/>
                <a:ea typeface="Montserrat" pitchFamily="34" charset="-122"/>
                <a:cs typeface="Montserrat" pitchFamily="34" charset="-120"/>
              </a:rPr>
              <a:t> Leveraging animation libraries like GSAP or AOS for enhanced visual feedback and smoother user interactions.</a:t>
            </a:r>
            <a:endParaRPr lang="en-US" sz="1750" dirty="0"/>
          </a:p>
        </p:txBody>
      </p:sp>
      <p:sp>
        <p:nvSpPr>
          <p:cNvPr id="8" name="Text 6"/>
          <p:cNvSpPr/>
          <p:nvPr/>
        </p:nvSpPr>
        <p:spPr>
          <a:xfrm>
            <a:off x="781526" y="5933480"/>
            <a:ext cx="13067348" cy="714613"/>
          </a:xfrm>
          <a:prstGeom prst="rect">
            <a:avLst/>
          </a:prstGeom>
          <a:noFill/>
          <a:ln/>
        </p:spPr>
        <p:txBody>
          <a:bodyPr wrap="square" lIns="0" tIns="0" rIns="0" bIns="0" rtlCol="0" anchor="t"/>
          <a:lstStyle/>
          <a:p>
            <a:pPr marL="342900" indent="-342900" algn="l">
              <a:lnSpc>
                <a:spcPts val="2800"/>
              </a:lnSpc>
              <a:buSzPct val="100000"/>
              <a:buChar char="•"/>
            </a:pPr>
            <a:r>
              <a:rPr lang="en-US" sz="1750" b="1" dirty="0">
                <a:solidFill>
                  <a:srgbClr val="384653"/>
                </a:solidFill>
                <a:latin typeface="Montserrat" pitchFamily="34" charset="0"/>
                <a:ea typeface="Montserrat" pitchFamily="34" charset="-122"/>
                <a:cs typeface="Montserrat" pitchFamily="34" charset="-120"/>
              </a:rPr>
              <a:t>Accessibility Improvements:</a:t>
            </a:r>
            <a:r>
              <a:rPr lang="en-US" sz="1750" dirty="0">
                <a:solidFill>
                  <a:srgbClr val="384653"/>
                </a:solidFill>
                <a:latin typeface="Montserrat" pitchFamily="34" charset="0"/>
                <a:ea typeface="Montserrat" pitchFamily="34" charset="-122"/>
                <a:cs typeface="Montserrat" pitchFamily="34" charset="-120"/>
              </a:rPr>
              <a:t> Enhancing ARIA labels, enabling keyboard navigation, and improving contrast ratios to make the frontend more inclusive for all users.</a:t>
            </a:r>
            <a:endParaRPr lang="en-US" sz="1750" dirty="0"/>
          </a:p>
        </p:txBody>
      </p:sp>
      <p:sp>
        <p:nvSpPr>
          <p:cNvPr id="9" name="Text 7"/>
          <p:cNvSpPr/>
          <p:nvPr/>
        </p:nvSpPr>
        <p:spPr>
          <a:xfrm>
            <a:off x="781526" y="6899315"/>
            <a:ext cx="13067348" cy="714613"/>
          </a:xfrm>
          <a:prstGeom prst="rect">
            <a:avLst/>
          </a:prstGeom>
          <a:noFill/>
          <a:ln/>
        </p:spPr>
        <p:txBody>
          <a:bodyPr wrap="square" lIns="0" tIns="0" rIns="0" bIns="0" rtlCol="0" anchor="t"/>
          <a:lstStyle/>
          <a:p>
            <a:pPr marL="0" indent="0" algn="l">
              <a:lnSpc>
                <a:spcPts val="2800"/>
              </a:lnSpc>
              <a:buNone/>
            </a:pPr>
            <a:r>
              <a:rPr lang="en-US" sz="1750" dirty="0">
                <a:solidFill>
                  <a:srgbClr val="384653"/>
                </a:solidFill>
                <a:latin typeface="Montserrat" pitchFamily="34" charset="0"/>
                <a:ea typeface="Montserrat" pitchFamily="34" charset="-122"/>
                <a:cs typeface="Montserrat" pitchFamily="34" charset="-120"/>
              </a:rPr>
              <a:t>These improvements will bring ShopEase closer to a production-ready state, providing a comprehensive shopping experience that meets modern web standards.</a:t>
            </a:r>
            <a:endParaRPr lang="en-US" sz="1750" dirty="0"/>
          </a:p>
        </p:txBody>
      </p:sp>
      <p:sp>
        <p:nvSpPr>
          <p:cNvPr id="10" name="Rectangle: Rounded Corners 9">
            <a:extLst>
              <a:ext uri="{FF2B5EF4-FFF2-40B4-BE49-F238E27FC236}">
                <a16:creationId xmlns:a16="http://schemas.microsoft.com/office/drawing/2014/main" id="{DEB03380-803E-4484-8FF0-A7E62F14EA61}"/>
              </a:ext>
            </a:extLst>
          </p:cNvPr>
          <p:cNvSpPr/>
          <p:nvPr/>
        </p:nvSpPr>
        <p:spPr>
          <a:xfrm>
            <a:off x="12684642" y="7514034"/>
            <a:ext cx="1945758" cy="715566"/>
          </a:xfrm>
          <a:prstGeom prst="round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RW"/>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864037" y="715447"/>
            <a:ext cx="9223177" cy="812125"/>
          </a:xfrm>
          <a:prstGeom prst="rect">
            <a:avLst/>
          </a:prstGeom>
          <a:noFill/>
          <a:ln/>
        </p:spPr>
        <p:txBody>
          <a:bodyPr wrap="none" lIns="0" tIns="0" rIns="0" bIns="0" rtlCol="0" anchor="t"/>
          <a:lstStyle/>
          <a:p>
            <a:pPr marL="0" indent="0" algn="l">
              <a:lnSpc>
                <a:spcPts val="6350"/>
              </a:lnSpc>
              <a:buNone/>
            </a:pPr>
            <a:r>
              <a:rPr lang="en-US" sz="5100" b="1" dirty="0">
                <a:solidFill>
                  <a:srgbClr val="2E3C4E"/>
                </a:solidFill>
                <a:latin typeface="Barlow Bold" pitchFamily="34" charset="0"/>
                <a:ea typeface="Barlow Bold" pitchFamily="34" charset="-122"/>
                <a:cs typeface="Barlow Bold" pitchFamily="34" charset="-120"/>
              </a:rPr>
              <a:t>Credits and Contact Information</a:t>
            </a:r>
            <a:endParaRPr lang="en-US" sz="5100" dirty="0"/>
          </a:p>
        </p:txBody>
      </p:sp>
      <p:sp>
        <p:nvSpPr>
          <p:cNvPr id="3" name="Text 1"/>
          <p:cNvSpPr/>
          <p:nvPr/>
        </p:nvSpPr>
        <p:spPr>
          <a:xfrm>
            <a:off x="864037" y="2021324"/>
            <a:ext cx="12902327" cy="395049"/>
          </a:xfrm>
          <a:prstGeom prst="rect">
            <a:avLst/>
          </a:prstGeom>
          <a:noFill/>
          <a:ln/>
        </p:spPr>
        <p:txBody>
          <a:bodyPr wrap="none" lIns="0" tIns="0" rIns="0" bIns="0" rtlCol="0" anchor="t"/>
          <a:lstStyle/>
          <a:p>
            <a:pPr marL="0" indent="0" algn="l">
              <a:lnSpc>
                <a:spcPts val="3100"/>
              </a:lnSpc>
              <a:buNone/>
            </a:pPr>
            <a:r>
              <a:rPr lang="en-US" sz="1900" dirty="0">
                <a:solidFill>
                  <a:srgbClr val="384653"/>
                </a:solidFill>
                <a:latin typeface="Montserrat" pitchFamily="34" charset="0"/>
                <a:ea typeface="Montserrat" pitchFamily="34" charset="-122"/>
                <a:cs typeface="Montserrat" pitchFamily="34" charset="-120"/>
              </a:rPr>
              <a:t>This project is built upon reputable open-source frameworks and libraries:</a:t>
            </a:r>
            <a:endParaRPr lang="en-US" sz="1900" dirty="0"/>
          </a:p>
        </p:txBody>
      </p:sp>
      <p:sp>
        <p:nvSpPr>
          <p:cNvPr id="4" name="Text 2"/>
          <p:cNvSpPr/>
          <p:nvPr/>
        </p:nvSpPr>
        <p:spPr>
          <a:xfrm>
            <a:off x="864037" y="2694027"/>
            <a:ext cx="12902327" cy="395049"/>
          </a:xfrm>
          <a:prstGeom prst="rect">
            <a:avLst/>
          </a:prstGeom>
          <a:noFill/>
          <a:ln/>
        </p:spPr>
        <p:txBody>
          <a:bodyPr wrap="none" lIns="0" tIns="0" rIns="0" bIns="0" rtlCol="0" anchor="t"/>
          <a:lstStyle/>
          <a:p>
            <a:pPr marL="342900" indent="-342900" algn="l">
              <a:lnSpc>
                <a:spcPts val="3100"/>
              </a:lnSpc>
              <a:buSzPct val="100000"/>
              <a:buChar char="•"/>
            </a:pPr>
            <a:r>
              <a:rPr lang="en-US" sz="1900" u="sng" dirty="0">
                <a:solidFill>
                  <a:srgbClr val="359DDF"/>
                </a:solidFill>
                <a:latin typeface="Montserrat" pitchFamily="34" charset="0"/>
                <a:ea typeface="Montserrat" pitchFamily="34" charset="-122"/>
                <a:cs typeface="Montserrat" pitchFamily="34" charset="-120"/>
                <a:hlinkClick r:id="rId3">
                  <a:extLst>
                    <a:ext uri="{A12FA001-AC4F-418D-AE19-62706E023703}">
                      <ahyp:hlinkClr xmlns:ahyp="http://schemas.microsoft.com/office/drawing/2018/hyperlinkcolor" val="tx"/>
                    </a:ext>
                  </a:extLst>
                </a:hlinkClick>
              </a:rPr>
              <a:t>Bootstrap</a:t>
            </a:r>
            <a:r>
              <a:rPr lang="en-US" sz="1900" dirty="0">
                <a:solidFill>
                  <a:srgbClr val="384653"/>
                </a:solidFill>
                <a:latin typeface="Montserrat" pitchFamily="34" charset="0"/>
                <a:ea typeface="Montserrat" pitchFamily="34" charset="-122"/>
                <a:cs typeface="Montserrat" pitchFamily="34" charset="-120"/>
              </a:rPr>
              <a:t> for responsive grid system and UI components</a:t>
            </a:r>
            <a:endParaRPr lang="en-US" sz="1900" dirty="0"/>
          </a:p>
        </p:txBody>
      </p:sp>
      <p:sp>
        <p:nvSpPr>
          <p:cNvPr id="5" name="Text 3"/>
          <p:cNvSpPr/>
          <p:nvPr/>
        </p:nvSpPr>
        <p:spPr>
          <a:xfrm>
            <a:off x="864037" y="3175397"/>
            <a:ext cx="12902327" cy="395049"/>
          </a:xfrm>
          <a:prstGeom prst="rect">
            <a:avLst/>
          </a:prstGeom>
          <a:noFill/>
          <a:ln/>
        </p:spPr>
        <p:txBody>
          <a:bodyPr wrap="none" lIns="0" tIns="0" rIns="0" bIns="0" rtlCol="0" anchor="t"/>
          <a:lstStyle/>
          <a:p>
            <a:pPr marL="342900" indent="-342900" algn="l">
              <a:lnSpc>
                <a:spcPts val="3100"/>
              </a:lnSpc>
              <a:buSzPct val="100000"/>
              <a:buChar char="•"/>
            </a:pPr>
            <a:r>
              <a:rPr lang="en-US" sz="1900" u="sng" dirty="0">
                <a:solidFill>
                  <a:srgbClr val="359DDF"/>
                </a:solidFill>
                <a:latin typeface="Montserrat" pitchFamily="34" charset="0"/>
                <a:ea typeface="Montserrat" pitchFamily="34" charset="-122"/>
                <a:cs typeface="Montserrat" pitchFamily="34" charset="-120"/>
                <a:hlinkClick r:id="rId4">
                  <a:extLst>
                    <a:ext uri="{A12FA001-AC4F-418D-AE19-62706E023703}">
                      <ahyp:hlinkClr xmlns:ahyp="http://schemas.microsoft.com/office/drawing/2018/hyperlinkcolor" val="tx"/>
                    </a:ext>
                  </a:extLst>
                </a:hlinkClick>
              </a:rPr>
              <a:t>Font Awesome</a:t>
            </a:r>
            <a:r>
              <a:rPr lang="en-US" sz="1900" dirty="0">
                <a:solidFill>
                  <a:srgbClr val="384653"/>
                </a:solidFill>
                <a:latin typeface="Montserrat" pitchFamily="34" charset="0"/>
                <a:ea typeface="Montserrat" pitchFamily="34" charset="-122"/>
                <a:cs typeface="Montserrat" pitchFamily="34" charset="-120"/>
              </a:rPr>
              <a:t> for scalable and accessible iconography</a:t>
            </a:r>
            <a:endParaRPr lang="en-US" sz="1900" dirty="0"/>
          </a:p>
        </p:txBody>
      </p:sp>
      <p:sp>
        <p:nvSpPr>
          <p:cNvPr id="6" name="Text 4"/>
          <p:cNvSpPr/>
          <p:nvPr/>
        </p:nvSpPr>
        <p:spPr>
          <a:xfrm>
            <a:off x="864037" y="3848100"/>
            <a:ext cx="12902327" cy="395049"/>
          </a:xfrm>
          <a:prstGeom prst="rect">
            <a:avLst/>
          </a:prstGeom>
          <a:noFill/>
          <a:ln/>
        </p:spPr>
        <p:txBody>
          <a:bodyPr wrap="none" lIns="0" tIns="0" rIns="0" bIns="0" rtlCol="0" anchor="t"/>
          <a:lstStyle/>
          <a:p>
            <a:pPr marL="0" indent="0" algn="l">
              <a:lnSpc>
                <a:spcPts val="3100"/>
              </a:lnSpc>
              <a:buNone/>
            </a:pPr>
            <a:r>
              <a:rPr lang="en-US" sz="1900" dirty="0">
                <a:solidFill>
                  <a:srgbClr val="384653"/>
                </a:solidFill>
                <a:latin typeface="Montserrat" pitchFamily="34" charset="0"/>
                <a:ea typeface="Montserrat" pitchFamily="34" charset="-122"/>
                <a:cs typeface="Montserrat" pitchFamily="34" charset="-120"/>
              </a:rPr>
              <a:t>For further questions, collaboration, or access to source code, please contact the author:</a:t>
            </a:r>
            <a:endParaRPr lang="en-US" sz="1900" dirty="0"/>
          </a:p>
        </p:txBody>
      </p:sp>
      <p:sp>
        <p:nvSpPr>
          <p:cNvPr id="7" name="Text 5"/>
          <p:cNvSpPr/>
          <p:nvPr/>
        </p:nvSpPr>
        <p:spPr>
          <a:xfrm>
            <a:off x="864037" y="4520803"/>
            <a:ext cx="12902327" cy="395049"/>
          </a:xfrm>
          <a:prstGeom prst="rect">
            <a:avLst/>
          </a:prstGeom>
          <a:noFill/>
          <a:ln/>
        </p:spPr>
        <p:txBody>
          <a:bodyPr wrap="none" lIns="0" tIns="0" rIns="0" bIns="0" rtlCol="0" anchor="t"/>
          <a:lstStyle/>
          <a:p>
            <a:pPr marL="342900" indent="-342900" algn="l">
              <a:lnSpc>
                <a:spcPts val="3100"/>
              </a:lnSpc>
              <a:buSzPct val="100000"/>
              <a:buChar char="•"/>
            </a:pPr>
            <a:r>
              <a:rPr lang="en-US" sz="1900" b="1" dirty="0">
                <a:solidFill>
                  <a:srgbClr val="384653"/>
                </a:solidFill>
                <a:latin typeface="Montserrat" pitchFamily="34" charset="0"/>
                <a:ea typeface="Montserrat" pitchFamily="34" charset="-122"/>
                <a:cs typeface="Montserrat" pitchFamily="34" charset="-120"/>
              </a:rPr>
              <a:t>Name:</a:t>
            </a:r>
            <a:r>
              <a:rPr lang="en-US" sz="1900" dirty="0">
                <a:solidFill>
                  <a:srgbClr val="384653"/>
                </a:solidFill>
                <a:latin typeface="Montserrat" pitchFamily="34" charset="0"/>
                <a:ea typeface="Montserrat" pitchFamily="34" charset="-122"/>
                <a:cs typeface="Montserrat" pitchFamily="34" charset="-120"/>
              </a:rPr>
              <a:t> Silas HAKUZWIMANA</a:t>
            </a:r>
            <a:endParaRPr lang="en-US" sz="1900" dirty="0"/>
          </a:p>
        </p:txBody>
      </p:sp>
      <p:sp>
        <p:nvSpPr>
          <p:cNvPr id="8" name="Text 6"/>
          <p:cNvSpPr/>
          <p:nvPr/>
        </p:nvSpPr>
        <p:spPr>
          <a:xfrm>
            <a:off x="864037" y="5002173"/>
            <a:ext cx="12902327" cy="395049"/>
          </a:xfrm>
          <a:prstGeom prst="rect">
            <a:avLst/>
          </a:prstGeom>
          <a:noFill/>
          <a:ln/>
        </p:spPr>
        <p:txBody>
          <a:bodyPr wrap="none" lIns="0" tIns="0" rIns="0" bIns="0" rtlCol="0" anchor="t"/>
          <a:lstStyle/>
          <a:p>
            <a:pPr marL="342900" indent="-342900" algn="l">
              <a:lnSpc>
                <a:spcPts val="3100"/>
              </a:lnSpc>
              <a:buSzPct val="100000"/>
              <a:buChar char="•"/>
            </a:pPr>
            <a:r>
              <a:rPr lang="en-US" sz="1900" b="1" dirty="0">
                <a:solidFill>
                  <a:srgbClr val="384653"/>
                </a:solidFill>
                <a:latin typeface="Montserrat" pitchFamily="34" charset="0"/>
                <a:ea typeface="Montserrat" pitchFamily="34" charset="-122"/>
                <a:cs typeface="Montserrat" pitchFamily="34" charset="-120"/>
              </a:rPr>
              <a:t>Email:</a:t>
            </a:r>
            <a:r>
              <a:rPr lang="en-US" sz="1900" dirty="0">
                <a:solidFill>
                  <a:srgbClr val="384653"/>
                </a:solidFill>
                <a:latin typeface="Montserrat" pitchFamily="34" charset="0"/>
                <a:ea typeface="Montserrat" pitchFamily="34" charset="-122"/>
                <a:cs typeface="Montserrat" pitchFamily="34" charset="-120"/>
              </a:rPr>
              <a:t> </a:t>
            </a:r>
            <a:r>
              <a:rPr lang="en-US" sz="1900" u="sng" dirty="0">
                <a:solidFill>
                  <a:srgbClr val="359DDF"/>
                </a:solidFill>
                <a:latin typeface="Montserrat" pitchFamily="34" charset="0"/>
                <a:ea typeface="Montserrat" pitchFamily="34" charset="-122"/>
                <a:cs typeface="Montserrat" pitchFamily="34" charset="-120"/>
                <a:hlinkClick r:id="rId5">
                  <a:extLst>
                    <a:ext uri="{A12FA001-AC4F-418D-AE19-62706E023703}">
                      <ahyp:hlinkClr xmlns:ahyp="http://schemas.microsoft.com/office/drawing/2018/hyperlinkcolor" val="tx"/>
                    </a:ext>
                  </a:extLst>
                </a:hlinkClick>
              </a:rPr>
              <a:t>hakuzwisilas@gmail.com</a:t>
            </a:r>
            <a:endParaRPr lang="en-US" sz="1900" dirty="0"/>
          </a:p>
        </p:txBody>
      </p:sp>
      <p:sp>
        <p:nvSpPr>
          <p:cNvPr id="9" name="Text 7"/>
          <p:cNvSpPr/>
          <p:nvPr/>
        </p:nvSpPr>
        <p:spPr>
          <a:xfrm>
            <a:off x="864037" y="5483543"/>
            <a:ext cx="12902327" cy="395049"/>
          </a:xfrm>
          <a:prstGeom prst="rect">
            <a:avLst/>
          </a:prstGeom>
          <a:noFill/>
          <a:ln/>
        </p:spPr>
        <p:txBody>
          <a:bodyPr wrap="none" lIns="0" tIns="0" rIns="0" bIns="0" rtlCol="0" anchor="t"/>
          <a:lstStyle/>
          <a:p>
            <a:pPr marL="342900" indent="-342900" algn="l">
              <a:lnSpc>
                <a:spcPts val="3100"/>
              </a:lnSpc>
              <a:buSzPct val="100000"/>
              <a:buChar char="•"/>
            </a:pPr>
            <a:r>
              <a:rPr lang="en-US" sz="1900" b="1" dirty="0">
                <a:solidFill>
                  <a:srgbClr val="384653"/>
                </a:solidFill>
                <a:latin typeface="Montserrat" pitchFamily="34" charset="0"/>
                <a:ea typeface="Montserrat" pitchFamily="34" charset="-122"/>
                <a:cs typeface="Montserrat" pitchFamily="34" charset="-120"/>
              </a:rPr>
              <a:t>GitHub Repositories:</a:t>
            </a:r>
            <a:endParaRPr lang="en-US" sz="1900" dirty="0"/>
          </a:p>
        </p:txBody>
      </p:sp>
      <p:sp>
        <p:nvSpPr>
          <p:cNvPr id="10" name="Text 8"/>
          <p:cNvSpPr/>
          <p:nvPr/>
        </p:nvSpPr>
        <p:spPr>
          <a:xfrm>
            <a:off x="864037" y="5964912"/>
            <a:ext cx="12902327" cy="395049"/>
          </a:xfrm>
          <a:prstGeom prst="rect">
            <a:avLst/>
          </a:prstGeom>
          <a:noFill/>
          <a:ln/>
        </p:spPr>
        <p:txBody>
          <a:bodyPr wrap="none" lIns="0" tIns="0" rIns="0" bIns="0" rtlCol="0" anchor="t"/>
          <a:lstStyle/>
          <a:p>
            <a:pPr marL="685800" lvl="1" indent="-342900" algn="l">
              <a:lnSpc>
                <a:spcPts val="3100"/>
              </a:lnSpc>
              <a:buSzPct val="100000"/>
              <a:buChar char="•"/>
            </a:pPr>
            <a:r>
              <a:rPr lang="en-US" sz="1900" u="sng" dirty="0">
                <a:solidFill>
                  <a:srgbClr val="359DDF"/>
                </a:solidFill>
                <a:latin typeface="Montserrat" pitchFamily="34" charset="0"/>
                <a:ea typeface="Montserrat" pitchFamily="34" charset="-122"/>
                <a:cs typeface="Montserrat" pitchFamily="34" charset="-120"/>
                <a:hlinkClick r:id="rId6">
                  <a:extLst>
                    <a:ext uri="{A12FA001-AC4F-418D-AE19-62706E023703}">
                      <ahyp:hlinkClr xmlns:ahyp="http://schemas.microsoft.com/office/drawing/2018/hyperlinkcolor" val="tx"/>
                    </a:ext>
                  </a:extLst>
                </a:hlinkClick>
              </a:rPr>
              <a:t>feb-2025-final-project-and-deployment-Silas-Hakuzwimana</a:t>
            </a:r>
            <a:endParaRPr lang="en-US" sz="1900" dirty="0"/>
          </a:p>
        </p:txBody>
      </p:sp>
      <p:sp>
        <p:nvSpPr>
          <p:cNvPr id="11" name="Text 9"/>
          <p:cNvSpPr/>
          <p:nvPr/>
        </p:nvSpPr>
        <p:spPr>
          <a:xfrm>
            <a:off x="874670" y="6446282"/>
            <a:ext cx="12902327" cy="395049"/>
          </a:xfrm>
          <a:prstGeom prst="rect">
            <a:avLst/>
          </a:prstGeom>
          <a:noFill/>
          <a:ln/>
        </p:spPr>
        <p:txBody>
          <a:bodyPr wrap="none" lIns="0" tIns="0" rIns="0" bIns="0" rtlCol="0" anchor="t"/>
          <a:lstStyle/>
          <a:p>
            <a:pPr marL="685800" lvl="1" indent="-342900" algn="l">
              <a:lnSpc>
                <a:spcPts val="3100"/>
              </a:lnSpc>
              <a:buSzPct val="100000"/>
              <a:buChar char="•"/>
            </a:pPr>
            <a:r>
              <a:rPr lang="en-US" sz="1900" u="sng" dirty="0">
                <a:solidFill>
                  <a:srgbClr val="359DDF"/>
                </a:solidFill>
                <a:latin typeface="Montserrat" pitchFamily="34" charset="0"/>
                <a:ea typeface="Montserrat" pitchFamily="34" charset="-122"/>
                <a:cs typeface="Montserrat" pitchFamily="34" charset="-120"/>
                <a:hlinkClick r:id="rId7">
                  <a:extLst>
                    <a:ext uri="{A12FA001-AC4F-418D-AE19-62706E023703}">
                      <ahyp:hlinkClr xmlns:ahyp="http://schemas.microsoft.com/office/drawing/2018/hyperlinkcolor" val="tx"/>
                    </a:ext>
                  </a:extLst>
                </a:hlinkClick>
              </a:rPr>
              <a:t>https://github.com/Silas-Hakuzwimana/final-project.git</a:t>
            </a:r>
            <a:endParaRPr lang="en-US" sz="1900" dirty="0"/>
          </a:p>
        </p:txBody>
      </p:sp>
      <p:sp>
        <p:nvSpPr>
          <p:cNvPr id="12" name="Text 10"/>
          <p:cNvSpPr/>
          <p:nvPr/>
        </p:nvSpPr>
        <p:spPr>
          <a:xfrm>
            <a:off x="864037" y="7118985"/>
            <a:ext cx="12902327" cy="395049"/>
          </a:xfrm>
          <a:prstGeom prst="rect">
            <a:avLst/>
          </a:prstGeom>
          <a:noFill/>
          <a:ln/>
        </p:spPr>
        <p:txBody>
          <a:bodyPr wrap="none" lIns="0" tIns="0" rIns="0" bIns="0" rtlCol="0" anchor="t"/>
          <a:lstStyle/>
          <a:p>
            <a:pPr marL="0" indent="0" algn="l">
              <a:lnSpc>
                <a:spcPts val="3100"/>
              </a:lnSpc>
              <a:buNone/>
            </a:pPr>
            <a:endParaRPr lang="en-US" sz="1900" dirty="0"/>
          </a:p>
        </p:txBody>
      </p:sp>
      <p:sp>
        <p:nvSpPr>
          <p:cNvPr id="13" name="Text 9">
            <a:extLst>
              <a:ext uri="{FF2B5EF4-FFF2-40B4-BE49-F238E27FC236}">
                <a16:creationId xmlns:a16="http://schemas.microsoft.com/office/drawing/2014/main" id="{9FDA9F54-D565-4823-8B74-B6EC42AF6F94}"/>
              </a:ext>
            </a:extLst>
          </p:cNvPr>
          <p:cNvSpPr/>
          <p:nvPr/>
        </p:nvSpPr>
        <p:spPr>
          <a:xfrm>
            <a:off x="864037" y="6927651"/>
            <a:ext cx="12902327" cy="395049"/>
          </a:xfrm>
          <a:prstGeom prst="rect">
            <a:avLst/>
          </a:prstGeom>
          <a:noFill/>
          <a:ln/>
        </p:spPr>
        <p:txBody>
          <a:bodyPr wrap="none" lIns="0" tIns="0" rIns="0" bIns="0" rtlCol="0" anchor="t"/>
          <a:lstStyle/>
          <a:p>
            <a:pPr marL="685800" lvl="1" indent="-342900" algn="l">
              <a:lnSpc>
                <a:spcPts val="3100"/>
              </a:lnSpc>
              <a:buSzPct val="100000"/>
              <a:buChar char="•"/>
            </a:pPr>
            <a:r>
              <a:rPr lang="en-US" sz="1900" u="sng" dirty="0">
                <a:solidFill>
                  <a:srgbClr val="359DDF"/>
                </a:solidFill>
                <a:latin typeface="Montserrat" pitchFamily="34" charset="0"/>
                <a:ea typeface="Montserrat" pitchFamily="34" charset="-122"/>
                <a:cs typeface="Montserrat" pitchFamily="34" charset="-120"/>
              </a:rPr>
              <a:t>Live link: </a:t>
            </a:r>
            <a:r>
              <a:rPr lang="en-US" sz="1900" u="sng" dirty="0">
                <a:solidFill>
                  <a:srgbClr val="359DDF"/>
                </a:solidFill>
                <a:latin typeface="Montserrat" pitchFamily="34" charset="0"/>
                <a:ea typeface="Montserrat" pitchFamily="34" charset="-122"/>
                <a:cs typeface="Montserrat" pitchFamily="34" charset="-120"/>
                <a:hlinkClick r:id="rId8"/>
              </a:rPr>
              <a:t>https://taupe-sopapillas-48e4a5.netlify.app/</a:t>
            </a:r>
            <a:endParaRPr lang="en-US" sz="1900" u="sng" dirty="0">
              <a:solidFill>
                <a:srgbClr val="359DDF"/>
              </a:solidFill>
              <a:latin typeface="Montserrat" pitchFamily="34" charset="0"/>
              <a:ea typeface="Montserrat" pitchFamily="34" charset="-122"/>
              <a:cs typeface="Montserrat" pitchFamily="34" charset="-120"/>
            </a:endParaRPr>
          </a:p>
          <a:p>
            <a:pPr marL="685800" lvl="1" indent="-342900" algn="l">
              <a:lnSpc>
                <a:spcPts val="3100"/>
              </a:lnSpc>
              <a:buSzPct val="100000"/>
              <a:buChar char="•"/>
            </a:pPr>
            <a:endParaRPr lang="en-US" sz="1900" dirty="0"/>
          </a:p>
        </p:txBody>
      </p:sp>
      <p:sp>
        <p:nvSpPr>
          <p:cNvPr id="14" name="Rectangle: Rounded Corners 13">
            <a:extLst>
              <a:ext uri="{FF2B5EF4-FFF2-40B4-BE49-F238E27FC236}">
                <a16:creationId xmlns:a16="http://schemas.microsoft.com/office/drawing/2014/main" id="{B4F4AE78-3872-459F-8F14-0034DCE2D7C9}"/>
              </a:ext>
            </a:extLst>
          </p:cNvPr>
          <p:cNvSpPr/>
          <p:nvPr/>
        </p:nvSpPr>
        <p:spPr>
          <a:xfrm>
            <a:off x="12684642" y="7514034"/>
            <a:ext cx="1945758" cy="715566"/>
          </a:xfrm>
          <a:prstGeom prst="round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RW"/>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1103</Words>
  <Application>Microsoft Office PowerPoint</Application>
  <PresentationFormat>Custom</PresentationFormat>
  <Paragraphs>69</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Calibri</vt:lpstr>
      <vt:lpstr>Barlow Bold</vt:lpstr>
      <vt:lpstr>Consolas</vt:lpstr>
      <vt:lpstr>Montserrat</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Silas HAKUZWIMANA</cp:lastModifiedBy>
  <cp:revision>4</cp:revision>
  <dcterms:created xsi:type="dcterms:W3CDTF">2025-05-12T22:48:01Z</dcterms:created>
  <dcterms:modified xsi:type="dcterms:W3CDTF">2025-05-12T22:52:08Z</dcterms:modified>
</cp:coreProperties>
</file>