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2"/>
  </p:notesMasterIdLst>
  <p:sldIdLst>
    <p:sldId id="257" r:id="rId2"/>
    <p:sldId id="259" r:id="rId3"/>
    <p:sldId id="294" r:id="rId4"/>
    <p:sldId id="258" r:id="rId5"/>
    <p:sldId id="288" r:id="rId6"/>
    <p:sldId id="299" r:id="rId7"/>
    <p:sldId id="293" r:id="rId8"/>
    <p:sldId id="311" r:id="rId9"/>
    <p:sldId id="297" r:id="rId10"/>
    <p:sldId id="303" r:id="rId11"/>
    <p:sldId id="300" r:id="rId12"/>
    <p:sldId id="307" r:id="rId13"/>
    <p:sldId id="301" r:id="rId14"/>
    <p:sldId id="308" r:id="rId15"/>
    <p:sldId id="302" r:id="rId16"/>
    <p:sldId id="310" r:id="rId17"/>
    <p:sldId id="313" r:id="rId18"/>
    <p:sldId id="304" r:id="rId19"/>
    <p:sldId id="315"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21" autoAdjust="0"/>
    <p:restoredTop sz="94660"/>
  </p:normalViewPr>
  <p:slideViewPr>
    <p:cSldViewPr snapToGrid="0">
      <p:cViewPr varScale="1">
        <p:scale>
          <a:sx n="86" d="100"/>
          <a:sy n="86" d="100"/>
        </p:scale>
        <p:origin x="346"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7B50D5-D316-4912-8C56-D39DDA222830}"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58AC1407-C7D3-4F4B-8310-DE6949EBF8F5}">
      <dgm:prSet/>
      <dgm:spPr/>
      <dgm:t>
        <a:bodyPr/>
        <a:lstStyle/>
        <a:p>
          <a:r>
            <a:rPr lang="en-IN"/>
            <a:t>Current status</a:t>
          </a:r>
          <a:endParaRPr lang="en-US"/>
        </a:p>
      </dgm:t>
    </dgm:pt>
    <dgm:pt modelId="{DFD037AB-16F8-4437-B066-57BCD80EFAC2}" type="parTrans" cxnId="{198F8EAD-3947-4211-A6C9-C6A3F71151BE}">
      <dgm:prSet/>
      <dgm:spPr/>
      <dgm:t>
        <a:bodyPr/>
        <a:lstStyle/>
        <a:p>
          <a:endParaRPr lang="en-US"/>
        </a:p>
      </dgm:t>
    </dgm:pt>
    <dgm:pt modelId="{2AE6D31E-B49B-44D3-9422-9DCE5181F30E}" type="sibTrans" cxnId="{198F8EAD-3947-4211-A6C9-C6A3F71151BE}">
      <dgm:prSet/>
      <dgm:spPr/>
      <dgm:t>
        <a:bodyPr/>
        <a:lstStyle/>
        <a:p>
          <a:endParaRPr lang="en-US"/>
        </a:p>
      </dgm:t>
    </dgm:pt>
    <dgm:pt modelId="{9DA89346-C8EC-4024-88FC-D5B39DFAEBB0}">
      <dgm:prSet/>
      <dgm:spPr/>
      <dgm:t>
        <a:bodyPr/>
        <a:lstStyle/>
        <a:p>
          <a:r>
            <a:rPr lang="en-IN"/>
            <a:t>Data collection </a:t>
          </a:r>
          <a:endParaRPr lang="en-US"/>
        </a:p>
      </dgm:t>
    </dgm:pt>
    <dgm:pt modelId="{74B462FE-A86D-483F-866F-2CFF9EC5FB84}" type="parTrans" cxnId="{EBF4B5B2-7C78-4538-B921-B336B1C7E982}">
      <dgm:prSet/>
      <dgm:spPr/>
      <dgm:t>
        <a:bodyPr/>
        <a:lstStyle/>
        <a:p>
          <a:endParaRPr lang="en-US"/>
        </a:p>
      </dgm:t>
    </dgm:pt>
    <dgm:pt modelId="{7781B2B6-A21C-4279-BA01-0F06BEF3AC64}" type="sibTrans" cxnId="{EBF4B5B2-7C78-4538-B921-B336B1C7E982}">
      <dgm:prSet/>
      <dgm:spPr/>
      <dgm:t>
        <a:bodyPr/>
        <a:lstStyle/>
        <a:p>
          <a:endParaRPr lang="en-US"/>
        </a:p>
      </dgm:t>
    </dgm:pt>
    <dgm:pt modelId="{73BFA7F9-E938-4D3E-AB1F-34ACF8FC93D3}">
      <dgm:prSet/>
      <dgm:spPr/>
      <dgm:t>
        <a:bodyPr/>
        <a:lstStyle/>
        <a:p>
          <a:r>
            <a:rPr lang="en-IN"/>
            <a:t>Future scope</a:t>
          </a:r>
          <a:endParaRPr lang="en-US"/>
        </a:p>
      </dgm:t>
    </dgm:pt>
    <dgm:pt modelId="{51634582-36AE-4A38-8DD5-3F008FB5CEE3}" type="parTrans" cxnId="{F63595AB-FF3D-45CC-8FEC-5EA01018BF59}">
      <dgm:prSet/>
      <dgm:spPr/>
      <dgm:t>
        <a:bodyPr/>
        <a:lstStyle/>
        <a:p>
          <a:endParaRPr lang="en-US"/>
        </a:p>
      </dgm:t>
    </dgm:pt>
    <dgm:pt modelId="{CFBA6283-39B0-4A14-B318-3C2CC65E5445}" type="sibTrans" cxnId="{F63595AB-FF3D-45CC-8FEC-5EA01018BF59}">
      <dgm:prSet/>
      <dgm:spPr/>
      <dgm:t>
        <a:bodyPr/>
        <a:lstStyle/>
        <a:p>
          <a:endParaRPr lang="en-US"/>
        </a:p>
      </dgm:t>
    </dgm:pt>
    <dgm:pt modelId="{5E7AF02C-7631-4817-8D0A-1065A638B411}">
      <dgm:prSet/>
      <dgm:spPr/>
      <dgm:t>
        <a:bodyPr/>
        <a:lstStyle/>
        <a:p>
          <a:r>
            <a:rPr lang="en-IN"/>
            <a:t>We aim to add an audio medium as data collection as well ,which will then classify sounds on our decided labels.</a:t>
          </a:r>
          <a:endParaRPr lang="en-US"/>
        </a:p>
      </dgm:t>
    </dgm:pt>
    <dgm:pt modelId="{0E6EAC77-11FC-4AF5-A6B5-F4D95C1F7F57}" type="parTrans" cxnId="{0F91350A-F879-4169-86DB-B025FB263DE8}">
      <dgm:prSet/>
      <dgm:spPr/>
      <dgm:t>
        <a:bodyPr/>
        <a:lstStyle/>
        <a:p>
          <a:endParaRPr lang="en-US"/>
        </a:p>
      </dgm:t>
    </dgm:pt>
    <dgm:pt modelId="{0BA66676-B496-429D-928A-E0ACA3538B19}" type="sibTrans" cxnId="{0F91350A-F879-4169-86DB-B025FB263DE8}">
      <dgm:prSet/>
      <dgm:spPr/>
      <dgm:t>
        <a:bodyPr/>
        <a:lstStyle/>
        <a:p>
          <a:endParaRPr lang="en-US"/>
        </a:p>
      </dgm:t>
    </dgm:pt>
    <dgm:pt modelId="{E3A5293F-C298-4231-AF8E-90F33D132003}">
      <dgm:prSet/>
      <dgm:spPr/>
      <dgm:t>
        <a:bodyPr/>
        <a:lstStyle/>
        <a:p>
          <a:r>
            <a:rPr lang="en-SG"/>
            <a:t>We can collaborate with real counsellors or health centers which canbe more helpful in the long run.</a:t>
          </a:r>
          <a:endParaRPr lang="en-US"/>
        </a:p>
      </dgm:t>
    </dgm:pt>
    <dgm:pt modelId="{B7B6EE4D-3753-4AEA-9856-6E31F948F0C7}" type="parTrans" cxnId="{319FAE4E-B13F-4215-9113-078639157ECA}">
      <dgm:prSet/>
      <dgm:spPr/>
      <dgm:t>
        <a:bodyPr/>
        <a:lstStyle/>
        <a:p>
          <a:endParaRPr lang="en-US"/>
        </a:p>
      </dgm:t>
    </dgm:pt>
    <dgm:pt modelId="{1908B497-E7D9-4314-AABC-18570DF5D886}" type="sibTrans" cxnId="{319FAE4E-B13F-4215-9113-078639157ECA}">
      <dgm:prSet/>
      <dgm:spPr/>
      <dgm:t>
        <a:bodyPr/>
        <a:lstStyle/>
        <a:p>
          <a:endParaRPr lang="en-US"/>
        </a:p>
      </dgm:t>
    </dgm:pt>
    <dgm:pt modelId="{B0AFE322-3DA6-2C47-9631-3B64789BC9D1}" type="pres">
      <dgm:prSet presAssocID="{1F7B50D5-D316-4912-8C56-D39DDA222830}" presName="linear" presStyleCnt="0">
        <dgm:presLayoutVars>
          <dgm:animLvl val="lvl"/>
          <dgm:resizeHandles val="exact"/>
        </dgm:presLayoutVars>
      </dgm:prSet>
      <dgm:spPr/>
    </dgm:pt>
    <dgm:pt modelId="{61550E6B-8792-EC47-AA34-7F75AE328651}" type="pres">
      <dgm:prSet presAssocID="{58AC1407-C7D3-4F4B-8310-DE6949EBF8F5}" presName="parentText" presStyleLbl="node1" presStyleIdx="0" presStyleCnt="5">
        <dgm:presLayoutVars>
          <dgm:chMax val="0"/>
          <dgm:bulletEnabled val="1"/>
        </dgm:presLayoutVars>
      </dgm:prSet>
      <dgm:spPr/>
    </dgm:pt>
    <dgm:pt modelId="{0AC3BA85-8CCE-8C45-97F9-05144BBB8017}" type="pres">
      <dgm:prSet presAssocID="{2AE6D31E-B49B-44D3-9422-9DCE5181F30E}" presName="spacer" presStyleCnt="0"/>
      <dgm:spPr/>
    </dgm:pt>
    <dgm:pt modelId="{C095D0E5-8EE0-E14E-B54C-243F998B6AEC}" type="pres">
      <dgm:prSet presAssocID="{9DA89346-C8EC-4024-88FC-D5B39DFAEBB0}" presName="parentText" presStyleLbl="node1" presStyleIdx="1" presStyleCnt="5">
        <dgm:presLayoutVars>
          <dgm:chMax val="0"/>
          <dgm:bulletEnabled val="1"/>
        </dgm:presLayoutVars>
      </dgm:prSet>
      <dgm:spPr/>
    </dgm:pt>
    <dgm:pt modelId="{5091437A-1366-F443-BD1C-451C82AC9F07}" type="pres">
      <dgm:prSet presAssocID="{7781B2B6-A21C-4279-BA01-0F06BEF3AC64}" presName="spacer" presStyleCnt="0"/>
      <dgm:spPr/>
    </dgm:pt>
    <dgm:pt modelId="{C33830EB-76DC-E749-A146-335CB764C6D2}" type="pres">
      <dgm:prSet presAssocID="{73BFA7F9-E938-4D3E-AB1F-34ACF8FC93D3}" presName="parentText" presStyleLbl="node1" presStyleIdx="2" presStyleCnt="5">
        <dgm:presLayoutVars>
          <dgm:chMax val="0"/>
          <dgm:bulletEnabled val="1"/>
        </dgm:presLayoutVars>
      </dgm:prSet>
      <dgm:spPr/>
    </dgm:pt>
    <dgm:pt modelId="{4B01D850-AB04-064E-A69B-085866719BEA}" type="pres">
      <dgm:prSet presAssocID="{CFBA6283-39B0-4A14-B318-3C2CC65E5445}" presName="spacer" presStyleCnt="0"/>
      <dgm:spPr/>
    </dgm:pt>
    <dgm:pt modelId="{B9D9A684-0245-2A4C-8C57-17EF58186E07}" type="pres">
      <dgm:prSet presAssocID="{5E7AF02C-7631-4817-8D0A-1065A638B411}" presName="parentText" presStyleLbl="node1" presStyleIdx="3" presStyleCnt="5">
        <dgm:presLayoutVars>
          <dgm:chMax val="0"/>
          <dgm:bulletEnabled val="1"/>
        </dgm:presLayoutVars>
      </dgm:prSet>
      <dgm:spPr/>
    </dgm:pt>
    <dgm:pt modelId="{A2F7227C-7C32-2E41-8888-14B292239F2F}" type="pres">
      <dgm:prSet presAssocID="{0BA66676-B496-429D-928A-E0ACA3538B19}" presName="spacer" presStyleCnt="0"/>
      <dgm:spPr/>
    </dgm:pt>
    <dgm:pt modelId="{917356F5-0FCF-4848-959B-626A39673C6E}" type="pres">
      <dgm:prSet presAssocID="{E3A5293F-C298-4231-AF8E-90F33D132003}" presName="parentText" presStyleLbl="node1" presStyleIdx="4" presStyleCnt="5">
        <dgm:presLayoutVars>
          <dgm:chMax val="0"/>
          <dgm:bulletEnabled val="1"/>
        </dgm:presLayoutVars>
      </dgm:prSet>
      <dgm:spPr/>
    </dgm:pt>
  </dgm:ptLst>
  <dgm:cxnLst>
    <dgm:cxn modelId="{F318B303-99B7-D74E-BC89-D61098E9ED47}" type="presOf" srcId="{73BFA7F9-E938-4D3E-AB1F-34ACF8FC93D3}" destId="{C33830EB-76DC-E749-A146-335CB764C6D2}" srcOrd="0" destOrd="0" presId="urn:microsoft.com/office/officeart/2005/8/layout/vList2"/>
    <dgm:cxn modelId="{0F91350A-F879-4169-86DB-B025FB263DE8}" srcId="{1F7B50D5-D316-4912-8C56-D39DDA222830}" destId="{5E7AF02C-7631-4817-8D0A-1065A638B411}" srcOrd="3" destOrd="0" parTransId="{0E6EAC77-11FC-4AF5-A6B5-F4D95C1F7F57}" sibTransId="{0BA66676-B496-429D-928A-E0ACA3538B19}"/>
    <dgm:cxn modelId="{C3282C10-E252-AF45-8895-B3A24DB94F2A}" type="presOf" srcId="{58AC1407-C7D3-4F4B-8310-DE6949EBF8F5}" destId="{61550E6B-8792-EC47-AA34-7F75AE328651}" srcOrd="0" destOrd="0" presId="urn:microsoft.com/office/officeart/2005/8/layout/vList2"/>
    <dgm:cxn modelId="{BB062418-A5F8-A447-877E-262898651239}" type="presOf" srcId="{9DA89346-C8EC-4024-88FC-D5B39DFAEBB0}" destId="{C095D0E5-8EE0-E14E-B54C-243F998B6AEC}" srcOrd="0" destOrd="0" presId="urn:microsoft.com/office/officeart/2005/8/layout/vList2"/>
    <dgm:cxn modelId="{B67DAE68-897F-414B-A420-DA3DB09B9327}" type="presOf" srcId="{1F7B50D5-D316-4912-8C56-D39DDA222830}" destId="{B0AFE322-3DA6-2C47-9631-3B64789BC9D1}" srcOrd="0" destOrd="0" presId="urn:microsoft.com/office/officeart/2005/8/layout/vList2"/>
    <dgm:cxn modelId="{319FAE4E-B13F-4215-9113-078639157ECA}" srcId="{1F7B50D5-D316-4912-8C56-D39DDA222830}" destId="{E3A5293F-C298-4231-AF8E-90F33D132003}" srcOrd="4" destOrd="0" parTransId="{B7B6EE4D-3753-4AEA-9856-6E31F948F0C7}" sibTransId="{1908B497-E7D9-4314-AABC-18570DF5D886}"/>
    <dgm:cxn modelId="{F63595AB-FF3D-45CC-8FEC-5EA01018BF59}" srcId="{1F7B50D5-D316-4912-8C56-D39DDA222830}" destId="{73BFA7F9-E938-4D3E-AB1F-34ACF8FC93D3}" srcOrd="2" destOrd="0" parTransId="{51634582-36AE-4A38-8DD5-3F008FB5CEE3}" sibTransId="{CFBA6283-39B0-4A14-B318-3C2CC65E5445}"/>
    <dgm:cxn modelId="{198F8EAD-3947-4211-A6C9-C6A3F71151BE}" srcId="{1F7B50D5-D316-4912-8C56-D39DDA222830}" destId="{58AC1407-C7D3-4F4B-8310-DE6949EBF8F5}" srcOrd="0" destOrd="0" parTransId="{DFD037AB-16F8-4437-B066-57BCD80EFAC2}" sibTransId="{2AE6D31E-B49B-44D3-9422-9DCE5181F30E}"/>
    <dgm:cxn modelId="{EBF4B5B2-7C78-4538-B921-B336B1C7E982}" srcId="{1F7B50D5-D316-4912-8C56-D39DDA222830}" destId="{9DA89346-C8EC-4024-88FC-D5B39DFAEBB0}" srcOrd="1" destOrd="0" parTransId="{74B462FE-A86D-483F-866F-2CFF9EC5FB84}" sibTransId="{7781B2B6-A21C-4279-BA01-0F06BEF3AC64}"/>
    <dgm:cxn modelId="{C7E4C5D5-3000-C94D-8569-DA0ACF0F414D}" type="presOf" srcId="{5E7AF02C-7631-4817-8D0A-1065A638B411}" destId="{B9D9A684-0245-2A4C-8C57-17EF58186E07}" srcOrd="0" destOrd="0" presId="urn:microsoft.com/office/officeart/2005/8/layout/vList2"/>
    <dgm:cxn modelId="{9F5250ED-9258-BA4A-B838-D37BD52EAD10}" type="presOf" srcId="{E3A5293F-C298-4231-AF8E-90F33D132003}" destId="{917356F5-0FCF-4848-959B-626A39673C6E}" srcOrd="0" destOrd="0" presId="urn:microsoft.com/office/officeart/2005/8/layout/vList2"/>
    <dgm:cxn modelId="{588E7563-0D1D-4B49-BF4E-B0A3849CF65D}" type="presParOf" srcId="{B0AFE322-3DA6-2C47-9631-3B64789BC9D1}" destId="{61550E6B-8792-EC47-AA34-7F75AE328651}" srcOrd="0" destOrd="0" presId="urn:microsoft.com/office/officeart/2005/8/layout/vList2"/>
    <dgm:cxn modelId="{33B983CA-058B-804D-8640-3E9533B23477}" type="presParOf" srcId="{B0AFE322-3DA6-2C47-9631-3B64789BC9D1}" destId="{0AC3BA85-8CCE-8C45-97F9-05144BBB8017}" srcOrd="1" destOrd="0" presId="urn:microsoft.com/office/officeart/2005/8/layout/vList2"/>
    <dgm:cxn modelId="{FA711CAC-C82B-FA45-A825-9C71D1FEA233}" type="presParOf" srcId="{B0AFE322-3DA6-2C47-9631-3B64789BC9D1}" destId="{C095D0E5-8EE0-E14E-B54C-243F998B6AEC}" srcOrd="2" destOrd="0" presId="urn:microsoft.com/office/officeart/2005/8/layout/vList2"/>
    <dgm:cxn modelId="{1517D216-DD56-E949-AAFA-9B92CDFBA335}" type="presParOf" srcId="{B0AFE322-3DA6-2C47-9631-3B64789BC9D1}" destId="{5091437A-1366-F443-BD1C-451C82AC9F07}" srcOrd="3" destOrd="0" presId="urn:microsoft.com/office/officeart/2005/8/layout/vList2"/>
    <dgm:cxn modelId="{78ED5693-F1E3-8644-BBD5-A307DB781ED9}" type="presParOf" srcId="{B0AFE322-3DA6-2C47-9631-3B64789BC9D1}" destId="{C33830EB-76DC-E749-A146-335CB764C6D2}" srcOrd="4" destOrd="0" presId="urn:microsoft.com/office/officeart/2005/8/layout/vList2"/>
    <dgm:cxn modelId="{E15A45FE-E25D-4042-96A7-3F08EA55A3FF}" type="presParOf" srcId="{B0AFE322-3DA6-2C47-9631-3B64789BC9D1}" destId="{4B01D850-AB04-064E-A69B-085866719BEA}" srcOrd="5" destOrd="0" presId="urn:microsoft.com/office/officeart/2005/8/layout/vList2"/>
    <dgm:cxn modelId="{500379CE-CFBC-3644-9A86-C1CB9DFBE2B7}" type="presParOf" srcId="{B0AFE322-3DA6-2C47-9631-3B64789BC9D1}" destId="{B9D9A684-0245-2A4C-8C57-17EF58186E07}" srcOrd="6" destOrd="0" presId="urn:microsoft.com/office/officeart/2005/8/layout/vList2"/>
    <dgm:cxn modelId="{9195605C-AE3A-4A4F-A186-9B5B707DB898}" type="presParOf" srcId="{B0AFE322-3DA6-2C47-9631-3B64789BC9D1}" destId="{A2F7227C-7C32-2E41-8888-14B292239F2F}" srcOrd="7" destOrd="0" presId="urn:microsoft.com/office/officeart/2005/8/layout/vList2"/>
    <dgm:cxn modelId="{6A655FC5-15B6-A144-9AA6-B87E62B9ED0D}" type="presParOf" srcId="{B0AFE322-3DA6-2C47-9631-3B64789BC9D1}" destId="{917356F5-0FCF-4848-959B-626A39673C6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0E6B-8792-EC47-AA34-7F75AE328651}">
      <dsp:nvSpPr>
        <dsp:cNvPr id="0" name=""/>
        <dsp:cNvSpPr/>
      </dsp:nvSpPr>
      <dsp:spPr>
        <a:xfrm>
          <a:off x="0" y="217741"/>
          <a:ext cx="10506456" cy="40774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Current status</a:t>
          </a:r>
          <a:endParaRPr lang="en-US" sz="1700" kern="1200"/>
        </a:p>
      </dsp:txBody>
      <dsp:txXfrm>
        <a:off x="19904" y="237645"/>
        <a:ext cx="10466648" cy="367937"/>
      </dsp:txXfrm>
    </dsp:sp>
    <dsp:sp modelId="{C095D0E5-8EE0-E14E-B54C-243F998B6AEC}">
      <dsp:nvSpPr>
        <dsp:cNvPr id="0" name=""/>
        <dsp:cNvSpPr/>
      </dsp:nvSpPr>
      <dsp:spPr>
        <a:xfrm>
          <a:off x="0" y="674446"/>
          <a:ext cx="10506456" cy="407745"/>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Data collection </a:t>
          </a:r>
          <a:endParaRPr lang="en-US" sz="1700" kern="1200"/>
        </a:p>
      </dsp:txBody>
      <dsp:txXfrm>
        <a:off x="19904" y="694350"/>
        <a:ext cx="10466648" cy="367937"/>
      </dsp:txXfrm>
    </dsp:sp>
    <dsp:sp modelId="{C33830EB-76DC-E749-A146-335CB764C6D2}">
      <dsp:nvSpPr>
        <dsp:cNvPr id="0" name=""/>
        <dsp:cNvSpPr/>
      </dsp:nvSpPr>
      <dsp:spPr>
        <a:xfrm>
          <a:off x="0" y="1131151"/>
          <a:ext cx="10506456" cy="40774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Future scope</a:t>
          </a:r>
          <a:endParaRPr lang="en-US" sz="1700" kern="1200"/>
        </a:p>
      </dsp:txBody>
      <dsp:txXfrm>
        <a:off x="19904" y="1151055"/>
        <a:ext cx="10466648" cy="367937"/>
      </dsp:txXfrm>
    </dsp:sp>
    <dsp:sp modelId="{B9D9A684-0245-2A4C-8C57-17EF58186E07}">
      <dsp:nvSpPr>
        <dsp:cNvPr id="0" name=""/>
        <dsp:cNvSpPr/>
      </dsp:nvSpPr>
      <dsp:spPr>
        <a:xfrm>
          <a:off x="0" y="1587856"/>
          <a:ext cx="10506456" cy="407745"/>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 aim to add an audio medium as data collection as well ,which will then classify sounds on our decided labels.</a:t>
          </a:r>
          <a:endParaRPr lang="en-US" sz="1700" kern="1200"/>
        </a:p>
      </dsp:txBody>
      <dsp:txXfrm>
        <a:off x="19904" y="1607760"/>
        <a:ext cx="10466648" cy="367937"/>
      </dsp:txXfrm>
    </dsp:sp>
    <dsp:sp modelId="{917356F5-0FCF-4848-959B-626A39673C6E}">
      <dsp:nvSpPr>
        <dsp:cNvPr id="0" name=""/>
        <dsp:cNvSpPr/>
      </dsp:nvSpPr>
      <dsp:spPr>
        <a:xfrm>
          <a:off x="0" y="2044561"/>
          <a:ext cx="10506456" cy="40774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SG" sz="1700" kern="1200"/>
            <a:t>We can collaborate with real counsellors or health centers which canbe more helpful in the long run.</a:t>
          </a:r>
          <a:endParaRPr lang="en-US" sz="1700" kern="1200"/>
        </a:p>
      </dsp:txBody>
      <dsp:txXfrm>
        <a:off x="19904" y="2064465"/>
        <a:ext cx="10466648"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8213D-A2C3-4DE0-9471-946F4E789A0B}" type="datetimeFigureOut">
              <a:rPr lang="en-SG" smtClean="0"/>
              <a:t>18/9/2021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32609-6A48-4149-863D-52D20FE184EC}" type="slidenum">
              <a:rPr lang="en-SG" smtClean="0"/>
              <a:t>‹#›</a:t>
            </a:fld>
            <a:endParaRPr lang="en-SG"/>
          </a:p>
        </p:txBody>
      </p:sp>
    </p:spTree>
    <p:extLst>
      <p:ext uri="{BB962C8B-B14F-4D97-AF65-F5344CB8AC3E}">
        <p14:creationId xmlns:p14="http://schemas.microsoft.com/office/powerpoint/2010/main" val="1189369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32C2-A4B9-4301-8E5B-ED7CF5F25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F7AFC25-E9C7-4EC9-A8EA-F89E27C0BB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EFCB20F-49A2-4B4E-AA49-584E2D764A89}"/>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83E4CDB8-936B-4406-AF75-6D93F7FE94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3C085CC-C8BA-44C5-8ACF-17ED9AA600FA}"/>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293829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DF5B-9CB6-4DC9-A39A-90A2EAEBF9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0AF2262-1130-4FCF-AB93-98FFADF1A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1C9B602-8D4A-4A8B-8941-1BE3C3E24C7E}"/>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6538B277-297D-4174-85B8-76695FBA0DA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001A220-8DD0-4481-8A1E-3BF833575DBF}"/>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40106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9AA1D-D711-421F-89EB-DFB90DA425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8CC81DB-DAC9-417F-BD5E-9F52816F1F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8E0EA5-B035-4A41-8072-3F0051E17E7E}"/>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1D0CD162-FE5E-4EEB-9782-A3551AC62AB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ACDE9A-1151-485D-AD78-B155423E90F9}"/>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3152575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56829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94F1-2D3D-4865-90B1-937928354F6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1E94BAE-EC5C-43FC-AF98-D1B2B13B5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785368F-3E56-417B-9C5B-E414437B8469}"/>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92231DCB-D419-406D-856E-32105360B4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1F5490-63AA-479D-B51E-E396D9844A3B}"/>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6471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3058-96E5-417A-995A-D911457F2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56DDCFF-B331-4BDF-93A4-234218CCD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713E3D-0070-413A-896B-D6A4724C658F}"/>
              </a:ext>
            </a:extLst>
          </p:cNvPr>
          <p:cNvSpPr>
            <a:spLocks noGrp="1"/>
          </p:cNvSpPr>
          <p:nvPr>
            <p:ph type="dt" sz="half" idx="10"/>
          </p:nvPr>
        </p:nvSpPr>
        <p:spPr/>
        <p:txBody>
          <a:bodyPr/>
          <a:lstStyle/>
          <a:p>
            <a:endParaRPr lang="en-SG"/>
          </a:p>
        </p:txBody>
      </p:sp>
      <p:sp>
        <p:nvSpPr>
          <p:cNvPr id="5" name="Footer Placeholder 4">
            <a:extLst>
              <a:ext uri="{FF2B5EF4-FFF2-40B4-BE49-F238E27FC236}">
                <a16:creationId xmlns:a16="http://schemas.microsoft.com/office/drawing/2014/main" id="{51292B99-E623-4785-AF07-3014FABF10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A16B0AC-687C-48D2-8479-58B160BB6D86}"/>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178808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5E33-31D9-4AA2-AD04-8E51D1A9B5F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03424A3-0EEE-46A8-8B66-67CEAA0363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CC8A3E5-B8B5-4855-A823-F8DF1AE43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A49474B-8C73-4030-B819-66FB0100705B}"/>
              </a:ext>
            </a:extLst>
          </p:cNvPr>
          <p:cNvSpPr>
            <a:spLocks noGrp="1"/>
          </p:cNvSpPr>
          <p:nvPr>
            <p:ph type="dt" sz="half" idx="10"/>
          </p:nvPr>
        </p:nvSpPr>
        <p:spPr/>
        <p:txBody>
          <a:bodyPr/>
          <a:lstStyle/>
          <a:p>
            <a:endParaRPr lang="en-SG"/>
          </a:p>
        </p:txBody>
      </p:sp>
      <p:sp>
        <p:nvSpPr>
          <p:cNvPr id="6" name="Footer Placeholder 5">
            <a:extLst>
              <a:ext uri="{FF2B5EF4-FFF2-40B4-BE49-F238E27FC236}">
                <a16:creationId xmlns:a16="http://schemas.microsoft.com/office/drawing/2014/main" id="{794CEA2F-55F8-4A16-8FA3-29736497D89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D8C9D84-E4F7-449C-980D-8AE3B1F50C1E}"/>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359998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9311-0F7F-4B61-B409-07CDD4BBFA5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4A7B819-D21F-41C2-BE79-F03FC22DE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82DBC-E8F1-4F99-8579-5658AF8F4C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C43F74-0F7C-4376-B446-BB510A9CC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30D7A-2795-4A91-A40F-9232E7FF5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B4D69E6-9F70-45B0-BBCA-E165C6C49A95}"/>
              </a:ext>
            </a:extLst>
          </p:cNvPr>
          <p:cNvSpPr>
            <a:spLocks noGrp="1"/>
          </p:cNvSpPr>
          <p:nvPr>
            <p:ph type="dt" sz="half" idx="10"/>
          </p:nvPr>
        </p:nvSpPr>
        <p:spPr/>
        <p:txBody>
          <a:bodyPr/>
          <a:lstStyle/>
          <a:p>
            <a:endParaRPr lang="en-SG"/>
          </a:p>
        </p:txBody>
      </p:sp>
      <p:sp>
        <p:nvSpPr>
          <p:cNvPr id="8" name="Footer Placeholder 7">
            <a:extLst>
              <a:ext uri="{FF2B5EF4-FFF2-40B4-BE49-F238E27FC236}">
                <a16:creationId xmlns:a16="http://schemas.microsoft.com/office/drawing/2014/main" id="{5EA4DC31-D625-470B-8C83-4694CEB2A84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78B88B8-7678-43DE-9D07-0F8A7188407C}"/>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406648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F137-2411-4579-ACB8-A28E27BAA2A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F47F9D1-ABAE-4692-A503-20D10D9C1EB6}"/>
              </a:ext>
            </a:extLst>
          </p:cNvPr>
          <p:cNvSpPr>
            <a:spLocks noGrp="1"/>
          </p:cNvSpPr>
          <p:nvPr>
            <p:ph type="dt" sz="half" idx="10"/>
          </p:nvPr>
        </p:nvSpPr>
        <p:spPr/>
        <p:txBody>
          <a:bodyPr/>
          <a:lstStyle/>
          <a:p>
            <a:endParaRPr lang="en-SG"/>
          </a:p>
        </p:txBody>
      </p:sp>
      <p:sp>
        <p:nvSpPr>
          <p:cNvPr id="4" name="Footer Placeholder 3">
            <a:extLst>
              <a:ext uri="{FF2B5EF4-FFF2-40B4-BE49-F238E27FC236}">
                <a16:creationId xmlns:a16="http://schemas.microsoft.com/office/drawing/2014/main" id="{625E9002-AB68-4690-84C2-21B201404A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F845140-D2A0-4FEA-90D5-25C69E718A07}"/>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404863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63EE42-622A-4D7A-AB2B-670512D42406}"/>
              </a:ext>
            </a:extLst>
          </p:cNvPr>
          <p:cNvSpPr>
            <a:spLocks noGrp="1"/>
          </p:cNvSpPr>
          <p:nvPr>
            <p:ph type="dt" sz="half" idx="10"/>
          </p:nvPr>
        </p:nvSpPr>
        <p:spPr/>
        <p:txBody>
          <a:bodyPr/>
          <a:lstStyle/>
          <a:p>
            <a:endParaRPr lang="en-SG"/>
          </a:p>
        </p:txBody>
      </p:sp>
      <p:sp>
        <p:nvSpPr>
          <p:cNvPr id="3" name="Footer Placeholder 2">
            <a:extLst>
              <a:ext uri="{FF2B5EF4-FFF2-40B4-BE49-F238E27FC236}">
                <a16:creationId xmlns:a16="http://schemas.microsoft.com/office/drawing/2014/main" id="{3286A85A-8892-4817-BDD8-BF7DF6A6963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423554DC-8F6C-4EE3-96C2-5394BB2F3942}"/>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399414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1BF5-714E-43D6-AEC0-AB3A65264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9E61D0F-4532-4875-9C2F-3F3A35B5A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C0CAC6B-85D4-46C9-9013-4B56737D4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2A118-EB87-4074-B625-B13D96A45107}"/>
              </a:ext>
            </a:extLst>
          </p:cNvPr>
          <p:cNvSpPr>
            <a:spLocks noGrp="1"/>
          </p:cNvSpPr>
          <p:nvPr>
            <p:ph type="dt" sz="half" idx="10"/>
          </p:nvPr>
        </p:nvSpPr>
        <p:spPr/>
        <p:txBody>
          <a:bodyPr/>
          <a:lstStyle/>
          <a:p>
            <a:endParaRPr lang="en-SG"/>
          </a:p>
        </p:txBody>
      </p:sp>
      <p:sp>
        <p:nvSpPr>
          <p:cNvPr id="6" name="Footer Placeholder 5">
            <a:extLst>
              <a:ext uri="{FF2B5EF4-FFF2-40B4-BE49-F238E27FC236}">
                <a16:creationId xmlns:a16="http://schemas.microsoft.com/office/drawing/2014/main" id="{B5C85932-B32C-45B0-A1B2-32E66CFE0C9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4B2BB4A-8CE4-4757-ADEF-9C7108BC90B0}"/>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208469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9614-AF78-48D8-9487-84EAC9F37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F906F91-18DE-4189-8EB8-5935CB11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8EE0760-807F-4699-8129-4A29E7BA4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22F4C-81DE-4F22-9971-634860B1F88B}"/>
              </a:ext>
            </a:extLst>
          </p:cNvPr>
          <p:cNvSpPr>
            <a:spLocks noGrp="1"/>
          </p:cNvSpPr>
          <p:nvPr>
            <p:ph type="dt" sz="half" idx="10"/>
          </p:nvPr>
        </p:nvSpPr>
        <p:spPr/>
        <p:txBody>
          <a:bodyPr/>
          <a:lstStyle/>
          <a:p>
            <a:endParaRPr lang="en-SG"/>
          </a:p>
        </p:txBody>
      </p:sp>
      <p:sp>
        <p:nvSpPr>
          <p:cNvPr id="6" name="Footer Placeholder 5">
            <a:extLst>
              <a:ext uri="{FF2B5EF4-FFF2-40B4-BE49-F238E27FC236}">
                <a16:creationId xmlns:a16="http://schemas.microsoft.com/office/drawing/2014/main" id="{D2E67B9C-EEC0-42F4-9AD1-EEA23741B08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D5CE6E4-3BB2-404C-AF2E-1B94AC077628}"/>
              </a:ext>
            </a:extLst>
          </p:cNvPr>
          <p:cNvSpPr>
            <a:spLocks noGrp="1"/>
          </p:cNvSpPr>
          <p:nvPr>
            <p:ph type="sldNum" sz="quarter" idx="12"/>
          </p:nvPr>
        </p:nvSpPr>
        <p:spPr/>
        <p:txBody>
          <a:bodyPr/>
          <a:lstStyle/>
          <a:p>
            <a:fld id="{93CCF27A-CE95-4216-9C44-D3866D3BE1EA}" type="slidenum">
              <a:rPr lang="en-SG" smtClean="0"/>
              <a:t>‹#›</a:t>
            </a:fld>
            <a:endParaRPr lang="en-SG"/>
          </a:p>
        </p:txBody>
      </p:sp>
    </p:spTree>
    <p:extLst>
      <p:ext uri="{BB962C8B-B14F-4D97-AF65-F5344CB8AC3E}">
        <p14:creationId xmlns:p14="http://schemas.microsoft.com/office/powerpoint/2010/main" val="2893052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00A98-76B2-4C8F-8890-7E002DC52C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17AD7EA-EC7C-467B-BB04-2CA8A9D9D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77D56E3-2210-4649-B47D-81C16B399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a:p>
        </p:txBody>
      </p:sp>
      <p:sp>
        <p:nvSpPr>
          <p:cNvPr id="5" name="Footer Placeholder 4">
            <a:extLst>
              <a:ext uri="{FF2B5EF4-FFF2-40B4-BE49-F238E27FC236}">
                <a16:creationId xmlns:a16="http://schemas.microsoft.com/office/drawing/2014/main" id="{DEF78ECE-A2B3-4D93-B40E-3170C9483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8EC9BFE-B503-43FA-B57A-475C4D59A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CF27A-CE95-4216-9C44-D3866D3BE1EA}" type="slidenum">
              <a:rPr lang="en-SG" smtClean="0"/>
              <a:t>‹#›</a:t>
            </a:fld>
            <a:endParaRPr lang="en-SG"/>
          </a:p>
        </p:txBody>
      </p:sp>
    </p:spTree>
    <p:extLst>
      <p:ext uri="{BB962C8B-B14F-4D97-AF65-F5344CB8AC3E}">
        <p14:creationId xmlns:p14="http://schemas.microsoft.com/office/powerpoint/2010/main" val="10258151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0" y="0"/>
            <a:ext cx="1219176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90" name="TextShape 2"/>
          <p:cNvSpPr txBox="1"/>
          <p:nvPr/>
        </p:nvSpPr>
        <p:spPr>
          <a:xfrm>
            <a:off x="677160" y="810720"/>
            <a:ext cx="4894200" cy="3569760"/>
          </a:xfrm>
          <a:prstGeom prst="rect">
            <a:avLst/>
          </a:prstGeom>
          <a:noFill/>
          <a:ln>
            <a:noFill/>
          </a:ln>
        </p:spPr>
        <p:txBody>
          <a:bodyPr anchor="b">
            <a:normAutofit/>
          </a:bodyPr>
          <a:lstStyle/>
          <a:p>
            <a:pPr>
              <a:lnSpc>
                <a:spcPct val="90000"/>
              </a:lnSpc>
              <a:tabLst>
                <a:tab pos="0" algn="l"/>
              </a:tabLst>
            </a:pPr>
            <a:r>
              <a:rPr lang="en-US" sz="5400" b="0" strike="noStrike" spc="-1" dirty="0">
                <a:solidFill>
                  <a:srgbClr val="FFFFFF"/>
                </a:solidFill>
                <a:latin typeface="American Typewriter" panose="02090604020004020304" pitchFamily="18" charset="77"/>
                <a:ea typeface="Calibri"/>
              </a:rPr>
              <a:t>Emotional Health</a:t>
            </a:r>
            <a:br>
              <a:rPr dirty="0"/>
            </a:br>
            <a:endParaRPr lang="en-US" sz="5400" b="0" strike="noStrike" spc="-1" dirty="0">
              <a:solidFill>
                <a:srgbClr val="000000"/>
              </a:solidFill>
              <a:latin typeface="Arial"/>
            </a:endParaRPr>
          </a:p>
        </p:txBody>
      </p:sp>
      <p:grpSp>
        <p:nvGrpSpPr>
          <p:cNvPr id="91" name="Group 3"/>
          <p:cNvGrpSpPr/>
          <p:nvPr/>
        </p:nvGrpSpPr>
        <p:grpSpPr>
          <a:xfrm>
            <a:off x="6481800" y="673200"/>
            <a:ext cx="4833720" cy="5682960"/>
            <a:chOff x="6481800" y="673200"/>
            <a:chExt cx="4833720" cy="5682960"/>
          </a:xfrm>
        </p:grpSpPr>
        <p:sp>
          <p:nvSpPr>
            <p:cNvPr id="92" name="CustomShape 4"/>
            <p:cNvSpPr/>
            <p:nvPr/>
          </p:nvSpPr>
          <p:spPr>
            <a:xfrm>
              <a:off x="6481800" y="673200"/>
              <a:ext cx="4833720" cy="5682960"/>
            </a:xfrm>
            <a:prstGeom prst="rect">
              <a:avLst/>
            </a:prstGeom>
            <a:solidFill>
              <a:srgbClr val="FFFFFF"/>
            </a:solidFill>
            <a:ln w="28440">
              <a:solidFill>
                <a:srgbClr val="FFFFFF"/>
              </a:solidFill>
              <a:round/>
            </a:ln>
          </p:spPr>
          <p:style>
            <a:lnRef idx="2">
              <a:schemeClr val="accent1">
                <a:shade val="50000"/>
              </a:schemeClr>
            </a:lnRef>
            <a:fillRef idx="1">
              <a:schemeClr val="accent1"/>
            </a:fillRef>
            <a:effectRef idx="0">
              <a:schemeClr val="accent1"/>
            </a:effectRef>
            <a:fontRef idx="minor"/>
          </p:style>
        </p:sp>
        <p:sp>
          <p:nvSpPr>
            <p:cNvPr id="93" name="CustomShape 5"/>
            <p:cNvSpPr/>
            <p:nvPr/>
          </p:nvSpPr>
          <p:spPr>
            <a:xfrm>
              <a:off x="6481800" y="673200"/>
              <a:ext cx="4833720" cy="5682960"/>
            </a:xfrm>
            <a:prstGeom prst="rect">
              <a:avLst/>
            </a:prstGeom>
            <a:solidFill>
              <a:schemeClr val="accent6">
                <a:alpha val="30000"/>
              </a:schemeClr>
            </a:solidFill>
            <a:ln w="28440">
              <a:solidFill>
                <a:schemeClr val="bg1"/>
              </a:solidFill>
              <a:round/>
            </a:ln>
          </p:spPr>
          <p:style>
            <a:lnRef idx="2">
              <a:schemeClr val="accent1">
                <a:shade val="50000"/>
              </a:schemeClr>
            </a:lnRef>
            <a:fillRef idx="1">
              <a:schemeClr val="accent1"/>
            </a:fillRef>
            <a:effectRef idx="0">
              <a:schemeClr val="accent1"/>
            </a:effectRef>
            <a:fontRef idx="minor"/>
          </p:style>
        </p:sp>
      </p:grpSp>
      <p:sp>
        <p:nvSpPr>
          <p:cNvPr id="94" name="CustomShape 6"/>
          <p:cNvSpPr/>
          <p:nvPr/>
        </p:nvSpPr>
        <p:spPr>
          <a:xfrm>
            <a:off x="6350400" y="596880"/>
            <a:ext cx="4833720" cy="5653440"/>
          </a:xfrm>
          <a:prstGeom prst="rect">
            <a:avLst/>
          </a:prstGeom>
          <a:solidFill>
            <a:schemeClr val="tx1"/>
          </a:solidFill>
          <a:ln w="28440">
            <a:solidFill>
              <a:schemeClr val="bg1"/>
            </a:solidFill>
            <a:round/>
          </a:ln>
        </p:spPr>
        <p:style>
          <a:lnRef idx="2">
            <a:schemeClr val="accent1">
              <a:shade val="50000"/>
            </a:schemeClr>
          </a:lnRef>
          <a:fillRef idx="1">
            <a:schemeClr val="accent1"/>
          </a:fillRef>
          <a:effectRef idx="0">
            <a:schemeClr val="accent1"/>
          </a:effectRef>
          <a:fontRef idx="minor"/>
        </p:style>
      </p:sp>
      <p:grpSp>
        <p:nvGrpSpPr>
          <p:cNvPr id="95" name="Group 7"/>
          <p:cNvGrpSpPr/>
          <p:nvPr/>
        </p:nvGrpSpPr>
        <p:grpSpPr>
          <a:xfrm>
            <a:off x="5463360" y="1159560"/>
            <a:ext cx="1054080" cy="469440"/>
            <a:chOff x="5463360" y="1159560"/>
            <a:chExt cx="1054080" cy="469440"/>
          </a:xfrm>
        </p:grpSpPr>
        <p:sp>
          <p:nvSpPr>
            <p:cNvPr id="96" name="CustomShape 8"/>
            <p:cNvSpPr/>
            <p:nvPr/>
          </p:nvSpPr>
          <p:spPr>
            <a:xfrm>
              <a:off x="5463360" y="1159560"/>
              <a:ext cx="354960" cy="469440"/>
            </a:xfrm>
            <a:custGeom>
              <a:avLst/>
              <a:gdLst/>
              <a:ahLst/>
              <a:cxnLst/>
              <a:rect l="l" t="t" r="r" b="b"/>
              <a:pathLst>
                <a:path w="202882" h="268223">
                  <a:moveTo>
                    <a:pt x="20765" y="268224"/>
                  </a:moveTo>
                  <a:lnTo>
                    <a:pt x="0" y="268224"/>
                  </a:lnTo>
                  <a:lnTo>
                    <a:pt x="182118" y="0"/>
                  </a:lnTo>
                  <a:lnTo>
                    <a:pt x="202883" y="0"/>
                  </a:ln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97" name="CustomShape 9"/>
            <p:cNvSpPr/>
            <p:nvPr/>
          </p:nvSpPr>
          <p:spPr>
            <a:xfrm>
              <a:off x="5638320" y="1159560"/>
              <a:ext cx="354960" cy="469440"/>
            </a:xfrm>
            <a:custGeom>
              <a:avLst/>
              <a:gdLst/>
              <a:ahLst/>
              <a:cxnLst/>
              <a:rect l="l" t="t" r="r" b="b"/>
              <a:pathLst>
                <a:path w="202882" h="268223">
                  <a:moveTo>
                    <a:pt x="20765" y="268224"/>
                  </a:moveTo>
                  <a:lnTo>
                    <a:pt x="0" y="268224"/>
                  </a:lnTo>
                  <a:lnTo>
                    <a:pt x="182118" y="0"/>
                  </a:lnTo>
                  <a:lnTo>
                    <a:pt x="202883" y="0"/>
                  </a:ln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98" name="CustomShape 10"/>
            <p:cNvSpPr/>
            <p:nvPr/>
          </p:nvSpPr>
          <p:spPr>
            <a:xfrm>
              <a:off x="5812920" y="1159560"/>
              <a:ext cx="354960" cy="469440"/>
            </a:xfrm>
            <a:custGeom>
              <a:avLst/>
              <a:gdLst/>
              <a:ahLst/>
              <a:cxnLst/>
              <a:rect l="l" t="t" r="r" b="b"/>
              <a:pathLst>
                <a:path w="202882" h="268223">
                  <a:moveTo>
                    <a:pt x="20669" y="268224"/>
                  </a:moveTo>
                  <a:lnTo>
                    <a:pt x="0" y="268224"/>
                  </a:lnTo>
                  <a:lnTo>
                    <a:pt x="182118" y="0"/>
                  </a:lnTo>
                  <a:lnTo>
                    <a:pt x="202883" y="0"/>
                  </a:ln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99" name="CustomShape 11"/>
            <p:cNvSpPr/>
            <p:nvPr/>
          </p:nvSpPr>
          <p:spPr>
            <a:xfrm>
              <a:off x="5987880" y="1159560"/>
              <a:ext cx="354960" cy="469440"/>
            </a:xfrm>
            <a:custGeom>
              <a:avLst/>
              <a:gdLst/>
              <a:ahLst/>
              <a:cxnLst/>
              <a:rect l="l" t="t" r="r" b="b"/>
              <a:pathLst>
                <a:path w="202882" h="268223">
                  <a:moveTo>
                    <a:pt x="20669" y="268224"/>
                  </a:moveTo>
                  <a:lnTo>
                    <a:pt x="0" y="268224"/>
                  </a:lnTo>
                  <a:lnTo>
                    <a:pt x="182118" y="0"/>
                  </a:lnTo>
                  <a:lnTo>
                    <a:pt x="202883" y="0"/>
                  </a:lnTo>
                  <a:close/>
                </a:path>
              </a:pathLst>
            </a:custGeom>
            <a:solidFill>
              <a:schemeClr val="bg1"/>
            </a:solidFill>
            <a:ln w="9360">
              <a:noFill/>
            </a:ln>
          </p:spPr>
          <p:style>
            <a:lnRef idx="0">
              <a:scrgbClr r="0" g="0" b="0"/>
            </a:lnRef>
            <a:fillRef idx="0">
              <a:scrgbClr r="0" g="0" b="0"/>
            </a:fillRef>
            <a:effectRef idx="0">
              <a:scrgbClr r="0" g="0" b="0"/>
            </a:effectRef>
            <a:fontRef idx="minor"/>
          </p:style>
        </p:sp>
        <p:sp>
          <p:nvSpPr>
            <p:cNvPr id="100" name="CustomShape 12"/>
            <p:cNvSpPr/>
            <p:nvPr/>
          </p:nvSpPr>
          <p:spPr>
            <a:xfrm>
              <a:off x="6162480" y="1159560"/>
              <a:ext cx="354960" cy="469440"/>
            </a:xfrm>
            <a:custGeom>
              <a:avLst/>
              <a:gdLst/>
              <a:ahLst/>
              <a:cxnLst/>
              <a:rect l="l" t="t" r="r" b="b"/>
              <a:pathLst>
                <a:path w="202882" h="268223">
                  <a:moveTo>
                    <a:pt x="20669" y="268224"/>
                  </a:moveTo>
                  <a:lnTo>
                    <a:pt x="0" y="268224"/>
                  </a:lnTo>
                  <a:lnTo>
                    <a:pt x="182118" y="0"/>
                  </a:lnTo>
                  <a:lnTo>
                    <a:pt x="202883" y="0"/>
                  </a:lnTo>
                  <a:close/>
                </a:path>
              </a:pathLst>
            </a:custGeom>
            <a:solidFill>
              <a:schemeClr val="bg1"/>
            </a:solidFill>
            <a:ln w="9360">
              <a:noFill/>
            </a:ln>
          </p:spPr>
          <p:style>
            <a:lnRef idx="0">
              <a:scrgbClr r="0" g="0" b="0"/>
            </a:lnRef>
            <a:fillRef idx="0">
              <a:scrgbClr r="0" g="0" b="0"/>
            </a:fillRef>
            <a:effectRef idx="0">
              <a:scrgbClr r="0" g="0" b="0"/>
            </a:effectRef>
            <a:fontRef idx="minor"/>
          </p:style>
        </p:sp>
      </p:grpSp>
      <p:pic>
        <p:nvPicPr>
          <p:cNvPr id="101" name="Graphic 87" descr="Brain in head"/>
          <p:cNvPicPr/>
          <p:nvPr/>
        </p:nvPicPr>
        <p:blipFill>
          <a:blip r:embed="rId2"/>
          <a:stretch/>
        </p:blipFill>
        <p:spPr>
          <a:xfrm>
            <a:off x="6817680" y="1474200"/>
            <a:ext cx="3898800" cy="3898800"/>
          </a:xfrm>
          <a:prstGeom prst="rect">
            <a:avLst/>
          </a:prstGeom>
          <a:ln w="28440">
            <a:noFill/>
          </a:ln>
        </p:spPr>
      </p:pic>
      <p:sp>
        <p:nvSpPr>
          <p:cNvPr id="102" name="CustomShape 13"/>
          <p:cNvSpPr/>
          <p:nvPr/>
        </p:nvSpPr>
        <p:spPr>
          <a:xfrm>
            <a:off x="10824120" y="1286640"/>
            <a:ext cx="891000" cy="891000"/>
          </a:xfrm>
          <a:custGeom>
            <a:avLst/>
            <a:gdLst/>
            <a:ahLst/>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440">
            <a:solidFill>
              <a:srgbClr val="FFFFFF"/>
            </a:solidFill>
            <a:round/>
          </a:ln>
        </p:spPr>
        <p:style>
          <a:lnRef idx="2">
            <a:schemeClr val="accent1">
              <a:shade val="50000"/>
            </a:schemeClr>
          </a:lnRef>
          <a:fillRef idx="1">
            <a:schemeClr val="accent1"/>
          </a:fillRef>
          <a:effectRef idx="0">
            <a:schemeClr val="accent1"/>
          </a:effectRef>
          <a:fontRef idx="minor"/>
        </p:style>
      </p:sp>
      <p:sp>
        <p:nvSpPr>
          <p:cNvPr id="103" name="CustomShape 14"/>
          <p:cNvSpPr/>
          <p:nvPr/>
        </p:nvSpPr>
        <p:spPr>
          <a:xfrm>
            <a:off x="10824120" y="1286640"/>
            <a:ext cx="891000" cy="891000"/>
          </a:xfrm>
          <a:custGeom>
            <a:avLst/>
            <a:gdLst/>
            <a:ahLst/>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440">
            <a:solidFill>
              <a:schemeClr val="bg1"/>
            </a:solidFill>
            <a:round/>
          </a:ln>
        </p:spPr>
        <p:style>
          <a:lnRef idx="2">
            <a:schemeClr val="accent1">
              <a:shade val="50000"/>
            </a:schemeClr>
          </a:lnRef>
          <a:fillRef idx="1">
            <a:schemeClr val="accent1"/>
          </a:fillRef>
          <a:effectRef idx="0">
            <a:schemeClr val="accent1"/>
          </a:effectRef>
          <a:fontRef idx="minor"/>
        </p:style>
      </p:sp>
      <p:sp>
        <p:nvSpPr>
          <p:cNvPr id="104" name="CustomShape 15"/>
          <p:cNvSpPr/>
          <p:nvPr/>
        </p:nvSpPr>
        <p:spPr>
          <a:xfrm>
            <a:off x="6131160" y="5416560"/>
            <a:ext cx="418680" cy="418680"/>
          </a:xfrm>
          <a:prstGeom prst="ellipse">
            <a:avLst/>
          </a:prstGeom>
          <a:solidFill>
            <a:srgbClr val="FFFFFF"/>
          </a:solidFill>
          <a:ln w="28440">
            <a:solidFill>
              <a:srgbClr val="FFFFFF"/>
            </a:solidFill>
            <a:round/>
          </a:ln>
        </p:spPr>
        <p:style>
          <a:lnRef idx="2">
            <a:schemeClr val="accent1">
              <a:shade val="50000"/>
            </a:schemeClr>
          </a:lnRef>
          <a:fillRef idx="1">
            <a:schemeClr val="accent1"/>
          </a:fillRef>
          <a:effectRef idx="0">
            <a:schemeClr val="accent1"/>
          </a:effectRef>
          <a:fontRef idx="minor"/>
        </p:style>
      </p:sp>
      <p:sp>
        <p:nvSpPr>
          <p:cNvPr id="105" name="CustomShape 16"/>
          <p:cNvSpPr/>
          <p:nvPr/>
        </p:nvSpPr>
        <p:spPr>
          <a:xfrm>
            <a:off x="6131160" y="5416560"/>
            <a:ext cx="418680" cy="418680"/>
          </a:xfrm>
          <a:prstGeom prst="ellipse">
            <a:avLst/>
          </a:prstGeom>
          <a:solidFill>
            <a:schemeClr val="accent2">
              <a:alpha val="30000"/>
            </a:schemeClr>
          </a:solidFill>
          <a:ln w="28440">
            <a:solidFill>
              <a:schemeClr val="bg1"/>
            </a:solidFill>
            <a:round/>
          </a:ln>
        </p:spPr>
        <p:style>
          <a:lnRef idx="2">
            <a:schemeClr val="accent1">
              <a:shade val="50000"/>
            </a:schemeClr>
          </a:lnRef>
          <a:fillRef idx="1">
            <a:schemeClr val="accent1"/>
          </a:fillRef>
          <a:effectRef idx="0">
            <a:schemeClr val="accent1"/>
          </a:effectRef>
          <a:fontRef idx="minor"/>
        </p:style>
      </p:sp>
      <p:sp>
        <p:nvSpPr>
          <p:cNvPr id="2" name="TextBox 1">
            <a:extLst>
              <a:ext uri="{FF2B5EF4-FFF2-40B4-BE49-F238E27FC236}">
                <a16:creationId xmlns:a16="http://schemas.microsoft.com/office/drawing/2014/main" id="{10F92B34-117E-4D2C-9BA2-2CDF14E84D50}"/>
              </a:ext>
            </a:extLst>
          </p:cNvPr>
          <p:cNvSpPr txBox="1"/>
          <p:nvPr/>
        </p:nvSpPr>
        <p:spPr>
          <a:xfrm>
            <a:off x="914400" y="4039340"/>
            <a:ext cx="3826276" cy="1754326"/>
          </a:xfrm>
          <a:prstGeom prst="rect">
            <a:avLst/>
          </a:prstGeom>
          <a:noFill/>
        </p:spPr>
        <p:txBody>
          <a:bodyPr wrap="square" rtlCol="0">
            <a:spAutoFit/>
          </a:bodyPr>
          <a:lstStyle/>
          <a:p>
            <a:r>
              <a:rPr lang="en-IN" dirty="0">
                <a:solidFill>
                  <a:schemeClr val="bg1"/>
                </a:solidFill>
              </a:rPr>
              <a:t>Group-5</a:t>
            </a:r>
          </a:p>
          <a:p>
            <a:endParaRPr lang="en-IN" dirty="0">
              <a:solidFill>
                <a:schemeClr val="bg1"/>
              </a:solidFill>
            </a:endParaRPr>
          </a:p>
          <a:p>
            <a:r>
              <a:rPr lang="en-IN" dirty="0">
                <a:solidFill>
                  <a:schemeClr val="bg1"/>
                </a:solidFill>
              </a:rPr>
              <a:t>Shivangi Verma</a:t>
            </a:r>
          </a:p>
          <a:p>
            <a:r>
              <a:rPr lang="en-IN" dirty="0">
                <a:solidFill>
                  <a:schemeClr val="bg1"/>
                </a:solidFill>
              </a:rPr>
              <a:t>Prashant Chaudhary</a:t>
            </a:r>
          </a:p>
          <a:p>
            <a:r>
              <a:rPr lang="en-IN" dirty="0">
                <a:solidFill>
                  <a:schemeClr val="bg1"/>
                </a:solidFill>
              </a:rPr>
              <a:t>Ankeit  Taksh</a:t>
            </a:r>
          </a:p>
          <a:p>
            <a:r>
              <a:rPr lang="en-SG" dirty="0">
                <a:solidFill>
                  <a:schemeClr val="bg1"/>
                </a:solidFill>
              </a:rPr>
              <a:t>Anirban Kar Chodhuri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14C464-5B56-4A69-9D86-94A972BA4FA8}"/>
              </a:ext>
            </a:extLst>
          </p:cNvPr>
          <p:cNvSpPr/>
          <p:nvPr/>
        </p:nvSpPr>
        <p:spPr>
          <a:xfrm>
            <a:off x="1420427" y="1682764"/>
            <a:ext cx="1740023" cy="51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Annotated data for each label collected from online sources</a:t>
            </a:r>
          </a:p>
        </p:txBody>
      </p:sp>
      <p:cxnSp>
        <p:nvCxnSpPr>
          <p:cNvPr id="10" name="Straight Arrow Connector 9">
            <a:extLst>
              <a:ext uri="{FF2B5EF4-FFF2-40B4-BE49-F238E27FC236}">
                <a16:creationId xmlns:a16="http://schemas.microsoft.com/office/drawing/2014/main" id="{C95A8BAB-36CF-4EDD-848B-5199A4B8C271}"/>
              </a:ext>
            </a:extLst>
          </p:cNvPr>
          <p:cNvCxnSpPr/>
          <p:nvPr/>
        </p:nvCxnSpPr>
        <p:spPr>
          <a:xfrm flipV="1">
            <a:off x="3200972" y="1903152"/>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985C7FC-E2FB-4E6F-9908-2B332525C38C}"/>
              </a:ext>
            </a:extLst>
          </p:cNvPr>
          <p:cNvCxnSpPr/>
          <p:nvPr/>
        </p:nvCxnSpPr>
        <p:spPr>
          <a:xfrm flipV="1">
            <a:off x="4860303" y="1933549"/>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82415380-6AAC-4713-9543-33ACC7BBD27A}"/>
              </a:ext>
            </a:extLst>
          </p:cNvPr>
          <p:cNvSpPr>
            <a:spLocks noGrp="1"/>
          </p:cNvSpPr>
          <p:nvPr>
            <p:ph type="title"/>
          </p:nvPr>
        </p:nvSpPr>
        <p:spPr>
          <a:xfrm>
            <a:off x="926857" y="274"/>
            <a:ext cx="10515240" cy="1325160"/>
          </a:xfrm>
        </p:spPr>
        <p:txBody>
          <a:bodyPr/>
          <a:lstStyle/>
          <a:p>
            <a:r>
              <a:rPr lang="en-IN" sz="3100" dirty="0">
                <a:latin typeface="American Typewriter" panose="02090604020004020304" pitchFamily="18" charset="77"/>
                <a:ea typeface="+mn-ea"/>
                <a:cs typeface="+mn-cs"/>
              </a:rPr>
              <a:t>Deep Analysis flow - Classic NLP Pipeline </a:t>
            </a:r>
            <a:endParaRPr lang="en-SG" sz="3100" dirty="0">
              <a:latin typeface="American Typewriter" panose="02090604020004020304" pitchFamily="18" charset="77"/>
              <a:ea typeface="+mn-ea"/>
              <a:cs typeface="+mn-cs"/>
            </a:endParaRPr>
          </a:p>
        </p:txBody>
      </p:sp>
      <p:sp>
        <p:nvSpPr>
          <p:cNvPr id="4" name="Rectangle 3">
            <a:extLst>
              <a:ext uri="{FF2B5EF4-FFF2-40B4-BE49-F238E27FC236}">
                <a16:creationId xmlns:a16="http://schemas.microsoft.com/office/drawing/2014/main" id="{A20D99A6-3F14-4C61-B123-3B1D56B5EAB6}"/>
              </a:ext>
            </a:extLst>
          </p:cNvPr>
          <p:cNvSpPr/>
          <p:nvPr/>
        </p:nvSpPr>
        <p:spPr>
          <a:xfrm>
            <a:off x="3462290" y="1283827"/>
            <a:ext cx="1390213" cy="189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Pre-processing</a:t>
            </a:r>
          </a:p>
          <a:p>
            <a:pPr algn="ctr"/>
            <a:endParaRPr lang="en-IN" sz="1050" dirty="0"/>
          </a:p>
          <a:p>
            <a:pPr algn="ctr"/>
            <a:endParaRPr lang="en-IN" sz="1050" dirty="0"/>
          </a:p>
          <a:p>
            <a:pPr algn="ctr"/>
            <a:r>
              <a:rPr lang="en-IN" sz="1050" dirty="0"/>
              <a:t> </a:t>
            </a:r>
          </a:p>
          <a:p>
            <a:pPr algn="ctr"/>
            <a:endParaRPr lang="en-SG" dirty="0"/>
          </a:p>
        </p:txBody>
      </p:sp>
      <p:sp>
        <p:nvSpPr>
          <p:cNvPr id="14" name="Rectangle 13">
            <a:extLst>
              <a:ext uri="{FF2B5EF4-FFF2-40B4-BE49-F238E27FC236}">
                <a16:creationId xmlns:a16="http://schemas.microsoft.com/office/drawing/2014/main" id="{22B0E26F-585F-4497-8B38-907739A62AB8}"/>
              </a:ext>
            </a:extLst>
          </p:cNvPr>
          <p:cNvSpPr/>
          <p:nvPr/>
        </p:nvSpPr>
        <p:spPr>
          <a:xfrm>
            <a:off x="3634254" y="2105242"/>
            <a:ext cx="1074198" cy="347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Remove stop-words</a:t>
            </a:r>
            <a:endParaRPr lang="en-SG" sz="1000" dirty="0"/>
          </a:p>
        </p:txBody>
      </p:sp>
      <p:sp>
        <p:nvSpPr>
          <p:cNvPr id="16" name="Rectangle 15">
            <a:extLst>
              <a:ext uri="{FF2B5EF4-FFF2-40B4-BE49-F238E27FC236}">
                <a16:creationId xmlns:a16="http://schemas.microsoft.com/office/drawing/2014/main" id="{847569EB-E5CA-43D3-891B-81EA8A6E1041}"/>
              </a:ext>
            </a:extLst>
          </p:cNvPr>
          <p:cNvSpPr/>
          <p:nvPr/>
        </p:nvSpPr>
        <p:spPr>
          <a:xfrm>
            <a:off x="3608593" y="2673177"/>
            <a:ext cx="1074198" cy="347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Stemming and Lemmatization</a:t>
            </a:r>
            <a:endParaRPr lang="en-SG" sz="1000" dirty="0"/>
          </a:p>
        </p:txBody>
      </p:sp>
      <p:cxnSp>
        <p:nvCxnSpPr>
          <p:cNvPr id="17" name="Straight Arrow Connector 16">
            <a:extLst>
              <a:ext uri="{FF2B5EF4-FFF2-40B4-BE49-F238E27FC236}">
                <a16:creationId xmlns:a16="http://schemas.microsoft.com/office/drawing/2014/main" id="{0AF29842-3AD8-43D5-8E36-272D00475487}"/>
              </a:ext>
            </a:extLst>
          </p:cNvPr>
          <p:cNvCxnSpPr>
            <a:cxnSpLocks/>
            <a:endCxn id="16" idx="0"/>
          </p:cNvCxnSpPr>
          <p:nvPr/>
        </p:nvCxnSpPr>
        <p:spPr>
          <a:xfrm>
            <a:off x="4145692" y="2479966"/>
            <a:ext cx="0" cy="1932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3895DFAD-0BE9-404C-8ABF-DEE64B0A0E6C}"/>
              </a:ext>
            </a:extLst>
          </p:cNvPr>
          <p:cNvSpPr/>
          <p:nvPr/>
        </p:nvSpPr>
        <p:spPr>
          <a:xfrm>
            <a:off x="5182405" y="1283827"/>
            <a:ext cx="1298293" cy="189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B831A136-AB24-4A86-B691-ECDD46EAF096}"/>
              </a:ext>
            </a:extLst>
          </p:cNvPr>
          <p:cNvSpPr/>
          <p:nvPr/>
        </p:nvSpPr>
        <p:spPr>
          <a:xfrm>
            <a:off x="5284251" y="1795913"/>
            <a:ext cx="1074198" cy="347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Bag of Word</a:t>
            </a:r>
            <a:endParaRPr lang="en-SG" sz="1000" dirty="0"/>
          </a:p>
        </p:txBody>
      </p:sp>
      <p:sp>
        <p:nvSpPr>
          <p:cNvPr id="21" name="Rectangle 20">
            <a:extLst>
              <a:ext uri="{FF2B5EF4-FFF2-40B4-BE49-F238E27FC236}">
                <a16:creationId xmlns:a16="http://schemas.microsoft.com/office/drawing/2014/main" id="{95723FE7-9880-4597-BA19-B16FE63F0DD2}"/>
              </a:ext>
            </a:extLst>
          </p:cNvPr>
          <p:cNvSpPr/>
          <p:nvPr/>
        </p:nvSpPr>
        <p:spPr>
          <a:xfrm>
            <a:off x="5322160" y="2226459"/>
            <a:ext cx="1074198" cy="347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TF-IDF</a:t>
            </a:r>
            <a:endParaRPr lang="en-SG" sz="1000" dirty="0"/>
          </a:p>
        </p:txBody>
      </p:sp>
      <p:sp>
        <p:nvSpPr>
          <p:cNvPr id="22" name="Rectangle 21">
            <a:extLst>
              <a:ext uri="{FF2B5EF4-FFF2-40B4-BE49-F238E27FC236}">
                <a16:creationId xmlns:a16="http://schemas.microsoft.com/office/drawing/2014/main" id="{FA9914BB-C9C6-40A7-A529-FEACB9B137C6}"/>
              </a:ext>
            </a:extLst>
          </p:cNvPr>
          <p:cNvSpPr/>
          <p:nvPr/>
        </p:nvSpPr>
        <p:spPr>
          <a:xfrm>
            <a:off x="5301395" y="2657005"/>
            <a:ext cx="1074198" cy="347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Word Embedding</a:t>
            </a:r>
            <a:endParaRPr lang="en-SG" sz="1000" dirty="0"/>
          </a:p>
        </p:txBody>
      </p:sp>
      <p:sp>
        <p:nvSpPr>
          <p:cNvPr id="19" name="TextBox 18">
            <a:extLst>
              <a:ext uri="{FF2B5EF4-FFF2-40B4-BE49-F238E27FC236}">
                <a16:creationId xmlns:a16="http://schemas.microsoft.com/office/drawing/2014/main" id="{3382802A-E871-4562-B925-255294E9C8C8}"/>
              </a:ext>
            </a:extLst>
          </p:cNvPr>
          <p:cNvSpPr txBox="1"/>
          <p:nvPr/>
        </p:nvSpPr>
        <p:spPr>
          <a:xfrm>
            <a:off x="5352495" y="1338126"/>
            <a:ext cx="1074198" cy="400110"/>
          </a:xfrm>
          <a:prstGeom prst="rect">
            <a:avLst/>
          </a:prstGeom>
          <a:noFill/>
        </p:spPr>
        <p:txBody>
          <a:bodyPr wrap="square" rtlCol="0">
            <a:spAutoFit/>
          </a:bodyPr>
          <a:lstStyle/>
          <a:p>
            <a:r>
              <a:rPr lang="en-IN" sz="1000" dirty="0">
                <a:solidFill>
                  <a:schemeClr val="bg1"/>
                </a:solidFill>
              </a:rPr>
              <a:t>Feature engineering</a:t>
            </a:r>
            <a:endParaRPr lang="en-SG" sz="1000" dirty="0">
              <a:solidFill>
                <a:schemeClr val="bg1"/>
              </a:solidFill>
            </a:endParaRPr>
          </a:p>
        </p:txBody>
      </p:sp>
      <p:cxnSp>
        <p:nvCxnSpPr>
          <p:cNvPr id="24" name="Straight Arrow Connector 23">
            <a:extLst>
              <a:ext uri="{FF2B5EF4-FFF2-40B4-BE49-F238E27FC236}">
                <a16:creationId xmlns:a16="http://schemas.microsoft.com/office/drawing/2014/main" id="{D0425705-4DF1-441A-A736-BB1A47B8E970}"/>
              </a:ext>
            </a:extLst>
          </p:cNvPr>
          <p:cNvCxnSpPr/>
          <p:nvPr/>
        </p:nvCxnSpPr>
        <p:spPr>
          <a:xfrm flipV="1">
            <a:off x="6508759" y="1999305"/>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92E0DC7A-F1B5-4834-9B87-F61374E8AA0A}"/>
              </a:ext>
            </a:extLst>
          </p:cNvPr>
          <p:cNvSpPr/>
          <p:nvPr/>
        </p:nvSpPr>
        <p:spPr>
          <a:xfrm>
            <a:off x="6810600" y="1283825"/>
            <a:ext cx="1298293" cy="1800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a:p>
            <a:pPr algn="ctr"/>
            <a:endParaRPr lang="en-IN" sz="1050" dirty="0"/>
          </a:p>
          <a:p>
            <a:pPr algn="ctr"/>
            <a:endParaRPr lang="en-IN" sz="1050" dirty="0"/>
          </a:p>
          <a:p>
            <a:pPr algn="ctr"/>
            <a:endParaRPr lang="en-IN" sz="1050" dirty="0"/>
          </a:p>
          <a:p>
            <a:pPr algn="ctr"/>
            <a:r>
              <a:rPr lang="en-IN" sz="1050" dirty="0"/>
              <a:t>Train model :</a:t>
            </a:r>
          </a:p>
          <a:p>
            <a:pPr algn="ctr"/>
            <a:r>
              <a:rPr lang="en-IN" sz="1050" dirty="0"/>
              <a:t>Baseline models</a:t>
            </a:r>
          </a:p>
          <a:p>
            <a:pPr algn="ctr"/>
            <a:r>
              <a:rPr lang="en-IN" sz="1050" dirty="0"/>
              <a:t>Logistic regression</a:t>
            </a:r>
          </a:p>
          <a:p>
            <a:pPr algn="ctr"/>
            <a:r>
              <a:rPr lang="en-IN" sz="1050" dirty="0"/>
              <a:t>SVM</a:t>
            </a:r>
          </a:p>
          <a:p>
            <a:pPr algn="ctr"/>
            <a:r>
              <a:rPr lang="en-IN" sz="1050" dirty="0"/>
              <a:t>Naïve Bayes</a:t>
            </a:r>
          </a:p>
          <a:p>
            <a:pPr algn="ctr"/>
            <a:r>
              <a:rPr lang="en-IN" sz="1050" dirty="0"/>
              <a:t>Ensemble methods </a:t>
            </a:r>
          </a:p>
          <a:p>
            <a:pPr algn="ctr"/>
            <a:r>
              <a:rPr lang="en-IN" sz="1050" dirty="0"/>
              <a:t>Random forest etc</a:t>
            </a:r>
          </a:p>
          <a:p>
            <a:pPr algn="ctr"/>
            <a:endParaRPr lang="en-IN" sz="1050" dirty="0"/>
          </a:p>
          <a:p>
            <a:pPr algn="ctr"/>
            <a:r>
              <a:rPr lang="en-IN" sz="1050" dirty="0"/>
              <a:t> </a:t>
            </a:r>
          </a:p>
          <a:p>
            <a:pPr algn="ctr"/>
            <a:endParaRPr lang="en-SG" dirty="0"/>
          </a:p>
        </p:txBody>
      </p:sp>
      <p:cxnSp>
        <p:nvCxnSpPr>
          <p:cNvPr id="26" name="Straight Arrow Connector 25">
            <a:extLst>
              <a:ext uri="{FF2B5EF4-FFF2-40B4-BE49-F238E27FC236}">
                <a16:creationId xmlns:a16="http://schemas.microsoft.com/office/drawing/2014/main" id="{D2B8F5E0-0AD6-460D-A6BE-4D0240F85CDE}"/>
              </a:ext>
            </a:extLst>
          </p:cNvPr>
          <p:cNvCxnSpPr/>
          <p:nvPr/>
        </p:nvCxnSpPr>
        <p:spPr>
          <a:xfrm flipV="1">
            <a:off x="8138670" y="1986990"/>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60510133-3EED-4B5B-9995-497E6C0BF8F7}"/>
              </a:ext>
            </a:extLst>
          </p:cNvPr>
          <p:cNvSpPr/>
          <p:nvPr/>
        </p:nvSpPr>
        <p:spPr>
          <a:xfrm>
            <a:off x="8410734" y="1682764"/>
            <a:ext cx="935300" cy="540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Model evaluation</a:t>
            </a:r>
            <a:endParaRPr lang="en-SG" sz="1200" dirty="0"/>
          </a:p>
        </p:txBody>
      </p:sp>
      <p:cxnSp>
        <p:nvCxnSpPr>
          <p:cNvPr id="28" name="Straight Arrow Connector 27">
            <a:extLst>
              <a:ext uri="{FF2B5EF4-FFF2-40B4-BE49-F238E27FC236}">
                <a16:creationId xmlns:a16="http://schemas.microsoft.com/office/drawing/2014/main" id="{79004A7F-89AC-440F-9DCA-27A8036BECE5}"/>
              </a:ext>
            </a:extLst>
          </p:cNvPr>
          <p:cNvCxnSpPr/>
          <p:nvPr/>
        </p:nvCxnSpPr>
        <p:spPr>
          <a:xfrm flipV="1">
            <a:off x="9316257" y="1953099"/>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6A5B94AF-0959-471D-8BAB-350BB768584F}"/>
              </a:ext>
            </a:extLst>
          </p:cNvPr>
          <p:cNvSpPr/>
          <p:nvPr/>
        </p:nvSpPr>
        <p:spPr>
          <a:xfrm>
            <a:off x="9618098" y="1671863"/>
            <a:ext cx="935300" cy="540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Predict class</a:t>
            </a:r>
            <a:endParaRPr lang="en-SG" sz="1200" dirty="0"/>
          </a:p>
        </p:txBody>
      </p:sp>
      <p:sp>
        <p:nvSpPr>
          <p:cNvPr id="30" name="Rectangle 29">
            <a:extLst>
              <a:ext uri="{FF2B5EF4-FFF2-40B4-BE49-F238E27FC236}">
                <a16:creationId xmlns:a16="http://schemas.microsoft.com/office/drawing/2014/main" id="{AFFFC629-6E67-47CD-8CAB-C78402F933F8}"/>
              </a:ext>
            </a:extLst>
          </p:cNvPr>
          <p:cNvSpPr/>
          <p:nvPr/>
        </p:nvSpPr>
        <p:spPr>
          <a:xfrm>
            <a:off x="1539774" y="3949121"/>
            <a:ext cx="954852" cy="266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Test data</a:t>
            </a:r>
          </a:p>
        </p:txBody>
      </p:sp>
      <p:sp>
        <p:nvSpPr>
          <p:cNvPr id="31" name="Rectangle 30">
            <a:extLst>
              <a:ext uri="{FF2B5EF4-FFF2-40B4-BE49-F238E27FC236}">
                <a16:creationId xmlns:a16="http://schemas.microsoft.com/office/drawing/2014/main" id="{DF903A4A-911A-4329-83A0-AC6F60869204}"/>
              </a:ext>
            </a:extLst>
          </p:cNvPr>
          <p:cNvSpPr/>
          <p:nvPr/>
        </p:nvSpPr>
        <p:spPr>
          <a:xfrm>
            <a:off x="2796463" y="3834708"/>
            <a:ext cx="958789" cy="494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Pre-processing</a:t>
            </a:r>
          </a:p>
        </p:txBody>
      </p:sp>
      <p:sp>
        <p:nvSpPr>
          <p:cNvPr id="35" name="Rectangle 34">
            <a:extLst>
              <a:ext uri="{FF2B5EF4-FFF2-40B4-BE49-F238E27FC236}">
                <a16:creationId xmlns:a16="http://schemas.microsoft.com/office/drawing/2014/main" id="{59DC6D7A-5F2C-4262-9E0E-A1F4FFEF2A5D}"/>
              </a:ext>
            </a:extLst>
          </p:cNvPr>
          <p:cNvSpPr/>
          <p:nvPr/>
        </p:nvSpPr>
        <p:spPr>
          <a:xfrm>
            <a:off x="4531828" y="3834708"/>
            <a:ext cx="958789" cy="494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Fit model</a:t>
            </a:r>
          </a:p>
        </p:txBody>
      </p:sp>
      <p:sp>
        <p:nvSpPr>
          <p:cNvPr id="36" name="Rectangle: Diagonal Corners Snipped 35">
            <a:extLst>
              <a:ext uri="{FF2B5EF4-FFF2-40B4-BE49-F238E27FC236}">
                <a16:creationId xmlns:a16="http://schemas.microsoft.com/office/drawing/2014/main" id="{9F87302C-67A5-4D2D-A548-0BDF86F83134}"/>
              </a:ext>
            </a:extLst>
          </p:cNvPr>
          <p:cNvSpPr/>
          <p:nvPr/>
        </p:nvSpPr>
        <p:spPr>
          <a:xfrm>
            <a:off x="6297966" y="3905568"/>
            <a:ext cx="1289472" cy="34918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Predict class</a:t>
            </a:r>
          </a:p>
        </p:txBody>
      </p:sp>
      <p:cxnSp>
        <p:nvCxnSpPr>
          <p:cNvPr id="37" name="Straight Arrow Connector 36">
            <a:extLst>
              <a:ext uri="{FF2B5EF4-FFF2-40B4-BE49-F238E27FC236}">
                <a16:creationId xmlns:a16="http://schemas.microsoft.com/office/drawing/2014/main" id="{A22142BF-62DB-4E87-8227-C80B4AB9E0C1}"/>
              </a:ext>
            </a:extLst>
          </p:cNvPr>
          <p:cNvCxnSpPr/>
          <p:nvPr/>
        </p:nvCxnSpPr>
        <p:spPr>
          <a:xfrm flipV="1">
            <a:off x="2494622" y="4080158"/>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77282764-E788-4E5E-90F3-D9FC449B9D15}"/>
              </a:ext>
            </a:extLst>
          </p:cNvPr>
          <p:cNvCxnSpPr>
            <a:cxnSpLocks/>
          </p:cNvCxnSpPr>
          <p:nvPr/>
        </p:nvCxnSpPr>
        <p:spPr>
          <a:xfrm flipV="1">
            <a:off x="3735168" y="4084501"/>
            <a:ext cx="8167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5C90183E-1E84-4AD5-84C8-9D2F7A03F0AE}"/>
              </a:ext>
            </a:extLst>
          </p:cNvPr>
          <p:cNvCxnSpPr>
            <a:cxnSpLocks/>
          </p:cNvCxnSpPr>
          <p:nvPr/>
        </p:nvCxnSpPr>
        <p:spPr>
          <a:xfrm flipV="1">
            <a:off x="5501016" y="4091010"/>
            <a:ext cx="8167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itle 1">
            <a:extLst>
              <a:ext uri="{FF2B5EF4-FFF2-40B4-BE49-F238E27FC236}">
                <a16:creationId xmlns:a16="http://schemas.microsoft.com/office/drawing/2014/main" id="{FB1A35ED-A5C0-40C2-A531-5139550A8B9E}"/>
              </a:ext>
            </a:extLst>
          </p:cNvPr>
          <p:cNvSpPr txBox="1">
            <a:spLocks/>
          </p:cNvSpPr>
          <p:nvPr/>
        </p:nvSpPr>
        <p:spPr>
          <a:xfrm>
            <a:off x="632834" y="2350052"/>
            <a:ext cx="6262590" cy="81347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1800" u="sng" dirty="0">
                <a:latin typeface="+mn-lt"/>
              </a:rPr>
              <a:t>Training</a:t>
            </a:r>
            <a:endParaRPr lang="en-SG" sz="1800" dirty="0">
              <a:latin typeface="+mn-lt"/>
            </a:endParaRPr>
          </a:p>
        </p:txBody>
      </p:sp>
      <p:sp>
        <p:nvSpPr>
          <p:cNvPr id="44" name="Title 1">
            <a:extLst>
              <a:ext uri="{FF2B5EF4-FFF2-40B4-BE49-F238E27FC236}">
                <a16:creationId xmlns:a16="http://schemas.microsoft.com/office/drawing/2014/main" id="{9508D43A-2964-4E47-91B0-F880E01B9940}"/>
              </a:ext>
            </a:extLst>
          </p:cNvPr>
          <p:cNvSpPr txBox="1">
            <a:spLocks/>
          </p:cNvSpPr>
          <p:nvPr/>
        </p:nvSpPr>
        <p:spPr>
          <a:xfrm>
            <a:off x="207925" y="3551516"/>
            <a:ext cx="1034949" cy="354052"/>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SG" sz="1800" u="sng" dirty="0">
                <a:latin typeface="+mn-lt"/>
              </a:rPr>
              <a:t>Testing</a:t>
            </a:r>
          </a:p>
        </p:txBody>
      </p:sp>
      <p:pic>
        <p:nvPicPr>
          <p:cNvPr id="8" name="Picture 7">
            <a:extLst>
              <a:ext uri="{FF2B5EF4-FFF2-40B4-BE49-F238E27FC236}">
                <a16:creationId xmlns:a16="http://schemas.microsoft.com/office/drawing/2014/main" id="{73CD4D47-FDC6-4C91-97AB-C3C9F32A3563}"/>
              </a:ext>
            </a:extLst>
          </p:cNvPr>
          <p:cNvPicPr>
            <a:picLocks noChangeAspect="1"/>
          </p:cNvPicPr>
          <p:nvPr/>
        </p:nvPicPr>
        <p:blipFill>
          <a:blip r:embed="rId2"/>
          <a:stretch>
            <a:fillRect/>
          </a:stretch>
        </p:blipFill>
        <p:spPr>
          <a:xfrm>
            <a:off x="757940" y="5410312"/>
            <a:ext cx="6783415" cy="857094"/>
          </a:xfrm>
          <a:prstGeom prst="rect">
            <a:avLst/>
          </a:prstGeom>
        </p:spPr>
      </p:pic>
      <p:sp>
        <p:nvSpPr>
          <p:cNvPr id="34" name="Title 1">
            <a:extLst>
              <a:ext uri="{FF2B5EF4-FFF2-40B4-BE49-F238E27FC236}">
                <a16:creationId xmlns:a16="http://schemas.microsoft.com/office/drawing/2014/main" id="{940FEC3F-7187-43BE-B97A-909465055DAA}"/>
              </a:ext>
            </a:extLst>
          </p:cNvPr>
          <p:cNvSpPr txBox="1">
            <a:spLocks/>
          </p:cNvSpPr>
          <p:nvPr/>
        </p:nvSpPr>
        <p:spPr>
          <a:xfrm>
            <a:off x="504825" y="4922974"/>
            <a:ext cx="1034949" cy="354052"/>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SG" sz="1800" u="sng" dirty="0">
                <a:latin typeface="+mn-lt"/>
              </a:rPr>
              <a:t>Evaluation</a:t>
            </a:r>
          </a:p>
        </p:txBody>
      </p:sp>
    </p:spTree>
    <p:extLst>
      <p:ext uri="{BB962C8B-B14F-4D97-AF65-F5344CB8AC3E}">
        <p14:creationId xmlns:p14="http://schemas.microsoft.com/office/powerpoint/2010/main" val="65020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1A903-B9E6-4E5B-8A4A-CB97F88548C0}"/>
              </a:ext>
            </a:extLst>
          </p:cNvPr>
          <p:cNvPicPr>
            <a:picLocks noChangeAspect="1"/>
          </p:cNvPicPr>
          <p:nvPr/>
        </p:nvPicPr>
        <p:blipFill>
          <a:blip r:embed="rId2"/>
          <a:stretch>
            <a:fillRect/>
          </a:stretch>
        </p:blipFill>
        <p:spPr>
          <a:xfrm>
            <a:off x="252979" y="2673500"/>
            <a:ext cx="5517879" cy="3145155"/>
          </a:xfrm>
          <a:prstGeom prst="rect">
            <a:avLst/>
          </a:prstGeom>
        </p:spPr>
      </p:pic>
      <p:sp>
        <p:nvSpPr>
          <p:cNvPr id="4" name="Rectangle 3">
            <a:extLst>
              <a:ext uri="{FF2B5EF4-FFF2-40B4-BE49-F238E27FC236}">
                <a16:creationId xmlns:a16="http://schemas.microsoft.com/office/drawing/2014/main" id="{9AE4F77B-9590-41B2-9013-BA1B30C40124}"/>
              </a:ext>
            </a:extLst>
          </p:cNvPr>
          <p:cNvSpPr/>
          <p:nvPr/>
        </p:nvSpPr>
        <p:spPr>
          <a:xfrm>
            <a:off x="1420427" y="1100831"/>
            <a:ext cx="1740023" cy="51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Annotated data for each label collected from online sources</a:t>
            </a:r>
          </a:p>
        </p:txBody>
      </p:sp>
      <p:cxnSp>
        <p:nvCxnSpPr>
          <p:cNvPr id="6" name="Straight Arrow Connector 5">
            <a:extLst>
              <a:ext uri="{FF2B5EF4-FFF2-40B4-BE49-F238E27FC236}">
                <a16:creationId xmlns:a16="http://schemas.microsoft.com/office/drawing/2014/main" id="{779E266E-8365-4A2D-9928-799620DCD793}"/>
              </a:ext>
            </a:extLst>
          </p:cNvPr>
          <p:cNvCxnSpPr>
            <a:stCxn id="4" idx="3"/>
          </p:cNvCxnSpPr>
          <p:nvPr/>
        </p:nvCxnSpPr>
        <p:spPr>
          <a:xfrm flipV="1">
            <a:off x="3160450" y="1358283"/>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F8FA90BF-BD62-4312-929D-FCAF1114F7F4}"/>
              </a:ext>
            </a:extLst>
          </p:cNvPr>
          <p:cNvSpPr/>
          <p:nvPr/>
        </p:nvSpPr>
        <p:spPr>
          <a:xfrm>
            <a:off x="3462291" y="1154100"/>
            <a:ext cx="958789" cy="40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Pre-processing</a:t>
            </a:r>
          </a:p>
        </p:txBody>
      </p:sp>
      <p:sp>
        <p:nvSpPr>
          <p:cNvPr id="2" name="Title 1">
            <a:extLst>
              <a:ext uri="{FF2B5EF4-FFF2-40B4-BE49-F238E27FC236}">
                <a16:creationId xmlns:a16="http://schemas.microsoft.com/office/drawing/2014/main" id="{34552E4D-C404-463D-90B4-3463138B0E02}"/>
              </a:ext>
            </a:extLst>
          </p:cNvPr>
          <p:cNvSpPr>
            <a:spLocks noGrp="1"/>
          </p:cNvSpPr>
          <p:nvPr>
            <p:ph type="title"/>
          </p:nvPr>
        </p:nvSpPr>
        <p:spPr>
          <a:xfrm>
            <a:off x="711331" y="1758883"/>
            <a:ext cx="6262590" cy="813475"/>
          </a:xfrm>
        </p:spPr>
        <p:txBody>
          <a:bodyPr/>
          <a:lstStyle/>
          <a:p>
            <a:r>
              <a:rPr lang="en-SG" sz="1800" u="sng" dirty="0">
                <a:latin typeface="+mn-lt"/>
              </a:rPr>
              <a:t>Training</a:t>
            </a:r>
            <a:br>
              <a:rPr lang="en-SG" sz="1800" u="sng" dirty="0">
                <a:latin typeface="+mn-lt"/>
              </a:rPr>
            </a:br>
            <a:endParaRPr lang="en-SG" sz="1800" u="sng" dirty="0">
              <a:latin typeface="+mn-lt"/>
            </a:endParaRPr>
          </a:p>
        </p:txBody>
      </p:sp>
      <p:sp>
        <p:nvSpPr>
          <p:cNvPr id="8" name="Rectangle 7">
            <a:extLst>
              <a:ext uri="{FF2B5EF4-FFF2-40B4-BE49-F238E27FC236}">
                <a16:creationId xmlns:a16="http://schemas.microsoft.com/office/drawing/2014/main" id="{BB196C49-5F40-4261-90AD-A0EA639B47B9}"/>
              </a:ext>
            </a:extLst>
          </p:cNvPr>
          <p:cNvSpPr/>
          <p:nvPr/>
        </p:nvSpPr>
        <p:spPr>
          <a:xfrm>
            <a:off x="4687411" y="1154100"/>
            <a:ext cx="958789" cy="40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Embedding training</a:t>
            </a:r>
          </a:p>
        </p:txBody>
      </p:sp>
      <p:cxnSp>
        <p:nvCxnSpPr>
          <p:cNvPr id="9" name="Straight Arrow Connector 8">
            <a:extLst>
              <a:ext uri="{FF2B5EF4-FFF2-40B4-BE49-F238E27FC236}">
                <a16:creationId xmlns:a16="http://schemas.microsoft.com/office/drawing/2014/main" id="{0156D28A-29B2-4235-8BE3-409E763C2547}"/>
              </a:ext>
            </a:extLst>
          </p:cNvPr>
          <p:cNvCxnSpPr/>
          <p:nvPr/>
        </p:nvCxnSpPr>
        <p:spPr>
          <a:xfrm flipV="1">
            <a:off x="4429957" y="1353843"/>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Diagonal Corners Snipped 9">
            <a:extLst>
              <a:ext uri="{FF2B5EF4-FFF2-40B4-BE49-F238E27FC236}">
                <a16:creationId xmlns:a16="http://schemas.microsoft.com/office/drawing/2014/main" id="{A08209DA-13F9-4E5F-8E5D-4E780D06E471}"/>
              </a:ext>
            </a:extLst>
          </p:cNvPr>
          <p:cNvSpPr/>
          <p:nvPr/>
        </p:nvSpPr>
        <p:spPr>
          <a:xfrm>
            <a:off x="3972034" y="1828800"/>
            <a:ext cx="1211802" cy="5060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dirty="0"/>
              <a:t>Word 2Vec(CBOW and Skip-Gram)</a:t>
            </a:r>
          </a:p>
        </p:txBody>
      </p:sp>
      <p:sp>
        <p:nvSpPr>
          <p:cNvPr id="12" name="Rectangle: Diagonal Corners Snipped 11">
            <a:extLst>
              <a:ext uri="{FF2B5EF4-FFF2-40B4-BE49-F238E27FC236}">
                <a16:creationId xmlns:a16="http://schemas.microsoft.com/office/drawing/2014/main" id="{2C47A43F-A645-4218-9D78-4B5DB5A30486}"/>
              </a:ext>
            </a:extLst>
          </p:cNvPr>
          <p:cNvSpPr/>
          <p:nvPr/>
        </p:nvSpPr>
        <p:spPr>
          <a:xfrm>
            <a:off x="5305887" y="1828799"/>
            <a:ext cx="958789" cy="50602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dirty="0"/>
              <a:t>Glove</a:t>
            </a:r>
          </a:p>
        </p:txBody>
      </p:sp>
      <p:sp>
        <p:nvSpPr>
          <p:cNvPr id="13" name="Rectangle 12">
            <a:extLst>
              <a:ext uri="{FF2B5EF4-FFF2-40B4-BE49-F238E27FC236}">
                <a16:creationId xmlns:a16="http://schemas.microsoft.com/office/drawing/2014/main" id="{CA69AF08-FBC2-4C35-8C68-4120AAD91ABD}"/>
              </a:ext>
            </a:extLst>
          </p:cNvPr>
          <p:cNvSpPr/>
          <p:nvPr/>
        </p:nvSpPr>
        <p:spPr>
          <a:xfrm>
            <a:off x="3897297" y="1704513"/>
            <a:ext cx="2494625" cy="76347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6" name="Straight Arrow Connector 15">
            <a:extLst>
              <a:ext uri="{FF2B5EF4-FFF2-40B4-BE49-F238E27FC236}">
                <a16:creationId xmlns:a16="http://schemas.microsoft.com/office/drawing/2014/main" id="{929A18A2-3564-4F18-95D6-BBB9FDA4BBEB}"/>
              </a:ext>
            </a:extLst>
          </p:cNvPr>
          <p:cNvCxnSpPr>
            <a:cxnSpLocks/>
          </p:cNvCxnSpPr>
          <p:nvPr/>
        </p:nvCxnSpPr>
        <p:spPr>
          <a:xfrm>
            <a:off x="5184559" y="1559139"/>
            <a:ext cx="0" cy="290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38017AC-FDAF-4121-BE35-7F7DF6A0B253}"/>
              </a:ext>
            </a:extLst>
          </p:cNvPr>
          <p:cNvCxnSpPr>
            <a:cxnSpLocks/>
          </p:cNvCxnSpPr>
          <p:nvPr/>
        </p:nvCxnSpPr>
        <p:spPr>
          <a:xfrm flipV="1">
            <a:off x="5646200" y="1349408"/>
            <a:ext cx="8167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F8616CCD-3026-45C2-9E12-2FE6FD5887B2}"/>
              </a:ext>
            </a:extLst>
          </p:cNvPr>
          <p:cNvSpPr/>
          <p:nvPr/>
        </p:nvSpPr>
        <p:spPr>
          <a:xfrm>
            <a:off x="6480701" y="1145225"/>
            <a:ext cx="958789" cy="40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Weight initialization</a:t>
            </a:r>
          </a:p>
        </p:txBody>
      </p:sp>
      <p:cxnSp>
        <p:nvCxnSpPr>
          <p:cNvPr id="21" name="Straight Arrow Connector 20">
            <a:extLst>
              <a:ext uri="{FF2B5EF4-FFF2-40B4-BE49-F238E27FC236}">
                <a16:creationId xmlns:a16="http://schemas.microsoft.com/office/drawing/2014/main" id="{3E5B13CF-A597-4DA0-9670-3DB00B783925}"/>
              </a:ext>
            </a:extLst>
          </p:cNvPr>
          <p:cNvCxnSpPr>
            <a:cxnSpLocks/>
          </p:cNvCxnSpPr>
          <p:nvPr/>
        </p:nvCxnSpPr>
        <p:spPr>
          <a:xfrm flipV="1">
            <a:off x="7439490" y="1340537"/>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60352562-6E59-4490-8389-807A113F7F83}"/>
              </a:ext>
            </a:extLst>
          </p:cNvPr>
          <p:cNvSpPr/>
          <p:nvPr/>
        </p:nvSpPr>
        <p:spPr>
          <a:xfrm>
            <a:off x="7732456" y="1154100"/>
            <a:ext cx="1233991" cy="408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Initialize epoch ,batch and step</a:t>
            </a:r>
          </a:p>
        </p:txBody>
      </p:sp>
      <p:cxnSp>
        <p:nvCxnSpPr>
          <p:cNvPr id="24" name="Straight Arrow Connector 23">
            <a:extLst>
              <a:ext uri="{FF2B5EF4-FFF2-40B4-BE49-F238E27FC236}">
                <a16:creationId xmlns:a16="http://schemas.microsoft.com/office/drawing/2014/main" id="{76C79BD8-A198-4A94-B887-B618073969D4}"/>
              </a:ext>
            </a:extLst>
          </p:cNvPr>
          <p:cNvCxnSpPr>
            <a:cxnSpLocks/>
          </p:cNvCxnSpPr>
          <p:nvPr/>
        </p:nvCxnSpPr>
        <p:spPr>
          <a:xfrm flipV="1">
            <a:off x="8975328" y="1358282"/>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7B75A83E-BF67-44F6-9748-7CDC44754641}"/>
              </a:ext>
            </a:extLst>
          </p:cNvPr>
          <p:cNvSpPr/>
          <p:nvPr/>
        </p:nvSpPr>
        <p:spPr>
          <a:xfrm>
            <a:off x="9286051" y="1136355"/>
            <a:ext cx="958788" cy="4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Calculate forward pass</a:t>
            </a:r>
          </a:p>
        </p:txBody>
      </p:sp>
      <p:sp>
        <p:nvSpPr>
          <p:cNvPr id="26" name="Rectangle 25">
            <a:extLst>
              <a:ext uri="{FF2B5EF4-FFF2-40B4-BE49-F238E27FC236}">
                <a16:creationId xmlns:a16="http://schemas.microsoft.com/office/drawing/2014/main" id="{6A44A834-98AE-43B8-ADA0-13F19DEB815B}"/>
              </a:ext>
            </a:extLst>
          </p:cNvPr>
          <p:cNvSpPr/>
          <p:nvPr/>
        </p:nvSpPr>
        <p:spPr>
          <a:xfrm>
            <a:off x="10564444" y="1118591"/>
            <a:ext cx="1429288" cy="497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Compare calculated output to expected output</a:t>
            </a:r>
          </a:p>
        </p:txBody>
      </p:sp>
      <p:cxnSp>
        <p:nvCxnSpPr>
          <p:cNvPr id="27" name="Straight Arrow Connector 26">
            <a:extLst>
              <a:ext uri="{FF2B5EF4-FFF2-40B4-BE49-F238E27FC236}">
                <a16:creationId xmlns:a16="http://schemas.microsoft.com/office/drawing/2014/main" id="{934C3C6A-FC0F-4D1C-9CD6-D8229CD0D905}"/>
              </a:ext>
            </a:extLst>
          </p:cNvPr>
          <p:cNvCxnSpPr>
            <a:cxnSpLocks/>
          </p:cNvCxnSpPr>
          <p:nvPr/>
        </p:nvCxnSpPr>
        <p:spPr>
          <a:xfrm flipV="1">
            <a:off x="10262611" y="1340537"/>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A82FE498-C336-423F-8B19-4671DB1F699F}"/>
              </a:ext>
            </a:extLst>
          </p:cNvPr>
          <p:cNvCxnSpPr>
            <a:cxnSpLocks/>
          </p:cNvCxnSpPr>
          <p:nvPr/>
        </p:nvCxnSpPr>
        <p:spPr>
          <a:xfrm>
            <a:off x="11265779" y="1602423"/>
            <a:ext cx="0" cy="3506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1A862F1C-79E9-41F2-AF99-107B9D948CD7}"/>
              </a:ext>
            </a:extLst>
          </p:cNvPr>
          <p:cNvSpPr/>
          <p:nvPr/>
        </p:nvSpPr>
        <p:spPr>
          <a:xfrm>
            <a:off x="10799694" y="1953087"/>
            <a:ext cx="958788" cy="479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Adjust weights</a:t>
            </a:r>
          </a:p>
        </p:txBody>
      </p:sp>
      <p:cxnSp>
        <p:nvCxnSpPr>
          <p:cNvPr id="32" name="Straight Arrow Connector 31">
            <a:extLst>
              <a:ext uri="{FF2B5EF4-FFF2-40B4-BE49-F238E27FC236}">
                <a16:creationId xmlns:a16="http://schemas.microsoft.com/office/drawing/2014/main" id="{C4B1C09B-9FCE-4E6A-8F32-47696283E93B}"/>
              </a:ext>
            </a:extLst>
          </p:cNvPr>
          <p:cNvCxnSpPr>
            <a:cxnSpLocks/>
            <a:stCxn id="30" idx="1"/>
          </p:cNvCxnSpPr>
          <p:nvPr/>
        </p:nvCxnSpPr>
        <p:spPr>
          <a:xfrm flipH="1" flipV="1">
            <a:off x="7099920" y="2192777"/>
            <a:ext cx="369977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251A6FA-7BEB-46E8-A83A-96449AC0850F}"/>
              </a:ext>
            </a:extLst>
          </p:cNvPr>
          <p:cNvCxnSpPr>
            <a:cxnSpLocks/>
          </p:cNvCxnSpPr>
          <p:nvPr/>
        </p:nvCxnSpPr>
        <p:spPr>
          <a:xfrm flipV="1">
            <a:off x="7099920" y="1602423"/>
            <a:ext cx="0" cy="590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C8A343DE-A4C1-424F-A694-6236878D1144}"/>
              </a:ext>
            </a:extLst>
          </p:cNvPr>
          <p:cNvSpPr/>
          <p:nvPr/>
        </p:nvSpPr>
        <p:spPr>
          <a:xfrm>
            <a:off x="6462944" y="807868"/>
            <a:ext cx="5601806" cy="162458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a:extLst>
              <a:ext uri="{FF2B5EF4-FFF2-40B4-BE49-F238E27FC236}">
                <a16:creationId xmlns:a16="http://schemas.microsoft.com/office/drawing/2014/main" id="{AFF1A66F-4EC7-4992-A4BF-76A93C3EDB2D}"/>
              </a:ext>
            </a:extLst>
          </p:cNvPr>
          <p:cNvSpPr/>
          <p:nvPr/>
        </p:nvSpPr>
        <p:spPr>
          <a:xfrm>
            <a:off x="7741331" y="2645488"/>
            <a:ext cx="2707687" cy="55929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100" dirty="0"/>
              <a:t>Combination of various models of RNN ,CNN combined with hyperparameter tuning methods</a:t>
            </a:r>
          </a:p>
        </p:txBody>
      </p:sp>
      <p:pic>
        <p:nvPicPr>
          <p:cNvPr id="42" name="Picture 41">
            <a:extLst>
              <a:ext uri="{FF2B5EF4-FFF2-40B4-BE49-F238E27FC236}">
                <a16:creationId xmlns:a16="http://schemas.microsoft.com/office/drawing/2014/main" id="{8B49CCEB-0D04-4864-9F33-5326B45B59AD}"/>
              </a:ext>
            </a:extLst>
          </p:cNvPr>
          <p:cNvPicPr>
            <a:picLocks noChangeAspect="1"/>
          </p:cNvPicPr>
          <p:nvPr/>
        </p:nvPicPr>
        <p:blipFill>
          <a:blip r:embed="rId3"/>
          <a:stretch>
            <a:fillRect/>
          </a:stretch>
        </p:blipFill>
        <p:spPr>
          <a:xfrm>
            <a:off x="7787389" y="131086"/>
            <a:ext cx="2457450" cy="542925"/>
          </a:xfrm>
          <a:prstGeom prst="rect">
            <a:avLst/>
          </a:prstGeom>
        </p:spPr>
      </p:pic>
      <p:sp>
        <p:nvSpPr>
          <p:cNvPr id="43" name="Title 1">
            <a:extLst>
              <a:ext uri="{FF2B5EF4-FFF2-40B4-BE49-F238E27FC236}">
                <a16:creationId xmlns:a16="http://schemas.microsoft.com/office/drawing/2014/main" id="{8EE8F587-DECB-43EC-A787-C110796CBB25}"/>
              </a:ext>
            </a:extLst>
          </p:cNvPr>
          <p:cNvSpPr txBox="1">
            <a:spLocks/>
          </p:cNvSpPr>
          <p:nvPr/>
        </p:nvSpPr>
        <p:spPr>
          <a:xfrm>
            <a:off x="6025728" y="4292502"/>
            <a:ext cx="1034949" cy="354052"/>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SG" sz="1800" u="sng" dirty="0">
                <a:latin typeface="+mn-lt"/>
              </a:rPr>
              <a:t>Testing</a:t>
            </a:r>
          </a:p>
        </p:txBody>
      </p:sp>
      <p:sp>
        <p:nvSpPr>
          <p:cNvPr id="48" name="Rectangle 47">
            <a:extLst>
              <a:ext uri="{FF2B5EF4-FFF2-40B4-BE49-F238E27FC236}">
                <a16:creationId xmlns:a16="http://schemas.microsoft.com/office/drawing/2014/main" id="{5A83CB68-974A-4E5A-9E3C-E600E7C968E0}"/>
              </a:ext>
            </a:extLst>
          </p:cNvPr>
          <p:cNvSpPr/>
          <p:nvPr/>
        </p:nvSpPr>
        <p:spPr>
          <a:xfrm>
            <a:off x="4766812" y="5818655"/>
            <a:ext cx="954852" cy="220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Test data</a:t>
            </a:r>
          </a:p>
        </p:txBody>
      </p:sp>
      <p:sp>
        <p:nvSpPr>
          <p:cNvPr id="49" name="Rectangle 48">
            <a:extLst>
              <a:ext uri="{FF2B5EF4-FFF2-40B4-BE49-F238E27FC236}">
                <a16:creationId xmlns:a16="http://schemas.microsoft.com/office/drawing/2014/main" id="{B1D7278E-6844-4B62-845A-6640F891667C}"/>
              </a:ext>
            </a:extLst>
          </p:cNvPr>
          <p:cNvSpPr/>
          <p:nvPr/>
        </p:nvSpPr>
        <p:spPr>
          <a:xfrm>
            <a:off x="8467088" y="3346867"/>
            <a:ext cx="1289472" cy="288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Dense Layer</a:t>
            </a:r>
          </a:p>
        </p:txBody>
      </p:sp>
      <p:cxnSp>
        <p:nvCxnSpPr>
          <p:cNvPr id="51" name="Straight Arrow Connector 50">
            <a:extLst>
              <a:ext uri="{FF2B5EF4-FFF2-40B4-BE49-F238E27FC236}">
                <a16:creationId xmlns:a16="http://schemas.microsoft.com/office/drawing/2014/main" id="{1A9E9102-7D86-4152-B9BF-0D8EEF292E95}"/>
              </a:ext>
            </a:extLst>
          </p:cNvPr>
          <p:cNvCxnSpPr>
            <a:cxnSpLocks/>
            <a:stCxn id="49" idx="2"/>
          </p:cNvCxnSpPr>
          <p:nvPr/>
        </p:nvCxnSpPr>
        <p:spPr>
          <a:xfrm>
            <a:off x="9111824" y="3635448"/>
            <a:ext cx="14425" cy="2973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Rectangle: Diagonal Corners Snipped 51">
            <a:extLst>
              <a:ext uri="{FF2B5EF4-FFF2-40B4-BE49-F238E27FC236}">
                <a16:creationId xmlns:a16="http://schemas.microsoft.com/office/drawing/2014/main" id="{1C363467-BF27-40FC-BCAC-086B93DA00B8}"/>
              </a:ext>
            </a:extLst>
          </p:cNvPr>
          <p:cNvSpPr/>
          <p:nvPr/>
        </p:nvSpPr>
        <p:spPr>
          <a:xfrm>
            <a:off x="8467087" y="3932808"/>
            <a:ext cx="1289472" cy="28858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Predict class</a:t>
            </a:r>
          </a:p>
        </p:txBody>
      </p:sp>
      <p:cxnSp>
        <p:nvCxnSpPr>
          <p:cNvPr id="54" name="Straight Arrow Connector 53">
            <a:extLst>
              <a:ext uri="{FF2B5EF4-FFF2-40B4-BE49-F238E27FC236}">
                <a16:creationId xmlns:a16="http://schemas.microsoft.com/office/drawing/2014/main" id="{B063260F-2C91-47F4-B49C-075A345BA961}"/>
              </a:ext>
            </a:extLst>
          </p:cNvPr>
          <p:cNvCxnSpPr>
            <a:endCxn id="40" idx="0"/>
          </p:cNvCxnSpPr>
          <p:nvPr/>
        </p:nvCxnSpPr>
        <p:spPr>
          <a:xfrm>
            <a:off x="9046346" y="2432449"/>
            <a:ext cx="48829" cy="2130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C358B0C3-3F3C-41C5-9B70-F7C3BD3F8FE0}"/>
              </a:ext>
            </a:extLst>
          </p:cNvPr>
          <p:cNvCxnSpPr/>
          <p:nvPr/>
        </p:nvCxnSpPr>
        <p:spPr>
          <a:xfrm flipV="1">
            <a:off x="5721660" y="5933322"/>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4F137274-A8B8-4BD5-87BA-AAE6B1B2D28C}"/>
              </a:ext>
            </a:extLst>
          </p:cNvPr>
          <p:cNvSpPr/>
          <p:nvPr/>
        </p:nvSpPr>
        <p:spPr>
          <a:xfrm>
            <a:off x="6023501" y="5723972"/>
            <a:ext cx="958789" cy="40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Pre-processing</a:t>
            </a:r>
          </a:p>
        </p:txBody>
      </p:sp>
      <p:cxnSp>
        <p:nvCxnSpPr>
          <p:cNvPr id="57" name="Straight Arrow Connector 56">
            <a:extLst>
              <a:ext uri="{FF2B5EF4-FFF2-40B4-BE49-F238E27FC236}">
                <a16:creationId xmlns:a16="http://schemas.microsoft.com/office/drawing/2014/main" id="{0E00B9C8-DC71-419D-8912-8A0901BF1A55}"/>
              </a:ext>
            </a:extLst>
          </p:cNvPr>
          <p:cNvCxnSpPr/>
          <p:nvPr/>
        </p:nvCxnSpPr>
        <p:spPr>
          <a:xfrm flipV="1">
            <a:off x="6991167" y="5933324"/>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Rectangle 57">
            <a:extLst>
              <a:ext uri="{FF2B5EF4-FFF2-40B4-BE49-F238E27FC236}">
                <a16:creationId xmlns:a16="http://schemas.microsoft.com/office/drawing/2014/main" id="{801BFE7F-8DDA-4EE5-A875-D8EF10B505F8}"/>
              </a:ext>
            </a:extLst>
          </p:cNvPr>
          <p:cNvSpPr/>
          <p:nvPr/>
        </p:nvSpPr>
        <p:spPr>
          <a:xfrm>
            <a:off x="7301885" y="5723972"/>
            <a:ext cx="958789" cy="40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Embedding training</a:t>
            </a:r>
          </a:p>
        </p:txBody>
      </p:sp>
      <p:sp>
        <p:nvSpPr>
          <p:cNvPr id="60" name="Rectangle: Diagonal Corners Snipped 59">
            <a:extLst>
              <a:ext uri="{FF2B5EF4-FFF2-40B4-BE49-F238E27FC236}">
                <a16:creationId xmlns:a16="http://schemas.microsoft.com/office/drawing/2014/main" id="{552CC46B-0130-41EA-AA92-2442BA09BF68}"/>
              </a:ext>
            </a:extLst>
          </p:cNvPr>
          <p:cNvSpPr/>
          <p:nvPr/>
        </p:nvSpPr>
        <p:spPr>
          <a:xfrm>
            <a:off x="6639020" y="4859605"/>
            <a:ext cx="1211802" cy="5060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dirty="0"/>
              <a:t>Word 2Vec(CBOW and Skip-Gram)</a:t>
            </a:r>
          </a:p>
        </p:txBody>
      </p:sp>
      <p:sp>
        <p:nvSpPr>
          <p:cNvPr id="61" name="Rectangle: Diagonal Corners Snipped 60">
            <a:extLst>
              <a:ext uri="{FF2B5EF4-FFF2-40B4-BE49-F238E27FC236}">
                <a16:creationId xmlns:a16="http://schemas.microsoft.com/office/drawing/2014/main" id="{9FC92AE5-CE99-4F79-A9B3-F60AAA589C5F}"/>
              </a:ext>
            </a:extLst>
          </p:cNvPr>
          <p:cNvSpPr/>
          <p:nvPr/>
        </p:nvSpPr>
        <p:spPr>
          <a:xfrm>
            <a:off x="7940338" y="4859604"/>
            <a:ext cx="958789" cy="50602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50" dirty="0"/>
              <a:t>Glove</a:t>
            </a:r>
          </a:p>
        </p:txBody>
      </p:sp>
      <p:sp>
        <p:nvSpPr>
          <p:cNvPr id="62" name="Rectangle 61">
            <a:extLst>
              <a:ext uri="{FF2B5EF4-FFF2-40B4-BE49-F238E27FC236}">
                <a16:creationId xmlns:a16="http://schemas.microsoft.com/office/drawing/2014/main" id="{6CE093E4-180D-49CD-B8BD-01B5502AFF7E}"/>
              </a:ext>
            </a:extLst>
          </p:cNvPr>
          <p:cNvSpPr/>
          <p:nvPr/>
        </p:nvSpPr>
        <p:spPr>
          <a:xfrm>
            <a:off x="6494018" y="4764176"/>
            <a:ext cx="2494625" cy="76347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3" name="Straight Arrow Connector 62">
            <a:extLst>
              <a:ext uri="{FF2B5EF4-FFF2-40B4-BE49-F238E27FC236}">
                <a16:creationId xmlns:a16="http://schemas.microsoft.com/office/drawing/2014/main" id="{BB3DAB25-4CCA-4518-B48C-3DF26B265B72}"/>
              </a:ext>
            </a:extLst>
          </p:cNvPr>
          <p:cNvCxnSpPr>
            <a:cxnSpLocks/>
          </p:cNvCxnSpPr>
          <p:nvPr/>
        </p:nvCxnSpPr>
        <p:spPr>
          <a:xfrm flipV="1">
            <a:off x="8269553" y="5928152"/>
            <a:ext cx="22748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36BCC8A3-1DEA-451D-8C07-C6689378C6A3}"/>
              </a:ext>
            </a:extLst>
          </p:cNvPr>
          <p:cNvSpPr/>
          <p:nvPr/>
        </p:nvSpPr>
        <p:spPr>
          <a:xfrm>
            <a:off x="8464120" y="5723972"/>
            <a:ext cx="958789" cy="40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Fit model</a:t>
            </a:r>
          </a:p>
        </p:txBody>
      </p:sp>
      <p:cxnSp>
        <p:nvCxnSpPr>
          <p:cNvPr id="65" name="Straight Arrow Connector 64">
            <a:extLst>
              <a:ext uri="{FF2B5EF4-FFF2-40B4-BE49-F238E27FC236}">
                <a16:creationId xmlns:a16="http://schemas.microsoft.com/office/drawing/2014/main" id="{92761BBA-D5CD-471E-A60E-1E2795B6B3C5}"/>
              </a:ext>
            </a:extLst>
          </p:cNvPr>
          <p:cNvCxnSpPr>
            <a:cxnSpLocks/>
          </p:cNvCxnSpPr>
          <p:nvPr/>
        </p:nvCxnSpPr>
        <p:spPr>
          <a:xfrm flipV="1">
            <a:off x="9398132" y="5928153"/>
            <a:ext cx="31034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Rectangle: Diagonal Corners Snipped 65">
            <a:extLst>
              <a:ext uri="{FF2B5EF4-FFF2-40B4-BE49-F238E27FC236}">
                <a16:creationId xmlns:a16="http://schemas.microsoft.com/office/drawing/2014/main" id="{3923D1D6-C16F-4C62-95CD-4C41F2C29679}"/>
              </a:ext>
            </a:extLst>
          </p:cNvPr>
          <p:cNvSpPr/>
          <p:nvPr/>
        </p:nvSpPr>
        <p:spPr>
          <a:xfrm>
            <a:off x="9696706" y="5818655"/>
            <a:ext cx="1289472" cy="28858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dirty="0"/>
              <a:t>Predict class</a:t>
            </a:r>
          </a:p>
        </p:txBody>
      </p:sp>
      <p:cxnSp>
        <p:nvCxnSpPr>
          <p:cNvPr id="45" name="Straight Arrow Connector 44">
            <a:extLst>
              <a:ext uri="{FF2B5EF4-FFF2-40B4-BE49-F238E27FC236}">
                <a16:creationId xmlns:a16="http://schemas.microsoft.com/office/drawing/2014/main" id="{D8EFF0EF-B6D7-4612-9246-E9763D0855BD}"/>
              </a:ext>
            </a:extLst>
          </p:cNvPr>
          <p:cNvCxnSpPr/>
          <p:nvPr/>
        </p:nvCxnSpPr>
        <p:spPr>
          <a:xfrm flipV="1">
            <a:off x="3160450" y="1358282"/>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E3E4D46B-4CD3-4785-BD77-4842DF6F0DC2}"/>
              </a:ext>
            </a:extLst>
          </p:cNvPr>
          <p:cNvCxnSpPr>
            <a:cxnSpLocks/>
          </p:cNvCxnSpPr>
          <p:nvPr/>
        </p:nvCxnSpPr>
        <p:spPr>
          <a:xfrm>
            <a:off x="5183836" y="1559139"/>
            <a:ext cx="0" cy="290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Rectangle 46">
            <a:extLst>
              <a:ext uri="{FF2B5EF4-FFF2-40B4-BE49-F238E27FC236}">
                <a16:creationId xmlns:a16="http://schemas.microsoft.com/office/drawing/2014/main" id="{437DBBE8-EE85-4689-B4ED-FEA4DC9E55F8}"/>
              </a:ext>
            </a:extLst>
          </p:cNvPr>
          <p:cNvSpPr/>
          <p:nvPr/>
        </p:nvSpPr>
        <p:spPr>
          <a:xfrm>
            <a:off x="6494018" y="4757527"/>
            <a:ext cx="2494625" cy="76347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itle 1">
            <a:extLst>
              <a:ext uri="{FF2B5EF4-FFF2-40B4-BE49-F238E27FC236}">
                <a16:creationId xmlns:a16="http://schemas.microsoft.com/office/drawing/2014/main" id="{5025AA19-F085-44EC-8D15-5DF057E9BEAE}"/>
              </a:ext>
            </a:extLst>
          </p:cNvPr>
          <p:cNvSpPr txBox="1">
            <a:spLocks/>
          </p:cNvSpPr>
          <p:nvPr/>
        </p:nvSpPr>
        <p:spPr>
          <a:xfrm>
            <a:off x="237662" y="-115607"/>
            <a:ext cx="10515240" cy="13251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100" dirty="0">
                <a:latin typeface="American Typewriter" panose="02090604020004020304" pitchFamily="18" charset="77"/>
                <a:ea typeface="+mn-ea"/>
                <a:cs typeface="+mn-cs"/>
              </a:rPr>
              <a:t>Deep Analysis flow – DL Pipeline </a:t>
            </a:r>
            <a:endParaRPr lang="en-SG" sz="3100" dirty="0">
              <a:latin typeface="American Typewriter" panose="02090604020004020304" pitchFamily="18" charset="77"/>
            </a:endParaRPr>
          </a:p>
        </p:txBody>
      </p:sp>
      <p:cxnSp>
        <p:nvCxnSpPr>
          <p:cNvPr id="53" name="Straight Arrow Connector 52">
            <a:extLst>
              <a:ext uri="{FF2B5EF4-FFF2-40B4-BE49-F238E27FC236}">
                <a16:creationId xmlns:a16="http://schemas.microsoft.com/office/drawing/2014/main" id="{AFFC0F89-4157-4BD8-B0CC-A507610E724A}"/>
              </a:ext>
            </a:extLst>
          </p:cNvPr>
          <p:cNvCxnSpPr>
            <a:cxnSpLocks/>
          </p:cNvCxnSpPr>
          <p:nvPr/>
        </p:nvCxnSpPr>
        <p:spPr>
          <a:xfrm>
            <a:off x="6720402" y="2418144"/>
            <a:ext cx="21451" cy="359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Rectangle 66">
            <a:extLst>
              <a:ext uri="{FF2B5EF4-FFF2-40B4-BE49-F238E27FC236}">
                <a16:creationId xmlns:a16="http://schemas.microsoft.com/office/drawing/2014/main" id="{5B2942AF-6F2C-47C9-9B3B-F45ED335FBBF}"/>
              </a:ext>
            </a:extLst>
          </p:cNvPr>
          <p:cNvSpPr/>
          <p:nvPr/>
        </p:nvSpPr>
        <p:spPr>
          <a:xfrm>
            <a:off x="6171465" y="2737746"/>
            <a:ext cx="1140776" cy="21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Calculate scores </a:t>
            </a:r>
          </a:p>
        </p:txBody>
      </p:sp>
      <p:cxnSp>
        <p:nvCxnSpPr>
          <p:cNvPr id="68" name="Straight Arrow Connector 67">
            <a:extLst>
              <a:ext uri="{FF2B5EF4-FFF2-40B4-BE49-F238E27FC236}">
                <a16:creationId xmlns:a16="http://schemas.microsoft.com/office/drawing/2014/main" id="{B3FDE6B4-73CC-498A-B463-F8EA9A41676D}"/>
              </a:ext>
            </a:extLst>
          </p:cNvPr>
          <p:cNvCxnSpPr>
            <a:cxnSpLocks/>
          </p:cNvCxnSpPr>
          <p:nvPr/>
        </p:nvCxnSpPr>
        <p:spPr>
          <a:xfrm flipV="1">
            <a:off x="7702120" y="5377693"/>
            <a:ext cx="7399" cy="4083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8B6A76DA-6D82-4C3F-B316-A46A955132FF}"/>
              </a:ext>
            </a:extLst>
          </p:cNvPr>
          <p:cNvCxnSpPr/>
          <p:nvPr/>
        </p:nvCxnSpPr>
        <p:spPr>
          <a:xfrm>
            <a:off x="9108489" y="3183639"/>
            <a:ext cx="48829" cy="2130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628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6AA3DC-1A92-4EF6-A0A9-9178EE8E9F4F}"/>
              </a:ext>
            </a:extLst>
          </p:cNvPr>
          <p:cNvPicPr>
            <a:picLocks noChangeAspect="1"/>
          </p:cNvPicPr>
          <p:nvPr/>
        </p:nvPicPr>
        <p:blipFill>
          <a:blip r:embed="rId2"/>
          <a:stretch>
            <a:fillRect/>
          </a:stretch>
        </p:blipFill>
        <p:spPr>
          <a:xfrm>
            <a:off x="341374" y="4148365"/>
            <a:ext cx="3665137" cy="1882639"/>
          </a:xfrm>
          <a:prstGeom prst="rect">
            <a:avLst/>
          </a:prstGeom>
        </p:spPr>
      </p:pic>
      <p:graphicFrame>
        <p:nvGraphicFramePr>
          <p:cNvPr id="10" name="Table 9">
            <a:extLst>
              <a:ext uri="{FF2B5EF4-FFF2-40B4-BE49-F238E27FC236}">
                <a16:creationId xmlns:a16="http://schemas.microsoft.com/office/drawing/2014/main" id="{3CC93760-9309-45B5-8AAB-1B9FDC6AE783}"/>
              </a:ext>
            </a:extLst>
          </p:cNvPr>
          <p:cNvGraphicFramePr>
            <a:graphicFrameLocks noGrp="1"/>
          </p:cNvGraphicFramePr>
          <p:nvPr>
            <p:extLst>
              <p:ext uri="{D42A27DB-BD31-4B8C-83A1-F6EECF244321}">
                <p14:modId xmlns:p14="http://schemas.microsoft.com/office/powerpoint/2010/main" val="70155002"/>
              </p:ext>
            </p:extLst>
          </p:nvPr>
        </p:nvGraphicFramePr>
        <p:xfrm>
          <a:off x="433386" y="1254168"/>
          <a:ext cx="10024510" cy="2012454"/>
        </p:xfrm>
        <a:graphic>
          <a:graphicData uri="http://schemas.openxmlformats.org/drawingml/2006/table">
            <a:tbl>
              <a:tblPr/>
              <a:tblGrid>
                <a:gridCol w="560814">
                  <a:extLst>
                    <a:ext uri="{9D8B030D-6E8A-4147-A177-3AD203B41FA5}">
                      <a16:colId xmlns:a16="http://schemas.microsoft.com/office/drawing/2014/main" val="96856035"/>
                    </a:ext>
                  </a:extLst>
                </a:gridCol>
                <a:gridCol w="4731848">
                  <a:extLst>
                    <a:ext uri="{9D8B030D-6E8A-4147-A177-3AD203B41FA5}">
                      <a16:colId xmlns:a16="http://schemas.microsoft.com/office/drawing/2014/main" val="462870297"/>
                    </a:ext>
                  </a:extLst>
                </a:gridCol>
                <a:gridCol w="4731848">
                  <a:extLst>
                    <a:ext uri="{9D8B030D-6E8A-4147-A177-3AD203B41FA5}">
                      <a16:colId xmlns:a16="http://schemas.microsoft.com/office/drawing/2014/main" val="945971888"/>
                    </a:ext>
                  </a:extLst>
                </a:gridCol>
              </a:tblGrid>
              <a:tr h="337655">
                <a:tc>
                  <a:txBody>
                    <a:bodyPr/>
                    <a:lstStyle/>
                    <a:p>
                      <a:pPr algn="l" fontAlgn="b"/>
                      <a:r>
                        <a:rPr lang="en-SG" sz="1100" b="1" i="0" u="none" strike="noStrike" dirty="0">
                          <a:solidFill>
                            <a:srgbClr val="FFFFFF"/>
                          </a:solidFill>
                          <a:effectLst/>
                          <a:latin typeface="Calibri" panose="020F0502020204030204" pitchFamily="34" charset="0"/>
                        </a:rPr>
                        <a:t>Intents</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SG" sz="1100" b="1" i="0" u="none" strike="noStrike" dirty="0">
                          <a:solidFill>
                            <a:srgbClr val="FFFFFF"/>
                          </a:solidFill>
                          <a:effectLst/>
                          <a:latin typeface="Calibri" panose="020F0502020204030204" pitchFamily="34" charset="0"/>
                        </a:rPr>
                        <a:t>Sample queries</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SG" sz="1100" b="1" i="0" u="none" strike="noStrike" dirty="0">
                          <a:solidFill>
                            <a:srgbClr val="FFFFFF"/>
                          </a:solidFill>
                          <a:effectLst/>
                          <a:latin typeface="Calibri" panose="020F0502020204030204" pitchFamily="34" charset="0"/>
                        </a:rPr>
                        <a:t>Action/Response</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485425906"/>
                  </a:ext>
                </a:extLst>
              </a:tr>
              <a:tr h="337655">
                <a:tc>
                  <a:txBody>
                    <a:bodyPr/>
                    <a:lstStyle/>
                    <a:p>
                      <a:pPr algn="l" fontAlgn="b"/>
                      <a:r>
                        <a:rPr lang="en-SG" sz="1100" b="0" i="0" u="none" strike="noStrike" dirty="0">
                          <a:solidFill>
                            <a:srgbClr val="000000"/>
                          </a:solidFill>
                          <a:effectLst/>
                          <a:latin typeface="Calibri" panose="020F0502020204030204" pitchFamily="34" charset="0"/>
                        </a:rPr>
                        <a:t>Greeting</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"Hi","Hello","Is there someone I can talk"</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"Hi ! I am your friend"</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417989078"/>
                  </a:ext>
                </a:extLst>
              </a:tr>
              <a:tr h="337655">
                <a:tc>
                  <a:txBody>
                    <a:bodyPr/>
                    <a:lstStyle/>
                    <a:p>
                      <a:pPr algn="l" fontAlgn="b"/>
                      <a:r>
                        <a:rPr lang="en-SG" sz="1100" b="0" i="0" u="none" strike="noStrike" dirty="0">
                          <a:solidFill>
                            <a:srgbClr val="000000"/>
                          </a:solidFill>
                          <a:effectLst/>
                          <a:latin typeface="Calibri" panose="020F0502020204030204" pitchFamily="34" charset="0"/>
                        </a:rPr>
                        <a:t>Counsel</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"Can I speak to a counselor","Speak to a doctor"</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panose="020F0502020204030204" pitchFamily="34" charset="0"/>
                        </a:rPr>
                        <a:t>"Please enter your query"</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942890"/>
                  </a:ext>
                </a:extLst>
              </a:tr>
              <a:tr h="337655">
                <a:tc>
                  <a:txBody>
                    <a:bodyPr/>
                    <a:lstStyle/>
                    <a:p>
                      <a:pPr algn="l" fontAlgn="b"/>
                      <a:r>
                        <a:rPr lang="en-SG" sz="1100" b="0" i="0" u="none" strike="noStrike" dirty="0">
                          <a:solidFill>
                            <a:srgbClr val="000000"/>
                          </a:solidFill>
                          <a:effectLst/>
                          <a:latin typeface="Calibri" panose="020F0502020204030204" pitchFamily="34" charset="0"/>
                        </a:rPr>
                        <a:t>Goodbye</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SG" sz="1100" b="0" i="0" u="none" strike="noStrike" dirty="0">
                          <a:solidFill>
                            <a:srgbClr val="000000"/>
                          </a:solidFill>
                          <a:effectLst/>
                          <a:latin typeface="Calibri" panose="020F0502020204030204" pitchFamily="34" charset="0"/>
                        </a:rPr>
                        <a:t>"Thanks","Bye"</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"Thanks for having this conversation"</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176298258"/>
                  </a:ext>
                </a:extLst>
              </a:tr>
              <a:tr h="265875">
                <a:tc>
                  <a:txBody>
                    <a:bodyPr/>
                    <a:lstStyle/>
                    <a:p>
                      <a:pPr algn="l" fontAlgn="b"/>
                      <a:r>
                        <a:rPr lang="en-SG" sz="1100" b="0" i="0" u="none" strike="noStrike" dirty="0">
                          <a:solidFill>
                            <a:srgbClr val="000000"/>
                          </a:solidFill>
                          <a:effectLst/>
                          <a:latin typeface="Calibri" panose="020F0502020204030204" pitchFamily="34" charset="0"/>
                        </a:rPr>
                        <a:t>SOS</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panose="020F0502020204030204" pitchFamily="34" charset="0"/>
                        </a:rPr>
                        <a:t>"Helpline numbers","Helpcenters"</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Call immediately or inform regional help centers</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679262"/>
                  </a:ext>
                </a:extLst>
              </a:tr>
              <a:tr h="395959">
                <a:tc>
                  <a:txBody>
                    <a:bodyPr/>
                    <a:lstStyle/>
                    <a:p>
                      <a:pPr algn="l" fontAlgn="b"/>
                      <a:r>
                        <a:rPr lang="en-SG" sz="1100" b="0" i="0" u="none" strike="noStrike" dirty="0">
                          <a:solidFill>
                            <a:srgbClr val="000000"/>
                          </a:solidFill>
                          <a:effectLst/>
                          <a:latin typeface="Calibri" panose="020F0502020204030204" pitchFamily="34" charset="0"/>
                        </a:rPr>
                        <a:t>Survey</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"SURVEY","survey","I would like to take a survey"</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dirty="0">
                          <a:solidFill>
                            <a:srgbClr val="000000"/>
                          </a:solidFill>
                          <a:effectLst/>
                          <a:latin typeface="Calibri" panose="020F0502020204030204" pitchFamily="34" charset="0"/>
                        </a:rPr>
                        <a:t>"Would you like to take answer some questions which will help us understand you better"</a:t>
                      </a:r>
                    </a:p>
                  </a:txBody>
                  <a:tcPr marL="7354" marR="7354" marT="73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5485959"/>
                  </a:ext>
                </a:extLst>
              </a:tr>
            </a:tbl>
          </a:graphicData>
        </a:graphic>
      </p:graphicFrame>
      <p:sp>
        <p:nvSpPr>
          <p:cNvPr id="11" name="TextBox 10">
            <a:extLst>
              <a:ext uri="{FF2B5EF4-FFF2-40B4-BE49-F238E27FC236}">
                <a16:creationId xmlns:a16="http://schemas.microsoft.com/office/drawing/2014/main" id="{E5EE663D-9127-47F6-B35F-98C48A8F49BE}"/>
              </a:ext>
            </a:extLst>
          </p:cNvPr>
          <p:cNvSpPr txBox="1"/>
          <p:nvPr/>
        </p:nvSpPr>
        <p:spPr>
          <a:xfrm>
            <a:off x="1600199" y="3238793"/>
            <a:ext cx="3400425" cy="253916"/>
          </a:xfrm>
          <a:prstGeom prst="rect">
            <a:avLst/>
          </a:prstGeom>
          <a:noFill/>
        </p:spPr>
        <p:txBody>
          <a:bodyPr wrap="square" rtlCol="0">
            <a:spAutoFit/>
          </a:bodyPr>
          <a:lstStyle/>
          <a:p>
            <a:r>
              <a:rPr lang="en-IN" sz="1050" dirty="0"/>
              <a:t>Fig : User posts a message ,Our chatbot reaches out</a:t>
            </a:r>
            <a:endParaRPr lang="en-SG" sz="1050" dirty="0"/>
          </a:p>
        </p:txBody>
      </p:sp>
      <p:sp>
        <p:nvSpPr>
          <p:cNvPr id="14" name="TextBox 13">
            <a:extLst>
              <a:ext uri="{FF2B5EF4-FFF2-40B4-BE49-F238E27FC236}">
                <a16:creationId xmlns:a16="http://schemas.microsoft.com/office/drawing/2014/main" id="{CA2580A9-5300-43C7-A573-CEFFF0FFA94A}"/>
              </a:ext>
            </a:extLst>
          </p:cNvPr>
          <p:cNvSpPr txBox="1"/>
          <p:nvPr/>
        </p:nvSpPr>
        <p:spPr>
          <a:xfrm>
            <a:off x="8121174" y="4556103"/>
            <a:ext cx="3400425" cy="253916"/>
          </a:xfrm>
          <a:prstGeom prst="rect">
            <a:avLst/>
          </a:prstGeom>
          <a:noFill/>
        </p:spPr>
        <p:txBody>
          <a:bodyPr wrap="square" rtlCol="0">
            <a:spAutoFit/>
          </a:bodyPr>
          <a:lstStyle/>
          <a:p>
            <a:r>
              <a:rPr lang="en-IN" sz="1050" dirty="0"/>
              <a:t>Fig : Sample screen of how chatbot medium might look</a:t>
            </a:r>
            <a:endParaRPr lang="en-SG" sz="1050" dirty="0"/>
          </a:p>
        </p:txBody>
      </p:sp>
      <p:sp>
        <p:nvSpPr>
          <p:cNvPr id="15" name="Title 1">
            <a:extLst>
              <a:ext uri="{FF2B5EF4-FFF2-40B4-BE49-F238E27FC236}">
                <a16:creationId xmlns:a16="http://schemas.microsoft.com/office/drawing/2014/main" id="{49CE6237-A7E6-427C-A118-F69E7FA8C46E}"/>
              </a:ext>
            </a:extLst>
          </p:cNvPr>
          <p:cNvSpPr txBox="1">
            <a:spLocks/>
          </p:cNvSpPr>
          <p:nvPr/>
        </p:nvSpPr>
        <p:spPr>
          <a:xfrm>
            <a:off x="237662" y="-115607"/>
            <a:ext cx="10515240" cy="132516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100" dirty="0">
                <a:latin typeface="American Typewriter" panose="02090604020004020304" pitchFamily="18" charset="77"/>
                <a:ea typeface="+mn-ea"/>
                <a:cs typeface="+mn-cs"/>
              </a:rPr>
              <a:t>Intent flow – Simple Intent Response</a:t>
            </a:r>
            <a:endParaRPr lang="en-SG" sz="3100" dirty="0">
              <a:latin typeface="American Typewriter" panose="02090604020004020304" pitchFamily="18" charset="77"/>
            </a:endParaRPr>
          </a:p>
        </p:txBody>
      </p:sp>
      <p:sp>
        <p:nvSpPr>
          <p:cNvPr id="16" name="TextBox 15">
            <a:extLst>
              <a:ext uri="{FF2B5EF4-FFF2-40B4-BE49-F238E27FC236}">
                <a16:creationId xmlns:a16="http://schemas.microsoft.com/office/drawing/2014/main" id="{8E38A905-FF48-40A2-BE8D-215A2069946C}"/>
              </a:ext>
            </a:extLst>
          </p:cNvPr>
          <p:cNvSpPr txBox="1"/>
          <p:nvPr/>
        </p:nvSpPr>
        <p:spPr>
          <a:xfrm>
            <a:off x="433386" y="3635871"/>
            <a:ext cx="6094520" cy="369332"/>
          </a:xfrm>
          <a:prstGeom prst="rect">
            <a:avLst/>
          </a:prstGeom>
          <a:noFill/>
        </p:spPr>
        <p:txBody>
          <a:bodyPr wrap="square">
            <a:spAutoFit/>
          </a:bodyPr>
          <a:lstStyle/>
          <a:p>
            <a:r>
              <a:rPr lang="en-IN" sz="1800" dirty="0"/>
              <a:t>Fig : Intent and associated action</a:t>
            </a:r>
            <a:endParaRPr lang="en-SG" sz="1800" dirty="0"/>
          </a:p>
        </p:txBody>
      </p:sp>
      <p:pic>
        <p:nvPicPr>
          <p:cNvPr id="6" name="Picture 5">
            <a:extLst>
              <a:ext uri="{FF2B5EF4-FFF2-40B4-BE49-F238E27FC236}">
                <a16:creationId xmlns:a16="http://schemas.microsoft.com/office/drawing/2014/main" id="{B3F63EE4-EC37-4422-B80E-88087ED14E6B}"/>
              </a:ext>
            </a:extLst>
          </p:cNvPr>
          <p:cNvPicPr>
            <a:picLocks noChangeAspect="1"/>
          </p:cNvPicPr>
          <p:nvPr/>
        </p:nvPicPr>
        <p:blipFill>
          <a:blip r:embed="rId3"/>
          <a:stretch>
            <a:fillRect/>
          </a:stretch>
        </p:blipFill>
        <p:spPr>
          <a:xfrm>
            <a:off x="5751899" y="4203657"/>
            <a:ext cx="2324100" cy="1400175"/>
          </a:xfrm>
          <a:prstGeom prst="rect">
            <a:avLst/>
          </a:prstGeom>
        </p:spPr>
      </p:pic>
    </p:spTree>
    <p:extLst>
      <p:ext uri="{BB962C8B-B14F-4D97-AF65-F5344CB8AC3E}">
        <p14:creationId xmlns:p14="http://schemas.microsoft.com/office/powerpoint/2010/main" val="324003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71F792-64D6-428C-9AB9-E4E7C0B8C66C}"/>
              </a:ext>
            </a:extLst>
          </p:cNvPr>
          <p:cNvSpPr/>
          <p:nvPr/>
        </p:nvSpPr>
        <p:spPr>
          <a:xfrm>
            <a:off x="836621" y="1305018"/>
            <a:ext cx="1241656" cy="55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Data preparation</a:t>
            </a:r>
          </a:p>
          <a:p>
            <a:pPr algn="ctr"/>
            <a:r>
              <a:rPr lang="en-IN" sz="1000" dirty="0"/>
              <a:t>1.Load modules </a:t>
            </a:r>
          </a:p>
          <a:p>
            <a:pPr algn="ctr"/>
            <a:r>
              <a:rPr lang="en-IN" sz="1000" dirty="0"/>
              <a:t>2.Load intents </a:t>
            </a:r>
            <a:endParaRPr lang="en-SG" sz="1000" dirty="0"/>
          </a:p>
        </p:txBody>
      </p:sp>
      <p:cxnSp>
        <p:nvCxnSpPr>
          <p:cNvPr id="7" name="Straight Arrow Connector 6">
            <a:extLst>
              <a:ext uri="{FF2B5EF4-FFF2-40B4-BE49-F238E27FC236}">
                <a16:creationId xmlns:a16="http://schemas.microsoft.com/office/drawing/2014/main" id="{E297A763-FD1A-4B2E-9878-A46F9DBB61A0}"/>
              </a:ext>
            </a:extLst>
          </p:cNvPr>
          <p:cNvCxnSpPr/>
          <p:nvPr/>
        </p:nvCxnSpPr>
        <p:spPr>
          <a:xfrm flipV="1">
            <a:off x="2078277" y="1580225"/>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6BCAB8E6-42D2-47A4-937E-14B3CE840B9A}"/>
              </a:ext>
            </a:extLst>
          </p:cNvPr>
          <p:cNvSpPr/>
          <p:nvPr/>
        </p:nvSpPr>
        <p:spPr>
          <a:xfrm>
            <a:off x="2380118" y="1305018"/>
            <a:ext cx="1241656" cy="550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Load BERT model</a:t>
            </a:r>
            <a:endParaRPr lang="en-SG" sz="1000" dirty="0"/>
          </a:p>
        </p:txBody>
      </p:sp>
      <p:sp>
        <p:nvSpPr>
          <p:cNvPr id="6" name="Title 1">
            <a:extLst>
              <a:ext uri="{FF2B5EF4-FFF2-40B4-BE49-F238E27FC236}">
                <a16:creationId xmlns:a16="http://schemas.microsoft.com/office/drawing/2014/main" id="{5DFFD42A-0213-4113-AE1D-AD5CC6FDD04C}"/>
              </a:ext>
            </a:extLst>
          </p:cNvPr>
          <p:cNvSpPr>
            <a:spLocks noGrp="1"/>
          </p:cNvSpPr>
          <p:nvPr>
            <p:ph type="title"/>
          </p:nvPr>
        </p:nvSpPr>
        <p:spPr>
          <a:xfrm>
            <a:off x="404882" y="219619"/>
            <a:ext cx="9400234" cy="822503"/>
          </a:xfrm>
        </p:spPr>
        <p:txBody>
          <a:bodyPr/>
          <a:lstStyle/>
          <a:p>
            <a:r>
              <a:rPr lang="en-IN" sz="3200" dirty="0">
                <a:latin typeface="+mn-lt"/>
                <a:ea typeface="+mn-ea"/>
                <a:cs typeface="+mn-cs"/>
              </a:rPr>
              <a:t>Intent flow – Simple Intent Training</a:t>
            </a:r>
            <a:endParaRPr lang="en-SG" sz="3200" dirty="0"/>
          </a:p>
        </p:txBody>
      </p:sp>
      <p:pic>
        <p:nvPicPr>
          <p:cNvPr id="11" name="Picture 10">
            <a:extLst>
              <a:ext uri="{FF2B5EF4-FFF2-40B4-BE49-F238E27FC236}">
                <a16:creationId xmlns:a16="http://schemas.microsoft.com/office/drawing/2014/main" id="{153D8FA2-9787-47E8-BEB4-C13A292B0F30}"/>
              </a:ext>
            </a:extLst>
          </p:cNvPr>
          <p:cNvPicPr>
            <a:picLocks noChangeAspect="1"/>
          </p:cNvPicPr>
          <p:nvPr/>
        </p:nvPicPr>
        <p:blipFill>
          <a:blip r:embed="rId2"/>
          <a:stretch>
            <a:fillRect/>
          </a:stretch>
        </p:blipFill>
        <p:spPr>
          <a:xfrm>
            <a:off x="2481377" y="1967582"/>
            <a:ext cx="710508" cy="898189"/>
          </a:xfrm>
          <a:prstGeom prst="rect">
            <a:avLst/>
          </a:prstGeom>
        </p:spPr>
      </p:pic>
      <p:cxnSp>
        <p:nvCxnSpPr>
          <p:cNvPr id="12" name="Straight Arrow Connector 11">
            <a:extLst>
              <a:ext uri="{FF2B5EF4-FFF2-40B4-BE49-F238E27FC236}">
                <a16:creationId xmlns:a16="http://schemas.microsoft.com/office/drawing/2014/main" id="{43CE5F1A-533D-47AD-AACD-A9F4EA34DCBE}"/>
              </a:ext>
            </a:extLst>
          </p:cNvPr>
          <p:cNvCxnSpPr/>
          <p:nvPr/>
        </p:nvCxnSpPr>
        <p:spPr>
          <a:xfrm flipV="1">
            <a:off x="3621774" y="1580224"/>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Rounded Corners 12">
            <a:extLst>
              <a:ext uri="{FF2B5EF4-FFF2-40B4-BE49-F238E27FC236}">
                <a16:creationId xmlns:a16="http://schemas.microsoft.com/office/drawing/2014/main" id="{1CAA4897-FF41-41EA-AE0B-4D84A0ED6AA4}"/>
              </a:ext>
            </a:extLst>
          </p:cNvPr>
          <p:cNvSpPr/>
          <p:nvPr/>
        </p:nvSpPr>
        <p:spPr>
          <a:xfrm>
            <a:off x="3923615" y="1305016"/>
            <a:ext cx="1883282" cy="887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t>Tokenize using BERT Tokenizer</a:t>
            </a:r>
          </a:p>
          <a:p>
            <a:pPr algn="ctr"/>
            <a:r>
              <a:rPr lang="en-IN" sz="1000" dirty="0"/>
              <a:t>1.Text normalisation</a:t>
            </a:r>
          </a:p>
          <a:p>
            <a:pPr algn="ctr"/>
            <a:r>
              <a:rPr lang="en-IN" sz="1000" dirty="0"/>
              <a:t>2.Punctuation splitting</a:t>
            </a:r>
          </a:p>
          <a:p>
            <a:pPr algn="ctr"/>
            <a:r>
              <a:rPr lang="en-IN" sz="1000" dirty="0"/>
              <a:t>3.WordPiece tokenisation</a:t>
            </a:r>
            <a:endParaRPr lang="en-SG" sz="1000" dirty="0"/>
          </a:p>
        </p:txBody>
      </p:sp>
      <p:pic>
        <p:nvPicPr>
          <p:cNvPr id="15" name="Picture 14">
            <a:extLst>
              <a:ext uri="{FF2B5EF4-FFF2-40B4-BE49-F238E27FC236}">
                <a16:creationId xmlns:a16="http://schemas.microsoft.com/office/drawing/2014/main" id="{E2951D8B-AAC5-467A-A1F7-80CEE0F66656}"/>
              </a:ext>
            </a:extLst>
          </p:cNvPr>
          <p:cNvPicPr>
            <a:picLocks noChangeAspect="1"/>
          </p:cNvPicPr>
          <p:nvPr/>
        </p:nvPicPr>
        <p:blipFill>
          <a:blip r:embed="rId3"/>
          <a:stretch>
            <a:fillRect/>
          </a:stretch>
        </p:blipFill>
        <p:spPr>
          <a:xfrm>
            <a:off x="3451728" y="2338558"/>
            <a:ext cx="2825642" cy="426163"/>
          </a:xfrm>
          <a:prstGeom prst="rect">
            <a:avLst/>
          </a:prstGeom>
        </p:spPr>
      </p:pic>
      <p:cxnSp>
        <p:nvCxnSpPr>
          <p:cNvPr id="16" name="Straight Arrow Connector 15">
            <a:extLst>
              <a:ext uri="{FF2B5EF4-FFF2-40B4-BE49-F238E27FC236}">
                <a16:creationId xmlns:a16="http://schemas.microsoft.com/office/drawing/2014/main" id="{761619FF-B437-4B46-998D-9AE53B6EC2D4}"/>
              </a:ext>
            </a:extLst>
          </p:cNvPr>
          <p:cNvCxnSpPr/>
          <p:nvPr/>
        </p:nvCxnSpPr>
        <p:spPr>
          <a:xfrm flipV="1">
            <a:off x="5832314" y="1580224"/>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4F953186-9FCC-452A-B39E-3CF7AEC5E935}"/>
              </a:ext>
            </a:extLst>
          </p:cNvPr>
          <p:cNvSpPr/>
          <p:nvPr/>
        </p:nvSpPr>
        <p:spPr>
          <a:xfrm>
            <a:off x="6134155" y="1289831"/>
            <a:ext cx="1652462" cy="746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a:p>
            <a:pPr algn="ctr"/>
            <a:endParaRPr lang="en-IN" sz="1000" dirty="0"/>
          </a:p>
          <a:p>
            <a:pPr algn="ctr"/>
            <a:r>
              <a:rPr lang="en-IN" sz="1000" dirty="0"/>
              <a:t>Pre-process input data</a:t>
            </a:r>
          </a:p>
          <a:p>
            <a:pPr algn="ctr"/>
            <a:r>
              <a:rPr lang="en-SG" sz="1000" b="0" dirty="0">
                <a:solidFill>
                  <a:schemeClr val="tx1">
                    <a:lumMod val="95000"/>
                  </a:schemeClr>
                </a:solidFill>
                <a:effectLst/>
                <a:latin typeface="Consolas" panose="020B0609020204030204" pitchFamily="49" charset="0"/>
              </a:rPr>
              <a:t>["[CLS]"] + tokens + ["[SEP]"]</a:t>
            </a:r>
          </a:p>
          <a:p>
            <a:pPr algn="ctr"/>
            <a:endParaRPr lang="en-IN" sz="1000" dirty="0"/>
          </a:p>
          <a:p>
            <a:pPr algn="ctr"/>
            <a:endParaRPr lang="en-IN" sz="1000" dirty="0"/>
          </a:p>
          <a:p>
            <a:pPr algn="ctr"/>
            <a:r>
              <a:rPr lang="en-IN" sz="1000" dirty="0"/>
              <a:t> </a:t>
            </a:r>
            <a:endParaRPr lang="en-SG" sz="1000" dirty="0"/>
          </a:p>
        </p:txBody>
      </p:sp>
      <p:pic>
        <p:nvPicPr>
          <p:cNvPr id="19" name="Picture 18">
            <a:extLst>
              <a:ext uri="{FF2B5EF4-FFF2-40B4-BE49-F238E27FC236}">
                <a16:creationId xmlns:a16="http://schemas.microsoft.com/office/drawing/2014/main" id="{BE9A85DA-3586-4863-8DB1-AF1A47AF923A}"/>
              </a:ext>
            </a:extLst>
          </p:cNvPr>
          <p:cNvPicPr>
            <a:picLocks noChangeAspect="1"/>
          </p:cNvPicPr>
          <p:nvPr/>
        </p:nvPicPr>
        <p:blipFill>
          <a:blip r:embed="rId4"/>
          <a:stretch>
            <a:fillRect/>
          </a:stretch>
        </p:blipFill>
        <p:spPr>
          <a:xfrm>
            <a:off x="6390392" y="2151915"/>
            <a:ext cx="1396225" cy="1265449"/>
          </a:xfrm>
          <a:prstGeom prst="rect">
            <a:avLst/>
          </a:prstGeom>
        </p:spPr>
      </p:pic>
      <p:cxnSp>
        <p:nvCxnSpPr>
          <p:cNvPr id="22" name="Straight Arrow Connector 21">
            <a:extLst>
              <a:ext uri="{FF2B5EF4-FFF2-40B4-BE49-F238E27FC236}">
                <a16:creationId xmlns:a16="http://schemas.microsoft.com/office/drawing/2014/main" id="{17040B91-0BFC-4B9E-9029-5620ACF73650}"/>
              </a:ext>
            </a:extLst>
          </p:cNvPr>
          <p:cNvCxnSpPr/>
          <p:nvPr/>
        </p:nvCxnSpPr>
        <p:spPr>
          <a:xfrm flipV="1">
            <a:off x="7777740" y="1604288"/>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0058971D-0F87-4ED3-B60D-40329CC3441D}"/>
              </a:ext>
            </a:extLst>
          </p:cNvPr>
          <p:cNvSpPr/>
          <p:nvPr/>
        </p:nvSpPr>
        <p:spPr>
          <a:xfrm>
            <a:off x="8060610" y="1343097"/>
            <a:ext cx="1171851" cy="611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Add padding to the sequence</a:t>
            </a:r>
            <a:endParaRPr lang="en-SG" sz="1100" dirty="0"/>
          </a:p>
        </p:txBody>
      </p:sp>
      <p:pic>
        <p:nvPicPr>
          <p:cNvPr id="26" name="Picture 25">
            <a:extLst>
              <a:ext uri="{FF2B5EF4-FFF2-40B4-BE49-F238E27FC236}">
                <a16:creationId xmlns:a16="http://schemas.microsoft.com/office/drawing/2014/main" id="{431A5308-D710-49F1-8B0E-CFBE073089EE}"/>
              </a:ext>
            </a:extLst>
          </p:cNvPr>
          <p:cNvPicPr>
            <a:picLocks noChangeAspect="1"/>
          </p:cNvPicPr>
          <p:nvPr/>
        </p:nvPicPr>
        <p:blipFill>
          <a:blip r:embed="rId5"/>
          <a:stretch>
            <a:fillRect/>
          </a:stretch>
        </p:blipFill>
        <p:spPr>
          <a:xfrm>
            <a:off x="496507" y="3374860"/>
            <a:ext cx="4680248" cy="1271940"/>
          </a:xfrm>
          <a:prstGeom prst="rect">
            <a:avLst/>
          </a:prstGeom>
        </p:spPr>
      </p:pic>
      <p:cxnSp>
        <p:nvCxnSpPr>
          <p:cNvPr id="27" name="Straight Arrow Connector 26">
            <a:extLst>
              <a:ext uri="{FF2B5EF4-FFF2-40B4-BE49-F238E27FC236}">
                <a16:creationId xmlns:a16="http://schemas.microsoft.com/office/drawing/2014/main" id="{A3BA588A-CA52-458D-B0E9-C46D58CDF0D0}"/>
              </a:ext>
            </a:extLst>
          </p:cNvPr>
          <p:cNvCxnSpPr/>
          <p:nvPr/>
        </p:nvCxnSpPr>
        <p:spPr>
          <a:xfrm flipV="1">
            <a:off x="9232461" y="1663280"/>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C244D9B0-BE3E-4701-A9E8-CBD885D54B00}"/>
              </a:ext>
            </a:extLst>
          </p:cNvPr>
          <p:cNvCxnSpPr/>
          <p:nvPr/>
        </p:nvCxnSpPr>
        <p:spPr>
          <a:xfrm flipV="1">
            <a:off x="10298998" y="1648625"/>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2DBA9586-DCAF-4934-A774-C98E6216EED1}"/>
              </a:ext>
            </a:extLst>
          </p:cNvPr>
          <p:cNvCxnSpPr>
            <a:cxnSpLocks/>
          </p:cNvCxnSpPr>
          <p:nvPr/>
        </p:nvCxnSpPr>
        <p:spPr>
          <a:xfrm>
            <a:off x="11285638" y="1982746"/>
            <a:ext cx="0" cy="12191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1410F2D2-B6D4-46EF-A324-8BED7C3E56AF}"/>
              </a:ext>
            </a:extLst>
          </p:cNvPr>
          <p:cNvSpPr/>
          <p:nvPr/>
        </p:nvSpPr>
        <p:spPr>
          <a:xfrm>
            <a:off x="9534302" y="1289831"/>
            <a:ext cx="792544" cy="646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Train and Finetune model</a:t>
            </a:r>
            <a:endParaRPr lang="en-SG" sz="1100" dirty="0"/>
          </a:p>
        </p:txBody>
      </p:sp>
      <p:sp>
        <p:nvSpPr>
          <p:cNvPr id="35" name="Rectangle 34">
            <a:extLst>
              <a:ext uri="{FF2B5EF4-FFF2-40B4-BE49-F238E27FC236}">
                <a16:creationId xmlns:a16="http://schemas.microsoft.com/office/drawing/2014/main" id="{DD7BDB45-7C32-4353-961B-6371BC087330}"/>
              </a:ext>
            </a:extLst>
          </p:cNvPr>
          <p:cNvSpPr/>
          <p:nvPr/>
        </p:nvSpPr>
        <p:spPr>
          <a:xfrm>
            <a:off x="10583874" y="1440197"/>
            <a:ext cx="792544" cy="3459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Predict intent</a:t>
            </a:r>
            <a:endParaRPr lang="en-SG" sz="1100" dirty="0"/>
          </a:p>
        </p:txBody>
      </p:sp>
      <p:pic>
        <p:nvPicPr>
          <p:cNvPr id="1026" name="Picture 2">
            <a:extLst>
              <a:ext uri="{FF2B5EF4-FFF2-40B4-BE49-F238E27FC236}">
                <a16:creationId xmlns:a16="http://schemas.microsoft.com/office/drawing/2014/main" id="{9BADA0A2-EE11-4ABC-AAA8-67F3869F36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230" y="2036729"/>
            <a:ext cx="1071865" cy="291258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9CDA05E1-D669-448F-8259-876EC4C4C284}"/>
              </a:ext>
            </a:extLst>
          </p:cNvPr>
          <p:cNvPicPr>
            <a:picLocks noChangeAspect="1"/>
          </p:cNvPicPr>
          <p:nvPr/>
        </p:nvPicPr>
        <p:blipFill>
          <a:blip r:embed="rId7"/>
          <a:stretch>
            <a:fillRect/>
          </a:stretch>
        </p:blipFill>
        <p:spPr>
          <a:xfrm>
            <a:off x="463334" y="4796524"/>
            <a:ext cx="4517940" cy="1390122"/>
          </a:xfrm>
          <a:prstGeom prst="rect">
            <a:avLst/>
          </a:prstGeom>
        </p:spPr>
      </p:pic>
      <p:sp>
        <p:nvSpPr>
          <p:cNvPr id="32" name="TextBox 31">
            <a:extLst>
              <a:ext uri="{FF2B5EF4-FFF2-40B4-BE49-F238E27FC236}">
                <a16:creationId xmlns:a16="http://schemas.microsoft.com/office/drawing/2014/main" id="{7CB197A7-D927-47E8-9B62-44EFF58B617A}"/>
              </a:ext>
            </a:extLst>
          </p:cNvPr>
          <p:cNvSpPr txBox="1"/>
          <p:nvPr/>
        </p:nvSpPr>
        <p:spPr>
          <a:xfrm>
            <a:off x="5599275" y="5239029"/>
            <a:ext cx="6094520" cy="369332"/>
          </a:xfrm>
          <a:prstGeom prst="rect">
            <a:avLst/>
          </a:prstGeom>
          <a:noFill/>
        </p:spPr>
        <p:txBody>
          <a:bodyPr wrap="square">
            <a:spAutoFit/>
          </a:bodyPr>
          <a:lstStyle/>
          <a:p>
            <a:r>
              <a:rPr lang="en-SG" sz="1800" b="1" dirty="0"/>
              <a:t>BERT </a:t>
            </a:r>
            <a:r>
              <a:rPr lang="en-SG" sz="1800" dirty="0"/>
              <a:t>For Sequence Classification</a:t>
            </a:r>
            <a:endParaRPr lang="en-SG" dirty="0"/>
          </a:p>
        </p:txBody>
      </p:sp>
      <p:sp>
        <p:nvSpPr>
          <p:cNvPr id="3" name="Rectangle 2">
            <a:extLst>
              <a:ext uri="{FF2B5EF4-FFF2-40B4-BE49-F238E27FC236}">
                <a16:creationId xmlns:a16="http://schemas.microsoft.com/office/drawing/2014/main" id="{5837FAB2-66C0-480D-838A-001DDA34285A}"/>
              </a:ext>
            </a:extLst>
          </p:cNvPr>
          <p:cNvSpPr/>
          <p:nvPr/>
        </p:nvSpPr>
        <p:spPr>
          <a:xfrm>
            <a:off x="10980146" y="1855433"/>
            <a:ext cx="713649" cy="1752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5472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FD52-4742-4E82-A62B-505D91F5500F}"/>
              </a:ext>
            </a:extLst>
          </p:cNvPr>
          <p:cNvSpPr>
            <a:spLocks noGrp="1"/>
          </p:cNvSpPr>
          <p:nvPr>
            <p:ph type="title"/>
          </p:nvPr>
        </p:nvSpPr>
        <p:spPr/>
        <p:txBody>
          <a:bodyPr/>
          <a:lstStyle/>
          <a:p>
            <a:r>
              <a:rPr lang="en-IN" sz="4400" dirty="0">
                <a:latin typeface="American Typewriter" panose="02090604020004020304" pitchFamily="18" charset="77"/>
                <a:ea typeface="+mn-ea"/>
                <a:cs typeface="+mn-cs"/>
              </a:rPr>
              <a:t>Intent flow – Counsel Intent Example</a:t>
            </a:r>
            <a:endParaRPr lang="en-SG" dirty="0">
              <a:latin typeface="American Typewriter" panose="02090604020004020304" pitchFamily="18" charset="77"/>
            </a:endParaRPr>
          </a:p>
        </p:txBody>
      </p:sp>
      <p:pic>
        <p:nvPicPr>
          <p:cNvPr id="4" name="Picture 3">
            <a:extLst>
              <a:ext uri="{FF2B5EF4-FFF2-40B4-BE49-F238E27FC236}">
                <a16:creationId xmlns:a16="http://schemas.microsoft.com/office/drawing/2014/main" id="{3C9BBB6C-018F-4727-8DEF-F9C72FB8F7A2}"/>
              </a:ext>
            </a:extLst>
          </p:cNvPr>
          <p:cNvPicPr>
            <a:picLocks noChangeAspect="1"/>
          </p:cNvPicPr>
          <p:nvPr/>
        </p:nvPicPr>
        <p:blipFill>
          <a:blip r:embed="rId2"/>
          <a:stretch>
            <a:fillRect/>
          </a:stretch>
        </p:blipFill>
        <p:spPr>
          <a:xfrm>
            <a:off x="838080" y="1690200"/>
            <a:ext cx="10163504" cy="2549046"/>
          </a:xfrm>
          <a:prstGeom prst="rect">
            <a:avLst/>
          </a:prstGeom>
        </p:spPr>
      </p:pic>
      <p:sp>
        <p:nvSpPr>
          <p:cNvPr id="3" name="TextBox 2">
            <a:extLst>
              <a:ext uri="{FF2B5EF4-FFF2-40B4-BE49-F238E27FC236}">
                <a16:creationId xmlns:a16="http://schemas.microsoft.com/office/drawing/2014/main" id="{8C553C08-2BEE-422E-B25A-DC3E480F04C1}"/>
              </a:ext>
            </a:extLst>
          </p:cNvPr>
          <p:cNvSpPr txBox="1"/>
          <p:nvPr/>
        </p:nvSpPr>
        <p:spPr>
          <a:xfrm>
            <a:off x="3467100" y="4476750"/>
            <a:ext cx="6743700" cy="430887"/>
          </a:xfrm>
          <a:prstGeom prst="rect">
            <a:avLst/>
          </a:prstGeom>
          <a:noFill/>
        </p:spPr>
        <p:txBody>
          <a:bodyPr wrap="square" rtlCol="0">
            <a:spAutoFit/>
          </a:bodyPr>
          <a:lstStyle/>
          <a:p>
            <a:r>
              <a:rPr lang="en-IN" sz="1100" dirty="0"/>
              <a:t>Fig: Chatbot Interface where the user will Counsel specific question for example”How many types of depressions are there “etc</a:t>
            </a:r>
            <a:endParaRPr lang="en-SG" sz="1100" dirty="0"/>
          </a:p>
        </p:txBody>
      </p:sp>
    </p:spTree>
    <p:extLst>
      <p:ext uri="{BB962C8B-B14F-4D97-AF65-F5344CB8AC3E}">
        <p14:creationId xmlns:p14="http://schemas.microsoft.com/office/powerpoint/2010/main" val="58978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8A3401-EDE1-4CC6-A89A-2103A31619CC}"/>
              </a:ext>
            </a:extLst>
          </p:cNvPr>
          <p:cNvSpPr txBox="1"/>
          <p:nvPr/>
        </p:nvSpPr>
        <p:spPr>
          <a:xfrm>
            <a:off x="2032986" y="1690200"/>
            <a:ext cx="7190913" cy="923330"/>
          </a:xfrm>
          <a:prstGeom prst="rect">
            <a:avLst/>
          </a:prstGeom>
          <a:noFill/>
        </p:spPr>
        <p:txBody>
          <a:bodyPr wrap="square" rtlCol="0">
            <a:spAutoFit/>
          </a:bodyPr>
          <a:lstStyle/>
          <a:p>
            <a:r>
              <a:rPr lang="en-IN" dirty="0"/>
              <a:t>Since our ultimate goal is that the machine understands the context of user query we are targeting semantic similarity for which we will be using BERT Embeddings</a:t>
            </a:r>
            <a:endParaRPr lang="en-SG" dirty="0"/>
          </a:p>
        </p:txBody>
      </p:sp>
      <p:sp>
        <p:nvSpPr>
          <p:cNvPr id="5" name="TextBox 4">
            <a:extLst>
              <a:ext uri="{FF2B5EF4-FFF2-40B4-BE49-F238E27FC236}">
                <a16:creationId xmlns:a16="http://schemas.microsoft.com/office/drawing/2014/main" id="{5614D4CF-8340-4B4C-A66F-0F5A2AFF4E06}"/>
              </a:ext>
            </a:extLst>
          </p:cNvPr>
          <p:cNvSpPr txBox="1"/>
          <p:nvPr/>
        </p:nvSpPr>
        <p:spPr>
          <a:xfrm>
            <a:off x="740034" y="2841116"/>
            <a:ext cx="1748901" cy="400110"/>
          </a:xfrm>
          <a:prstGeom prst="rect">
            <a:avLst/>
          </a:prstGeom>
          <a:noFill/>
          <a:ln>
            <a:solidFill>
              <a:schemeClr val="tx1"/>
            </a:solidFill>
          </a:ln>
        </p:spPr>
        <p:txBody>
          <a:bodyPr wrap="square" rtlCol="0">
            <a:spAutoFit/>
          </a:bodyPr>
          <a:lstStyle/>
          <a:p>
            <a:r>
              <a:rPr lang="en-IN" sz="1000" b="1" dirty="0"/>
              <a:t>User Query: </a:t>
            </a:r>
            <a:r>
              <a:rPr lang="en-IN" sz="1000" dirty="0"/>
              <a:t>Everyone thinks I am worthless</a:t>
            </a:r>
            <a:endParaRPr lang="en-SG" sz="1000" dirty="0"/>
          </a:p>
        </p:txBody>
      </p:sp>
      <p:sp>
        <p:nvSpPr>
          <p:cNvPr id="7" name="TextBox 6">
            <a:extLst>
              <a:ext uri="{FF2B5EF4-FFF2-40B4-BE49-F238E27FC236}">
                <a16:creationId xmlns:a16="http://schemas.microsoft.com/office/drawing/2014/main" id="{D76AD0FC-8726-43E1-B165-75B096FC3547}"/>
              </a:ext>
            </a:extLst>
          </p:cNvPr>
          <p:cNvSpPr txBox="1"/>
          <p:nvPr/>
        </p:nvSpPr>
        <p:spPr>
          <a:xfrm>
            <a:off x="740034" y="3499636"/>
            <a:ext cx="4189658" cy="1785104"/>
          </a:xfrm>
          <a:prstGeom prst="rect">
            <a:avLst/>
          </a:prstGeom>
          <a:noFill/>
          <a:ln>
            <a:solidFill>
              <a:schemeClr val="tx1">
                <a:lumMod val="75000"/>
                <a:lumOff val="25000"/>
              </a:schemeClr>
            </a:solidFill>
          </a:ln>
        </p:spPr>
        <p:txBody>
          <a:bodyPr wrap="square" rtlCol="0">
            <a:spAutoFit/>
          </a:bodyPr>
          <a:lstStyle/>
          <a:p>
            <a:r>
              <a:rPr lang="en-IN" sz="1000" b="1" dirty="0"/>
              <a:t>Question in transcripts: </a:t>
            </a:r>
            <a:r>
              <a:rPr lang="en-US" sz="1000" b="0" i="0" u="none" strike="noStrike" dirty="0">
                <a:solidFill>
                  <a:srgbClr val="000000"/>
                </a:solidFill>
                <a:effectLst/>
              </a:rPr>
              <a:t>Can I change my feeling of being worthless to everyone?</a:t>
            </a:r>
            <a:r>
              <a:rPr lang="en-US" sz="1000" dirty="0"/>
              <a:t> </a:t>
            </a:r>
          </a:p>
          <a:p>
            <a:endParaRPr lang="en-US" sz="1000" b="1" dirty="0"/>
          </a:p>
          <a:p>
            <a:r>
              <a:rPr lang="en-US" sz="1000" b="1" dirty="0"/>
              <a:t>Answer from counselor:</a:t>
            </a:r>
          </a:p>
          <a:p>
            <a:r>
              <a:rPr lang="en-US" sz="1000" b="0" i="0" u="none" strike="noStrike" dirty="0">
                <a:solidFill>
                  <a:srgbClr val="000000"/>
                </a:solidFill>
                <a:effectLst/>
              </a:rPr>
              <a:t>If everyone thinks you're worthless, then maybe you need to find new people to hang out with.Seriously, the social context in which a person lives is a big influence in self-esteem.Otherwise, you can go round and round trying to understand why you're not worthless, then go back to the same crowd and be knocked down again.There are many inspirational messages you can find in social media. Â Maybe read some of the ones which state that no person is worthless, and that everyone has a good purpose to their life.</a:t>
            </a:r>
            <a:endParaRPr lang="en-SG" sz="1000" b="1" dirty="0"/>
          </a:p>
        </p:txBody>
      </p:sp>
      <p:sp>
        <p:nvSpPr>
          <p:cNvPr id="2" name="Title 1">
            <a:extLst>
              <a:ext uri="{FF2B5EF4-FFF2-40B4-BE49-F238E27FC236}">
                <a16:creationId xmlns:a16="http://schemas.microsoft.com/office/drawing/2014/main" id="{2954319F-1FBC-4F0C-A81B-1459DB581553}"/>
              </a:ext>
            </a:extLst>
          </p:cNvPr>
          <p:cNvSpPr>
            <a:spLocks noGrp="1"/>
          </p:cNvSpPr>
          <p:nvPr>
            <p:ph type="title"/>
          </p:nvPr>
        </p:nvSpPr>
        <p:spPr>
          <a:xfrm>
            <a:off x="838080" y="365040"/>
            <a:ext cx="10344270" cy="828703"/>
          </a:xfrm>
        </p:spPr>
        <p:txBody>
          <a:bodyPr/>
          <a:lstStyle/>
          <a:p>
            <a:r>
              <a:rPr lang="en-IN" sz="4400" dirty="0">
                <a:latin typeface="American Typewriter" panose="02090604020004020304" pitchFamily="18" charset="77"/>
                <a:ea typeface="+mn-ea"/>
                <a:cs typeface="+mn-cs"/>
              </a:rPr>
              <a:t>Intent flow – Counsel Intent </a:t>
            </a:r>
            <a:r>
              <a:rPr lang="en-IN" dirty="0">
                <a:latin typeface="American Typewriter" panose="02090604020004020304" pitchFamily="18" charset="77"/>
              </a:rPr>
              <a:t>Backend</a:t>
            </a:r>
            <a:endParaRPr lang="en-SG" dirty="0">
              <a:latin typeface="American Typewriter" panose="02090604020004020304" pitchFamily="18" charset="77"/>
            </a:endParaRPr>
          </a:p>
        </p:txBody>
      </p:sp>
      <p:cxnSp>
        <p:nvCxnSpPr>
          <p:cNvPr id="10" name="Straight Arrow Connector 9">
            <a:extLst>
              <a:ext uri="{FF2B5EF4-FFF2-40B4-BE49-F238E27FC236}">
                <a16:creationId xmlns:a16="http://schemas.microsoft.com/office/drawing/2014/main" id="{E79971D6-11DA-4040-98F4-1CF9E6D877ED}"/>
              </a:ext>
            </a:extLst>
          </p:cNvPr>
          <p:cNvCxnSpPr/>
          <p:nvPr/>
        </p:nvCxnSpPr>
        <p:spPr>
          <a:xfrm flipV="1">
            <a:off x="6585640" y="3106136"/>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44641A2B-5A1E-45FF-A228-BD720F4072A9}"/>
              </a:ext>
            </a:extLst>
          </p:cNvPr>
          <p:cNvCxnSpPr>
            <a:cxnSpLocks/>
          </p:cNvCxnSpPr>
          <p:nvPr/>
        </p:nvCxnSpPr>
        <p:spPr>
          <a:xfrm flipV="1">
            <a:off x="5224115" y="3109987"/>
            <a:ext cx="44912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5305B635-7106-46EC-8841-DE837171BC04}"/>
              </a:ext>
            </a:extLst>
          </p:cNvPr>
          <p:cNvPicPr>
            <a:picLocks noChangeAspect="1"/>
          </p:cNvPicPr>
          <p:nvPr/>
        </p:nvPicPr>
        <p:blipFill>
          <a:blip r:embed="rId2"/>
          <a:stretch>
            <a:fillRect/>
          </a:stretch>
        </p:blipFill>
        <p:spPr>
          <a:xfrm>
            <a:off x="5763169" y="2503397"/>
            <a:ext cx="790575" cy="1866900"/>
          </a:xfrm>
          <a:prstGeom prst="rect">
            <a:avLst/>
          </a:prstGeom>
        </p:spPr>
      </p:pic>
      <p:cxnSp>
        <p:nvCxnSpPr>
          <p:cNvPr id="16" name="Straight Arrow Connector 15">
            <a:extLst>
              <a:ext uri="{FF2B5EF4-FFF2-40B4-BE49-F238E27FC236}">
                <a16:creationId xmlns:a16="http://schemas.microsoft.com/office/drawing/2014/main" id="{614F141B-08ED-4DA8-866A-50795EC602C4}"/>
              </a:ext>
            </a:extLst>
          </p:cNvPr>
          <p:cNvCxnSpPr/>
          <p:nvPr/>
        </p:nvCxnSpPr>
        <p:spPr>
          <a:xfrm flipV="1">
            <a:off x="6585641" y="3938689"/>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87184370-F88C-4E27-B5BE-852D26A7EB69}"/>
              </a:ext>
            </a:extLst>
          </p:cNvPr>
          <p:cNvPicPr>
            <a:picLocks noChangeAspect="1"/>
          </p:cNvPicPr>
          <p:nvPr/>
        </p:nvPicPr>
        <p:blipFill>
          <a:blip r:embed="rId3"/>
          <a:stretch>
            <a:fillRect/>
          </a:stretch>
        </p:blipFill>
        <p:spPr>
          <a:xfrm>
            <a:off x="8037479" y="2431959"/>
            <a:ext cx="1276350" cy="2009775"/>
          </a:xfrm>
          <a:prstGeom prst="rect">
            <a:avLst/>
          </a:prstGeom>
        </p:spPr>
      </p:pic>
      <p:cxnSp>
        <p:nvCxnSpPr>
          <p:cNvPr id="21" name="Straight Arrow Connector 20">
            <a:extLst>
              <a:ext uri="{FF2B5EF4-FFF2-40B4-BE49-F238E27FC236}">
                <a16:creationId xmlns:a16="http://schemas.microsoft.com/office/drawing/2014/main" id="{F5EF0156-32CF-4963-BB60-32D87C8FB93D}"/>
              </a:ext>
            </a:extLst>
          </p:cNvPr>
          <p:cNvCxnSpPr>
            <a:cxnSpLocks/>
          </p:cNvCxnSpPr>
          <p:nvPr/>
        </p:nvCxnSpPr>
        <p:spPr>
          <a:xfrm flipV="1">
            <a:off x="5265443" y="3949787"/>
            <a:ext cx="4077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B934FD3C-0AC7-497A-856B-C7DC3E1F529D}"/>
              </a:ext>
            </a:extLst>
          </p:cNvPr>
          <p:cNvSpPr/>
          <p:nvPr/>
        </p:nvSpPr>
        <p:spPr>
          <a:xfrm>
            <a:off x="7013359" y="2938511"/>
            <a:ext cx="1024119" cy="4167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200" dirty="0"/>
              <a:t>User query  embedding</a:t>
            </a:r>
            <a:endParaRPr lang="en-SG" sz="1200" dirty="0"/>
          </a:p>
        </p:txBody>
      </p:sp>
      <p:sp>
        <p:nvSpPr>
          <p:cNvPr id="18" name="Rectangle 17">
            <a:extLst>
              <a:ext uri="{FF2B5EF4-FFF2-40B4-BE49-F238E27FC236}">
                <a16:creationId xmlns:a16="http://schemas.microsoft.com/office/drawing/2014/main" id="{0F7FD71B-BA1A-4754-9249-2FED8C5ACBE7}"/>
              </a:ext>
            </a:extLst>
          </p:cNvPr>
          <p:cNvSpPr/>
          <p:nvPr/>
        </p:nvSpPr>
        <p:spPr>
          <a:xfrm>
            <a:off x="7041509" y="3680270"/>
            <a:ext cx="1024119" cy="4167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200" dirty="0"/>
              <a:t>Question  embeddings</a:t>
            </a:r>
            <a:endParaRPr lang="en-SG" sz="1200" dirty="0"/>
          </a:p>
        </p:txBody>
      </p:sp>
      <p:cxnSp>
        <p:nvCxnSpPr>
          <p:cNvPr id="23" name="Straight Arrow Connector 22">
            <a:extLst>
              <a:ext uri="{FF2B5EF4-FFF2-40B4-BE49-F238E27FC236}">
                <a16:creationId xmlns:a16="http://schemas.microsoft.com/office/drawing/2014/main" id="{B657FDFB-0DA3-4BF1-92CE-42FE945C53A1}"/>
              </a:ext>
            </a:extLst>
          </p:cNvPr>
          <p:cNvCxnSpPr/>
          <p:nvPr/>
        </p:nvCxnSpPr>
        <p:spPr>
          <a:xfrm flipV="1">
            <a:off x="9375971" y="3499636"/>
            <a:ext cx="301841"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6A6E3AB-3270-4FE1-BFA1-1B3C1863BED9}"/>
              </a:ext>
            </a:extLst>
          </p:cNvPr>
          <p:cNvSpPr txBox="1"/>
          <p:nvPr/>
        </p:nvSpPr>
        <p:spPr>
          <a:xfrm>
            <a:off x="9815037" y="1918486"/>
            <a:ext cx="2130640" cy="2092881"/>
          </a:xfrm>
          <a:prstGeom prst="rect">
            <a:avLst/>
          </a:prstGeom>
          <a:noFill/>
          <a:ln>
            <a:solidFill>
              <a:schemeClr val="tx1">
                <a:lumMod val="65000"/>
                <a:lumOff val="35000"/>
              </a:schemeClr>
            </a:solidFill>
          </a:ln>
        </p:spPr>
        <p:txBody>
          <a:bodyPr wrap="square" rtlCol="0">
            <a:spAutoFit/>
          </a:bodyPr>
          <a:lstStyle/>
          <a:p>
            <a:r>
              <a:rPr lang="en-US" sz="1000" b="1" dirty="0"/>
              <a:t>Answer from counselor:</a:t>
            </a:r>
          </a:p>
          <a:p>
            <a:r>
              <a:rPr lang="en-US" sz="1000" b="0" i="0" u="none" strike="noStrike" dirty="0">
                <a:solidFill>
                  <a:srgbClr val="000000"/>
                </a:solidFill>
                <a:effectLst/>
              </a:rPr>
              <a:t>If everyone thinks you're worthless, then maybe you need to find new people to hang out with.Seriously, the social context in which a person lives is a big influence in self-esteem.Otherwise, you can go round and round trying to understand why you're not worthless, then go back to the same crowd and be knocked down again.There are many inspirational messages you can find in social media.</a:t>
            </a:r>
            <a:endParaRPr lang="en-SG" sz="1000" dirty="0"/>
          </a:p>
        </p:txBody>
      </p:sp>
      <p:sp>
        <p:nvSpPr>
          <p:cNvPr id="13" name="TextBox 12">
            <a:extLst>
              <a:ext uri="{FF2B5EF4-FFF2-40B4-BE49-F238E27FC236}">
                <a16:creationId xmlns:a16="http://schemas.microsoft.com/office/drawing/2014/main" id="{125332CB-1A6F-40CC-B68A-E6A374AA5644}"/>
              </a:ext>
            </a:extLst>
          </p:cNvPr>
          <p:cNvSpPr txBox="1"/>
          <p:nvPr/>
        </p:nvSpPr>
        <p:spPr>
          <a:xfrm>
            <a:off x="9827978" y="1245583"/>
            <a:ext cx="1686757" cy="553998"/>
          </a:xfrm>
          <a:prstGeom prst="rect">
            <a:avLst/>
          </a:prstGeom>
          <a:noFill/>
        </p:spPr>
        <p:txBody>
          <a:bodyPr wrap="square" rtlCol="0">
            <a:spAutoFit/>
          </a:bodyPr>
          <a:lstStyle/>
          <a:p>
            <a:r>
              <a:rPr lang="en-IN" sz="1000" b="1" u="sng" dirty="0"/>
              <a:t>Appropriate response pulled from database and response created</a:t>
            </a:r>
            <a:endParaRPr lang="en-SG" sz="1000" b="1" u="sng" dirty="0"/>
          </a:p>
        </p:txBody>
      </p:sp>
      <p:pic>
        <p:nvPicPr>
          <p:cNvPr id="6" name="Picture 5">
            <a:extLst>
              <a:ext uri="{FF2B5EF4-FFF2-40B4-BE49-F238E27FC236}">
                <a16:creationId xmlns:a16="http://schemas.microsoft.com/office/drawing/2014/main" id="{53B906AD-146E-40ED-B683-17D69372647B}"/>
              </a:ext>
            </a:extLst>
          </p:cNvPr>
          <p:cNvPicPr>
            <a:picLocks noChangeAspect="1"/>
          </p:cNvPicPr>
          <p:nvPr/>
        </p:nvPicPr>
        <p:blipFill>
          <a:blip r:embed="rId4"/>
          <a:stretch>
            <a:fillRect/>
          </a:stretch>
        </p:blipFill>
        <p:spPr>
          <a:xfrm>
            <a:off x="6346558" y="4392188"/>
            <a:ext cx="4658191" cy="2201524"/>
          </a:xfrm>
          <a:prstGeom prst="rect">
            <a:avLst/>
          </a:prstGeom>
        </p:spPr>
      </p:pic>
    </p:spTree>
    <p:extLst>
      <p:ext uri="{BB962C8B-B14F-4D97-AF65-F5344CB8AC3E}">
        <p14:creationId xmlns:p14="http://schemas.microsoft.com/office/powerpoint/2010/main" val="2263561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FD52-4742-4E82-A62B-505D91F5500F}"/>
              </a:ext>
            </a:extLst>
          </p:cNvPr>
          <p:cNvSpPr>
            <a:spLocks noGrp="1"/>
          </p:cNvSpPr>
          <p:nvPr>
            <p:ph type="title"/>
          </p:nvPr>
        </p:nvSpPr>
        <p:spPr>
          <a:xfrm>
            <a:off x="838080" y="365040"/>
            <a:ext cx="6343955" cy="567115"/>
          </a:xfrm>
        </p:spPr>
        <p:txBody>
          <a:bodyPr/>
          <a:lstStyle/>
          <a:p>
            <a:r>
              <a:rPr lang="en-IN" sz="4400" dirty="0">
                <a:latin typeface="American Typewriter" panose="02090604020004020304" pitchFamily="18" charset="77"/>
                <a:ea typeface="+mn-ea"/>
                <a:cs typeface="+mn-cs"/>
              </a:rPr>
              <a:t>Intent flow – </a:t>
            </a:r>
            <a:r>
              <a:rPr lang="en-IN" b="1" dirty="0">
                <a:latin typeface="American Typewriter" panose="02090604020004020304" pitchFamily="18" charset="77"/>
              </a:rPr>
              <a:t>Survey</a:t>
            </a:r>
            <a:endParaRPr lang="en-SG" b="1" dirty="0">
              <a:latin typeface="American Typewriter" panose="02090604020004020304" pitchFamily="18" charset="77"/>
            </a:endParaRPr>
          </a:p>
        </p:txBody>
      </p:sp>
      <p:pic>
        <p:nvPicPr>
          <p:cNvPr id="5" name="Picture 4">
            <a:extLst>
              <a:ext uri="{FF2B5EF4-FFF2-40B4-BE49-F238E27FC236}">
                <a16:creationId xmlns:a16="http://schemas.microsoft.com/office/drawing/2014/main" id="{A45314D8-FBD6-4F5D-940E-5CFAA982560A}"/>
              </a:ext>
            </a:extLst>
          </p:cNvPr>
          <p:cNvPicPr>
            <a:picLocks noChangeAspect="1"/>
          </p:cNvPicPr>
          <p:nvPr/>
        </p:nvPicPr>
        <p:blipFill>
          <a:blip r:embed="rId2"/>
          <a:stretch>
            <a:fillRect/>
          </a:stretch>
        </p:blipFill>
        <p:spPr>
          <a:xfrm>
            <a:off x="754445" y="1369957"/>
            <a:ext cx="1844798" cy="2823671"/>
          </a:xfrm>
          <a:prstGeom prst="rect">
            <a:avLst/>
          </a:prstGeom>
        </p:spPr>
      </p:pic>
      <p:pic>
        <p:nvPicPr>
          <p:cNvPr id="7" name="Picture 6">
            <a:extLst>
              <a:ext uri="{FF2B5EF4-FFF2-40B4-BE49-F238E27FC236}">
                <a16:creationId xmlns:a16="http://schemas.microsoft.com/office/drawing/2014/main" id="{C80F7222-3107-4066-9FBD-C636347692A6}"/>
              </a:ext>
            </a:extLst>
          </p:cNvPr>
          <p:cNvPicPr>
            <a:picLocks noChangeAspect="1"/>
          </p:cNvPicPr>
          <p:nvPr/>
        </p:nvPicPr>
        <p:blipFill>
          <a:blip r:embed="rId3"/>
          <a:stretch>
            <a:fillRect/>
          </a:stretch>
        </p:blipFill>
        <p:spPr>
          <a:xfrm>
            <a:off x="1718662" y="3128615"/>
            <a:ext cx="1844797" cy="2880915"/>
          </a:xfrm>
          <a:prstGeom prst="rect">
            <a:avLst/>
          </a:prstGeom>
        </p:spPr>
      </p:pic>
      <p:pic>
        <p:nvPicPr>
          <p:cNvPr id="9" name="Picture 8">
            <a:extLst>
              <a:ext uri="{FF2B5EF4-FFF2-40B4-BE49-F238E27FC236}">
                <a16:creationId xmlns:a16="http://schemas.microsoft.com/office/drawing/2014/main" id="{5F789504-14BC-4360-A362-28FBAC971DD0}"/>
              </a:ext>
            </a:extLst>
          </p:cNvPr>
          <p:cNvPicPr>
            <a:picLocks noChangeAspect="1"/>
          </p:cNvPicPr>
          <p:nvPr/>
        </p:nvPicPr>
        <p:blipFill>
          <a:blip r:embed="rId4"/>
          <a:stretch>
            <a:fillRect/>
          </a:stretch>
        </p:blipFill>
        <p:spPr>
          <a:xfrm>
            <a:off x="3657037" y="1143414"/>
            <a:ext cx="2001703" cy="3050214"/>
          </a:xfrm>
          <a:prstGeom prst="rect">
            <a:avLst/>
          </a:prstGeom>
        </p:spPr>
      </p:pic>
      <p:pic>
        <p:nvPicPr>
          <p:cNvPr id="13" name="Picture 12">
            <a:extLst>
              <a:ext uri="{FF2B5EF4-FFF2-40B4-BE49-F238E27FC236}">
                <a16:creationId xmlns:a16="http://schemas.microsoft.com/office/drawing/2014/main" id="{BDC42C36-C325-4921-AAAE-3C76EDD0CD17}"/>
              </a:ext>
            </a:extLst>
          </p:cNvPr>
          <p:cNvPicPr>
            <a:picLocks noChangeAspect="1"/>
          </p:cNvPicPr>
          <p:nvPr/>
        </p:nvPicPr>
        <p:blipFill>
          <a:blip r:embed="rId5"/>
          <a:stretch>
            <a:fillRect/>
          </a:stretch>
        </p:blipFill>
        <p:spPr>
          <a:xfrm>
            <a:off x="4605215" y="2883175"/>
            <a:ext cx="1935173" cy="3371793"/>
          </a:xfrm>
          <a:prstGeom prst="rect">
            <a:avLst/>
          </a:prstGeom>
        </p:spPr>
      </p:pic>
      <p:pic>
        <p:nvPicPr>
          <p:cNvPr id="15" name="Picture 14">
            <a:extLst>
              <a:ext uri="{FF2B5EF4-FFF2-40B4-BE49-F238E27FC236}">
                <a16:creationId xmlns:a16="http://schemas.microsoft.com/office/drawing/2014/main" id="{B0879FEB-328F-4283-A691-8B419E429304}"/>
              </a:ext>
            </a:extLst>
          </p:cNvPr>
          <p:cNvPicPr>
            <a:picLocks noChangeAspect="1"/>
          </p:cNvPicPr>
          <p:nvPr/>
        </p:nvPicPr>
        <p:blipFill>
          <a:blip r:embed="rId6"/>
          <a:stretch>
            <a:fillRect/>
          </a:stretch>
        </p:blipFill>
        <p:spPr>
          <a:xfrm>
            <a:off x="6644633" y="1851206"/>
            <a:ext cx="2495706" cy="3155588"/>
          </a:xfrm>
          <a:prstGeom prst="rect">
            <a:avLst/>
          </a:prstGeom>
        </p:spPr>
      </p:pic>
      <p:pic>
        <p:nvPicPr>
          <p:cNvPr id="17" name="Picture 16">
            <a:extLst>
              <a:ext uri="{FF2B5EF4-FFF2-40B4-BE49-F238E27FC236}">
                <a16:creationId xmlns:a16="http://schemas.microsoft.com/office/drawing/2014/main" id="{9CA749E5-114D-416B-96B0-31B53164ACA4}"/>
              </a:ext>
            </a:extLst>
          </p:cNvPr>
          <p:cNvPicPr>
            <a:picLocks noChangeAspect="1"/>
          </p:cNvPicPr>
          <p:nvPr/>
        </p:nvPicPr>
        <p:blipFill>
          <a:blip r:embed="rId7"/>
          <a:stretch>
            <a:fillRect/>
          </a:stretch>
        </p:blipFill>
        <p:spPr>
          <a:xfrm>
            <a:off x="9464473" y="1956580"/>
            <a:ext cx="2017730" cy="3050214"/>
          </a:xfrm>
          <a:prstGeom prst="rect">
            <a:avLst/>
          </a:prstGeom>
        </p:spPr>
      </p:pic>
    </p:spTree>
    <p:extLst>
      <p:ext uri="{BB962C8B-B14F-4D97-AF65-F5344CB8AC3E}">
        <p14:creationId xmlns:p14="http://schemas.microsoft.com/office/powerpoint/2010/main" val="256512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A7DE14D-2D79-485C-8661-E46B54FDABA8}"/>
              </a:ext>
            </a:extLst>
          </p:cNvPr>
          <p:cNvSpPr>
            <a:spLocks noGrp="1"/>
          </p:cNvSpPr>
          <p:nvPr>
            <p:ph type="title"/>
          </p:nvPr>
        </p:nvSpPr>
        <p:spPr>
          <a:xfrm>
            <a:off x="838080" y="365040"/>
            <a:ext cx="9945534" cy="567115"/>
          </a:xfrm>
        </p:spPr>
        <p:txBody>
          <a:bodyPr/>
          <a:lstStyle/>
          <a:p>
            <a:r>
              <a:rPr lang="en-IN" sz="3100" dirty="0">
                <a:latin typeface="American Typewriter" panose="02090604020004020304" pitchFamily="18" charset="77"/>
                <a:ea typeface="+mn-ea"/>
                <a:cs typeface="+mn-cs"/>
              </a:rPr>
              <a:t>Response Generation – Document similarity &amp; relevance</a:t>
            </a:r>
            <a:endParaRPr lang="en-SG" sz="3100" dirty="0">
              <a:latin typeface="American Typewriter" panose="02090604020004020304" pitchFamily="18" charset="77"/>
            </a:endParaRPr>
          </a:p>
        </p:txBody>
      </p:sp>
      <p:graphicFrame>
        <p:nvGraphicFramePr>
          <p:cNvPr id="8" name="Table 7">
            <a:extLst>
              <a:ext uri="{FF2B5EF4-FFF2-40B4-BE49-F238E27FC236}">
                <a16:creationId xmlns:a16="http://schemas.microsoft.com/office/drawing/2014/main" id="{37412919-98C6-45E9-925D-527A55520366}"/>
              </a:ext>
            </a:extLst>
          </p:cNvPr>
          <p:cNvGraphicFramePr>
            <a:graphicFrameLocks noGrp="1"/>
          </p:cNvGraphicFramePr>
          <p:nvPr>
            <p:extLst>
              <p:ext uri="{D42A27DB-BD31-4B8C-83A1-F6EECF244321}">
                <p14:modId xmlns:p14="http://schemas.microsoft.com/office/powerpoint/2010/main" val="2213308777"/>
              </p:ext>
            </p:extLst>
          </p:nvPr>
        </p:nvGraphicFramePr>
        <p:xfrm>
          <a:off x="2578697" y="5016266"/>
          <a:ext cx="6464300" cy="906780"/>
        </p:xfrm>
        <a:graphic>
          <a:graphicData uri="http://schemas.openxmlformats.org/drawingml/2006/table">
            <a:tbl>
              <a:tblPr/>
              <a:tblGrid>
                <a:gridCol w="787400">
                  <a:extLst>
                    <a:ext uri="{9D8B030D-6E8A-4147-A177-3AD203B41FA5}">
                      <a16:colId xmlns:a16="http://schemas.microsoft.com/office/drawing/2014/main" val="370254601"/>
                    </a:ext>
                  </a:extLst>
                </a:gridCol>
                <a:gridCol w="647700">
                  <a:extLst>
                    <a:ext uri="{9D8B030D-6E8A-4147-A177-3AD203B41FA5}">
                      <a16:colId xmlns:a16="http://schemas.microsoft.com/office/drawing/2014/main" val="2108376898"/>
                    </a:ext>
                  </a:extLst>
                </a:gridCol>
                <a:gridCol w="5029200">
                  <a:extLst>
                    <a:ext uri="{9D8B030D-6E8A-4147-A177-3AD203B41FA5}">
                      <a16:colId xmlns:a16="http://schemas.microsoft.com/office/drawing/2014/main" val="1761238241"/>
                    </a:ext>
                  </a:extLst>
                </a:gridCol>
              </a:tblGrid>
              <a:tr h="0">
                <a:tc>
                  <a:txBody>
                    <a:bodyPr/>
                    <a:lstStyle/>
                    <a:p>
                      <a:pPr algn="l" fontAlgn="b"/>
                      <a:r>
                        <a:rPr lang="en-SG" sz="1100" b="1" i="0" u="none" strike="noStrike" dirty="0">
                          <a:solidFill>
                            <a:srgbClr val="FFFFFF"/>
                          </a:solidFill>
                          <a:effectLst/>
                          <a:latin typeface="Calibri" panose="020F0502020204030204" pitchFamily="34" charset="0"/>
                        </a:rPr>
                        <a:t>Relevance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SG" sz="1100" b="1" i="0" u="none" strike="noStrike" dirty="0">
                          <a:solidFill>
                            <a:srgbClr val="FFFFFF"/>
                          </a:solidFill>
                          <a:effectLst/>
                          <a:latin typeface="Calibri" panose="020F0502020204030204" pitchFamily="34" charset="0"/>
                        </a:rPr>
                        <a:t>Topic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SG" sz="1100" b="1" i="0" u="none" strike="noStrike" dirty="0">
                          <a:solidFill>
                            <a:srgbClr val="FFFFFF"/>
                          </a:solidFill>
                          <a:effectLst/>
                          <a:latin typeface="Calibri" panose="020F0502020204030204" pitchFamily="34" charset="0"/>
                        </a:rPr>
                        <a:t>Document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470814317"/>
                  </a:ext>
                </a:extLst>
              </a:tr>
              <a:tr h="182880">
                <a:tc>
                  <a:txBody>
                    <a:bodyPr/>
                    <a:lstStyle/>
                    <a:p>
                      <a:pPr algn="r" fontAlgn="b"/>
                      <a:r>
                        <a:rPr lang="en-SG" sz="1100" b="0" i="0" u="none" strike="noStrike" dirty="0">
                          <a:solidFill>
                            <a:srgbClr val="000000"/>
                          </a:solidFill>
                          <a:effectLst/>
                          <a:latin typeface="Calibri" panose="020F0502020204030204"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SG" sz="1100" b="0" i="0" u="none" strike="noStrike" dirty="0">
                          <a:solidFill>
                            <a:srgbClr val="000000"/>
                          </a:solidFill>
                          <a:effectLst/>
                          <a:latin typeface="Calibri" panose="020F0502020204030204" pitchFamily="34" charset="0"/>
                        </a:rPr>
                        <a:t>Stress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SG" sz="1100" b="0" i="0" u="none" strike="noStrike" dirty="0">
                          <a:solidFill>
                            <a:srgbClr val="000000"/>
                          </a:solidFill>
                          <a:effectLst/>
                          <a:latin typeface="Calibri" panose="020F0502020204030204" pitchFamily="34" charset="0"/>
                        </a:rPr>
                        <a:t>Document1,Document2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49878811"/>
                  </a:ext>
                </a:extLst>
              </a:tr>
              <a:tr h="182880">
                <a:tc>
                  <a:txBody>
                    <a:bodyPr/>
                    <a:lstStyle/>
                    <a:p>
                      <a:pPr algn="r" fontAlgn="b"/>
                      <a:r>
                        <a:rPr lang="en-SG" sz="1100" b="0" i="0" u="none" strike="noStrike" dirty="0">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panose="020F0502020204030204" pitchFamily="34" charset="0"/>
                        </a:rPr>
                        <a:t>Lonely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panose="020F0502020204030204" pitchFamily="34" charset="0"/>
                        </a:rPr>
                        <a:t>Document1,Document3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461390"/>
                  </a:ext>
                </a:extLst>
              </a:tr>
              <a:tr h="182880">
                <a:tc>
                  <a:txBody>
                    <a:bodyPr/>
                    <a:lstStyle/>
                    <a:p>
                      <a:pPr algn="r" fontAlgn="b"/>
                      <a:r>
                        <a:rPr lang="en-SG" sz="1100" b="0" i="0" u="none" strike="noStrike" dirty="0">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SG" sz="1100" b="0" i="0" u="none" strike="noStrike" dirty="0">
                          <a:solidFill>
                            <a:srgbClr val="000000"/>
                          </a:solidFill>
                          <a:effectLst/>
                          <a:latin typeface="Calibri" panose="020F0502020204030204" pitchFamily="34" charset="0"/>
                        </a:rPr>
                        <a:t>Depressed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SG" sz="1100" b="0" i="0" u="none" strike="noStrike" dirty="0">
                          <a:solidFill>
                            <a:srgbClr val="000000"/>
                          </a:solidFill>
                          <a:effectLst/>
                          <a:latin typeface="Calibri" panose="020F0502020204030204" pitchFamily="34" charset="0"/>
                        </a:rPr>
                        <a:t>Document1,Document4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03170081"/>
                  </a:ext>
                </a:extLst>
              </a:tr>
              <a:tr h="182880">
                <a:tc>
                  <a:txBody>
                    <a:bodyPr/>
                    <a:lstStyle/>
                    <a:p>
                      <a:pPr algn="r" fontAlgn="b"/>
                      <a:r>
                        <a:rPr lang="en-SG" sz="1100" b="0" i="0" u="none" strike="noStrike" dirty="0">
                          <a:solidFill>
                            <a:srgbClr val="000000"/>
                          </a:solidFill>
                          <a:effectLst/>
                          <a:latin typeface="Calibri" panose="020F050202020403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panose="020F0502020204030204" pitchFamily="34" charset="0"/>
                        </a:rPr>
                        <a:t>Anxeity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dirty="0">
                          <a:solidFill>
                            <a:srgbClr val="000000"/>
                          </a:solidFill>
                          <a:effectLst/>
                          <a:latin typeface="Calibri" panose="020F0502020204030204" pitchFamily="34" charset="0"/>
                        </a:rPr>
                        <a:t>Document1,Document5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7354310"/>
                  </a:ext>
                </a:extLst>
              </a:tr>
            </a:tbl>
          </a:graphicData>
        </a:graphic>
      </p:graphicFrame>
      <p:pic>
        <p:nvPicPr>
          <p:cNvPr id="1026" name="Picture 2" descr="Image">
            <a:extLst>
              <a:ext uri="{FF2B5EF4-FFF2-40B4-BE49-F238E27FC236}">
                <a16:creationId xmlns:a16="http://schemas.microsoft.com/office/drawing/2014/main" id="{53740413-9A70-4C3B-B7F0-5300175E5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911" y="2651048"/>
            <a:ext cx="4353695" cy="20897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08FF627-2B77-49C3-B506-DECF270A5B96}"/>
              </a:ext>
            </a:extLst>
          </p:cNvPr>
          <p:cNvSpPr txBox="1"/>
          <p:nvPr/>
        </p:nvSpPr>
        <p:spPr>
          <a:xfrm>
            <a:off x="838080" y="1071596"/>
            <a:ext cx="3325547" cy="1477328"/>
          </a:xfrm>
          <a:prstGeom prst="rect">
            <a:avLst/>
          </a:prstGeom>
          <a:noFill/>
        </p:spPr>
        <p:txBody>
          <a:bodyPr wrap="square" rtlCol="0">
            <a:spAutoFit/>
          </a:bodyPr>
          <a:lstStyle/>
          <a:p>
            <a:r>
              <a:rPr lang="en-IN" b="1" dirty="0"/>
              <a:t>Approaches</a:t>
            </a:r>
          </a:p>
          <a:p>
            <a:endParaRPr lang="en-IN" b="1" dirty="0"/>
          </a:p>
          <a:p>
            <a:pPr marL="285750" indent="-285750">
              <a:buFontTx/>
              <a:buChar char="-"/>
            </a:pPr>
            <a:r>
              <a:rPr lang="en-IN" b="1" dirty="0"/>
              <a:t>Keyword based search</a:t>
            </a:r>
          </a:p>
          <a:p>
            <a:pPr marL="285750" indent="-285750">
              <a:buFontTx/>
              <a:buChar char="-"/>
            </a:pPr>
            <a:r>
              <a:rPr lang="en-IN" b="1" dirty="0"/>
              <a:t>Vector based search</a:t>
            </a:r>
          </a:p>
          <a:p>
            <a:endParaRPr lang="en-SG" dirty="0"/>
          </a:p>
        </p:txBody>
      </p:sp>
      <p:sp>
        <p:nvSpPr>
          <p:cNvPr id="12" name="TextBox 11">
            <a:extLst>
              <a:ext uri="{FF2B5EF4-FFF2-40B4-BE49-F238E27FC236}">
                <a16:creationId xmlns:a16="http://schemas.microsoft.com/office/drawing/2014/main" id="{1D4333B2-A72E-4B69-B831-24588A62A4DD}"/>
              </a:ext>
            </a:extLst>
          </p:cNvPr>
          <p:cNvSpPr txBox="1"/>
          <p:nvPr/>
        </p:nvSpPr>
        <p:spPr>
          <a:xfrm>
            <a:off x="5810847" y="3151578"/>
            <a:ext cx="5504156" cy="830997"/>
          </a:xfrm>
          <a:prstGeom prst="rect">
            <a:avLst/>
          </a:prstGeom>
          <a:noFill/>
        </p:spPr>
        <p:txBody>
          <a:bodyPr wrap="square" rtlCol="0">
            <a:spAutoFit/>
          </a:bodyPr>
          <a:lstStyle/>
          <a:p>
            <a:pPr marL="285750" indent="-285750" rtl="0">
              <a:buFontTx/>
              <a:buChar char="-"/>
            </a:pPr>
            <a:r>
              <a:rPr lang="en-US" sz="1600" b="1" dirty="0">
                <a:effectLst/>
                <a:latin typeface="Segoe UI" panose="020B0502040204020203" pitchFamily="34" charset="0"/>
              </a:rPr>
              <a:t>Find - </a:t>
            </a:r>
            <a:r>
              <a:rPr lang="en-US" sz="1600" dirty="0">
                <a:effectLst/>
                <a:latin typeface="Segoe UI" panose="020B0502040204020203" pitchFamily="34" charset="0"/>
              </a:rPr>
              <a:t>numerical representation of text queries / chats</a:t>
            </a:r>
          </a:p>
          <a:p>
            <a:pPr marL="285750" indent="-285750" rtl="0">
              <a:buFontTx/>
              <a:buChar char="-"/>
            </a:pPr>
            <a:r>
              <a:rPr lang="en-US" sz="1600" b="1" dirty="0">
                <a:effectLst/>
                <a:latin typeface="Segoe UI" panose="020B0502040204020203" pitchFamily="34" charset="0"/>
              </a:rPr>
              <a:t>Measure - </a:t>
            </a:r>
            <a:r>
              <a:rPr lang="en-US" sz="1600" dirty="0">
                <a:effectLst/>
                <a:latin typeface="Segoe UI" panose="020B0502040204020203" pitchFamily="34" charset="0"/>
              </a:rPr>
              <a:t>similarity b/w query vector &amp; docs</a:t>
            </a:r>
            <a:r>
              <a:rPr lang="en-US" sz="1600" dirty="0"/>
              <a:t> </a:t>
            </a:r>
            <a:endParaRPr lang="en-US" sz="1600" dirty="0">
              <a:effectLst/>
              <a:latin typeface="Segoe UI" panose="020B0502040204020203" pitchFamily="34" charset="0"/>
            </a:endParaRPr>
          </a:p>
          <a:p>
            <a:pPr marL="285750" indent="-285750" rtl="0">
              <a:buFontTx/>
              <a:buChar char="-"/>
            </a:pPr>
            <a:r>
              <a:rPr lang="en-US" sz="1600" b="1" dirty="0">
                <a:effectLst/>
                <a:latin typeface="Segoe UI" panose="020B0502040204020203" pitchFamily="34" charset="0"/>
              </a:rPr>
              <a:t>Retrieve - </a:t>
            </a:r>
            <a:r>
              <a:rPr lang="en-US" sz="1600" dirty="0">
                <a:effectLst/>
                <a:latin typeface="Segoe UI" panose="020B0502040204020203" pitchFamily="34" charset="0"/>
              </a:rPr>
              <a:t>its most similar documents + distance </a:t>
            </a:r>
            <a:endParaRPr lang="en-SG" sz="1600" dirty="0"/>
          </a:p>
        </p:txBody>
      </p:sp>
      <p:sp>
        <p:nvSpPr>
          <p:cNvPr id="18" name="TextBox 17">
            <a:extLst>
              <a:ext uri="{FF2B5EF4-FFF2-40B4-BE49-F238E27FC236}">
                <a16:creationId xmlns:a16="http://schemas.microsoft.com/office/drawing/2014/main" id="{71F7B593-3916-4477-A19B-25B4804E29AE}"/>
              </a:ext>
            </a:extLst>
          </p:cNvPr>
          <p:cNvSpPr txBox="1"/>
          <p:nvPr/>
        </p:nvSpPr>
        <p:spPr>
          <a:xfrm>
            <a:off x="5812323" y="1768138"/>
            <a:ext cx="5504156" cy="830997"/>
          </a:xfrm>
          <a:prstGeom prst="rect">
            <a:avLst/>
          </a:prstGeom>
          <a:noFill/>
        </p:spPr>
        <p:txBody>
          <a:bodyPr wrap="square" rtlCol="0">
            <a:spAutoFit/>
          </a:bodyPr>
          <a:lstStyle/>
          <a:p>
            <a:pPr marL="285750" indent="-285750" rtl="0">
              <a:buFontTx/>
              <a:buChar char="-"/>
            </a:pPr>
            <a:r>
              <a:rPr lang="en-US" sz="1600" b="1" dirty="0">
                <a:effectLst/>
                <a:latin typeface="Segoe UI" panose="020B0502040204020203" pitchFamily="34" charset="0"/>
              </a:rPr>
              <a:t>Index – </a:t>
            </a:r>
            <a:r>
              <a:rPr lang="en-US" sz="1600" dirty="0">
                <a:effectLst/>
                <a:latin typeface="Segoe UI" panose="020B0502040204020203" pitchFamily="34" charset="0"/>
              </a:rPr>
              <a:t>the document (&amp; store)</a:t>
            </a:r>
          </a:p>
          <a:p>
            <a:pPr marL="285750" indent="-285750" rtl="0">
              <a:buFontTx/>
              <a:buChar char="-"/>
            </a:pPr>
            <a:r>
              <a:rPr lang="en-US" sz="1600" b="1" dirty="0">
                <a:effectLst/>
                <a:latin typeface="Segoe UI" panose="020B0502040204020203" pitchFamily="34" charset="0"/>
              </a:rPr>
              <a:t>Vectorize – </a:t>
            </a:r>
            <a:r>
              <a:rPr lang="en-US" sz="1600" dirty="0">
                <a:effectLst/>
                <a:latin typeface="Segoe UI" panose="020B0502040204020203" pitchFamily="34" charset="0"/>
              </a:rPr>
              <a:t>text data </a:t>
            </a:r>
          </a:p>
          <a:p>
            <a:pPr marL="285750" indent="-285750" rtl="0">
              <a:buFontTx/>
              <a:buChar char="-"/>
            </a:pPr>
            <a:r>
              <a:rPr lang="en-US" sz="1600" b="1" dirty="0">
                <a:effectLst/>
                <a:latin typeface="Segoe UI" panose="020B0502040204020203" pitchFamily="34" charset="0"/>
              </a:rPr>
              <a:t>Retrieve - </a:t>
            </a:r>
            <a:r>
              <a:rPr lang="en-US" sz="1600" dirty="0">
                <a:effectLst/>
                <a:latin typeface="Segoe UI" panose="020B0502040204020203" pitchFamily="34" charset="0"/>
              </a:rPr>
              <a:t>its most similar documents + distance </a:t>
            </a:r>
            <a:endParaRPr lang="en-SG" sz="1600" dirty="0"/>
          </a:p>
        </p:txBody>
      </p:sp>
    </p:spTree>
    <p:extLst>
      <p:ext uri="{BB962C8B-B14F-4D97-AF65-F5344CB8AC3E}">
        <p14:creationId xmlns:p14="http://schemas.microsoft.com/office/powerpoint/2010/main" val="380840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26" name="Freeform: Shape 25">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7B223F4-BEEF-4565-9171-E66CB715B82A}"/>
              </a:ext>
            </a:extLst>
          </p:cNvPr>
          <p:cNvSpPr>
            <a:spLocks noGrp="1"/>
          </p:cNvSpPr>
          <p:nvPr>
            <p:ph type="title"/>
          </p:nvPr>
        </p:nvSpPr>
        <p:spPr>
          <a:xfrm>
            <a:off x="1712915" y="1040400"/>
            <a:ext cx="7866060" cy="707886"/>
          </a:xfrm>
        </p:spPr>
        <p:txBody>
          <a:bodyPr anchor="b">
            <a:normAutofit/>
          </a:bodyPr>
          <a:lstStyle/>
          <a:p>
            <a:r>
              <a:rPr lang="en-IN" sz="4000" b="1" dirty="0">
                <a:latin typeface="American Typewriter" panose="02090604020004020304" pitchFamily="18" charset="77"/>
                <a:ea typeface="+mn-ea"/>
                <a:cs typeface="+mn-cs"/>
              </a:rPr>
              <a:t>Challenges</a:t>
            </a:r>
            <a:endParaRPr lang="en-SG" sz="4000" b="1" dirty="0">
              <a:latin typeface="American Typewriter" panose="02090604020004020304" pitchFamily="18" charset="77"/>
              <a:ea typeface="+mn-ea"/>
              <a:cs typeface="+mn-cs"/>
            </a:endParaRPr>
          </a:p>
        </p:txBody>
      </p:sp>
      <p:sp>
        <p:nvSpPr>
          <p:cNvPr id="4" name="Slide Number Placeholder 3">
            <a:extLst>
              <a:ext uri="{FF2B5EF4-FFF2-40B4-BE49-F238E27FC236}">
                <a16:creationId xmlns:a16="http://schemas.microsoft.com/office/drawing/2014/main" id="{1B795C29-8826-4EB7-9AB4-272B0FE74951}"/>
              </a:ext>
            </a:extLst>
          </p:cNvPr>
          <p:cNvSpPr>
            <a:spLocks noGrp="1"/>
          </p:cNvSpPr>
          <p:nvPr>
            <p:ph type="sldNum" sz="quarter" idx="12"/>
          </p:nvPr>
        </p:nvSpPr>
        <p:spPr>
          <a:xfrm>
            <a:off x="8737600" y="466933"/>
            <a:ext cx="2635250" cy="707886"/>
          </a:xfrm>
          <a:prstGeom prst="ellipse">
            <a:avLst/>
          </a:prstGeom>
        </p:spPr>
        <p:txBody>
          <a:bodyPr>
            <a:normAutofit/>
          </a:bodyPr>
          <a:lstStyle/>
          <a:p>
            <a:pPr>
              <a:lnSpc>
                <a:spcPct val="90000"/>
              </a:lnSpc>
              <a:spcAft>
                <a:spcPts val="600"/>
              </a:spcAft>
            </a:pPr>
            <a:fld id="{93CCF27A-CE95-4216-9C44-D3866D3BE1EA}" type="slidenum">
              <a:rPr lang="en-SG" sz="2600">
                <a:solidFill>
                  <a:schemeClr val="tx1"/>
                </a:solidFill>
              </a:rPr>
              <a:pPr>
                <a:lnSpc>
                  <a:spcPct val="90000"/>
                </a:lnSpc>
                <a:spcAft>
                  <a:spcPts val="600"/>
                </a:spcAft>
              </a:pPr>
              <a:t>18</a:t>
            </a:fld>
            <a:endParaRPr lang="en-SG" sz="2600">
              <a:solidFill>
                <a:schemeClr val="tx1"/>
              </a:solidFill>
            </a:endParaRPr>
          </a:p>
        </p:txBody>
      </p:sp>
      <p:grpSp>
        <p:nvGrpSpPr>
          <p:cNvPr id="35" name="Group 28">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36" name="Freeform: Shape 29">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0">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8" name="Content Placeholder 2">
            <a:extLst>
              <a:ext uri="{FF2B5EF4-FFF2-40B4-BE49-F238E27FC236}">
                <a16:creationId xmlns:a16="http://schemas.microsoft.com/office/drawing/2014/main" id="{5DF44D9F-0AB6-42B0-841E-A3DECBD01232}"/>
              </a:ext>
            </a:extLst>
          </p:cNvPr>
          <p:cNvSpPr>
            <a:spLocks noGrp="1"/>
          </p:cNvSpPr>
          <p:nvPr>
            <p:ph idx="1"/>
          </p:nvPr>
        </p:nvSpPr>
        <p:spPr>
          <a:xfrm>
            <a:off x="1712914" y="3070719"/>
            <a:ext cx="7866061" cy="2937969"/>
          </a:xfrm>
        </p:spPr>
        <p:txBody>
          <a:bodyPr>
            <a:normAutofit/>
          </a:bodyPr>
          <a:lstStyle/>
          <a:p>
            <a:r>
              <a:rPr lang="en-IN" sz="2200">
                <a:solidFill>
                  <a:schemeClr val="tx1">
                    <a:alpha val="80000"/>
                  </a:schemeClr>
                </a:solidFill>
              </a:rPr>
              <a:t>Lot of junk tweets and posts to filter out .</a:t>
            </a:r>
          </a:p>
          <a:p>
            <a:r>
              <a:rPr lang="en-IN" sz="2200">
                <a:solidFill>
                  <a:schemeClr val="tx1">
                    <a:alpha val="80000"/>
                  </a:schemeClr>
                </a:solidFill>
              </a:rPr>
              <a:t>Multimedia tweets are ignored because focus is on text. </a:t>
            </a:r>
          </a:p>
          <a:p>
            <a:r>
              <a:rPr lang="en-IN" sz="2200">
                <a:solidFill>
                  <a:schemeClr val="tx1">
                    <a:alpha val="80000"/>
                  </a:schemeClr>
                </a:solidFill>
              </a:rPr>
              <a:t>Difficult to scrape without using depression related keywords.</a:t>
            </a:r>
          </a:p>
          <a:p>
            <a:r>
              <a:rPr lang="en-IN" sz="2200">
                <a:solidFill>
                  <a:schemeClr val="tx1">
                    <a:alpha val="80000"/>
                  </a:schemeClr>
                </a:solidFill>
              </a:rPr>
              <a:t>Class imbalance between actually depressed tweets  and suggestive help material .</a:t>
            </a:r>
          </a:p>
          <a:p>
            <a:r>
              <a:rPr lang="en-IN" sz="2200">
                <a:solidFill>
                  <a:schemeClr val="tx1">
                    <a:alpha val="80000"/>
                  </a:schemeClr>
                </a:solidFill>
              </a:rPr>
              <a:t>Difficult to classify between various emotions under depression quadrant and lack of training dataset .</a:t>
            </a:r>
          </a:p>
          <a:p>
            <a:pPr marL="0" indent="0">
              <a:buNone/>
            </a:pPr>
            <a:endParaRPr lang="en-IN" sz="2200">
              <a:solidFill>
                <a:schemeClr val="tx1">
                  <a:alpha val="80000"/>
                </a:schemeClr>
              </a:solidFill>
            </a:endParaRPr>
          </a:p>
          <a:p>
            <a:endParaRPr lang="en-SG" sz="2200">
              <a:solidFill>
                <a:schemeClr val="tx1">
                  <a:alpha val="80000"/>
                </a:schemeClr>
              </a:solidFill>
            </a:endParaRPr>
          </a:p>
        </p:txBody>
      </p:sp>
    </p:spTree>
    <p:extLst>
      <p:ext uri="{BB962C8B-B14F-4D97-AF65-F5344CB8AC3E}">
        <p14:creationId xmlns:p14="http://schemas.microsoft.com/office/powerpoint/2010/main" val="41700714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05AC8-0E9A-4754-A921-A4B2334217C0}"/>
              </a:ext>
            </a:extLst>
          </p:cNvPr>
          <p:cNvSpPr>
            <a:spLocks noGrp="1"/>
          </p:cNvSpPr>
          <p:nvPr>
            <p:ph type="title"/>
          </p:nvPr>
        </p:nvSpPr>
        <p:spPr>
          <a:xfrm>
            <a:off x="841249" y="941832"/>
            <a:ext cx="10506456" cy="2057400"/>
          </a:xfrm>
        </p:spPr>
        <p:txBody>
          <a:bodyPr anchor="b">
            <a:normAutofit/>
          </a:bodyPr>
          <a:lstStyle/>
          <a:p>
            <a:r>
              <a:rPr lang="en-IN" sz="5000" dirty="0">
                <a:latin typeface="American Typewriter" panose="02090604020004020304" pitchFamily="18" charset="77"/>
              </a:rPr>
              <a:t>Current status and future scope</a:t>
            </a:r>
            <a:endParaRPr lang="en-SG" sz="5000" dirty="0">
              <a:latin typeface="American Typewriter" panose="02090604020004020304" pitchFamily="18" charset="77"/>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0F88C33-3EF4-4D36-9D60-2A6F7ACA65F5}"/>
              </a:ext>
            </a:extLst>
          </p:cNvPr>
          <p:cNvSpPr>
            <a:spLocks noGrp="1"/>
          </p:cNvSpPr>
          <p:nvPr>
            <p:ph type="sldNum" sz="quarter" idx="12"/>
          </p:nvPr>
        </p:nvSpPr>
        <p:spPr>
          <a:xfrm>
            <a:off x="8860536" y="6356350"/>
            <a:ext cx="2487168" cy="365125"/>
          </a:xfrm>
        </p:spPr>
        <p:txBody>
          <a:bodyPr>
            <a:normAutofit/>
          </a:bodyPr>
          <a:lstStyle/>
          <a:p>
            <a:pPr>
              <a:spcAft>
                <a:spcPts val="600"/>
              </a:spcAft>
            </a:pPr>
            <a:fld id="{93CCF27A-CE95-4216-9C44-D3866D3BE1EA}" type="slidenum">
              <a:rPr lang="en-SG">
                <a:solidFill>
                  <a:schemeClr val="tx1"/>
                </a:solidFill>
              </a:rPr>
              <a:pPr>
                <a:spcAft>
                  <a:spcPts val="600"/>
                </a:spcAft>
              </a:pPr>
              <a:t>19</a:t>
            </a:fld>
            <a:endParaRPr lang="en-SG">
              <a:solidFill>
                <a:schemeClr val="tx1"/>
              </a:solidFill>
            </a:endParaRPr>
          </a:p>
        </p:txBody>
      </p:sp>
      <p:graphicFrame>
        <p:nvGraphicFramePr>
          <p:cNvPr id="8" name="Content Placeholder 2">
            <a:extLst>
              <a:ext uri="{FF2B5EF4-FFF2-40B4-BE49-F238E27FC236}">
                <a16:creationId xmlns:a16="http://schemas.microsoft.com/office/drawing/2014/main" id="{34B3E031-DDAC-4AAE-BDA9-F71483EB6944}"/>
              </a:ext>
            </a:extLst>
          </p:cNvPr>
          <p:cNvGraphicFramePr>
            <a:graphicFrameLocks noGrp="1"/>
          </p:cNvGraphicFramePr>
          <p:nvPr>
            <p:ph idx="1"/>
            <p:extLst>
              <p:ext uri="{D42A27DB-BD31-4B8C-83A1-F6EECF244321}">
                <p14:modId xmlns:p14="http://schemas.microsoft.com/office/powerpoint/2010/main" val="2351134907"/>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3797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11" name="CustomShape 1"/>
          <p:cNvSpPr/>
          <p:nvPr/>
        </p:nvSpPr>
        <p:spPr>
          <a:xfrm>
            <a:off x="0" y="0"/>
            <a:ext cx="12188520" cy="6857640"/>
          </a:xfrm>
          <a:prstGeom prst="rect">
            <a:avLst/>
          </a:prstGeom>
          <a:solidFill>
            <a:schemeClr val="bg1"/>
          </a:solidFill>
          <a:ln w="12600">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rot="5400000" flipH="1">
            <a:off x="-1410840" y="1410480"/>
            <a:ext cx="6857640" cy="4037400"/>
          </a:xfrm>
          <a:prstGeom prst="rect">
            <a:avLst/>
          </a:prstGeom>
          <a:gradFill rotWithShape="0">
            <a:gsLst>
              <a:gs pos="8000">
                <a:srgbClr val="000000"/>
              </a:gs>
              <a:gs pos="100000">
                <a:srgbClr val="2F5597"/>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rot="5400000" flipH="1">
            <a:off x="-1410840" y="1420560"/>
            <a:ext cx="6857640" cy="4037400"/>
          </a:xfrm>
          <a:prstGeom prst="rect">
            <a:avLst/>
          </a:prstGeom>
          <a:gradFill rotWithShape="0">
            <a:gsLst>
              <a:gs pos="1000">
                <a:srgbClr val="4472C4">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114" name="CustomShape 4"/>
          <p:cNvSpPr/>
          <p:nvPr/>
        </p:nvSpPr>
        <p:spPr>
          <a:xfrm rot="5400000" flipH="1">
            <a:off x="766800" y="3588480"/>
            <a:ext cx="2501640" cy="4037400"/>
          </a:xfrm>
          <a:prstGeom prst="rect">
            <a:avLst/>
          </a:prstGeom>
          <a:gradFill rotWithShape="0">
            <a:gsLst>
              <a:gs pos="2000">
                <a:srgbClr val="4472C4">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115" name="CustomShape 5"/>
          <p:cNvSpPr/>
          <p:nvPr/>
        </p:nvSpPr>
        <p:spPr>
          <a:xfrm rot="20635800">
            <a:off x="-501480" y="969480"/>
            <a:ext cx="3899880" cy="4178520"/>
          </a:xfrm>
          <a:custGeom>
            <a:avLst/>
            <a:gdLst/>
            <a:ahLst/>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4472C4">
                  <a:alpha val="43137"/>
                </a:srgbClr>
              </a:gs>
            </a:gsLst>
            <a:lin ang="834000"/>
          </a:gradFill>
          <a:ln>
            <a:noFill/>
          </a:ln>
        </p:spPr>
        <p:style>
          <a:lnRef idx="2">
            <a:schemeClr val="accent1">
              <a:shade val="50000"/>
            </a:schemeClr>
          </a:lnRef>
          <a:fillRef idx="1">
            <a:schemeClr val="accent1"/>
          </a:fillRef>
          <a:effectRef idx="0">
            <a:schemeClr val="accent1"/>
          </a:effectRef>
          <a:fontRef idx="minor"/>
        </p:style>
      </p:sp>
      <p:sp>
        <p:nvSpPr>
          <p:cNvPr id="116" name="CustomShape 6"/>
          <p:cNvSpPr/>
          <p:nvPr/>
        </p:nvSpPr>
        <p:spPr>
          <a:xfrm rot="5400000" flipH="1">
            <a:off x="-1410840" y="1400400"/>
            <a:ext cx="6857640" cy="4037400"/>
          </a:xfrm>
          <a:prstGeom prst="rect">
            <a:avLst/>
          </a:prstGeom>
          <a:gradFill rotWithShape="0">
            <a:gsLst>
              <a:gs pos="1000">
                <a:srgbClr val="8FAADC">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sp>
      <p:sp>
        <p:nvSpPr>
          <p:cNvPr id="117" name="TextShape 7"/>
          <p:cNvSpPr txBox="1"/>
          <p:nvPr/>
        </p:nvSpPr>
        <p:spPr>
          <a:xfrm>
            <a:off x="290520" y="-74272"/>
            <a:ext cx="3201120" cy="1217478"/>
          </a:xfrm>
          <a:prstGeom prst="rect">
            <a:avLst/>
          </a:prstGeom>
          <a:noFill/>
          <a:ln>
            <a:noFill/>
          </a:ln>
        </p:spPr>
        <p:txBody>
          <a:bodyPr anchor="b">
            <a:normAutofit/>
          </a:bodyPr>
          <a:lstStyle/>
          <a:p>
            <a:pPr algn="r">
              <a:lnSpc>
                <a:spcPct val="90000"/>
              </a:lnSpc>
              <a:tabLst>
                <a:tab pos="0" algn="l"/>
              </a:tabLst>
            </a:pPr>
            <a:r>
              <a:rPr lang="en-US" sz="4000" b="0" strike="noStrike" spc="-1" dirty="0">
                <a:solidFill>
                  <a:srgbClr val="FFFFFF"/>
                </a:solidFill>
                <a:latin typeface="American Typewriter" panose="02090604020004020304" pitchFamily="18" charset="77"/>
              </a:rPr>
              <a:t>Background</a:t>
            </a:r>
            <a:endParaRPr lang="en-US" sz="4000" b="0" strike="noStrike" spc="-1" dirty="0">
              <a:solidFill>
                <a:srgbClr val="000000"/>
              </a:solidFill>
              <a:latin typeface="American Typewriter" panose="02090604020004020304" pitchFamily="18" charset="77"/>
            </a:endParaRPr>
          </a:p>
        </p:txBody>
      </p:sp>
      <p:sp>
        <p:nvSpPr>
          <p:cNvPr id="118" name="CustomShape 8"/>
          <p:cNvSpPr/>
          <p:nvPr/>
        </p:nvSpPr>
        <p:spPr>
          <a:xfrm>
            <a:off x="4581720" y="649440"/>
            <a:ext cx="7319760" cy="554580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70000" lnSpcReduction="20000"/>
          </a:bodyPr>
          <a:lstStyle/>
          <a:p>
            <a:pPr marL="228600">
              <a:lnSpc>
                <a:spcPct val="90000"/>
              </a:lnSpc>
              <a:spcAft>
                <a:spcPts val="601"/>
              </a:spcAft>
              <a:buClr>
                <a:srgbClr val="000000"/>
              </a:buClr>
            </a:pPr>
            <a:endParaRPr lang="en-US" sz="2000" b="0" strike="noStrike" spc="-1" dirty="0">
              <a:latin typeface="Arial"/>
              <a:cs typeface="Arial"/>
            </a:endParaRPr>
          </a:p>
          <a:p>
            <a:pPr marL="457200" indent="-227965">
              <a:lnSpc>
                <a:spcPct val="90000"/>
              </a:lnSpc>
              <a:spcAft>
                <a:spcPts val="601"/>
              </a:spcAft>
              <a:buClr>
                <a:srgbClr val="000000"/>
              </a:buClr>
              <a:buFont typeface="Arial"/>
              <a:buChar char="•"/>
            </a:pPr>
            <a:endParaRPr lang="en-US" sz="2000" dirty="0">
              <a:latin typeface="-apple-system"/>
            </a:endParaRPr>
          </a:p>
          <a:p>
            <a:pPr marL="457200" indent="-227965">
              <a:lnSpc>
                <a:spcPct val="90000"/>
              </a:lnSpc>
              <a:spcAft>
                <a:spcPts val="601"/>
              </a:spcAft>
              <a:buClr>
                <a:srgbClr val="000000"/>
              </a:buClr>
              <a:buFont typeface="Arial"/>
              <a:buChar char="•"/>
            </a:pPr>
            <a:endParaRPr lang="en-US" sz="2000" dirty="0">
              <a:latin typeface="-apple-system"/>
            </a:endParaRPr>
          </a:p>
          <a:p>
            <a:pPr marL="457200" indent="-227965">
              <a:lnSpc>
                <a:spcPct val="90000"/>
              </a:lnSpc>
              <a:spcAft>
                <a:spcPts val="601"/>
              </a:spcAft>
              <a:buClr>
                <a:srgbClr val="000000"/>
              </a:buClr>
              <a:buFont typeface="Arial"/>
              <a:buChar char="•"/>
            </a:pPr>
            <a:r>
              <a:rPr lang="en-US" sz="2000" dirty="0"/>
              <a:t>- Depression is a serious</a:t>
            </a:r>
            <a:r>
              <a:rPr lang="en-US" sz="2000" b="0" i="0" dirty="0">
                <a:effectLst/>
              </a:rPr>
              <a:t> health condition causing</a:t>
            </a:r>
            <a:r>
              <a:rPr lang="en-US" sz="2000" dirty="0"/>
              <a:t> - </a:t>
            </a:r>
            <a:endParaRPr lang="en-US" dirty="0">
              <a:cs typeface="Arial"/>
            </a:endParaRPr>
          </a:p>
          <a:p>
            <a:pPr marL="1600200" lvl="2" indent="-457200">
              <a:lnSpc>
                <a:spcPct val="90000"/>
              </a:lnSpc>
              <a:spcAft>
                <a:spcPts val="601"/>
              </a:spcAft>
              <a:buFont typeface="Wingdings,Sans-Serif"/>
              <a:buChar char="ü"/>
            </a:pPr>
            <a:r>
              <a:rPr lang="en-US" sz="2000" dirty="0">
                <a:ea typeface="+mn-lt"/>
                <a:cs typeface="+mn-lt"/>
              </a:rPr>
              <a:t>Constant thoughts of traumatic memories </a:t>
            </a:r>
            <a:endParaRPr lang="en-US" dirty="0"/>
          </a:p>
          <a:p>
            <a:pPr marL="1600200" lvl="2" indent="-457200">
              <a:lnSpc>
                <a:spcPct val="90000"/>
              </a:lnSpc>
              <a:spcAft>
                <a:spcPts val="601"/>
              </a:spcAft>
              <a:buFont typeface="Wingdings,Sans-Serif"/>
              <a:buChar char="ü"/>
            </a:pPr>
            <a:r>
              <a:rPr lang="en-US" sz="2000" dirty="0">
                <a:ea typeface="+mn-lt"/>
                <a:cs typeface="+mn-lt"/>
              </a:rPr>
              <a:t>Insomnia</a:t>
            </a:r>
          </a:p>
          <a:p>
            <a:pPr marL="1600200" lvl="2" indent="-457200">
              <a:lnSpc>
                <a:spcPct val="90000"/>
              </a:lnSpc>
              <a:spcAft>
                <a:spcPts val="601"/>
              </a:spcAft>
              <a:buFont typeface="Wingdings,Sans-Serif"/>
              <a:buChar char="ü"/>
            </a:pPr>
            <a:r>
              <a:rPr lang="en-US" sz="2000" dirty="0">
                <a:ea typeface="+mn-lt"/>
                <a:cs typeface="+mn-lt"/>
              </a:rPr>
              <a:t>Anxiety </a:t>
            </a:r>
          </a:p>
          <a:p>
            <a:pPr marL="1600200" lvl="2" indent="-457200">
              <a:lnSpc>
                <a:spcPct val="90000"/>
              </a:lnSpc>
              <a:spcAft>
                <a:spcPts val="601"/>
              </a:spcAft>
              <a:buFont typeface="Wingdings,Sans-Serif"/>
              <a:buChar char="ü"/>
            </a:pPr>
            <a:r>
              <a:rPr lang="en-US" sz="2000" dirty="0">
                <a:ea typeface="+mn-lt"/>
                <a:cs typeface="+mn-lt"/>
              </a:rPr>
              <a:t>Suicidal tendencies (worst case)</a:t>
            </a:r>
            <a:endParaRPr lang="en-US" dirty="0"/>
          </a:p>
          <a:p>
            <a:pPr marL="914400" lvl="1" indent="-227965">
              <a:lnSpc>
                <a:spcPct val="90000"/>
              </a:lnSpc>
              <a:spcAft>
                <a:spcPts val="601"/>
              </a:spcAft>
              <a:buClr>
                <a:srgbClr val="000000"/>
              </a:buClr>
              <a:buFont typeface="Arial"/>
              <a:buChar char="•"/>
            </a:pPr>
            <a:endParaRPr lang="en-US" sz="2000" dirty="0">
              <a:ea typeface="+mn-lt"/>
              <a:cs typeface="+mn-lt"/>
            </a:endParaRPr>
          </a:p>
          <a:p>
            <a:pPr marL="914400" lvl="1" indent="-227965">
              <a:lnSpc>
                <a:spcPct val="90000"/>
              </a:lnSpc>
              <a:spcAft>
                <a:spcPts val="601"/>
              </a:spcAft>
              <a:buClr>
                <a:srgbClr val="000000"/>
              </a:buClr>
              <a:buFont typeface="Arial"/>
              <a:buChar char="•"/>
            </a:pPr>
            <a:r>
              <a:rPr lang="en-US" sz="2000" dirty="0">
                <a:ea typeface="+mn-lt"/>
                <a:cs typeface="+mn-lt"/>
              </a:rPr>
              <a:t>Worldwide affecting more than 264 million people of all age groups (WHO)</a:t>
            </a:r>
          </a:p>
          <a:p>
            <a:pPr marL="457200" indent="-227965">
              <a:lnSpc>
                <a:spcPct val="90000"/>
              </a:lnSpc>
              <a:spcAft>
                <a:spcPts val="601"/>
              </a:spcAft>
              <a:buClr>
                <a:srgbClr val="000000"/>
              </a:buClr>
              <a:buFont typeface="Arial"/>
              <a:buChar char="•"/>
            </a:pPr>
            <a:endParaRPr lang="en-US" sz="2000" dirty="0">
              <a:cs typeface="Arial" panose="020B0604020202020204"/>
            </a:endParaRPr>
          </a:p>
          <a:p>
            <a:pPr marL="457200" indent="-227965">
              <a:lnSpc>
                <a:spcPct val="90000"/>
              </a:lnSpc>
              <a:spcAft>
                <a:spcPts val="601"/>
              </a:spcAft>
              <a:buClr>
                <a:srgbClr val="000000"/>
              </a:buClr>
              <a:buFont typeface="Arial"/>
              <a:buChar char="•"/>
            </a:pPr>
            <a:r>
              <a:rPr lang="en-US" sz="2000" dirty="0"/>
              <a:t>- </a:t>
            </a:r>
            <a:r>
              <a:rPr lang="en-US" sz="2000" b="0" i="0" dirty="0">
                <a:effectLst/>
              </a:rPr>
              <a:t>With the growth of </a:t>
            </a:r>
            <a:r>
              <a:rPr lang="en-US" sz="2000" dirty="0"/>
              <a:t>Social Media Platforms, </a:t>
            </a:r>
            <a:endParaRPr lang="en-US" dirty="0">
              <a:cs typeface="Arial"/>
            </a:endParaRPr>
          </a:p>
          <a:p>
            <a:pPr marL="914400" lvl="1" indent="-227965">
              <a:lnSpc>
                <a:spcPct val="90000"/>
              </a:lnSpc>
              <a:spcAft>
                <a:spcPts val="601"/>
              </a:spcAft>
              <a:buClr>
                <a:srgbClr val="000000"/>
              </a:buClr>
              <a:buFont typeface="Arial"/>
              <a:buChar char="•"/>
            </a:pPr>
            <a:r>
              <a:rPr lang="en-US" sz="2000" dirty="0"/>
              <a:t>- People</a:t>
            </a:r>
            <a:r>
              <a:rPr lang="en-US" sz="2000" b="0" i="0" dirty="0">
                <a:effectLst/>
              </a:rPr>
              <a:t> tend to</a:t>
            </a:r>
            <a:r>
              <a:rPr lang="en-US" sz="2000" dirty="0"/>
              <a:t> express</a:t>
            </a:r>
            <a:r>
              <a:rPr lang="en-US" sz="2000" b="0" i="0" dirty="0">
                <a:effectLst/>
              </a:rPr>
              <a:t> their </a:t>
            </a:r>
            <a:r>
              <a:rPr lang="en-US" sz="2000" dirty="0"/>
              <a:t>opinions, emotions </a:t>
            </a:r>
            <a:endParaRPr lang="en-US" dirty="0">
              <a:cs typeface="Arial"/>
            </a:endParaRPr>
          </a:p>
          <a:p>
            <a:pPr marL="914400" lvl="1" indent="-227965">
              <a:lnSpc>
                <a:spcPct val="90000"/>
              </a:lnSpc>
              <a:spcAft>
                <a:spcPts val="601"/>
              </a:spcAft>
              <a:buClr>
                <a:srgbClr val="000000"/>
              </a:buClr>
              <a:buFont typeface="Arial"/>
              <a:buChar char="•"/>
            </a:pPr>
            <a:r>
              <a:rPr lang="en-US" sz="2000" dirty="0"/>
              <a:t>- Share </a:t>
            </a:r>
            <a:r>
              <a:rPr lang="en-US" sz="2000" b="0" i="0" dirty="0">
                <a:effectLst/>
              </a:rPr>
              <a:t>activities </a:t>
            </a:r>
            <a:r>
              <a:rPr lang="en-US" sz="2000" dirty="0"/>
              <a:t>updates </a:t>
            </a:r>
            <a:r>
              <a:rPr lang="en-US" sz="2000" b="0" i="0" dirty="0">
                <a:effectLst/>
              </a:rPr>
              <a:t>online </a:t>
            </a:r>
            <a:r>
              <a:rPr lang="en-US" sz="2000" dirty="0"/>
              <a:t>that reflects</a:t>
            </a:r>
            <a:r>
              <a:rPr lang="en-US" sz="2000" b="0" i="0" dirty="0">
                <a:effectLst/>
              </a:rPr>
              <a:t> their </a:t>
            </a:r>
            <a:r>
              <a:rPr lang="en-US" sz="2000" dirty="0"/>
              <a:t>mood and </a:t>
            </a:r>
            <a:r>
              <a:rPr lang="en-US" sz="2000" dirty="0">
                <a:ea typeface="+mn-lt"/>
                <a:cs typeface="+mn-lt"/>
              </a:rPr>
              <a:t>mental </a:t>
            </a:r>
            <a:r>
              <a:rPr lang="en-US" sz="2000" dirty="0"/>
              <a:t>health </a:t>
            </a:r>
            <a:endParaRPr lang="en-US" dirty="0">
              <a:cs typeface="Arial"/>
            </a:endParaRPr>
          </a:p>
          <a:p>
            <a:pPr marL="914400" lvl="1" indent="-227965">
              <a:lnSpc>
                <a:spcPct val="90000"/>
              </a:lnSpc>
              <a:spcAft>
                <a:spcPts val="601"/>
              </a:spcAft>
              <a:buClr>
                <a:srgbClr val="000000"/>
              </a:buClr>
              <a:buFont typeface="Arial"/>
              <a:buChar char="•"/>
            </a:pPr>
            <a:endParaRPr lang="en-US" sz="2000" dirty="0"/>
          </a:p>
          <a:p>
            <a:pPr marL="914400" lvl="1" indent="-227965">
              <a:lnSpc>
                <a:spcPct val="90000"/>
              </a:lnSpc>
              <a:spcAft>
                <a:spcPts val="601"/>
              </a:spcAft>
              <a:buClr>
                <a:srgbClr val="000000"/>
              </a:buClr>
              <a:buFont typeface="Arial"/>
              <a:buChar char="•"/>
            </a:pPr>
            <a:r>
              <a:rPr lang="en-US" sz="2000" dirty="0"/>
              <a:t>This can be good for analysis and recommendation by applying AI techniques</a:t>
            </a:r>
            <a:endParaRPr lang="en-US" dirty="0">
              <a:cs typeface="Arial"/>
            </a:endParaRPr>
          </a:p>
          <a:p>
            <a:pPr marL="457200" indent="-227965">
              <a:lnSpc>
                <a:spcPct val="90000"/>
              </a:lnSpc>
              <a:spcAft>
                <a:spcPts val="601"/>
              </a:spcAft>
              <a:buClr>
                <a:srgbClr val="000000"/>
              </a:buClr>
              <a:buFont typeface="Arial"/>
              <a:buChar char="•"/>
            </a:pPr>
            <a:endParaRPr lang="en-US" sz="2000" dirty="0"/>
          </a:p>
          <a:p>
            <a:pPr marL="457200" indent="-227965">
              <a:lnSpc>
                <a:spcPct val="90000"/>
              </a:lnSpc>
              <a:spcAft>
                <a:spcPts val="601"/>
              </a:spcAft>
              <a:buClr>
                <a:srgbClr val="000000"/>
              </a:buClr>
              <a:buFont typeface="Arial"/>
              <a:buChar char="•"/>
            </a:pPr>
            <a:r>
              <a:rPr lang="en-US" sz="2000" dirty="0"/>
              <a:t>- </a:t>
            </a:r>
            <a:r>
              <a:rPr lang="en-US" sz="2000" b="0" i="0" dirty="0">
                <a:effectLst/>
              </a:rPr>
              <a:t>Finding these indicators will help in early diagnosis and </a:t>
            </a:r>
            <a:r>
              <a:rPr lang="en-US" sz="2000" dirty="0"/>
              <a:t>help potential victims </a:t>
            </a:r>
            <a:endParaRPr lang="en-US" sz="2000" spc="-1" dirty="0">
              <a:cs typeface="Arial"/>
            </a:endParaRPr>
          </a:p>
          <a:p>
            <a:pPr marL="914400" lvl="1" indent="-227965">
              <a:lnSpc>
                <a:spcPct val="90000"/>
              </a:lnSpc>
              <a:spcAft>
                <a:spcPts val="601"/>
              </a:spcAft>
              <a:buClr>
                <a:srgbClr val="000000"/>
              </a:buClr>
              <a:buFont typeface="Arial"/>
              <a:buChar char="•"/>
            </a:pPr>
            <a:r>
              <a:rPr lang="en-US" sz="2000" spc="-1" dirty="0"/>
              <a:t>Emotions Considered in our case - </a:t>
            </a:r>
            <a:endParaRPr lang="en-US" sz="2000" b="0" strike="noStrike" spc="-1" dirty="0">
              <a:cs typeface="Arial"/>
            </a:endParaRPr>
          </a:p>
          <a:p>
            <a:pPr marL="1600200" lvl="2" indent="-457200">
              <a:lnSpc>
                <a:spcPct val="90000"/>
              </a:lnSpc>
              <a:spcAft>
                <a:spcPts val="601"/>
              </a:spcAft>
              <a:buClr>
                <a:schemeClr val="tx1"/>
              </a:buClr>
              <a:buFont typeface="Wingdings" panose="05000000000000000000" pitchFamily="2" charset="2"/>
              <a:buChar char="ü"/>
            </a:pPr>
            <a:r>
              <a:rPr lang="en-US" sz="2000" dirty="0">
                <a:ea typeface="+mn-lt"/>
                <a:cs typeface="+mn-lt"/>
              </a:rPr>
              <a:t>Stress</a:t>
            </a:r>
          </a:p>
          <a:p>
            <a:pPr marL="1600200" lvl="2" indent="-457200">
              <a:lnSpc>
                <a:spcPct val="90000"/>
              </a:lnSpc>
              <a:spcAft>
                <a:spcPts val="601"/>
              </a:spcAft>
              <a:buClr>
                <a:srgbClr val="FFFFFF"/>
              </a:buClr>
              <a:buFont typeface="Wingdings" panose="05000000000000000000" pitchFamily="2" charset="2"/>
              <a:buChar char="ü"/>
            </a:pPr>
            <a:r>
              <a:rPr lang="en-US" sz="2000" dirty="0"/>
              <a:t>Depression</a:t>
            </a:r>
            <a:endParaRPr lang="en-US" dirty="0">
              <a:cs typeface="Arial" panose="020B0604020202020204"/>
            </a:endParaRPr>
          </a:p>
          <a:p>
            <a:pPr marL="1600200" lvl="2" indent="-457200">
              <a:lnSpc>
                <a:spcPct val="90000"/>
              </a:lnSpc>
              <a:spcAft>
                <a:spcPts val="601"/>
              </a:spcAft>
              <a:buClr>
                <a:schemeClr val="tx1"/>
              </a:buClr>
              <a:buFont typeface="Wingdings" panose="05000000000000000000" pitchFamily="2" charset="2"/>
              <a:buChar char="ü"/>
            </a:pPr>
            <a:r>
              <a:rPr lang="en-US" sz="2000" dirty="0"/>
              <a:t>Anxiety</a:t>
            </a:r>
          </a:p>
          <a:p>
            <a:pPr marL="1600200" lvl="2" indent="-457200">
              <a:lnSpc>
                <a:spcPct val="90000"/>
              </a:lnSpc>
              <a:spcAft>
                <a:spcPts val="601"/>
              </a:spcAft>
              <a:buClr>
                <a:schemeClr val="tx1"/>
              </a:buClr>
              <a:buFont typeface="Wingdings" panose="05000000000000000000" pitchFamily="2" charset="2"/>
              <a:buChar char="ü"/>
            </a:pPr>
            <a:r>
              <a:rPr lang="en-US" sz="2000" dirty="0"/>
              <a:t>Fear</a:t>
            </a:r>
          </a:p>
          <a:p>
            <a:pPr marL="1600200" lvl="2" indent="-457200">
              <a:lnSpc>
                <a:spcPct val="90000"/>
              </a:lnSpc>
              <a:spcAft>
                <a:spcPts val="601"/>
              </a:spcAft>
              <a:buClr>
                <a:schemeClr val="tx1"/>
              </a:buClr>
              <a:buFont typeface="Wingdings" panose="05000000000000000000" pitchFamily="2" charset="2"/>
              <a:buChar char="ü"/>
            </a:pPr>
            <a:r>
              <a:rPr lang="en-US" sz="2000" dirty="0"/>
              <a:t>Loneliness</a:t>
            </a:r>
          </a:p>
          <a:p>
            <a:pPr marL="457200" indent="-227965">
              <a:lnSpc>
                <a:spcPct val="90000"/>
              </a:lnSpc>
              <a:spcAft>
                <a:spcPts val="601"/>
              </a:spcAft>
              <a:buClr>
                <a:srgbClr val="000000"/>
              </a:buClr>
              <a:buFont typeface="Arial"/>
              <a:buChar char="•"/>
            </a:pPr>
            <a:endParaRPr lang="en-US" sz="2000" b="0" strike="noStrike" spc="-1" dirty="0">
              <a:latin typeface="Arial"/>
              <a:cs typeface="Arial"/>
            </a:endParaRPr>
          </a:p>
          <a:p>
            <a:pPr>
              <a:lnSpc>
                <a:spcPct val="90000"/>
              </a:lnSpc>
              <a:spcAft>
                <a:spcPts val="601"/>
              </a:spcAft>
            </a:pPr>
            <a:endParaRPr lang="en-US" sz="2000" b="0" strike="noStrike" spc="-1" dirty="0">
              <a:latin typeface="Arial"/>
            </a:endParaRPr>
          </a:p>
          <a:p>
            <a:pPr>
              <a:lnSpc>
                <a:spcPct val="90000"/>
              </a:lnSpc>
              <a:spcAft>
                <a:spcPts val="601"/>
              </a:spcAft>
            </a:pPr>
            <a:endParaRPr lang="en-US" sz="2000" b="0" strike="noStrike" spc="-1" dirty="0">
              <a:latin typeface="Arial"/>
            </a:endParaRPr>
          </a:p>
          <a:p>
            <a:pPr>
              <a:lnSpc>
                <a:spcPct val="90000"/>
              </a:lnSpc>
              <a:spcAft>
                <a:spcPts val="601"/>
              </a:spcAft>
            </a:pPr>
            <a:endParaRPr lang="en-US" sz="2000" b="0" strike="noStrike" spc="-1" dirty="0">
              <a:latin typeface="Arial"/>
            </a:endParaRPr>
          </a:p>
          <a:p>
            <a:pPr>
              <a:lnSpc>
                <a:spcPct val="90000"/>
              </a:lnSpc>
              <a:spcAft>
                <a:spcPts val="601"/>
              </a:spcAft>
            </a:pPr>
            <a:endParaRPr lang="en-US" sz="2000" b="0" strike="noStrike" spc="-1" dirty="0">
              <a:latin typeface="Arial"/>
            </a:endParaRPr>
          </a:p>
        </p:txBody>
      </p:sp>
      <p:pic>
        <p:nvPicPr>
          <p:cNvPr id="119" name="Google Shape;105;gee28caff15_4_14" descr="Chart&#10;&#10;Description automatically generated with low confidence"/>
          <p:cNvPicPr/>
          <p:nvPr/>
        </p:nvPicPr>
        <p:blipFill>
          <a:blip r:embed="rId3"/>
          <a:stretch/>
        </p:blipFill>
        <p:spPr>
          <a:xfrm>
            <a:off x="122618" y="1152927"/>
            <a:ext cx="4903072" cy="5203441"/>
          </a:xfrm>
          <a:prstGeom prst="rect">
            <a:avLst/>
          </a:prstGeom>
          <a:ln>
            <a:noFill/>
          </a:ln>
        </p:spPr>
      </p:pic>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45 Thank You Presentation Videos Stock Videos and Royalty-Free Footage -  iStock">
            <a:extLst>
              <a:ext uri="{FF2B5EF4-FFF2-40B4-BE49-F238E27FC236}">
                <a16:creationId xmlns:a16="http://schemas.microsoft.com/office/drawing/2014/main" id="{AD662AFC-65D9-1442-96BC-465A2FB6C2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1"/>
          <a:stretch/>
        </p:blipFill>
        <p:spPr bwMode="auto">
          <a:xfrm>
            <a:off x="1" y="10"/>
            <a:ext cx="11862683"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6F0AFA6-649F-4838-A513-0645837ACB4D}"/>
              </a:ext>
            </a:extLst>
          </p:cNvPr>
          <p:cNvSpPr>
            <a:spLocks noGrp="1"/>
          </p:cNvSpPr>
          <p:nvPr>
            <p:ph type="sldNum" sz="quarter" idx="12"/>
          </p:nvPr>
        </p:nvSpPr>
        <p:spPr>
          <a:xfrm>
            <a:off x="10668000" y="6356350"/>
            <a:ext cx="685800" cy="365125"/>
          </a:xfrm>
        </p:spPr>
        <p:txBody>
          <a:bodyPr vert="horz" lIns="91440" tIns="45720" rIns="91440" bIns="45720" rtlCol="0" anchor="ctr">
            <a:normAutofit/>
          </a:bodyPr>
          <a:lstStyle/>
          <a:p>
            <a:pPr>
              <a:spcAft>
                <a:spcPts val="600"/>
              </a:spcAft>
            </a:pPr>
            <a:fld id="{93CCF27A-CE95-4216-9C44-D3866D3BE1EA}" type="slidenum">
              <a:rPr lang="en-US" smtClean="0"/>
              <a:pPr>
                <a:spcAft>
                  <a:spcPts val="600"/>
                </a:spcAft>
              </a:pPr>
              <a:t>20</a:t>
            </a:fld>
            <a:endParaRPr lang="en-US"/>
          </a:p>
        </p:txBody>
      </p:sp>
    </p:spTree>
    <p:extLst>
      <p:ext uri="{BB962C8B-B14F-4D97-AF65-F5344CB8AC3E}">
        <p14:creationId xmlns:p14="http://schemas.microsoft.com/office/powerpoint/2010/main" val="70561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12CB578-28CC-4B88-8E63-5086DD6C8BAA}"/>
              </a:ext>
            </a:extLst>
          </p:cNvPr>
          <p:cNvPicPr>
            <a:picLocks noChangeAspect="1"/>
          </p:cNvPicPr>
          <p:nvPr/>
        </p:nvPicPr>
        <p:blipFill>
          <a:blip r:embed="rId2"/>
          <a:stretch>
            <a:fillRect/>
          </a:stretch>
        </p:blipFill>
        <p:spPr>
          <a:xfrm rot="900000">
            <a:off x="3776582" y="3511905"/>
            <a:ext cx="8134350" cy="1809750"/>
          </a:xfrm>
          <a:prstGeom prst="rect">
            <a:avLst/>
          </a:prstGeom>
        </p:spPr>
      </p:pic>
      <p:pic>
        <p:nvPicPr>
          <p:cNvPr id="5" name="Picture 4">
            <a:extLst>
              <a:ext uri="{FF2B5EF4-FFF2-40B4-BE49-F238E27FC236}">
                <a16:creationId xmlns:a16="http://schemas.microsoft.com/office/drawing/2014/main" id="{F7671813-034C-4F71-B568-372B053F4A85}"/>
              </a:ext>
            </a:extLst>
          </p:cNvPr>
          <p:cNvPicPr>
            <a:picLocks noChangeAspect="1"/>
          </p:cNvPicPr>
          <p:nvPr/>
        </p:nvPicPr>
        <p:blipFill>
          <a:blip r:embed="rId3"/>
          <a:stretch>
            <a:fillRect/>
          </a:stretch>
        </p:blipFill>
        <p:spPr>
          <a:xfrm rot="20400000">
            <a:off x="1328691" y="946983"/>
            <a:ext cx="5272088" cy="2177466"/>
          </a:xfrm>
          <a:prstGeom prst="rect">
            <a:avLst/>
          </a:prstGeom>
        </p:spPr>
      </p:pic>
      <p:pic>
        <p:nvPicPr>
          <p:cNvPr id="7" name="Picture 6">
            <a:extLst>
              <a:ext uri="{FF2B5EF4-FFF2-40B4-BE49-F238E27FC236}">
                <a16:creationId xmlns:a16="http://schemas.microsoft.com/office/drawing/2014/main" id="{B54D6B75-F6B7-4AD0-B7FB-1887D806D416}"/>
              </a:ext>
            </a:extLst>
          </p:cNvPr>
          <p:cNvPicPr>
            <a:picLocks noChangeAspect="1"/>
          </p:cNvPicPr>
          <p:nvPr/>
        </p:nvPicPr>
        <p:blipFill>
          <a:blip r:embed="rId4"/>
          <a:stretch>
            <a:fillRect/>
          </a:stretch>
        </p:blipFill>
        <p:spPr>
          <a:xfrm rot="900000">
            <a:off x="5815787" y="1494272"/>
            <a:ext cx="6553200" cy="1650172"/>
          </a:xfrm>
          <a:prstGeom prst="rect">
            <a:avLst/>
          </a:prstGeom>
        </p:spPr>
      </p:pic>
      <p:pic>
        <p:nvPicPr>
          <p:cNvPr id="9" name="Picture 8">
            <a:extLst>
              <a:ext uri="{FF2B5EF4-FFF2-40B4-BE49-F238E27FC236}">
                <a16:creationId xmlns:a16="http://schemas.microsoft.com/office/drawing/2014/main" id="{8D26E05D-A957-434E-A630-7C19E33C6755}"/>
              </a:ext>
            </a:extLst>
          </p:cNvPr>
          <p:cNvPicPr>
            <a:picLocks noChangeAspect="1"/>
          </p:cNvPicPr>
          <p:nvPr/>
        </p:nvPicPr>
        <p:blipFill>
          <a:blip r:embed="rId5"/>
          <a:stretch>
            <a:fillRect/>
          </a:stretch>
        </p:blipFill>
        <p:spPr>
          <a:xfrm rot="-300000">
            <a:off x="1336630" y="5239018"/>
            <a:ext cx="7858125" cy="812153"/>
          </a:xfrm>
          <a:prstGeom prst="rect">
            <a:avLst/>
          </a:prstGeom>
        </p:spPr>
      </p:pic>
    </p:spTree>
    <p:extLst>
      <p:ext uri="{BB962C8B-B14F-4D97-AF65-F5344CB8AC3E}">
        <p14:creationId xmlns:p14="http://schemas.microsoft.com/office/powerpoint/2010/main" val="329844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6" name="CustomShape 1"/>
          <p:cNvSpPr/>
          <p:nvPr/>
        </p:nvSpPr>
        <p:spPr>
          <a:xfrm>
            <a:off x="-10080" y="0"/>
            <a:ext cx="2597400" cy="6857640"/>
          </a:xfrm>
          <a:prstGeom prst="rect">
            <a:avLst/>
          </a:prstGeom>
          <a:solidFill>
            <a:schemeClr val="accent1">
              <a:alpha val="90000"/>
            </a:schemeClr>
          </a:solidFill>
          <a:ln>
            <a:noFill/>
          </a:ln>
          <a:effectLst>
            <a:outerShdw blurRad="40000" dist="23040" dir="5400000" rotWithShape="0">
              <a:srgbClr val="000000">
                <a:alpha val="35000"/>
              </a:srgbClr>
            </a:outerShdw>
          </a:effectLst>
        </p:spPr>
        <p:style>
          <a:lnRef idx="0">
            <a:scrgbClr r="0" g="0" b="0"/>
          </a:lnRef>
          <a:fillRef idx="0">
            <a:scrgbClr r="0" g="0" b="0"/>
          </a:fillRef>
          <a:effectRef idx="2">
            <a:scrgbClr r="0" g="0" b="0"/>
          </a:effectRef>
          <a:fontRef idx="minor"/>
        </p:style>
      </p:sp>
      <p:sp>
        <p:nvSpPr>
          <p:cNvPr id="107" name="TextShape 2"/>
          <p:cNvSpPr txBox="1"/>
          <p:nvPr/>
        </p:nvSpPr>
        <p:spPr>
          <a:xfrm>
            <a:off x="4091040" y="1817280"/>
            <a:ext cx="7240320" cy="2630880"/>
          </a:xfrm>
          <a:prstGeom prst="rect">
            <a:avLst/>
          </a:prstGeom>
          <a:noFill/>
          <a:ln>
            <a:noFill/>
          </a:ln>
        </p:spPr>
        <p:txBody>
          <a:bodyPr anchor="ctr">
            <a:noAutofit/>
          </a:bodyPr>
          <a:lstStyle/>
          <a:p>
            <a:pPr marL="18000">
              <a:lnSpc>
                <a:spcPct val="90000"/>
              </a:lnSpc>
              <a:buClr>
                <a:srgbClr val="000000"/>
              </a:buClr>
            </a:pPr>
            <a:r>
              <a:rPr lang="en-US" sz="1600" b="1" i="0" dirty="0">
                <a:effectLst/>
                <a:latin typeface="-apple-system"/>
              </a:rPr>
              <a:t>How Social  Media Can help?</a:t>
            </a:r>
          </a:p>
          <a:p>
            <a:pPr marL="18000">
              <a:lnSpc>
                <a:spcPct val="90000"/>
              </a:lnSpc>
              <a:buClr>
                <a:srgbClr val="000000"/>
              </a:buClr>
            </a:pPr>
            <a:endParaRPr lang="en-US" sz="1600" b="1" dirty="0">
              <a:latin typeface="-apple-system"/>
            </a:endParaRPr>
          </a:p>
          <a:p>
            <a:pPr marL="18000">
              <a:lnSpc>
                <a:spcPct val="90000"/>
              </a:lnSpc>
              <a:spcBef>
                <a:spcPts val="1001"/>
              </a:spcBef>
              <a:buClr>
                <a:srgbClr val="000000"/>
              </a:buClr>
            </a:pPr>
            <a:r>
              <a:rPr lang="en-US" sz="1600" b="1" dirty="0">
                <a:latin typeface="Century" panose="02040604050505020304" pitchFamily="18" charset="0"/>
              </a:rPr>
              <a:t>Platform </a:t>
            </a:r>
            <a:r>
              <a:rPr lang="en-US" sz="1600" dirty="0">
                <a:latin typeface="Century" panose="02040604050505020304" pitchFamily="18" charset="0"/>
              </a:rPr>
              <a:t>– to outlet individual’s thoughts and emotions, </a:t>
            </a:r>
          </a:p>
          <a:p>
            <a:pPr marL="18000">
              <a:lnSpc>
                <a:spcPct val="90000"/>
              </a:lnSpc>
              <a:spcBef>
                <a:spcPts val="1001"/>
              </a:spcBef>
              <a:buClr>
                <a:srgbClr val="000000"/>
              </a:buClr>
            </a:pPr>
            <a:r>
              <a:rPr lang="en-US" sz="1600" b="1" dirty="0">
                <a:latin typeface="Century" panose="02040604050505020304" pitchFamily="18" charset="0"/>
              </a:rPr>
              <a:t>Anonymity  - </a:t>
            </a:r>
            <a:r>
              <a:rPr lang="en-US" sz="1600" dirty="0">
                <a:latin typeface="Century" panose="02040604050505020304" pitchFamily="18" charset="0"/>
              </a:rPr>
              <a:t>Offers level of anonymity, to make people uninhibited in their expressions.</a:t>
            </a:r>
          </a:p>
          <a:p>
            <a:pPr marL="62280">
              <a:lnSpc>
                <a:spcPct val="90000"/>
              </a:lnSpc>
              <a:spcBef>
                <a:spcPts val="1001"/>
              </a:spcBef>
              <a:buClr>
                <a:srgbClr val="000000"/>
              </a:buClr>
            </a:pPr>
            <a:r>
              <a:rPr lang="en-US" sz="1600" b="1" dirty="0">
                <a:latin typeface="Century" panose="02040604050505020304" pitchFamily="18" charset="0"/>
              </a:rPr>
              <a:t>Opportunity -</a:t>
            </a:r>
            <a:r>
              <a:rPr lang="en-US" sz="1600" dirty="0">
                <a:latin typeface="Century" panose="02040604050505020304" pitchFamily="18" charset="0"/>
              </a:rPr>
              <a:t> it provides a good opportunity to identify potential depression in the users and from there offer suitable support</a:t>
            </a:r>
          </a:p>
          <a:p>
            <a:pPr marL="62280">
              <a:lnSpc>
                <a:spcPct val="90000"/>
              </a:lnSpc>
              <a:spcBef>
                <a:spcPts val="1001"/>
              </a:spcBef>
              <a:buClr>
                <a:srgbClr val="000000"/>
              </a:buClr>
            </a:pPr>
            <a:endParaRPr lang="en-US" sz="1600" dirty="0">
              <a:latin typeface="Century" panose="02040604050505020304" pitchFamily="18" charset="0"/>
            </a:endParaRPr>
          </a:p>
          <a:p>
            <a:pPr marL="62280">
              <a:lnSpc>
                <a:spcPct val="90000"/>
              </a:lnSpc>
              <a:spcBef>
                <a:spcPts val="1001"/>
              </a:spcBef>
              <a:buClr>
                <a:srgbClr val="000000"/>
              </a:buClr>
            </a:pPr>
            <a:r>
              <a:rPr lang="en-US" sz="1600" b="1" dirty="0">
                <a:latin typeface="Century" panose="02040604050505020304" pitchFamily="18" charset="0"/>
              </a:rPr>
              <a:t>Shortcomings of Human experts ?</a:t>
            </a:r>
          </a:p>
          <a:p>
            <a:pPr marL="348030" indent="-285750">
              <a:lnSpc>
                <a:spcPct val="90000"/>
              </a:lnSpc>
              <a:spcBef>
                <a:spcPts val="1001"/>
              </a:spcBef>
              <a:buClr>
                <a:srgbClr val="000000"/>
              </a:buClr>
              <a:buFontTx/>
              <a:buChar char="-"/>
            </a:pPr>
            <a:r>
              <a:rPr lang="en-US" sz="1600" dirty="0">
                <a:latin typeface="Century" panose="02040604050505020304" pitchFamily="18" charset="0"/>
              </a:rPr>
              <a:t>Expensive</a:t>
            </a:r>
          </a:p>
          <a:p>
            <a:pPr marL="348030" indent="-285750">
              <a:lnSpc>
                <a:spcPct val="90000"/>
              </a:lnSpc>
              <a:spcBef>
                <a:spcPts val="1001"/>
              </a:spcBef>
              <a:buClr>
                <a:srgbClr val="000000"/>
              </a:buClr>
              <a:buFontTx/>
              <a:buChar char="-"/>
            </a:pPr>
            <a:r>
              <a:rPr lang="en-US" sz="1600" dirty="0">
                <a:latin typeface="Century" panose="02040604050505020304" pitchFamily="18" charset="0"/>
              </a:rPr>
              <a:t>Need to solicit</a:t>
            </a:r>
          </a:p>
          <a:p>
            <a:pPr marL="348030" indent="-285750">
              <a:lnSpc>
                <a:spcPct val="90000"/>
              </a:lnSpc>
              <a:spcBef>
                <a:spcPts val="1001"/>
              </a:spcBef>
              <a:buClr>
                <a:srgbClr val="000000"/>
              </a:buClr>
              <a:buFontTx/>
              <a:buChar char="-"/>
            </a:pPr>
            <a:r>
              <a:rPr lang="en-US" sz="1600" dirty="0">
                <a:latin typeface="Century" panose="02040604050505020304" pitchFamily="18" charset="0"/>
              </a:rPr>
              <a:t>Victims need to be aware of personal situation or help available</a:t>
            </a:r>
          </a:p>
          <a:p>
            <a:pPr marL="348030" indent="-285750">
              <a:lnSpc>
                <a:spcPct val="90000"/>
              </a:lnSpc>
              <a:spcBef>
                <a:spcPts val="1001"/>
              </a:spcBef>
              <a:buClr>
                <a:srgbClr val="000000"/>
              </a:buClr>
              <a:buFontTx/>
              <a:buChar char="-"/>
            </a:pPr>
            <a:r>
              <a:rPr lang="en-US" sz="1600" dirty="0">
                <a:latin typeface="Century" panose="02040604050505020304" pitchFamily="18" charset="0"/>
              </a:rPr>
              <a:t>Stigma associated with mental health treatment</a:t>
            </a:r>
          </a:p>
        </p:txBody>
      </p:sp>
      <p:sp>
        <p:nvSpPr>
          <p:cNvPr id="110" name="CustomShape 4"/>
          <p:cNvSpPr/>
          <p:nvPr/>
        </p:nvSpPr>
        <p:spPr>
          <a:xfrm>
            <a:off x="265444" y="331127"/>
            <a:ext cx="2046352" cy="1126462"/>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p:style>
        <p:txBody>
          <a:bodyPr wrap="square" tIns="91440" bIns="91440">
            <a:spAutoFit/>
          </a:bodyPr>
          <a:lstStyle/>
          <a:p>
            <a:pPr>
              <a:lnSpc>
                <a:spcPct val="90000"/>
              </a:lnSpc>
              <a:tabLst>
                <a:tab pos="0" algn="l"/>
              </a:tabLst>
            </a:pPr>
            <a:r>
              <a:rPr lang="en-US" sz="3400" b="0" strike="noStrike" spc="-1" dirty="0">
                <a:solidFill>
                  <a:srgbClr val="FFFFFF"/>
                </a:solidFill>
                <a:latin typeface="American Typewriter" panose="02090604020004020304" pitchFamily="18" charset="77"/>
                <a:ea typeface="Calibri"/>
              </a:rPr>
              <a:t>Business Problem</a:t>
            </a:r>
            <a:endParaRPr lang="en-US" sz="3400" b="0" strike="noStrike" spc="-1" dirty="0">
              <a:latin typeface="American Typewriter" panose="02090604020004020304" pitchFamily="18" charset="77"/>
            </a:endParaRPr>
          </a:p>
        </p:txBody>
      </p:sp>
      <p:pic>
        <p:nvPicPr>
          <p:cNvPr id="3074" name="Picture 2" descr="Detecting depression with AI">
            <a:extLst>
              <a:ext uri="{FF2B5EF4-FFF2-40B4-BE49-F238E27FC236}">
                <a16:creationId xmlns:a16="http://schemas.microsoft.com/office/drawing/2014/main" id="{3F835B2E-5B02-40DC-B18B-0012D025B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44" y="1817280"/>
            <a:ext cx="3754227" cy="28156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E93227F-AB58-441C-81D4-517AD4F0D001}"/>
              </a:ext>
            </a:extLst>
          </p:cNvPr>
          <p:cNvSpPr>
            <a:spLocks noGrp="1"/>
          </p:cNvSpPr>
          <p:nvPr>
            <p:ph type="sldNum" sz="quarter" idx="12"/>
          </p:nvPr>
        </p:nvSpPr>
        <p:spPr/>
        <p:txBody>
          <a:bodyPr/>
          <a:lstStyle/>
          <a:p>
            <a:fld id="{93CCF27A-CE95-4216-9C44-D3866D3BE1EA}" type="slidenum">
              <a:rPr lang="en-SG" smtClean="0"/>
              <a:t>4</a:t>
            </a:fld>
            <a:endParaRPr lang="en-SG" dirty="0"/>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BD831E-9B5F-4C60-92C5-A923DDA7432E}"/>
              </a:ext>
            </a:extLst>
          </p:cNvPr>
          <p:cNvPicPr>
            <a:picLocks noChangeAspect="1"/>
          </p:cNvPicPr>
          <p:nvPr/>
        </p:nvPicPr>
        <p:blipFill rotWithShape="1">
          <a:blip r:embed="rId3"/>
          <a:srcRect l="2456" t="5185" r="756" b="9867"/>
          <a:stretch/>
        </p:blipFill>
        <p:spPr>
          <a:xfrm>
            <a:off x="1546194" y="1935333"/>
            <a:ext cx="9099611" cy="4536490"/>
          </a:xfrm>
          <a:prstGeom prst="rect">
            <a:avLst/>
          </a:prstGeom>
        </p:spPr>
      </p:pic>
      <p:sp>
        <p:nvSpPr>
          <p:cNvPr id="2" name="Slide Number Placeholder 1">
            <a:extLst>
              <a:ext uri="{FF2B5EF4-FFF2-40B4-BE49-F238E27FC236}">
                <a16:creationId xmlns:a16="http://schemas.microsoft.com/office/drawing/2014/main" id="{27B7D510-F758-4658-892A-A07B93DF183C}"/>
              </a:ext>
            </a:extLst>
          </p:cNvPr>
          <p:cNvSpPr>
            <a:spLocks noGrp="1"/>
          </p:cNvSpPr>
          <p:nvPr>
            <p:ph type="sldNum" sz="quarter" idx="12"/>
          </p:nvPr>
        </p:nvSpPr>
        <p:spPr/>
        <p:txBody>
          <a:bodyPr/>
          <a:lstStyle/>
          <a:p>
            <a:fld id="{93CCF27A-CE95-4216-9C44-D3866D3BE1EA}" type="slidenum">
              <a:rPr lang="en-SG" smtClean="0"/>
              <a:t>5</a:t>
            </a:fld>
            <a:endParaRPr lang="en-SG" dirty="0"/>
          </a:p>
        </p:txBody>
      </p:sp>
      <p:sp>
        <p:nvSpPr>
          <p:cNvPr id="3" name="TextBox 2">
            <a:extLst>
              <a:ext uri="{FF2B5EF4-FFF2-40B4-BE49-F238E27FC236}">
                <a16:creationId xmlns:a16="http://schemas.microsoft.com/office/drawing/2014/main" id="{89754A94-E67B-4589-91CF-5EB2F3749E70}"/>
              </a:ext>
            </a:extLst>
          </p:cNvPr>
          <p:cNvSpPr txBox="1"/>
          <p:nvPr/>
        </p:nvSpPr>
        <p:spPr>
          <a:xfrm>
            <a:off x="834501" y="479394"/>
            <a:ext cx="8611340" cy="707886"/>
          </a:xfrm>
          <a:prstGeom prst="rect">
            <a:avLst/>
          </a:prstGeom>
          <a:noFill/>
        </p:spPr>
        <p:txBody>
          <a:bodyPr wrap="square" rtlCol="0">
            <a:spAutoFit/>
          </a:bodyPr>
          <a:lstStyle/>
          <a:p>
            <a:r>
              <a:rPr lang="en-IN" sz="4000" dirty="0">
                <a:latin typeface="American Typewriter" panose="02090604020004020304" pitchFamily="18" charset="77"/>
              </a:rPr>
              <a:t>Introducing Emotional Health Bot</a:t>
            </a:r>
            <a:endParaRPr lang="en-SG" sz="4000" dirty="0">
              <a:latin typeface="American Typewriter" panose="02090604020004020304" pitchFamily="18" charset="77"/>
            </a:endParaRPr>
          </a:p>
        </p:txBody>
      </p:sp>
    </p:spTree>
    <p:extLst>
      <p:ext uri="{BB962C8B-B14F-4D97-AF65-F5344CB8AC3E}">
        <p14:creationId xmlns:p14="http://schemas.microsoft.com/office/powerpoint/2010/main" val="24335281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691ECDF-F60D-4422-BA06-9C1112F3ECFA}"/>
              </a:ext>
            </a:extLst>
          </p:cNvPr>
          <p:cNvSpPr/>
          <p:nvPr/>
        </p:nvSpPr>
        <p:spPr>
          <a:xfrm>
            <a:off x="2541491" y="1260755"/>
            <a:ext cx="5737979" cy="1562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15" name="Straight Arrow Connector 14">
            <a:extLst>
              <a:ext uri="{FF2B5EF4-FFF2-40B4-BE49-F238E27FC236}">
                <a16:creationId xmlns:a16="http://schemas.microsoft.com/office/drawing/2014/main" id="{23803C59-08E8-46D7-94B1-901A2B41A9D5}"/>
              </a:ext>
            </a:extLst>
          </p:cNvPr>
          <p:cNvCxnSpPr>
            <a:cxnSpLocks/>
          </p:cNvCxnSpPr>
          <p:nvPr/>
        </p:nvCxnSpPr>
        <p:spPr>
          <a:xfrm flipV="1">
            <a:off x="2201636" y="2002929"/>
            <a:ext cx="781261" cy="133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angle 17">
            <a:extLst>
              <a:ext uri="{FF2B5EF4-FFF2-40B4-BE49-F238E27FC236}">
                <a16:creationId xmlns:a16="http://schemas.microsoft.com/office/drawing/2014/main" id="{7E4E95B2-0929-43DC-8560-C604E17A119A}"/>
              </a:ext>
            </a:extLst>
          </p:cNvPr>
          <p:cNvSpPr/>
          <p:nvPr/>
        </p:nvSpPr>
        <p:spPr>
          <a:xfrm>
            <a:off x="2544272" y="3865457"/>
            <a:ext cx="5785073" cy="178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E045404C-65E3-4BB9-8513-CAD3BC5FF31C}"/>
              </a:ext>
            </a:extLst>
          </p:cNvPr>
          <p:cNvSpPr/>
          <p:nvPr/>
        </p:nvSpPr>
        <p:spPr>
          <a:xfrm>
            <a:off x="1133907" y="1484970"/>
            <a:ext cx="426129" cy="4509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D</a:t>
            </a:r>
          </a:p>
          <a:p>
            <a:pPr algn="ctr"/>
            <a:r>
              <a:rPr lang="en-SG" dirty="0"/>
              <a:t>A</a:t>
            </a:r>
          </a:p>
          <a:p>
            <a:pPr algn="ctr"/>
            <a:r>
              <a:rPr lang="en-SG" dirty="0"/>
              <a:t>T</a:t>
            </a:r>
          </a:p>
          <a:p>
            <a:pPr algn="ctr"/>
            <a:r>
              <a:rPr lang="en-SG" dirty="0"/>
              <a:t>A</a:t>
            </a:r>
          </a:p>
          <a:p>
            <a:pPr algn="ctr"/>
            <a:r>
              <a:rPr lang="en-SG" dirty="0"/>
              <a:t> </a:t>
            </a:r>
          </a:p>
          <a:p>
            <a:pPr algn="ctr"/>
            <a:r>
              <a:rPr lang="en-SG" dirty="0"/>
              <a:t>C</a:t>
            </a:r>
          </a:p>
          <a:p>
            <a:pPr algn="ctr"/>
            <a:r>
              <a:rPr lang="en-SG" dirty="0"/>
              <a:t>O</a:t>
            </a:r>
          </a:p>
          <a:p>
            <a:pPr algn="ctr"/>
            <a:r>
              <a:rPr lang="en-SG" dirty="0"/>
              <a:t>L</a:t>
            </a:r>
          </a:p>
          <a:p>
            <a:pPr algn="ctr"/>
            <a:r>
              <a:rPr lang="en-SG" dirty="0"/>
              <a:t>L</a:t>
            </a:r>
          </a:p>
          <a:p>
            <a:pPr algn="ctr"/>
            <a:r>
              <a:rPr lang="en-SG" dirty="0"/>
              <a:t>E</a:t>
            </a:r>
          </a:p>
          <a:p>
            <a:pPr algn="ctr"/>
            <a:r>
              <a:rPr lang="en-SG" dirty="0"/>
              <a:t>C</a:t>
            </a:r>
          </a:p>
          <a:p>
            <a:pPr algn="ctr"/>
            <a:r>
              <a:rPr lang="en-SG" dirty="0"/>
              <a:t>T</a:t>
            </a:r>
          </a:p>
          <a:p>
            <a:pPr algn="ctr"/>
            <a:r>
              <a:rPr lang="en-SG" dirty="0"/>
              <a:t>O</a:t>
            </a:r>
          </a:p>
          <a:p>
            <a:pPr algn="ctr"/>
            <a:r>
              <a:rPr lang="en-SG" dirty="0"/>
              <a:t>R</a:t>
            </a:r>
          </a:p>
          <a:p>
            <a:pPr algn="ctr"/>
            <a:endParaRPr lang="en-SG" dirty="0"/>
          </a:p>
        </p:txBody>
      </p:sp>
      <p:pic>
        <p:nvPicPr>
          <p:cNvPr id="5" name="Picture 2" descr="Twitter Logo &amp;amp; PNG, Symbol, History, Meaning">
            <a:extLst>
              <a:ext uri="{FF2B5EF4-FFF2-40B4-BE49-F238E27FC236}">
                <a16:creationId xmlns:a16="http://schemas.microsoft.com/office/drawing/2014/main" id="{88E77D18-EAEC-4C69-A37F-5B158CF1FC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510238"/>
            <a:ext cx="639349" cy="3377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Reddit Logo Icon - Download in Flat Style">
            <a:extLst>
              <a:ext uri="{FF2B5EF4-FFF2-40B4-BE49-F238E27FC236}">
                <a16:creationId xmlns:a16="http://schemas.microsoft.com/office/drawing/2014/main" id="{CE8DDDBA-48A2-4969-A964-4118A7F32E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1648" y="3287879"/>
            <a:ext cx="337783" cy="33778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532A4BD-04D6-4796-90BA-4220C4A8A026}"/>
              </a:ext>
            </a:extLst>
          </p:cNvPr>
          <p:cNvCxnSpPr/>
          <p:nvPr/>
        </p:nvCxnSpPr>
        <p:spPr>
          <a:xfrm>
            <a:off x="562347" y="2692044"/>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D79D592-8319-4B64-95E3-7ABC8D735B73}"/>
              </a:ext>
            </a:extLst>
          </p:cNvPr>
          <p:cNvCxnSpPr/>
          <p:nvPr/>
        </p:nvCxnSpPr>
        <p:spPr>
          <a:xfrm>
            <a:off x="589599" y="3645499"/>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DA0033C2-7DEA-4226-B225-0F5B69666430}"/>
              </a:ext>
            </a:extLst>
          </p:cNvPr>
          <p:cNvCxnSpPr>
            <a:cxnSpLocks/>
          </p:cNvCxnSpPr>
          <p:nvPr/>
        </p:nvCxnSpPr>
        <p:spPr>
          <a:xfrm>
            <a:off x="1521290" y="3775095"/>
            <a:ext cx="286545" cy="129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5A4531F3-AE43-49B3-8710-DDE0A4C0C04E}"/>
              </a:ext>
            </a:extLst>
          </p:cNvPr>
          <p:cNvSpPr/>
          <p:nvPr/>
        </p:nvSpPr>
        <p:spPr>
          <a:xfrm>
            <a:off x="1775508" y="1200108"/>
            <a:ext cx="426129" cy="489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P</a:t>
            </a:r>
          </a:p>
          <a:p>
            <a:pPr algn="ctr"/>
            <a:r>
              <a:rPr lang="en-SG" sz="1600" dirty="0"/>
              <a:t>R</a:t>
            </a:r>
          </a:p>
          <a:p>
            <a:pPr algn="ctr"/>
            <a:r>
              <a:rPr lang="en-SG" sz="1600" dirty="0"/>
              <a:t>E</a:t>
            </a:r>
          </a:p>
          <a:p>
            <a:pPr algn="ctr"/>
            <a:r>
              <a:rPr lang="en-SG" sz="1600" dirty="0"/>
              <a:t>P</a:t>
            </a:r>
          </a:p>
          <a:p>
            <a:pPr algn="ctr"/>
            <a:r>
              <a:rPr lang="en-SG" sz="1600" dirty="0"/>
              <a:t>R</a:t>
            </a:r>
          </a:p>
          <a:p>
            <a:pPr algn="ctr"/>
            <a:r>
              <a:rPr lang="en-SG" sz="1600" dirty="0"/>
              <a:t>O</a:t>
            </a:r>
          </a:p>
          <a:p>
            <a:pPr algn="ctr"/>
            <a:r>
              <a:rPr lang="en-SG" sz="1600" dirty="0"/>
              <a:t>C</a:t>
            </a:r>
          </a:p>
          <a:p>
            <a:pPr algn="ctr"/>
            <a:r>
              <a:rPr lang="en-SG" sz="1600" dirty="0"/>
              <a:t>E</a:t>
            </a:r>
          </a:p>
          <a:p>
            <a:pPr algn="ctr"/>
            <a:r>
              <a:rPr lang="en-SG" sz="1600" dirty="0"/>
              <a:t>S</a:t>
            </a:r>
          </a:p>
          <a:p>
            <a:pPr algn="ctr"/>
            <a:r>
              <a:rPr lang="en-SG" sz="1600" dirty="0"/>
              <a:t>S</a:t>
            </a:r>
          </a:p>
          <a:p>
            <a:pPr algn="ctr"/>
            <a:r>
              <a:rPr lang="en-SG" sz="1600" dirty="0"/>
              <a:t>I</a:t>
            </a:r>
          </a:p>
          <a:p>
            <a:pPr algn="ctr"/>
            <a:r>
              <a:rPr lang="en-SG" sz="1600" dirty="0"/>
              <a:t>N</a:t>
            </a:r>
          </a:p>
          <a:p>
            <a:pPr algn="ctr"/>
            <a:r>
              <a:rPr lang="en-SG" sz="1600" dirty="0"/>
              <a:t>G</a:t>
            </a:r>
          </a:p>
          <a:p>
            <a:pPr algn="ctr"/>
            <a:endParaRPr lang="en-SG" sz="1600" dirty="0"/>
          </a:p>
          <a:p>
            <a:pPr algn="ctr"/>
            <a:r>
              <a:rPr lang="en-SG" sz="1600" dirty="0"/>
              <a:t>L</a:t>
            </a:r>
          </a:p>
          <a:p>
            <a:pPr algn="ctr"/>
            <a:r>
              <a:rPr lang="en-SG" sz="1600" dirty="0"/>
              <a:t>A</a:t>
            </a:r>
          </a:p>
          <a:p>
            <a:pPr algn="ctr"/>
            <a:r>
              <a:rPr lang="en-SG" sz="1600" dirty="0"/>
              <a:t>Y</a:t>
            </a:r>
          </a:p>
          <a:p>
            <a:pPr algn="ctr"/>
            <a:r>
              <a:rPr lang="en-SG" sz="1600" dirty="0"/>
              <a:t>E</a:t>
            </a:r>
          </a:p>
          <a:p>
            <a:pPr algn="ctr"/>
            <a:r>
              <a:rPr lang="en-SG" sz="1600" dirty="0"/>
              <a:t>R</a:t>
            </a:r>
          </a:p>
          <a:p>
            <a:pPr algn="ctr"/>
            <a:endParaRPr lang="en-SG" dirty="0"/>
          </a:p>
        </p:txBody>
      </p:sp>
      <p:pic>
        <p:nvPicPr>
          <p:cNvPr id="14" name="Graphic 13" descr="Database with solid fill">
            <a:extLst>
              <a:ext uri="{FF2B5EF4-FFF2-40B4-BE49-F238E27FC236}">
                <a16:creationId xmlns:a16="http://schemas.microsoft.com/office/drawing/2014/main" id="{46FE6223-4596-4994-B7D8-E826FBC8E3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9845" y="6162834"/>
            <a:ext cx="1014252" cy="662049"/>
          </a:xfrm>
          <a:prstGeom prst="rect">
            <a:avLst/>
          </a:prstGeom>
        </p:spPr>
      </p:pic>
      <p:cxnSp>
        <p:nvCxnSpPr>
          <p:cNvPr id="17" name="Straight Arrow Connector 16">
            <a:extLst>
              <a:ext uri="{FF2B5EF4-FFF2-40B4-BE49-F238E27FC236}">
                <a16:creationId xmlns:a16="http://schemas.microsoft.com/office/drawing/2014/main" id="{D7920884-7352-4F42-9D3A-9DCB0324D1D9}"/>
              </a:ext>
            </a:extLst>
          </p:cNvPr>
          <p:cNvCxnSpPr>
            <a:cxnSpLocks/>
            <a:endCxn id="23" idx="1"/>
          </p:cNvCxnSpPr>
          <p:nvPr/>
        </p:nvCxnSpPr>
        <p:spPr>
          <a:xfrm>
            <a:off x="2227680" y="4745744"/>
            <a:ext cx="3931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A23A5AA4-5062-4EC8-AFE4-999BF4F678CC}"/>
              </a:ext>
            </a:extLst>
          </p:cNvPr>
          <p:cNvSpPr txBox="1"/>
          <p:nvPr/>
        </p:nvSpPr>
        <p:spPr>
          <a:xfrm>
            <a:off x="2588325" y="826536"/>
            <a:ext cx="4225771" cy="369332"/>
          </a:xfrm>
          <a:prstGeom prst="rect">
            <a:avLst/>
          </a:prstGeom>
          <a:noFill/>
        </p:spPr>
        <p:txBody>
          <a:bodyPr wrap="square" lIns="91440" tIns="45720" rIns="91440" bIns="45720" rtlCol="0" anchor="t">
            <a:spAutoFit/>
          </a:bodyPr>
          <a:lstStyle/>
          <a:p>
            <a:r>
              <a:rPr lang="en-IN" dirty="0"/>
              <a:t>Deep Analysis Pipeline</a:t>
            </a:r>
            <a:endParaRPr lang="en-SG" dirty="0"/>
          </a:p>
        </p:txBody>
      </p:sp>
      <p:sp>
        <p:nvSpPr>
          <p:cNvPr id="21" name="TextBox 20">
            <a:extLst>
              <a:ext uri="{FF2B5EF4-FFF2-40B4-BE49-F238E27FC236}">
                <a16:creationId xmlns:a16="http://schemas.microsoft.com/office/drawing/2014/main" id="{83A09C20-1778-439A-9F8A-89B14FAACBC8}"/>
              </a:ext>
            </a:extLst>
          </p:cNvPr>
          <p:cNvSpPr txBox="1"/>
          <p:nvPr/>
        </p:nvSpPr>
        <p:spPr>
          <a:xfrm>
            <a:off x="2503954" y="3362353"/>
            <a:ext cx="4225771" cy="369332"/>
          </a:xfrm>
          <a:prstGeom prst="rect">
            <a:avLst/>
          </a:prstGeom>
          <a:noFill/>
        </p:spPr>
        <p:txBody>
          <a:bodyPr wrap="square" lIns="91440" tIns="45720" rIns="91440" bIns="45720" rtlCol="0" anchor="t">
            <a:spAutoFit/>
          </a:bodyPr>
          <a:lstStyle/>
          <a:p>
            <a:r>
              <a:rPr lang="en-IN" dirty="0"/>
              <a:t>Intent pipeline – Simple / Counsel / Survey</a:t>
            </a:r>
            <a:endParaRPr lang="en-SG" dirty="0"/>
          </a:p>
        </p:txBody>
      </p:sp>
      <p:pic>
        <p:nvPicPr>
          <p:cNvPr id="23" name="Picture 22">
            <a:extLst>
              <a:ext uri="{FF2B5EF4-FFF2-40B4-BE49-F238E27FC236}">
                <a16:creationId xmlns:a16="http://schemas.microsoft.com/office/drawing/2014/main" id="{279F960D-D136-4272-AF20-5F3204F5D78E}"/>
              </a:ext>
            </a:extLst>
          </p:cNvPr>
          <p:cNvPicPr>
            <a:picLocks noChangeAspect="1"/>
          </p:cNvPicPr>
          <p:nvPr/>
        </p:nvPicPr>
        <p:blipFill>
          <a:blip r:embed="rId6"/>
          <a:stretch>
            <a:fillRect/>
          </a:stretch>
        </p:blipFill>
        <p:spPr>
          <a:xfrm>
            <a:off x="2620802" y="4018705"/>
            <a:ext cx="641977" cy="1454077"/>
          </a:xfrm>
          <a:prstGeom prst="rect">
            <a:avLst/>
          </a:prstGeom>
        </p:spPr>
      </p:pic>
      <p:sp>
        <p:nvSpPr>
          <p:cNvPr id="27" name="TextBox 26">
            <a:extLst>
              <a:ext uri="{FF2B5EF4-FFF2-40B4-BE49-F238E27FC236}">
                <a16:creationId xmlns:a16="http://schemas.microsoft.com/office/drawing/2014/main" id="{3644052B-CCD5-4D34-8CAB-211613900669}"/>
              </a:ext>
            </a:extLst>
          </p:cNvPr>
          <p:cNvSpPr txBox="1"/>
          <p:nvPr/>
        </p:nvSpPr>
        <p:spPr>
          <a:xfrm>
            <a:off x="4438835" y="5837629"/>
            <a:ext cx="1707170" cy="253916"/>
          </a:xfrm>
          <a:prstGeom prst="rect">
            <a:avLst/>
          </a:prstGeom>
          <a:noFill/>
        </p:spPr>
        <p:txBody>
          <a:bodyPr wrap="square" rtlCol="0">
            <a:spAutoFit/>
          </a:bodyPr>
          <a:lstStyle/>
          <a:p>
            <a:r>
              <a:rPr lang="en-SG" sz="1050" dirty="0"/>
              <a:t>Msg, Document Store</a:t>
            </a:r>
          </a:p>
        </p:txBody>
      </p:sp>
      <p:cxnSp>
        <p:nvCxnSpPr>
          <p:cNvPr id="28" name="Straight Arrow Connector 27">
            <a:extLst>
              <a:ext uri="{FF2B5EF4-FFF2-40B4-BE49-F238E27FC236}">
                <a16:creationId xmlns:a16="http://schemas.microsoft.com/office/drawing/2014/main" id="{40C02E71-0F18-42CA-A87D-CBA8141E59D9}"/>
              </a:ext>
            </a:extLst>
          </p:cNvPr>
          <p:cNvCxnSpPr>
            <a:cxnSpLocks/>
          </p:cNvCxnSpPr>
          <p:nvPr/>
        </p:nvCxnSpPr>
        <p:spPr>
          <a:xfrm>
            <a:off x="3254490" y="4305027"/>
            <a:ext cx="3789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5F559051-DD82-4F60-A31C-4E618A0A6EBD}"/>
              </a:ext>
            </a:extLst>
          </p:cNvPr>
          <p:cNvCxnSpPr>
            <a:cxnSpLocks/>
          </p:cNvCxnSpPr>
          <p:nvPr/>
        </p:nvCxnSpPr>
        <p:spPr>
          <a:xfrm>
            <a:off x="3254490" y="5152636"/>
            <a:ext cx="3789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49481276-60D7-487F-8F72-70DD708E6083}"/>
              </a:ext>
            </a:extLst>
          </p:cNvPr>
          <p:cNvSpPr/>
          <p:nvPr/>
        </p:nvSpPr>
        <p:spPr>
          <a:xfrm>
            <a:off x="3651199" y="4132317"/>
            <a:ext cx="736849" cy="359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050" dirty="0"/>
              <a:t>Counsel Intent</a:t>
            </a:r>
          </a:p>
        </p:txBody>
      </p:sp>
      <p:sp>
        <p:nvSpPr>
          <p:cNvPr id="31" name="Rectangle 30">
            <a:extLst>
              <a:ext uri="{FF2B5EF4-FFF2-40B4-BE49-F238E27FC236}">
                <a16:creationId xmlns:a16="http://schemas.microsoft.com/office/drawing/2014/main" id="{B9A43CEA-12F6-41FD-9E84-BCA33937F750}"/>
              </a:ext>
            </a:extLst>
          </p:cNvPr>
          <p:cNvSpPr/>
          <p:nvPr/>
        </p:nvSpPr>
        <p:spPr>
          <a:xfrm>
            <a:off x="3657481" y="5007628"/>
            <a:ext cx="736849" cy="359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050" dirty="0"/>
              <a:t>Survey Intent</a:t>
            </a:r>
          </a:p>
        </p:txBody>
      </p:sp>
      <p:sp>
        <p:nvSpPr>
          <p:cNvPr id="32" name="Rectangle 31">
            <a:extLst>
              <a:ext uri="{FF2B5EF4-FFF2-40B4-BE49-F238E27FC236}">
                <a16:creationId xmlns:a16="http://schemas.microsoft.com/office/drawing/2014/main" id="{6CDAED30-3EE1-45C6-8D47-F5255F5D32AC}"/>
              </a:ext>
            </a:extLst>
          </p:cNvPr>
          <p:cNvSpPr/>
          <p:nvPr/>
        </p:nvSpPr>
        <p:spPr>
          <a:xfrm>
            <a:off x="5507708" y="1423890"/>
            <a:ext cx="836155" cy="527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050" dirty="0"/>
              <a:t>Classic NLP Based</a:t>
            </a:r>
          </a:p>
        </p:txBody>
      </p:sp>
      <p:sp>
        <p:nvSpPr>
          <p:cNvPr id="33" name="Rectangle 32">
            <a:extLst>
              <a:ext uri="{FF2B5EF4-FFF2-40B4-BE49-F238E27FC236}">
                <a16:creationId xmlns:a16="http://schemas.microsoft.com/office/drawing/2014/main" id="{3F8A4965-CCCB-43A4-BDA0-2685D84A180A}"/>
              </a:ext>
            </a:extLst>
          </p:cNvPr>
          <p:cNvSpPr/>
          <p:nvPr/>
        </p:nvSpPr>
        <p:spPr>
          <a:xfrm>
            <a:off x="5507707" y="2097692"/>
            <a:ext cx="836155" cy="6258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050" dirty="0"/>
              <a:t>Deep Learning Based</a:t>
            </a:r>
          </a:p>
        </p:txBody>
      </p:sp>
      <p:sp>
        <p:nvSpPr>
          <p:cNvPr id="36" name="Rectangle 35">
            <a:extLst>
              <a:ext uri="{FF2B5EF4-FFF2-40B4-BE49-F238E27FC236}">
                <a16:creationId xmlns:a16="http://schemas.microsoft.com/office/drawing/2014/main" id="{8A659307-15A3-4AF0-BE75-FCEBEEFA78D4}"/>
              </a:ext>
            </a:extLst>
          </p:cNvPr>
          <p:cNvSpPr/>
          <p:nvPr/>
        </p:nvSpPr>
        <p:spPr>
          <a:xfrm>
            <a:off x="3045041" y="1408129"/>
            <a:ext cx="1216241" cy="12374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sz="1050" dirty="0"/>
          </a:p>
          <a:p>
            <a:pPr algn="ctr"/>
            <a:endParaRPr lang="en-SG" sz="1050" dirty="0"/>
          </a:p>
          <a:p>
            <a:pPr algn="ctr"/>
            <a:r>
              <a:rPr lang="en-SG" sz="1050" dirty="0"/>
              <a:t>Track Loneliness, Stress and Anxiety score</a:t>
            </a:r>
          </a:p>
        </p:txBody>
      </p:sp>
      <p:pic>
        <p:nvPicPr>
          <p:cNvPr id="3074" name="Picture 2" descr="Credit Scoring Icon Png, Transparent Png , Transparent Png Image - PNGitem">
            <a:extLst>
              <a:ext uri="{FF2B5EF4-FFF2-40B4-BE49-F238E27FC236}">
                <a16:creationId xmlns:a16="http://schemas.microsoft.com/office/drawing/2014/main" id="{1DA52EBF-EF91-4C85-A481-6BF36C1F7B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6986" y="1507220"/>
            <a:ext cx="724021" cy="4054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FBBE8B76-E8FC-41F0-9638-68697502E14F}"/>
              </a:ext>
            </a:extLst>
          </p:cNvPr>
          <p:cNvSpPr/>
          <p:nvPr/>
        </p:nvSpPr>
        <p:spPr>
          <a:xfrm>
            <a:off x="4252406" y="1865829"/>
            <a:ext cx="1189607" cy="276999"/>
          </a:xfrm>
          <a:prstGeom prst="rect">
            <a:avLst/>
          </a:prstGeom>
          <a:noFill/>
        </p:spPr>
        <p:txBody>
          <a:bodyPr wrap="square" lIns="91440" tIns="45720" rIns="91440" bIns="45720">
            <a:spAutoFit/>
          </a:bodyPr>
          <a:lstStyle/>
          <a:p>
            <a:pPr algn="ctr"/>
            <a:r>
              <a:rPr lang="en-US" sz="1200" b="1" cap="none" spc="0" dirty="0">
                <a:ln w="0"/>
                <a:solidFill>
                  <a:schemeClr val="tx1"/>
                </a:solidFill>
                <a:effectLst>
                  <a:outerShdw blurRad="38100" dist="19050" dir="2700000" algn="tl" rotWithShape="0">
                    <a:schemeClr val="dk1">
                      <a:alpha val="40000"/>
                    </a:schemeClr>
                  </a:outerShdw>
                </a:effectLst>
              </a:rPr>
              <a:t>Classify</a:t>
            </a:r>
          </a:p>
        </p:txBody>
      </p:sp>
      <p:cxnSp>
        <p:nvCxnSpPr>
          <p:cNvPr id="41" name="Straight Arrow Connector 40">
            <a:extLst>
              <a:ext uri="{FF2B5EF4-FFF2-40B4-BE49-F238E27FC236}">
                <a16:creationId xmlns:a16="http://schemas.microsoft.com/office/drawing/2014/main" id="{DA7D709E-40B3-4725-B7F0-031AF2D91594}"/>
              </a:ext>
            </a:extLst>
          </p:cNvPr>
          <p:cNvCxnSpPr>
            <a:cxnSpLocks/>
          </p:cNvCxnSpPr>
          <p:nvPr/>
        </p:nvCxnSpPr>
        <p:spPr>
          <a:xfrm>
            <a:off x="4307195" y="2002929"/>
            <a:ext cx="2632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Left Brace 38">
            <a:extLst>
              <a:ext uri="{FF2B5EF4-FFF2-40B4-BE49-F238E27FC236}">
                <a16:creationId xmlns:a16="http://schemas.microsoft.com/office/drawing/2014/main" id="{280A1434-228F-4359-91F4-AC7BA832694B}"/>
              </a:ext>
            </a:extLst>
          </p:cNvPr>
          <p:cNvSpPr/>
          <p:nvPr/>
        </p:nvSpPr>
        <p:spPr>
          <a:xfrm>
            <a:off x="5194473" y="1671156"/>
            <a:ext cx="274089" cy="7475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SG" dirty="0"/>
          </a:p>
        </p:txBody>
      </p:sp>
      <p:sp>
        <p:nvSpPr>
          <p:cNvPr id="40" name="Left Brace 39">
            <a:extLst>
              <a:ext uri="{FF2B5EF4-FFF2-40B4-BE49-F238E27FC236}">
                <a16:creationId xmlns:a16="http://schemas.microsoft.com/office/drawing/2014/main" id="{65F307EE-C150-41F1-89F8-1297EB188F11}"/>
              </a:ext>
            </a:extLst>
          </p:cNvPr>
          <p:cNvSpPr/>
          <p:nvPr/>
        </p:nvSpPr>
        <p:spPr>
          <a:xfrm>
            <a:off x="5016133" y="1549773"/>
            <a:ext cx="239698" cy="9954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42" name="Rectangle 41">
            <a:extLst>
              <a:ext uri="{FF2B5EF4-FFF2-40B4-BE49-F238E27FC236}">
                <a16:creationId xmlns:a16="http://schemas.microsoft.com/office/drawing/2014/main" id="{0DB1C14D-210F-4335-B4FD-A4CF0963A333}"/>
              </a:ext>
            </a:extLst>
          </p:cNvPr>
          <p:cNvSpPr/>
          <p:nvPr/>
        </p:nvSpPr>
        <p:spPr>
          <a:xfrm>
            <a:off x="6606918" y="1520945"/>
            <a:ext cx="845740" cy="18196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dirty="0"/>
              <a:t>Anxious</a:t>
            </a:r>
          </a:p>
        </p:txBody>
      </p:sp>
      <p:sp>
        <p:nvSpPr>
          <p:cNvPr id="43" name="Right Brace 42">
            <a:extLst>
              <a:ext uri="{FF2B5EF4-FFF2-40B4-BE49-F238E27FC236}">
                <a16:creationId xmlns:a16="http://schemas.microsoft.com/office/drawing/2014/main" id="{FA41D09A-3159-4999-A5B7-6560C1CE4EC8}"/>
              </a:ext>
            </a:extLst>
          </p:cNvPr>
          <p:cNvSpPr/>
          <p:nvPr/>
        </p:nvSpPr>
        <p:spPr>
          <a:xfrm>
            <a:off x="6427433" y="1630540"/>
            <a:ext cx="120921" cy="10833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dirty="0"/>
          </a:p>
        </p:txBody>
      </p:sp>
      <p:sp>
        <p:nvSpPr>
          <p:cNvPr id="44" name="Right Brace 43">
            <a:extLst>
              <a:ext uri="{FF2B5EF4-FFF2-40B4-BE49-F238E27FC236}">
                <a16:creationId xmlns:a16="http://schemas.microsoft.com/office/drawing/2014/main" id="{1C6243EF-6FBD-447E-88F1-4DBC7D7509CF}"/>
              </a:ext>
            </a:extLst>
          </p:cNvPr>
          <p:cNvSpPr/>
          <p:nvPr/>
        </p:nvSpPr>
        <p:spPr>
          <a:xfrm>
            <a:off x="7488315" y="1605524"/>
            <a:ext cx="426129" cy="952435"/>
          </a:xfrm>
          <a:prstGeom prst="rightBrace">
            <a:avLst>
              <a:gd name="adj1" fmla="val 8333"/>
              <a:gd name="adj2" fmla="val 4496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SG" dirty="0"/>
          </a:p>
        </p:txBody>
      </p:sp>
      <p:pic>
        <p:nvPicPr>
          <p:cNvPr id="102" name="Picture 101">
            <a:extLst>
              <a:ext uri="{FF2B5EF4-FFF2-40B4-BE49-F238E27FC236}">
                <a16:creationId xmlns:a16="http://schemas.microsoft.com/office/drawing/2014/main" id="{99DAD449-E690-4E0C-84B1-A4AE752B6558}"/>
              </a:ext>
            </a:extLst>
          </p:cNvPr>
          <p:cNvPicPr>
            <a:picLocks noChangeAspect="1"/>
          </p:cNvPicPr>
          <p:nvPr/>
        </p:nvPicPr>
        <p:blipFill>
          <a:blip r:embed="rId8"/>
          <a:stretch>
            <a:fillRect/>
          </a:stretch>
        </p:blipFill>
        <p:spPr>
          <a:xfrm>
            <a:off x="5172944" y="4527399"/>
            <a:ext cx="218281" cy="262555"/>
          </a:xfrm>
          <a:prstGeom prst="rect">
            <a:avLst/>
          </a:prstGeom>
        </p:spPr>
      </p:pic>
      <p:cxnSp>
        <p:nvCxnSpPr>
          <p:cNvPr id="105" name="Straight Arrow Connector 104">
            <a:extLst>
              <a:ext uri="{FF2B5EF4-FFF2-40B4-BE49-F238E27FC236}">
                <a16:creationId xmlns:a16="http://schemas.microsoft.com/office/drawing/2014/main" id="{D7F8291D-2A48-4369-BCF6-362277041492}"/>
              </a:ext>
            </a:extLst>
          </p:cNvPr>
          <p:cNvCxnSpPr>
            <a:cxnSpLocks/>
          </p:cNvCxnSpPr>
          <p:nvPr/>
        </p:nvCxnSpPr>
        <p:spPr>
          <a:xfrm>
            <a:off x="4388048" y="4284776"/>
            <a:ext cx="27520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6" name="Picture 105">
            <a:extLst>
              <a:ext uri="{FF2B5EF4-FFF2-40B4-BE49-F238E27FC236}">
                <a16:creationId xmlns:a16="http://schemas.microsoft.com/office/drawing/2014/main" id="{D7F4B453-39D3-4CC2-AE63-4A4975665BA2}"/>
              </a:ext>
            </a:extLst>
          </p:cNvPr>
          <p:cNvPicPr>
            <a:picLocks noChangeAspect="1"/>
          </p:cNvPicPr>
          <p:nvPr/>
        </p:nvPicPr>
        <p:blipFill>
          <a:blip r:embed="rId9"/>
          <a:stretch>
            <a:fillRect/>
          </a:stretch>
        </p:blipFill>
        <p:spPr>
          <a:xfrm>
            <a:off x="4654376" y="3966825"/>
            <a:ext cx="497151" cy="846500"/>
          </a:xfrm>
          <a:prstGeom prst="rect">
            <a:avLst/>
          </a:prstGeom>
        </p:spPr>
      </p:pic>
      <p:sp>
        <p:nvSpPr>
          <p:cNvPr id="107" name="TextBox 106">
            <a:extLst>
              <a:ext uri="{FF2B5EF4-FFF2-40B4-BE49-F238E27FC236}">
                <a16:creationId xmlns:a16="http://schemas.microsoft.com/office/drawing/2014/main" id="{6A1F100B-FB89-4D4F-AEF6-55B8ADF18910}"/>
              </a:ext>
            </a:extLst>
          </p:cNvPr>
          <p:cNvSpPr txBox="1"/>
          <p:nvPr/>
        </p:nvSpPr>
        <p:spPr>
          <a:xfrm>
            <a:off x="5143033" y="4188845"/>
            <a:ext cx="712997" cy="338554"/>
          </a:xfrm>
          <a:prstGeom prst="rect">
            <a:avLst/>
          </a:prstGeom>
          <a:noFill/>
        </p:spPr>
        <p:txBody>
          <a:bodyPr wrap="square" rtlCol="0">
            <a:spAutoFit/>
          </a:bodyPr>
          <a:lstStyle/>
          <a:p>
            <a:r>
              <a:rPr lang="en-SG" sz="800" dirty="0">
                <a:solidFill>
                  <a:schemeClr val="bg1"/>
                </a:solidFill>
              </a:rPr>
              <a:t>Word Embedding</a:t>
            </a:r>
          </a:p>
        </p:txBody>
      </p:sp>
      <p:sp>
        <p:nvSpPr>
          <p:cNvPr id="108" name="Rectangle: Rounded Corners 107">
            <a:extLst>
              <a:ext uri="{FF2B5EF4-FFF2-40B4-BE49-F238E27FC236}">
                <a16:creationId xmlns:a16="http://schemas.microsoft.com/office/drawing/2014/main" id="{61AFB89E-E1FD-494B-97EF-0FEB3D19400C}"/>
              </a:ext>
            </a:extLst>
          </p:cNvPr>
          <p:cNvSpPr/>
          <p:nvPr/>
        </p:nvSpPr>
        <p:spPr>
          <a:xfrm>
            <a:off x="5875470" y="4021985"/>
            <a:ext cx="2114591" cy="46973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SG" sz="900" dirty="0"/>
              <a:t>Cosine similarity with Question from Q/A Counsel dataset</a:t>
            </a:r>
          </a:p>
        </p:txBody>
      </p:sp>
      <p:cxnSp>
        <p:nvCxnSpPr>
          <p:cNvPr id="109" name="Straight Arrow Connector 108">
            <a:extLst>
              <a:ext uri="{FF2B5EF4-FFF2-40B4-BE49-F238E27FC236}">
                <a16:creationId xmlns:a16="http://schemas.microsoft.com/office/drawing/2014/main" id="{E2757916-E054-4FB1-9AD4-0AE45470BEA1}"/>
              </a:ext>
            </a:extLst>
          </p:cNvPr>
          <p:cNvCxnSpPr>
            <a:cxnSpLocks/>
          </p:cNvCxnSpPr>
          <p:nvPr/>
        </p:nvCxnSpPr>
        <p:spPr>
          <a:xfrm>
            <a:off x="5140248" y="4132317"/>
            <a:ext cx="73474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FEFC920C-25CF-4AAF-BF5D-691ADA11BF8F}"/>
              </a:ext>
            </a:extLst>
          </p:cNvPr>
          <p:cNvCxnSpPr>
            <a:cxnSpLocks/>
            <a:endCxn id="114" idx="1"/>
          </p:cNvCxnSpPr>
          <p:nvPr/>
        </p:nvCxnSpPr>
        <p:spPr>
          <a:xfrm flipV="1">
            <a:off x="4408285" y="5168304"/>
            <a:ext cx="1292787" cy="989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4" name="Rectangle: Rounded Corners 113">
            <a:extLst>
              <a:ext uri="{FF2B5EF4-FFF2-40B4-BE49-F238E27FC236}">
                <a16:creationId xmlns:a16="http://schemas.microsoft.com/office/drawing/2014/main" id="{C6242F12-8C7B-4F6E-88C2-7267AAC06D2D}"/>
              </a:ext>
            </a:extLst>
          </p:cNvPr>
          <p:cNvSpPr/>
          <p:nvPr/>
        </p:nvSpPr>
        <p:spPr>
          <a:xfrm>
            <a:off x="5701072" y="4962980"/>
            <a:ext cx="2251868" cy="4106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1050" dirty="0"/>
              <a:t>Generate appropriate response </a:t>
            </a:r>
          </a:p>
          <a:p>
            <a:pPr algn="ctr"/>
            <a:r>
              <a:rPr lang="en-IN" sz="1050" dirty="0"/>
              <a:t>based on intent</a:t>
            </a:r>
            <a:endParaRPr lang="en-SG" sz="1050" dirty="0"/>
          </a:p>
        </p:txBody>
      </p:sp>
      <p:sp>
        <p:nvSpPr>
          <p:cNvPr id="121" name="Rectangle 120">
            <a:extLst>
              <a:ext uri="{FF2B5EF4-FFF2-40B4-BE49-F238E27FC236}">
                <a16:creationId xmlns:a16="http://schemas.microsoft.com/office/drawing/2014/main" id="{38ADD3A5-1EE5-4CA3-9B83-C191A78A50CB}"/>
              </a:ext>
            </a:extLst>
          </p:cNvPr>
          <p:cNvSpPr/>
          <p:nvPr/>
        </p:nvSpPr>
        <p:spPr>
          <a:xfrm>
            <a:off x="6606918" y="1782130"/>
            <a:ext cx="859831" cy="2347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dirty="0"/>
              <a:t>Depressed</a:t>
            </a:r>
          </a:p>
        </p:txBody>
      </p:sp>
      <p:sp>
        <p:nvSpPr>
          <p:cNvPr id="122" name="Rectangle 121">
            <a:extLst>
              <a:ext uri="{FF2B5EF4-FFF2-40B4-BE49-F238E27FC236}">
                <a16:creationId xmlns:a16="http://schemas.microsoft.com/office/drawing/2014/main" id="{3E58C690-E709-4967-9613-4E3DB1F47713}"/>
              </a:ext>
            </a:extLst>
          </p:cNvPr>
          <p:cNvSpPr/>
          <p:nvPr/>
        </p:nvSpPr>
        <p:spPr>
          <a:xfrm>
            <a:off x="6592827" y="2081742"/>
            <a:ext cx="859831" cy="22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dirty="0"/>
              <a:t>Lonely</a:t>
            </a:r>
          </a:p>
        </p:txBody>
      </p:sp>
      <p:sp>
        <p:nvSpPr>
          <p:cNvPr id="123" name="Rectangle 122">
            <a:extLst>
              <a:ext uri="{FF2B5EF4-FFF2-40B4-BE49-F238E27FC236}">
                <a16:creationId xmlns:a16="http://schemas.microsoft.com/office/drawing/2014/main" id="{CC4678A0-E246-496A-8DFF-A5F1F305C066}"/>
              </a:ext>
            </a:extLst>
          </p:cNvPr>
          <p:cNvSpPr/>
          <p:nvPr/>
        </p:nvSpPr>
        <p:spPr>
          <a:xfrm>
            <a:off x="6595130" y="2386525"/>
            <a:ext cx="859831" cy="22556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dirty="0"/>
              <a:t>Suicidal</a:t>
            </a:r>
          </a:p>
        </p:txBody>
      </p:sp>
      <p:sp>
        <p:nvSpPr>
          <p:cNvPr id="126" name="Rectangle 125">
            <a:extLst>
              <a:ext uri="{FF2B5EF4-FFF2-40B4-BE49-F238E27FC236}">
                <a16:creationId xmlns:a16="http://schemas.microsoft.com/office/drawing/2014/main" id="{D75C8458-07A1-4CE3-A10F-39924D87F7F6}"/>
              </a:ext>
            </a:extLst>
          </p:cNvPr>
          <p:cNvSpPr/>
          <p:nvPr/>
        </p:nvSpPr>
        <p:spPr>
          <a:xfrm>
            <a:off x="8581537" y="1082302"/>
            <a:ext cx="1489243" cy="5157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RESPONSE</a:t>
            </a:r>
          </a:p>
          <a:p>
            <a:pPr algn="ctr"/>
            <a:r>
              <a:rPr lang="en-SG" sz="1600" dirty="0"/>
              <a:t>GENERATION</a:t>
            </a:r>
          </a:p>
          <a:p>
            <a:pPr algn="ctr"/>
            <a:endParaRPr lang="en-SG" dirty="0"/>
          </a:p>
        </p:txBody>
      </p:sp>
      <p:cxnSp>
        <p:nvCxnSpPr>
          <p:cNvPr id="127" name="Straight Arrow Connector 126">
            <a:extLst>
              <a:ext uri="{FF2B5EF4-FFF2-40B4-BE49-F238E27FC236}">
                <a16:creationId xmlns:a16="http://schemas.microsoft.com/office/drawing/2014/main" id="{3834D55C-34DB-46B7-B6BB-DFD3BB75F07F}"/>
              </a:ext>
            </a:extLst>
          </p:cNvPr>
          <p:cNvCxnSpPr>
            <a:cxnSpLocks/>
          </p:cNvCxnSpPr>
          <p:nvPr/>
        </p:nvCxnSpPr>
        <p:spPr>
          <a:xfrm>
            <a:off x="7836437" y="2026659"/>
            <a:ext cx="794111" cy="175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C9CC1FD6-439E-4BAE-B957-816156CB0A09}"/>
              </a:ext>
            </a:extLst>
          </p:cNvPr>
          <p:cNvCxnSpPr>
            <a:cxnSpLocks/>
          </p:cNvCxnSpPr>
          <p:nvPr/>
        </p:nvCxnSpPr>
        <p:spPr>
          <a:xfrm flipV="1">
            <a:off x="10070780" y="3533267"/>
            <a:ext cx="61850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54" name="Picture 2" descr="Twitter Logo &amp;amp; PNG, Symbol, History, Meaning">
            <a:extLst>
              <a:ext uri="{FF2B5EF4-FFF2-40B4-BE49-F238E27FC236}">
                <a16:creationId xmlns:a16="http://schemas.microsoft.com/office/drawing/2014/main" id="{BB61693D-AD96-4359-8F55-02A039260D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067" y="2652305"/>
            <a:ext cx="639349" cy="337783"/>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a:extLst>
              <a:ext uri="{FF2B5EF4-FFF2-40B4-BE49-F238E27FC236}">
                <a16:creationId xmlns:a16="http://schemas.microsoft.com/office/drawing/2014/main" id="{5E0296F7-FDCC-4706-B020-57A5438268AB}"/>
              </a:ext>
            </a:extLst>
          </p:cNvPr>
          <p:cNvCxnSpPr>
            <a:cxnSpLocks/>
          </p:cNvCxnSpPr>
          <p:nvPr/>
        </p:nvCxnSpPr>
        <p:spPr>
          <a:xfrm>
            <a:off x="704414" y="2834111"/>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56" name="Picture 55" descr="Reddit Logo Icon - Download in Flat Style">
            <a:extLst>
              <a:ext uri="{FF2B5EF4-FFF2-40B4-BE49-F238E27FC236}">
                <a16:creationId xmlns:a16="http://schemas.microsoft.com/office/drawing/2014/main" id="{DD1CC13A-34A5-48D5-A083-0161C9987E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09173" y="3184556"/>
            <a:ext cx="337783" cy="33778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descr="Reddit Logo Icon - Download in Flat Style">
            <a:extLst>
              <a:ext uri="{FF2B5EF4-FFF2-40B4-BE49-F238E27FC236}">
                <a16:creationId xmlns:a16="http://schemas.microsoft.com/office/drawing/2014/main" id="{E294FEF1-0EF7-495E-8AFA-8B011E905A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3715" y="3481607"/>
            <a:ext cx="337783" cy="33778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descr="Reddit Logo Icon - Download in Flat Style">
            <a:extLst>
              <a:ext uri="{FF2B5EF4-FFF2-40B4-BE49-F238E27FC236}">
                <a16:creationId xmlns:a16="http://schemas.microsoft.com/office/drawing/2014/main" id="{8CB9598F-6AEB-4BF0-8C7D-DF9AE7E292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89987" y="3365370"/>
            <a:ext cx="337783" cy="33778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Twitter Logo &amp;amp; PNG, Symbol, History, Meaning">
            <a:extLst>
              <a:ext uri="{FF2B5EF4-FFF2-40B4-BE49-F238E27FC236}">
                <a16:creationId xmlns:a16="http://schemas.microsoft.com/office/drawing/2014/main" id="{D48B5085-98CB-4AB4-8F47-6A9C65D360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87931" y="2355253"/>
            <a:ext cx="639349" cy="33778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Twitter Logo &amp;amp; PNG, Symbol, History, Meaning">
            <a:extLst>
              <a:ext uri="{FF2B5EF4-FFF2-40B4-BE49-F238E27FC236}">
                <a16:creationId xmlns:a16="http://schemas.microsoft.com/office/drawing/2014/main" id="{03EF4429-B3A7-4A3B-AACB-E8D7D9DE01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184609" y="2161525"/>
            <a:ext cx="639349" cy="337783"/>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D0373AB1-0854-45D1-B006-3438269C35D1}"/>
              </a:ext>
            </a:extLst>
          </p:cNvPr>
          <p:cNvCxnSpPr>
            <a:cxnSpLocks/>
          </p:cNvCxnSpPr>
          <p:nvPr/>
        </p:nvCxnSpPr>
        <p:spPr>
          <a:xfrm>
            <a:off x="589598" y="3516346"/>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Straight Arrow Connector 67">
            <a:extLst>
              <a:ext uri="{FF2B5EF4-FFF2-40B4-BE49-F238E27FC236}">
                <a16:creationId xmlns:a16="http://schemas.microsoft.com/office/drawing/2014/main" id="{2E19861F-2852-4DB0-AA4C-415E54FB8797}"/>
              </a:ext>
            </a:extLst>
          </p:cNvPr>
          <p:cNvCxnSpPr>
            <a:cxnSpLocks/>
          </p:cNvCxnSpPr>
          <p:nvPr/>
        </p:nvCxnSpPr>
        <p:spPr>
          <a:xfrm>
            <a:off x="10999293" y="2521871"/>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9" name="Straight Arrow Connector 68">
            <a:extLst>
              <a:ext uri="{FF2B5EF4-FFF2-40B4-BE49-F238E27FC236}">
                <a16:creationId xmlns:a16="http://schemas.microsoft.com/office/drawing/2014/main" id="{173EC5D0-735E-432C-B698-A4BFAE5503AE}"/>
              </a:ext>
            </a:extLst>
          </p:cNvPr>
          <p:cNvCxnSpPr>
            <a:cxnSpLocks/>
          </p:cNvCxnSpPr>
          <p:nvPr/>
        </p:nvCxnSpPr>
        <p:spPr>
          <a:xfrm>
            <a:off x="10999294" y="3477600"/>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0" name="Straight Arrow Connector 69">
            <a:extLst>
              <a:ext uri="{FF2B5EF4-FFF2-40B4-BE49-F238E27FC236}">
                <a16:creationId xmlns:a16="http://schemas.microsoft.com/office/drawing/2014/main" id="{75915D83-9657-4E31-939B-BDB4BE5E8D9B}"/>
              </a:ext>
            </a:extLst>
          </p:cNvPr>
          <p:cNvCxnSpPr>
            <a:cxnSpLocks/>
          </p:cNvCxnSpPr>
          <p:nvPr/>
        </p:nvCxnSpPr>
        <p:spPr>
          <a:xfrm>
            <a:off x="11012209" y="4846617"/>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590DF23F-A1E9-4C52-A7FD-3F0406722253}"/>
              </a:ext>
            </a:extLst>
          </p:cNvPr>
          <p:cNvCxnSpPr>
            <a:cxnSpLocks/>
          </p:cNvCxnSpPr>
          <p:nvPr/>
        </p:nvCxnSpPr>
        <p:spPr>
          <a:xfrm>
            <a:off x="589599" y="4937024"/>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 name="Connector: Elbow 6">
            <a:extLst>
              <a:ext uri="{FF2B5EF4-FFF2-40B4-BE49-F238E27FC236}">
                <a16:creationId xmlns:a16="http://schemas.microsoft.com/office/drawing/2014/main" id="{C706BB42-550B-4EC7-B606-DFA56128250C}"/>
              </a:ext>
            </a:extLst>
          </p:cNvPr>
          <p:cNvCxnSpPr>
            <a:cxnSpLocks/>
            <a:stCxn id="4" idx="2"/>
            <a:endCxn id="14" idx="1"/>
          </p:cNvCxnSpPr>
          <p:nvPr/>
        </p:nvCxnSpPr>
        <p:spPr>
          <a:xfrm rot="16200000" flipH="1">
            <a:off x="2768892" y="4572905"/>
            <a:ext cx="499033" cy="33428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3AA32A8C-E141-4EF2-8929-B2412C3865A6}"/>
              </a:ext>
            </a:extLst>
          </p:cNvPr>
          <p:cNvCxnSpPr>
            <a:cxnSpLocks/>
            <a:stCxn id="14" idx="3"/>
            <a:endCxn id="126" idx="2"/>
          </p:cNvCxnSpPr>
          <p:nvPr/>
        </p:nvCxnSpPr>
        <p:spPr>
          <a:xfrm flipV="1">
            <a:off x="5704097" y="6240215"/>
            <a:ext cx="3622062" cy="2536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hatbot - Free technology icons">
            <a:extLst>
              <a:ext uri="{FF2B5EF4-FFF2-40B4-BE49-F238E27FC236}">
                <a16:creationId xmlns:a16="http://schemas.microsoft.com/office/drawing/2014/main" id="{3BF114EC-90DE-41FF-82DC-434AAB76A3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911" y="4617279"/>
            <a:ext cx="458676" cy="45867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Chatbot - Free technology icons">
            <a:extLst>
              <a:ext uri="{FF2B5EF4-FFF2-40B4-BE49-F238E27FC236}">
                <a16:creationId xmlns:a16="http://schemas.microsoft.com/office/drawing/2014/main" id="{FF1083CB-678F-44F6-A921-ECE7DC277A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68706" y="4540464"/>
            <a:ext cx="458676" cy="458676"/>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8F1E42AE-975E-4551-BC5F-C8E1D8840FBB}"/>
              </a:ext>
            </a:extLst>
          </p:cNvPr>
          <p:cNvSpPr/>
          <p:nvPr/>
        </p:nvSpPr>
        <p:spPr>
          <a:xfrm>
            <a:off x="10572383" y="1637370"/>
            <a:ext cx="426129" cy="4509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OUT</a:t>
            </a:r>
          </a:p>
          <a:p>
            <a:pPr algn="ctr"/>
            <a:r>
              <a:rPr lang="en-SG" dirty="0"/>
              <a:t>PUT</a:t>
            </a:r>
          </a:p>
          <a:p>
            <a:pPr algn="ctr"/>
            <a:br>
              <a:rPr lang="en-SG" dirty="0"/>
            </a:br>
            <a:r>
              <a:rPr lang="en-SG" dirty="0"/>
              <a:t>C</a:t>
            </a:r>
          </a:p>
          <a:p>
            <a:pPr algn="ctr"/>
            <a:r>
              <a:rPr lang="en-SG" dirty="0"/>
              <a:t>H</a:t>
            </a:r>
          </a:p>
          <a:p>
            <a:pPr algn="ctr"/>
            <a:r>
              <a:rPr lang="en-SG" dirty="0"/>
              <a:t>A</a:t>
            </a:r>
          </a:p>
          <a:p>
            <a:pPr algn="ctr"/>
            <a:r>
              <a:rPr lang="en-SG" dirty="0"/>
              <a:t>N</a:t>
            </a:r>
          </a:p>
          <a:p>
            <a:pPr algn="ctr"/>
            <a:r>
              <a:rPr lang="en-SG" dirty="0"/>
              <a:t>N</a:t>
            </a:r>
          </a:p>
          <a:p>
            <a:pPr algn="ctr"/>
            <a:r>
              <a:rPr lang="en-SG" dirty="0"/>
              <a:t>E</a:t>
            </a:r>
          </a:p>
          <a:p>
            <a:pPr algn="ctr"/>
            <a:r>
              <a:rPr lang="en-SG" dirty="0"/>
              <a:t>L</a:t>
            </a:r>
          </a:p>
          <a:p>
            <a:pPr algn="ctr"/>
            <a:r>
              <a:rPr lang="en-SG" dirty="0"/>
              <a:t>S</a:t>
            </a:r>
          </a:p>
        </p:txBody>
      </p:sp>
      <p:cxnSp>
        <p:nvCxnSpPr>
          <p:cNvPr id="89" name="Straight Arrow Connector 88">
            <a:extLst>
              <a:ext uri="{FF2B5EF4-FFF2-40B4-BE49-F238E27FC236}">
                <a16:creationId xmlns:a16="http://schemas.microsoft.com/office/drawing/2014/main" id="{8C039AD1-7FB1-4D41-ACF3-11A42552396D}"/>
              </a:ext>
            </a:extLst>
          </p:cNvPr>
          <p:cNvCxnSpPr>
            <a:cxnSpLocks/>
          </p:cNvCxnSpPr>
          <p:nvPr/>
        </p:nvCxnSpPr>
        <p:spPr>
          <a:xfrm>
            <a:off x="11018528" y="3647756"/>
            <a:ext cx="5701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TextBox 47">
            <a:extLst>
              <a:ext uri="{FF2B5EF4-FFF2-40B4-BE49-F238E27FC236}">
                <a16:creationId xmlns:a16="http://schemas.microsoft.com/office/drawing/2014/main" id="{78E69327-530F-47B6-A921-3A3535D5B4D6}"/>
              </a:ext>
            </a:extLst>
          </p:cNvPr>
          <p:cNvSpPr txBox="1"/>
          <p:nvPr/>
        </p:nvSpPr>
        <p:spPr>
          <a:xfrm>
            <a:off x="142067" y="2222820"/>
            <a:ext cx="776368" cy="338554"/>
          </a:xfrm>
          <a:prstGeom prst="rect">
            <a:avLst/>
          </a:prstGeom>
          <a:noFill/>
        </p:spPr>
        <p:txBody>
          <a:bodyPr wrap="square" rtlCol="0">
            <a:spAutoFit/>
          </a:bodyPr>
          <a:lstStyle/>
          <a:p>
            <a:r>
              <a:rPr lang="en-IN" sz="800" dirty="0"/>
              <a:t>#Millenial</a:t>
            </a:r>
          </a:p>
          <a:p>
            <a:r>
              <a:rPr lang="en-IN" sz="800" dirty="0"/>
              <a:t>#SUICIDE</a:t>
            </a:r>
            <a:endParaRPr lang="en-SG" sz="800" dirty="0"/>
          </a:p>
        </p:txBody>
      </p:sp>
      <p:sp>
        <p:nvSpPr>
          <p:cNvPr id="93" name="TextBox 92">
            <a:extLst>
              <a:ext uri="{FF2B5EF4-FFF2-40B4-BE49-F238E27FC236}">
                <a16:creationId xmlns:a16="http://schemas.microsoft.com/office/drawing/2014/main" id="{B8EB2977-C77F-4D4E-AA16-E10640F417DC}"/>
              </a:ext>
            </a:extLst>
          </p:cNvPr>
          <p:cNvSpPr txBox="1"/>
          <p:nvPr/>
        </p:nvSpPr>
        <p:spPr>
          <a:xfrm>
            <a:off x="64713" y="2909662"/>
            <a:ext cx="776368" cy="215444"/>
          </a:xfrm>
          <a:prstGeom prst="rect">
            <a:avLst/>
          </a:prstGeom>
          <a:noFill/>
        </p:spPr>
        <p:txBody>
          <a:bodyPr wrap="square" rtlCol="0">
            <a:spAutoFit/>
          </a:bodyPr>
          <a:lstStyle/>
          <a:p>
            <a:r>
              <a:rPr lang="en-IN" sz="800" dirty="0"/>
              <a:t>#LONELY</a:t>
            </a:r>
            <a:endParaRPr lang="en-SG" sz="800" dirty="0"/>
          </a:p>
        </p:txBody>
      </p:sp>
      <p:sp>
        <p:nvSpPr>
          <p:cNvPr id="94" name="TextBox 93">
            <a:extLst>
              <a:ext uri="{FF2B5EF4-FFF2-40B4-BE49-F238E27FC236}">
                <a16:creationId xmlns:a16="http://schemas.microsoft.com/office/drawing/2014/main" id="{1D5A9F3E-6A8D-4776-8356-A03B3BCDBD90}"/>
              </a:ext>
            </a:extLst>
          </p:cNvPr>
          <p:cNvSpPr txBox="1"/>
          <p:nvPr/>
        </p:nvSpPr>
        <p:spPr>
          <a:xfrm>
            <a:off x="108032" y="3751263"/>
            <a:ext cx="776368" cy="461665"/>
          </a:xfrm>
          <a:prstGeom prst="rect">
            <a:avLst/>
          </a:prstGeom>
          <a:noFill/>
        </p:spPr>
        <p:txBody>
          <a:bodyPr wrap="square" rtlCol="0">
            <a:spAutoFit/>
          </a:bodyPr>
          <a:lstStyle/>
          <a:p>
            <a:r>
              <a:rPr lang="en-IN" sz="800" dirty="0"/>
              <a:t>r/depression</a:t>
            </a:r>
          </a:p>
          <a:p>
            <a:r>
              <a:rPr lang="en-IN" sz="800" dirty="0"/>
              <a:t>r/Anxiety</a:t>
            </a:r>
          </a:p>
          <a:p>
            <a:r>
              <a:rPr lang="en-SG" sz="800" dirty="0"/>
              <a:t>r/Stress</a:t>
            </a:r>
          </a:p>
        </p:txBody>
      </p:sp>
      <p:cxnSp>
        <p:nvCxnSpPr>
          <p:cNvPr id="110" name="Straight Arrow Connector 109">
            <a:extLst>
              <a:ext uri="{FF2B5EF4-FFF2-40B4-BE49-F238E27FC236}">
                <a16:creationId xmlns:a16="http://schemas.microsoft.com/office/drawing/2014/main" id="{4ACA130E-3972-47AD-A056-84E18896305D}"/>
              </a:ext>
            </a:extLst>
          </p:cNvPr>
          <p:cNvCxnSpPr>
            <a:cxnSpLocks/>
            <a:stCxn id="133" idx="1"/>
            <a:endCxn id="129" idx="1"/>
          </p:cNvCxnSpPr>
          <p:nvPr/>
        </p:nvCxnSpPr>
        <p:spPr>
          <a:xfrm>
            <a:off x="8446558" y="4616507"/>
            <a:ext cx="352981" cy="107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6" name="Rectangle 115">
            <a:extLst>
              <a:ext uri="{FF2B5EF4-FFF2-40B4-BE49-F238E27FC236}">
                <a16:creationId xmlns:a16="http://schemas.microsoft.com/office/drawing/2014/main" id="{2359B5B4-F29B-4373-A174-C4F6B9C502E2}"/>
              </a:ext>
            </a:extLst>
          </p:cNvPr>
          <p:cNvSpPr/>
          <p:nvPr/>
        </p:nvSpPr>
        <p:spPr>
          <a:xfrm>
            <a:off x="3676715" y="4582982"/>
            <a:ext cx="736849" cy="35939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sz="1050" dirty="0"/>
              <a:t>Simple Intent</a:t>
            </a:r>
          </a:p>
        </p:txBody>
      </p:sp>
      <p:cxnSp>
        <p:nvCxnSpPr>
          <p:cNvPr id="117" name="Straight Arrow Connector 116">
            <a:extLst>
              <a:ext uri="{FF2B5EF4-FFF2-40B4-BE49-F238E27FC236}">
                <a16:creationId xmlns:a16="http://schemas.microsoft.com/office/drawing/2014/main" id="{031C06FA-A2D1-4B4F-806E-F3FA3865767D}"/>
              </a:ext>
            </a:extLst>
          </p:cNvPr>
          <p:cNvCxnSpPr>
            <a:cxnSpLocks/>
          </p:cNvCxnSpPr>
          <p:nvPr/>
        </p:nvCxnSpPr>
        <p:spPr>
          <a:xfrm>
            <a:off x="3282600" y="4745744"/>
            <a:ext cx="3789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30CBC217-4618-40B1-92BA-F2B8A2CC856A}"/>
              </a:ext>
            </a:extLst>
          </p:cNvPr>
          <p:cNvCxnSpPr>
            <a:cxnSpLocks/>
            <a:stCxn id="116" idx="3"/>
            <a:endCxn id="114" idx="1"/>
          </p:cNvCxnSpPr>
          <p:nvPr/>
        </p:nvCxnSpPr>
        <p:spPr>
          <a:xfrm>
            <a:off x="4413564" y="4762681"/>
            <a:ext cx="1287508" cy="4056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9" name="Rectangle: Rounded Corners 128">
            <a:extLst>
              <a:ext uri="{FF2B5EF4-FFF2-40B4-BE49-F238E27FC236}">
                <a16:creationId xmlns:a16="http://schemas.microsoft.com/office/drawing/2014/main" id="{F83F3CC5-519E-470F-9557-88F9CFCC51DE}"/>
              </a:ext>
            </a:extLst>
          </p:cNvPr>
          <p:cNvSpPr/>
          <p:nvPr/>
        </p:nvSpPr>
        <p:spPr>
          <a:xfrm>
            <a:off x="8799539" y="4258980"/>
            <a:ext cx="1058792" cy="73653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SG" sz="1050" dirty="0"/>
              <a:t>Pull the respective answer for response</a:t>
            </a:r>
          </a:p>
        </p:txBody>
      </p:sp>
      <p:sp>
        <p:nvSpPr>
          <p:cNvPr id="132" name="Rectangle: Rounded Corners 131">
            <a:extLst>
              <a:ext uri="{FF2B5EF4-FFF2-40B4-BE49-F238E27FC236}">
                <a16:creationId xmlns:a16="http://schemas.microsoft.com/office/drawing/2014/main" id="{D6C3AA56-3404-4101-B9D0-DD51967FC76A}"/>
              </a:ext>
            </a:extLst>
          </p:cNvPr>
          <p:cNvSpPr/>
          <p:nvPr/>
        </p:nvSpPr>
        <p:spPr>
          <a:xfrm>
            <a:off x="8829398" y="2037468"/>
            <a:ext cx="1058792" cy="101546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SG" sz="1050" dirty="0"/>
              <a:t>Reference Document using</a:t>
            </a:r>
          </a:p>
          <a:p>
            <a:pPr algn="ctr"/>
            <a:r>
              <a:rPr lang="en-SG" sz="1050" dirty="0"/>
              <a:t>Document</a:t>
            </a:r>
          </a:p>
          <a:p>
            <a:pPr algn="ctr"/>
            <a:r>
              <a:rPr lang="en-SG" sz="1050" dirty="0"/>
              <a:t>Similarity</a:t>
            </a:r>
          </a:p>
        </p:txBody>
      </p:sp>
      <p:sp>
        <p:nvSpPr>
          <p:cNvPr id="133" name="Right Brace 132">
            <a:extLst>
              <a:ext uri="{FF2B5EF4-FFF2-40B4-BE49-F238E27FC236}">
                <a16:creationId xmlns:a16="http://schemas.microsoft.com/office/drawing/2014/main" id="{7963EF9F-C804-48CB-903F-52B29FA01422}"/>
              </a:ext>
            </a:extLst>
          </p:cNvPr>
          <p:cNvSpPr/>
          <p:nvPr/>
        </p:nvSpPr>
        <p:spPr>
          <a:xfrm>
            <a:off x="8020429" y="4188207"/>
            <a:ext cx="426129" cy="952435"/>
          </a:xfrm>
          <a:prstGeom prst="rightBrace">
            <a:avLst>
              <a:gd name="adj1" fmla="val 8333"/>
              <a:gd name="adj2" fmla="val 4496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SG" dirty="0"/>
          </a:p>
        </p:txBody>
      </p:sp>
      <p:sp>
        <p:nvSpPr>
          <p:cNvPr id="3" name="Right Brace 2">
            <a:extLst>
              <a:ext uri="{FF2B5EF4-FFF2-40B4-BE49-F238E27FC236}">
                <a16:creationId xmlns:a16="http://schemas.microsoft.com/office/drawing/2014/main" id="{303FB126-3C66-4EE1-BCF4-3732A8DB589A}"/>
              </a:ext>
            </a:extLst>
          </p:cNvPr>
          <p:cNvSpPr/>
          <p:nvPr/>
        </p:nvSpPr>
        <p:spPr>
          <a:xfrm>
            <a:off x="6375102" y="1520945"/>
            <a:ext cx="231034" cy="103701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SG" dirty="0"/>
          </a:p>
        </p:txBody>
      </p:sp>
      <p:sp>
        <p:nvSpPr>
          <p:cNvPr id="103" name="TextBox 102">
            <a:extLst>
              <a:ext uri="{FF2B5EF4-FFF2-40B4-BE49-F238E27FC236}">
                <a16:creationId xmlns:a16="http://schemas.microsoft.com/office/drawing/2014/main" id="{F38198D1-B267-4E62-8C3E-460D90A5F684}"/>
              </a:ext>
            </a:extLst>
          </p:cNvPr>
          <p:cNvSpPr txBox="1"/>
          <p:nvPr/>
        </p:nvSpPr>
        <p:spPr>
          <a:xfrm>
            <a:off x="82378" y="178796"/>
            <a:ext cx="6013622" cy="569387"/>
          </a:xfrm>
          <a:prstGeom prst="rect">
            <a:avLst/>
          </a:prstGeom>
          <a:noFill/>
        </p:spPr>
        <p:txBody>
          <a:bodyPr wrap="square" rtlCol="0">
            <a:spAutoFit/>
          </a:bodyPr>
          <a:lstStyle/>
          <a:p>
            <a:r>
              <a:rPr lang="en-IN" sz="3100" dirty="0">
                <a:latin typeface="American Typewriter" panose="02090604020004020304" pitchFamily="18" charset="77"/>
              </a:rPr>
              <a:t>Complete Workflow Design</a:t>
            </a:r>
            <a:endParaRPr lang="en-SG" sz="3100" dirty="0">
              <a:latin typeface="American Typewriter" panose="02090604020004020304" pitchFamily="18" charset="77"/>
            </a:endParaRPr>
          </a:p>
        </p:txBody>
      </p:sp>
      <p:sp>
        <p:nvSpPr>
          <p:cNvPr id="77" name="Rectangle: Rounded Corners 76">
            <a:extLst>
              <a:ext uri="{FF2B5EF4-FFF2-40B4-BE49-F238E27FC236}">
                <a16:creationId xmlns:a16="http://schemas.microsoft.com/office/drawing/2014/main" id="{824BEFBA-3733-46A3-B75A-224418EFD3C0}"/>
              </a:ext>
            </a:extLst>
          </p:cNvPr>
          <p:cNvSpPr/>
          <p:nvPr/>
        </p:nvSpPr>
        <p:spPr>
          <a:xfrm>
            <a:off x="8843489" y="1522903"/>
            <a:ext cx="1058792" cy="35979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SG" sz="1050" dirty="0"/>
              <a:t>Reach out with chatbot link </a:t>
            </a:r>
          </a:p>
        </p:txBody>
      </p:sp>
      <p:pic>
        <p:nvPicPr>
          <p:cNvPr id="80" name="Picture 2" descr="Chatbot - Free technology icons">
            <a:extLst>
              <a:ext uri="{FF2B5EF4-FFF2-40B4-BE49-F238E27FC236}">
                <a16:creationId xmlns:a16="http://schemas.microsoft.com/office/drawing/2014/main" id="{A75AF3DB-6D87-4ADF-BD17-086DFAA9D0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47939" y="1553447"/>
            <a:ext cx="312997" cy="31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43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CDC61A50-5435-4574-8477-39732BEF3DAF}"/>
              </a:ext>
            </a:extLst>
          </p:cNvPr>
          <p:cNvPicPr>
            <a:picLocks noChangeAspect="1"/>
          </p:cNvPicPr>
          <p:nvPr/>
        </p:nvPicPr>
        <p:blipFill rotWithShape="1">
          <a:blip r:embed="rId2"/>
          <a:srcRect r="1" b="1268"/>
          <a:stretch/>
        </p:blipFill>
        <p:spPr>
          <a:xfrm>
            <a:off x="511432" y="1338665"/>
            <a:ext cx="5371097" cy="2839109"/>
          </a:xfrm>
          <a:prstGeom prst="rect">
            <a:avLst/>
          </a:prstGeom>
          <a:solidFill>
            <a:srgbClr val="FFFF00"/>
          </a:solidFill>
        </p:spPr>
      </p:pic>
      <p:pic>
        <p:nvPicPr>
          <p:cNvPr id="5" name="Picture 4">
            <a:extLst>
              <a:ext uri="{FF2B5EF4-FFF2-40B4-BE49-F238E27FC236}">
                <a16:creationId xmlns:a16="http://schemas.microsoft.com/office/drawing/2014/main" id="{8078756C-C514-4A2A-AFF5-7885603B5611}"/>
              </a:ext>
            </a:extLst>
          </p:cNvPr>
          <p:cNvPicPr>
            <a:picLocks noChangeAspect="1"/>
          </p:cNvPicPr>
          <p:nvPr/>
        </p:nvPicPr>
        <p:blipFill>
          <a:blip r:embed="rId3"/>
          <a:stretch>
            <a:fillRect/>
          </a:stretch>
        </p:blipFill>
        <p:spPr>
          <a:xfrm>
            <a:off x="6290347" y="1000996"/>
            <a:ext cx="4640506" cy="1857209"/>
          </a:xfrm>
          <a:prstGeom prst="rect">
            <a:avLst/>
          </a:prstGeom>
          <a:solidFill>
            <a:srgbClr val="FFFF00"/>
          </a:solidFill>
        </p:spPr>
      </p:pic>
      <p:pic>
        <p:nvPicPr>
          <p:cNvPr id="35" name="Google Shape;83;p17">
            <a:extLst>
              <a:ext uri="{FF2B5EF4-FFF2-40B4-BE49-F238E27FC236}">
                <a16:creationId xmlns:a16="http://schemas.microsoft.com/office/drawing/2014/main" id="{BF565ACB-CA41-4323-9187-208A410F13AE}"/>
              </a:ext>
            </a:extLst>
          </p:cNvPr>
          <p:cNvPicPr preferRelativeResize="0"/>
          <p:nvPr/>
        </p:nvPicPr>
        <p:blipFill>
          <a:blip r:embed="rId4"/>
          <a:stretch>
            <a:fillRect/>
          </a:stretch>
        </p:blipFill>
        <p:spPr>
          <a:xfrm rot="540000">
            <a:off x="6704587" y="2493153"/>
            <a:ext cx="4616434" cy="2481333"/>
          </a:xfrm>
          <a:prstGeom prst="rect">
            <a:avLst/>
          </a:prstGeom>
          <a:solidFill>
            <a:srgbClr val="FFFF00"/>
          </a:solidFill>
        </p:spPr>
      </p:pic>
      <p:pic>
        <p:nvPicPr>
          <p:cNvPr id="37" name="Google Shape;82;p17">
            <a:extLst>
              <a:ext uri="{FF2B5EF4-FFF2-40B4-BE49-F238E27FC236}">
                <a16:creationId xmlns:a16="http://schemas.microsoft.com/office/drawing/2014/main" id="{72A34E7E-5A40-4BD5-A695-A793186A9B01}"/>
              </a:ext>
            </a:extLst>
          </p:cNvPr>
          <p:cNvPicPr preferRelativeResize="0"/>
          <p:nvPr/>
        </p:nvPicPr>
        <p:blipFill>
          <a:blip r:embed="rId5">
            <a:alphaModFix/>
          </a:blip>
          <a:stretch>
            <a:fillRect/>
          </a:stretch>
        </p:blipFill>
        <p:spPr>
          <a:xfrm rot="-360000">
            <a:off x="7504930" y="4393652"/>
            <a:ext cx="4526575" cy="2115184"/>
          </a:xfrm>
          <a:prstGeom prst="rect">
            <a:avLst/>
          </a:prstGeom>
          <a:solidFill>
            <a:srgbClr val="FFFF00"/>
          </a:solidFill>
          <a:ln>
            <a:noFill/>
          </a:ln>
        </p:spPr>
      </p:pic>
      <p:pic>
        <p:nvPicPr>
          <p:cNvPr id="7" name="Picture 6">
            <a:extLst>
              <a:ext uri="{FF2B5EF4-FFF2-40B4-BE49-F238E27FC236}">
                <a16:creationId xmlns:a16="http://schemas.microsoft.com/office/drawing/2014/main" id="{BAB8B887-1ED6-44F2-89C2-7D12E6ACA23D}"/>
              </a:ext>
            </a:extLst>
          </p:cNvPr>
          <p:cNvPicPr>
            <a:picLocks noChangeAspect="1"/>
          </p:cNvPicPr>
          <p:nvPr/>
        </p:nvPicPr>
        <p:blipFill>
          <a:blip r:embed="rId6"/>
          <a:stretch>
            <a:fillRect/>
          </a:stretch>
        </p:blipFill>
        <p:spPr>
          <a:xfrm>
            <a:off x="511432" y="4284431"/>
            <a:ext cx="7248525" cy="2333625"/>
          </a:xfrm>
          <a:prstGeom prst="rect">
            <a:avLst/>
          </a:prstGeom>
        </p:spPr>
      </p:pic>
      <p:sp>
        <p:nvSpPr>
          <p:cNvPr id="10" name="TextBox 9">
            <a:extLst>
              <a:ext uri="{FF2B5EF4-FFF2-40B4-BE49-F238E27FC236}">
                <a16:creationId xmlns:a16="http://schemas.microsoft.com/office/drawing/2014/main" id="{B6DA96B1-E0B4-4E86-B201-D7CE4AC797CF}"/>
              </a:ext>
            </a:extLst>
          </p:cNvPr>
          <p:cNvSpPr txBox="1"/>
          <p:nvPr/>
        </p:nvSpPr>
        <p:spPr>
          <a:xfrm>
            <a:off x="523807" y="178796"/>
            <a:ext cx="6013622" cy="1046440"/>
          </a:xfrm>
          <a:prstGeom prst="rect">
            <a:avLst/>
          </a:prstGeom>
          <a:noFill/>
        </p:spPr>
        <p:txBody>
          <a:bodyPr wrap="square" rtlCol="0">
            <a:spAutoFit/>
          </a:bodyPr>
          <a:lstStyle/>
          <a:p>
            <a:r>
              <a:rPr lang="en-IN" sz="3100" dirty="0">
                <a:latin typeface="American Typewriter" panose="02090604020004020304" pitchFamily="18" charset="77"/>
              </a:rPr>
              <a:t>Sample Tweets &amp; Posts for Classification</a:t>
            </a:r>
            <a:endParaRPr lang="en-SG" sz="3100" dirty="0">
              <a:latin typeface="American Typewriter" panose="02090604020004020304" pitchFamily="18" charset="77"/>
            </a:endParaRPr>
          </a:p>
        </p:txBody>
      </p:sp>
    </p:spTree>
    <p:extLst>
      <p:ext uri="{BB962C8B-B14F-4D97-AF65-F5344CB8AC3E}">
        <p14:creationId xmlns:p14="http://schemas.microsoft.com/office/powerpoint/2010/main" val="171399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9244-2EE7-4E1A-8E4B-F0E212AD831A}"/>
              </a:ext>
            </a:extLst>
          </p:cNvPr>
          <p:cNvSpPr>
            <a:spLocks noGrp="1"/>
          </p:cNvSpPr>
          <p:nvPr>
            <p:ph type="title"/>
          </p:nvPr>
        </p:nvSpPr>
        <p:spPr>
          <a:xfrm>
            <a:off x="838200" y="365125"/>
            <a:ext cx="8268855" cy="891991"/>
          </a:xfrm>
        </p:spPr>
        <p:txBody>
          <a:bodyPr>
            <a:normAutofit fontScale="90000"/>
          </a:bodyPr>
          <a:lstStyle/>
          <a:p>
            <a:r>
              <a:rPr lang="en-IN" sz="3100" dirty="0">
                <a:latin typeface="American Typewriter" panose="02090604020004020304" pitchFamily="18" charset="77"/>
                <a:ea typeface="+mn-ea"/>
                <a:cs typeface="+mn-cs"/>
              </a:rPr>
              <a:t>Datasets - Available &amp; Self Annotated</a:t>
            </a:r>
            <a:endParaRPr lang="en-SG" sz="3100" dirty="0">
              <a:latin typeface="American Typewriter" panose="02090604020004020304" pitchFamily="18" charset="77"/>
              <a:ea typeface="+mn-ea"/>
              <a:cs typeface="+mn-cs"/>
            </a:endParaRPr>
          </a:p>
        </p:txBody>
      </p:sp>
      <p:sp>
        <p:nvSpPr>
          <p:cNvPr id="3" name="Content Placeholder 2">
            <a:extLst>
              <a:ext uri="{FF2B5EF4-FFF2-40B4-BE49-F238E27FC236}">
                <a16:creationId xmlns:a16="http://schemas.microsoft.com/office/drawing/2014/main" id="{EB58F0B3-7BA2-43FE-97C2-4FD3735FE73C}"/>
              </a:ext>
            </a:extLst>
          </p:cNvPr>
          <p:cNvSpPr>
            <a:spLocks noGrp="1"/>
          </p:cNvSpPr>
          <p:nvPr>
            <p:ph sz="half" idx="1"/>
          </p:nvPr>
        </p:nvSpPr>
        <p:spPr/>
        <p:txBody>
          <a:bodyPr>
            <a:normAutofit fontScale="92500" lnSpcReduction="10000"/>
          </a:bodyPr>
          <a:lstStyle/>
          <a:p>
            <a:r>
              <a:rPr lang="en-IN" dirty="0">
                <a:latin typeface="American Typewriter" panose="02090604020004020304" pitchFamily="18" charset="77"/>
              </a:rPr>
              <a:t>Public</a:t>
            </a:r>
          </a:p>
          <a:p>
            <a:r>
              <a:rPr lang="en-IN" sz="1600" dirty="0">
                <a:latin typeface="American Typewriter" panose="02090604020004020304" pitchFamily="18" charset="77"/>
              </a:rPr>
              <a:t>Distress analysis Interview Corpus(DAIC-WOZ) database</a:t>
            </a:r>
          </a:p>
          <a:p>
            <a:pPr marL="0" indent="0">
              <a:buNone/>
            </a:pPr>
            <a:r>
              <a:rPr lang="en-IN" sz="1600" dirty="0">
                <a:latin typeface="American Typewriter" panose="02090604020004020304" pitchFamily="18" charset="77"/>
              </a:rPr>
              <a:t>     (</a:t>
            </a:r>
            <a:r>
              <a:rPr lang="en-US" sz="1100" b="0" i="0" dirty="0">
                <a:solidFill>
                  <a:srgbClr val="4D4D4D"/>
                </a:solidFill>
                <a:effectLst/>
                <a:latin typeface="American Typewriter" panose="02090604020004020304" pitchFamily="18" charset="77"/>
              </a:rPr>
              <a:t>This database is part of a larger corpus, the Distress Analysis Interview Corpus (DAIC) (Gratch et al.,2014), that contains clinical interviews designed to support the diagnosis of psychological distress conditions such as anxiety, depression, and post-traumatic stress disorder</a:t>
            </a:r>
            <a:r>
              <a:rPr lang="en-IN" sz="1600" dirty="0">
                <a:latin typeface="American Typewriter" panose="02090604020004020304" pitchFamily="18" charset="77"/>
              </a:rPr>
              <a:t>)</a:t>
            </a:r>
          </a:p>
          <a:p>
            <a:pPr marL="0" indent="0">
              <a:buNone/>
            </a:pPr>
            <a:endParaRPr lang="en-IN" sz="1600" dirty="0">
              <a:latin typeface="American Typewriter" panose="02090604020004020304" pitchFamily="18" charset="77"/>
            </a:endParaRPr>
          </a:p>
          <a:p>
            <a:r>
              <a:rPr lang="en-IN" sz="1600" dirty="0">
                <a:latin typeface="American Typewriter" panose="02090604020004020304" pitchFamily="18" charset="77"/>
              </a:rPr>
              <a:t>Sentiment 140</a:t>
            </a:r>
          </a:p>
          <a:p>
            <a:pPr marL="0" indent="0">
              <a:buNone/>
            </a:pPr>
            <a:r>
              <a:rPr lang="en-IN" sz="1600" dirty="0">
                <a:latin typeface="American Typewriter" panose="02090604020004020304" pitchFamily="18" charset="77"/>
              </a:rPr>
              <a:t>     (</a:t>
            </a:r>
            <a:r>
              <a:rPr lang="en-US" sz="1100" b="0" i="0" dirty="0">
                <a:effectLst/>
                <a:latin typeface="American Typewriter" panose="02090604020004020304" pitchFamily="18" charset="77"/>
              </a:rPr>
              <a:t>This is the sentiment140 dataset. It contains 1,600,000 tweets extracted using the twitter api . The tweets have been annotated (0 = negative, 4 = positive</a:t>
            </a:r>
            <a:r>
              <a:rPr lang="en-IN" sz="1600" dirty="0">
                <a:latin typeface="American Typewriter" panose="02090604020004020304" pitchFamily="18" charset="77"/>
              </a:rPr>
              <a:t>)</a:t>
            </a:r>
          </a:p>
          <a:p>
            <a:pPr marL="0" indent="0">
              <a:buNone/>
            </a:pPr>
            <a:endParaRPr lang="en-IN" sz="1600" dirty="0">
              <a:latin typeface="American Typewriter" panose="02090604020004020304" pitchFamily="18" charset="77"/>
            </a:endParaRPr>
          </a:p>
          <a:p>
            <a:r>
              <a:rPr lang="en-IN" sz="1600" dirty="0">
                <a:latin typeface="American Typewriter" panose="02090604020004020304" pitchFamily="18" charset="77"/>
              </a:rPr>
              <a:t>Transcripts found online that are interviews between a counsellor and a patient </a:t>
            </a:r>
            <a:r>
              <a:rPr lang="en-IN" dirty="0">
                <a:latin typeface="American Typewriter" panose="02090604020004020304" pitchFamily="18" charset="77"/>
              </a:rPr>
              <a:t>	</a:t>
            </a:r>
            <a:endParaRPr lang="en-SG" dirty="0">
              <a:latin typeface="American Typewriter" panose="02090604020004020304" pitchFamily="18" charset="77"/>
            </a:endParaRPr>
          </a:p>
        </p:txBody>
      </p:sp>
      <p:sp>
        <p:nvSpPr>
          <p:cNvPr id="4" name="Content Placeholder 3">
            <a:extLst>
              <a:ext uri="{FF2B5EF4-FFF2-40B4-BE49-F238E27FC236}">
                <a16:creationId xmlns:a16="http://schemas.microsoft.com/office/drawing/2014/main" id="{760A73DA-00C3-4B1F-B9B5-C9A5E3AC3671}"/>
              </a:ext>
            </a:extLst>
          </p:cNvPr>
          <p:cNvSpPr>
            <a:spLocks noGrp="1"/>
          </p:cNvSpPr>
          <p:nvPr>
            <p:ph sz="half" idx="2"/>
          </p:nvPr>
        </p:nvSpPr>
        <p:spPr/>
        <p:txBody>
          <a:bodyPr>
            <a:normAutofit fontScale="92500" lnSpcReduction="10000"/>
          </a:bodyPr>
          <a:lstStyle/>
          <a:p>
            <a:r>
              <a:rPr lang="en-IN" dirty="0">
                <a:latin typeface="American Typewriter" panose="02090604020004020304" pitchFamily="18" charset="77"/>
              </a:rPr>
              <a:t>Self Annotated</a:t>
            </a:r>
          </a:p>
          <a:p>
            <a:r>
              <a:rPr lang="en-IN" sz="1600" dirty="0">
                <a:latin typeface="American Typewriter" panose="02090604020004020304" pitchFamily="18" charset="77"/>
              </a:rPr>
              <a:t>We have used Twint, Tweepy and Reddit APIs to scrape data online and then manual tagging them using keywords and other methods</a:t>
            </a:r>
          </a:p>
          <a:p>
            <a:endParaRPr lang="en-IN" sz="1600" dirty="0"/>
          </a:p>
          <a:p>
            <a:endParaRPr lang="en-IN" sz="1600" dirty="0"/>
          </a:p>
          <a:p>
            <a:pPr marL="0" indent="0">
              <a:buNone/>
            </a:pPr>
            <a:endParaRPr lang="en-SG" dirty="0"/>
          </a:p>
        </p:txBody>
      </p:sp>
      <p:graphicFrame>
        <p:nvGraphicFramePr>
          <p:cNvPr id="9" name="Table 8">
            <a:extLst>
              <a:ext uri="{FF2B5EF4-FFF2-40B4-BE49-F238E27FC236}">
                <a16:creationId xmlns:a16="http://schemas.microsoft.com/office/drawing/2014/main" id="{BC1271DF-7E1F-4437-B22F-FA983CC5B59B}"/>
              </a:ext>
            </a:extLst>
          </p:cNvPr>
          <p:cNvGraphicFramePr>
            <a:graphicFrameLocks noGrp="1"/>
          </p:cNvGraphicFramePr>
          <p:nvPr>
            <p:extLst>
              <p:ext uri="{D42A27DB-BD31-4B8C-83A1-F6EECF244321}">
                <p14:modId xmlns:p14="http://schemas.microsoft.com/office/powerpoint/2010/main" val="2137211903"/>
              </p:ext>
            </p:extLst>
          </p:nvPr>
        </p:nvGraphicFramePr>
        <p:xfrm>
          <a:off x="6309804" y="3348393"/>
          <a:ext cx="5882196" cy="874793"/>
        </p:xfrm>
        <a:graphic>
          <a:graphicData uri="http://schemas.openxmlformats.org/drawingml/2006/table">
            <a:tbl>
              <a:tblPr/>
              <a:tblGrid>
                <a:gridCol w="5882196">
                  <a:extLst>
                    <a:ext uri="{9D8B030D-6E8A-4147-A177-3AD203B41FA5}">
                      <a16:colId xmlns:a16="http://schemas.microsoft.com/office/drawing/2014/main" val="525446692"/>
                    </a:ext>
                  </a:extLst>
                </a:gridCol>
              </a:tblGrid>
              <a:tr h="127355">
                <a:tc>
                  <a:txBody>
                    <a:bodyPr/>
                    <a:lstStyle/>
                    <a:p>
                      <a:pPr algn="l" fontAlgn="b"/>
                      <a:r>
                        <a:rPr lang="en-US" sz="800" b="0" i="0" u="none" strike="noStrike" dirty="0">
                          <a:solidFill>
                            <a:srgbClr val="000000"/>
                          </a:solidFill>
                          <a:effectLst/>
                          <a:latin typeface="Calibri" panose="020F0502020204030204" pitchFamily="34" charset="0"/>
                        </a:rPr>
                        <a:t>day 41 365 got7 nobody knows dont know anything lonely im alone dont want show side ive hide dont need see face expression anymore enough </a:t>
                      </a:r>
                    </a:p>
                  </a:txBody>
                  <a:tcPr marL="5306" marR="5306" marT="5306" marB="0" anchor="b">
                    <a:lnL>
                      <a:noFill/>
                    </a:lnL>
                    <a:lnR>
                      <a:noFill/>
                    </a:lnR>
                    <a:lnT>
                      <a:noFill/>
                    </a:lnT>
                    <a:lnB>
                      <a:noFill/>
                    </a:lnB>
                  </a:tcPr>
                </a:tc>
                <a:extLst>
                  <a:ext uri="{0D108BD9-81ED-4DB2-BD59-A6C34878D82A}">
                    <a16:rowId xmlns:a16="http://schemas.microsoft.com/office/drawing/2014/main" val="3336245240"/>
                  </a:ext>
                </a:extLst>
              </a:tr>
              <a:tr h="127355">
                <a:tc>
                  <a:txBody>
                    <a:bodyPr/>
                    <a:lstStyle/>
                    <a:p>
                      <a:pPr algn="l" fontAlgn="b"/>
                      <a:r>
                        <a:rPr lang="en-US" sz="800" b="0" i="0" u="none" strike="noStrike" dirty="0">
                          <a:solidFill>
                            <a:srgbClr val="000000"/>
                          </a:solidFill>
                          <a:effectLst/>
                          <a:latin typeface="Calibri" panose="020F0502020204030204" pitchFamily="34" charset="0"/>
                        </a:rPr>
                        <a:t>want say dm always open need gladly listen rant need please need someone dont hesitate reach even weve never speak youre alone feeling valid love </a:t>
                      </a:r>
                    </a:p>
                  </a:txBody>
                  <a:tcPr marL="5306" marR="5306" marT="5306" marB="0" anchor="b">
                    <a:lnL>
                      <a:noFill/>
                    </a:lnL>
                    <a:lnR>
                      <a:noFill/>
                    </a:lnR>
                    <a:lnT>
                      <a:noFill/>
                    </a:lnT>
                    <a:lnB>
                      <a:noFill/>
                    </a:lnB>
                  </a:tcPr>
                </a:tc>
                <a:extLst>
                  <a:ext uri="{0D108BD9-81ED-4DB2-BD59-A6C34878D82A}">
                    <a16:rowId xmlns:a16="http://schemas.microsoft.com/office/drawing/2014/main" val="2657533732"/>
                  </a:ext>
                </a:extLst>
              </a:tr>
              <a:tr h="127355">
                <a:tc>
                  <a:txBody>
                    <a:bodyPr/>
                    <a:lstStyle/>
                    <a:p>
                      <a:pPr algn="l" fontAlgn="b"/>
                      <a:r>
                        <a:rPr lang="en-US" sz="800" b="0" i="0" u="none" strike="noStrike" dirty="0">
                          <a:solidFill>
                            <a:srgbClr val="000000"/>
                          </a:solidFill>
                          <a:effectLst/>
                          <a:latin typeface="Calibri" panose="020F0502020204030204" pitchFamily="34" charset="0"/>
                        </a:rPr>
                        <a:t>hey yall want let know u ever need vent talk arm open u never want u go something alone pls dont hesitant dm literally love sm </a:t>
                      </a:r>
                    </a:p>
                  </a:txBody>
                  <a:tcPr marL="5306" marR="5306" marT="5306" marB="0" anchor="b">
                    <a:lnL>
                      <a:noFill/>
                    </a:lnL>
                    <a:lnR>
                      <a:noFill/>
                    </a:lnR>
                    <a:lnT>
                      <a:noFill/>
                    </a:lnT>
                    <a:lnB>
                      <a:noFill/>
                    </a:lnB>
                  </a:tcPr>
                </a:tc>
                <a:extLst>
                  <a:ext uri="{0D108BD9-81ED-4DB2-BD59-A6C34878D82A}">
                    <a16:rowId xmlns:a16="http://schemas.microsoft.com/office/drawing/2014/main" val="1905835898"/>
                  </a:ext>
                </a:extLst>
              </a:tr>
              <a:tr h="127355">
                <a:tc>
                  <a:txBody>
                    <a:bodyPr/>
                    <a:lstStyle/>
                    <a:p>
                      <a:pPr algn="l" fontAlgn="b"/>
                      <a:r>
                        <a:rPr lang="en-US" sz="800" b="0" i="0" u="none" strike="noStrike" dirty="0">
                          <a:solidFill>
                            <a:srgbClr val="000000"/>
                          </a:solidFill>
                          <a:effectLst/>
                          <a:latin typeface="Calibri" panose="020F0502020204030204" pitchFamily="34" charset="0"/>
                        </a:rPr>
                        <a:t>want say dm always open need gladly listen rant need please need someone dont hesitate reach even weve never speak youre alone feeling valid love </a:t>
                      </a:r>
                    </a:p>
                  </a:txBody>
                  <a:tcPr marL="5306" marR="5306" marT="5306" marB="0" anchor="b">
                    <a:lnL>
                      <a:noFill/>
                    </a:lnL>
                    <a:lnR>
                      <a:noFill/>
                    </a:lnR>
                    <a:lnT>
                      <a:noFill/>
                    </a:lnT>
                    <a:lnB>
                      <a:noFill/>
                    </a:lnB>
                  </a:tcPr>
                </a:tc>
                <a:extLst>
                  <a:ext uri="{0D108BD9-81ED-4DB2-BD59-A6C34878D82A}">
                    <a16:rowId xmlns:a16="http://schemas.microsoft.com/office/drawing/2014/main" val="1085239302"/>
                  </a:ext>
                </a:extLst>
              </a:tr>
            </a:tbl>
          </a:graphicData>
        </a:graphic>
      </p:graphicFrame>
      <p:sp>
        <p:nvSpPr>
          <p:cNvPr id="10" name="TextBox 9">
            <a:extLst>
              <a:ext uri="{FF2B5EF4-FFF2-40B4-BE49-F238E27FC236}">
                <a16:creationId xmlns:a16="http://schemas.microsoft.com/office/drawing/2014/main" id="{2DD59B2E-CD65-4D2F-A0C9-AA75304B3DA1}"/>
              </a:ext>
            </a:extLst>
          </p:cNvPr>
          <p:cNvSpPr txBox="1"/>
          <p:nvPr/>
        </p:nvSpPr>
        <p:spPr>
          <a:xfrm>
            <a:off x="10227815" y="5353522"/>
            <a:ext cx="1278385" cy="261610"/>
          </a:xfrm>
          <a:prstGeom prst="rect">
            <a:avLst/>
          </a:prstGeom>
          <a:noFill/>
        </p:spPr>
        <p:txBody>
          <a:bodyPr wrap="square" rtlCol="0">
            <a:spAutoFit/>
          </a:bodyPr>
          <a:lstStyle/>
          <a:p>
            <a:r>
              <a:rPr lang="en-IN" sz="1100" b="1" dirty="0"/>
              <a:t>STRESS</a:t>
            </a:r>
            <a:endParaRPr lang="en-SG" sz="1100" b="1" dirty="0"/>
          </a:p>
        </p:txBody>
      </p:sp>
      <p:graphicFrame>
        <p:nvGraphicFramePr>
          <p:cNvPr id="11" name="Table 10">
            <a:extLst>
              <a:ext uri="{FF2B5EF4-FFF2-40B4-BE49-F238E27FC236}">
                <a16:creationId xmlns:a16="http://schemas.microsoft.com/office/drawing/2014/main" id="{FF6DE1CC-3CCC-42A5-9A6C-4D74C811D610}"/>
              </a:ext>
            </a:extLst>
          </p:cNvPr>
          <p:cNvGraphicFramePr>
            <a:graphicFrameLocks noGrp="1"/>
          </p:cNvGraphicFramePr>
          <p:nvPr>
            <p:extLst>
              <p:ext uri="{D42A27DB-BD31-4B8C-83A1-F6EECF244321}">
                <p14:modId xmlns:p14="http://schemas.microsoft.com/office/powerpoint/2010/main" val="309765729"/>
              </p:ext>
            </p:extLst>
          </p:nvPr>
        </p:nvGraphicFramePr>
        <p:xfrm>
          <a:off x="6248400" y="4791695"/>
          <a:ext cx="10515600" cy="1385265"/>
        </p:xfrm>
        <a:graphic>
          <a:graphicData uri="http://schemas.openxmlformats.org/drawingml/2006/table">
            <a:tbl>
              <a:tblPr/>
              <a:tblGrid>
                <a:gridCol w="10515600">
                  <a:extLst>
                    <a:ext uri="{9D8B030D-6E8A-4147-A177-3AD203B41FA5}">
                      <a16:colId xmlns:a16="http://schemas.microsoft.com/office/drawing/2014/main" val="1324993702"/>
                    </a:ext>
                  </a:extLst>
                </a:gridCol>
              </a:tblGrid>
              <a:tr h="197895">
                <a:tc>
                  <a:txBody>
                    <a:bodyPr/>
                    <a:lstStyle/>
                    <a:p>
                      <a:pPr algn="l" fontAlgn="b"/>
                      <a:r>
                        <a:rPr lang="en-US" sz="800" b="0" i="0" u="none" strike="noStrike" dirty="0">
                          <a:solidFill>
                            <a:srgbClr val="000000"/>
                          </a:solidFill>
                          <a:effectLst/>
                          <a:latin typeface="American Typewriter" panose="02090604020004020304" pitchFamily="18" charset="77"/>
                        </a:rPr>
                        <a:t>sherlock come pretty boy cant think one thing like louis like youre sad sherlock </a:t>
                      </a:r>
                    </a:p>
                  </a:txBody>
                  <a:tcPr marL="5453" marR="5453" marT="5453" marB="0" anchor="b">
                    <a:lnL>
                      <a:noFill/>
                    </a:lnL>
                    <a:lnR>
                      <a:noFill/>
                    </a:lnR>
                    <a:lnT>
                      <a:noFill/>
                    </a:lnT>
                    <a:lnB>
                      <a:noFill/>
                    </a:lnB>
                  </a:tcPr>
                </a:tc>
                <a:extLst>
                  <a:ext uri="{0D108BD9-81ED-4DB2-BD59-A6C34878D82A}">
                    <a16:rowId xmlns:a16="http://schemas.microsoft.com/office/drawing/2014/main" val="3046531366"/>
                  </a:ext>
                </a:extLst>
              </a:tr>
              <a:tr h="197895">
                <a:tc>
                  <a:txBody>
                    <a:bodyPr/>
                    <a:lstStyle/>
                    <a:p>
                      <a:pPr algn="l" fontAlgn="b"/>
                      <a:r>
                        <a:rPr lang="en-US" sz="800" b="0" i="0" u="none" strike="noStrike" dirty="0">
                          <a:solidFill>
                            <a:srgbClr val="000000"/>
                          </a:solidFill>
                          <a:effectLst/>
                          <a:latin typeface="American Typewriter" panose="02090604020004020304" pitchFamily="18" charset="77"/>
                        </a:rPr>
                        <a:t>listen vocaloid cover icam derange tired draw </a:t>
                      </a:r>
                    </a:p>
                  </a:txBody>
                  <a:tcPr marL="5453" marR="5453" marT="5453" marB="0" anchor="b">
                    <a:lnL>
                      <a:noFill/>
                    </a:lnL>
                    <a:lnR>
                      <a:noFill/>
                    </a:lnR>
                    <a:lnT>
                      <a:noFill/>
                    </a:lnT>
                    <a:lnB>
                      <a:noFill/>
                    </a:lnB>
                  </a:tcPr>
                </a:tc>
                <a:extLst>
                  <a:ext uri="{0D108BD9-81ED-4DB2-BD59-A6C34878D82A}">
                    <a16:rowId xmlns:a16="http://schemas.microsoft.com/office/drawing/2014/main" val="4062435077"/>
                  </a:ext>
                </a:extLst>
              </a:tr>
              <a:tr h="197895">
                <a:tc>
                  <a:txBody>
                    <a:bodyPr/>
                    <a:lstStyle/>
                    <a:p>
                      <a:pPr algn="l" fontAlgn="b"/>
                      <a:r>
                        <a:rPr lang="en-SG" sz="800" b="0" i="0" u="none" strike="noStrike" dirty="0">
                          <a:solidFill>
                            <a:srgbClr val="000000"/>
                          </a:solidFill>
                          <a:effectLst/>
                          <a:latin typeface="American Typewriter" panose="02090604020004020304" pitchFamily="18" charset="77"/>
                        </a:rPr>
                        <a:t>rain sad music </a:t>
                      </a:r>
                    </a:p>
                  </a:txBody>
                  <a:tcPr marL="5453" marR="5453" marT="5453" marB="0" anchor="b">
                    <a:lnL>
                      <a:noFill/>
                    </a:lnL>
                    <a:lnR>
                      <a:noFill/>
                    </a:lnR>
                    <a:lnT>
                      <a:noFill/>
                    </a:lnT>
                    <a:lnB>
                      <a:noFill/>
                    </a:lnB>
                  </a:tcPr>
                </a:tc>
                <a:extLst>
                  <a:ext uri="{0D108BD9-81ED-4DB2-BD59-A6C34878D82A}">
                    <a16:rowId xmlns:a16="http://schemas.microsoft.com/office/drawing/2014/main" val="3139099352"/>
                  </a:ext>
                </a:extLst>
              </a:tr>
              <a:tr h="197895">
                <a:tc>
                  <a:txBody>
                    <a:bodyPr/>
                    <a:lstStyle/>
                    <a:p>
                      <a:pPr algn="l" fontAlgn="b"/>
                      <a:r>
                        <a:rPr lang="en-US" sz="800" b="0" i="0" u="none" strike="noStrike" dirty="0">
                          <a:solidFill>
                            <a:srgbClr val="000000"/>
                          </a:solidFill>
                          <a:effectLst/>
                          <a:latin typeface="American Typewriter" panose="02090604020004020304" pitchFamily="18" charset="77"/>
                        </a:rPr>
                        <a:t>life unfair im big sad </a:t>
                      </a:r>
                    </a:p>
                  </a:txBody>
                  <a:tcPr marL="5453" marR="5453" marT="5453" marB="0" anchor="b">
                    <a:lnL>
                      <a:noFill/>
                    </a:lnL>
                    <a:lnR>
                      <a:noFill/>
                    </a:lnR>
                    <a:lnT>
                      <a:noFill/>
                    </a:lnT>
                    <a:lnB>
                      <a:noFill/>
                    </a:lnB>
                  </a:tcPr>
                </a:tc>
                <a:extLst>
                  <a:ext uri="{0D108BD9-81ED-4DB2-BD59-A6C34878D82A}">
                    <a16:rowId xmlns:a16="http://schemas.microsoft.com/office/drawing/2014/main" val="3863045857"/>
                  </a:ext>
                </a:extLst>
              </a:tr>
              <a:tr h="197895">
                <a:tc>
                  <a:txBody>
                    <a:bodyPr/>
                    <a:lstStyle/>
                    <a:p>
                      <a:pPr algn="l" fontAlgn="b"/>
                      <a:r>
                        <a:rPr lang="en-US" sz="800" b="0" i="0" u="none" strike="noStrike" dirty="0">
                          <a:solidFill>
                            <a:srgbClr val="000000"/>
                          </a:solidFill>
                          <a:effectLst/>
                          <a:latin typeface="American Typewriter" panose="02090604020004020304" pitchFamily="18" charset="77"/>
                        </a:rPr>
                        <a:t>tonight 1 night im tire foot hurt im feed cry name </a:t>
                      </a:r>
                    </a:p>
                  </a:txBody>
                  <a:tcPr marL="5453" marR="5453" marT="5453" marB="0" anchor="b">
                    <a:lnL>
                      <a:noFill/>
                    </a:lnL>
                    <a:lnR>
                      <a:noFill/>
                    </a:lnR>
                    <a:lnT>
                      <a:noFill/>
                    </a:lnT>
                    <a:lnB>
                      <a:noFill/>
                    </a:lnB>
                  </a:tcPr>
                </a:tc>
                <a:extLst>
                  <a:ext uri="{0D108BD9-81ED-4DB2-BD59-A6C34878D82A}">
                    <a16:rowId xmlns:a16="http://schemas.microsoft.com/office/drawing/2014/main" val="2539657818"/>
                  </a:ext>
                </a:extLst>
              </a:tr>
              <a:tr h="197895">
                <a:tc>
                  <a:txBody>
                    <a:bodyPr/>
                    <a:lstStyle/>
                    <a:p>
                      <a:pPr algn="l" fontAlgn="b"/>
                      <a:r>
                        <a:rPr lang="en-SG" sz="800" b="0" i="0" u="none" strike="noStrike" dirty="0">
                          <a:solidFill>
                            <a:srgbClr val="000000"/>
                          </a:solidFill>
                          <a:effectLst/>
                          <a:latin typeface="American Typewriter" panose="02090604020004020304" pitchFamily="18" charset="77"/>
                        </a:rPr>
                        <a:t>dont tire vote bts cheer work hard vote dynamite favorite song kca </a:t>
                      </a:r>
                    </a:p>
                  </a:txBody>
                  <a:tcPr marL="5453" marR="5453" marT="5453" marB="0" anchor="b">
                    <a:lnL>
                      <a:noFill/>
                    </a:lnL>
                    <a:lnR>
                      <a:noFill/>
                    </a:lnR>
                    <a:lnT>
                      <a:noFill/>
                    </a:lnT>
                    <a:lnB>
                      <a:noFill/>
                    </a:lnB>
                  </a:tcPr>
                </a:tc>
                <a:extLst>
                  <a:ext uri="{0D108BD9-81ED-4DB2-BD59-A6C34878D82A}">
                    <a16:rowId xmlns:a16="http://schemas.microsoft.com/office/drawing/2014/main" val="1465323982"/>
                  </a:ext>
                </a:extLst>
              </a:tr>
              <a:tr h="197895">
                <a:tc>
                  <a:txBody>
                    <a:bodyPr/>
                    <a:lstStyle/>
                    <a:p>
                      <a:pPr algn="l" fontAlgn="b"/>
                      <a:r>
                        <a:rPr lang="en-US" sz="800" b="0" i="0" u="none" strike="noStrike" dirty="0">
                          <a:solidFill>
                            <a:srgbClr val="000000"/>
                          </a:solidFill>
                          <a:effectLst/>
                          <a:latin typeface="American Typewriter" panose="02090604020004020304" pitchFamily="18" charset="77"/>
                        </a:rPr>
                        <a:t>say sweet dream girl eye make happy sad equal measure </a:t>
                      </a:r>
                    </a:p>
                  </a:txBody>
                  <a:tcPr marL="5453" marR="5453" marT="5453" marB="0" anchor="b">
                    <a:lnL>
                      <a:noFill/>
                    </a:lnL>
                    <a:lnR>
                      <a:noFill/>
                    </a:lnR>
                    <a:lnT>
                      <a:noFill/>
                    </a:lnT>
                    <a:lnB>
                      <a:noFill/>
                    </a:lnB>
                  </a:tcPr>
                </a:tc>
                <a:extLst>
                  <a:ext uri="{0D108BD9-81ED-4DB2-BD59-A6C34878D82A}">
                    <a16:rowId xmlns:a16="http://schemas.microsoft.com/office/drawing/2014/main" val="1302661430"/>
                  </a:ext>
                </a:extLst>
              </a:tr>
            </a:tbl>
          </a:graphicData>
        </a:graphic>
      </p:graphicFrame>
      <p:sp>
        <p:nvSpPr>
          <p:cNvPr id="12" name="TextBox 11">
            <a:extLst>
              <a:ext uri="{FF2B5EF4-FFF2-40B4-BE49-F238E27FC236}">
                <a16:creationId xmlns:a16="http://schemas.microsoft.com/office/drawing/2014/main" id="{2493C157-9C02-4BF8-A12B-4670AB248190}"/>
              </a:ext>
            </a:extLst>
          </p:cNvPr>
          <p:cNvSpPr txBox="1"/>
          <p:nvPr/>
        </p:nvSpPr>
        <p:spPr>
          <a:xfrm>
            <a:off x="10459832" y="3007077"/>
            <a:ext cx="1278385" cy="261610"/>
          </a:xfrm>
          <a:prstGeom prst="rect">
            <a:avLst/>
          </a:prstGeom>
          <a:noFill/>
        </p:spPr>
        <p:txBody>
          <a:bodyPr wrap="square" rtlCol="0">
            <a:spAutoFit/>
          </a:bodyPr>
          <a:lstStyle/>
          <a:p>
            <a:r>
              <a:rPr lang="en-IN" sz="1100" b="1" u="sng" dirty="0"/>
              <a:t>ANXIETY TWEET</a:t>
            </a:r>
            <a:endParaRPr lang="en-SG" sz="1100" b="1" u="sng" dirty="0"/>
          </a:p>
        </p:txBody>
      </p:sp>
      <p:sp>
        <p:nvSpPr>
          <p:cNvPr id="5" name="Slide Number Placeholder 4">
            <a:extLst>
              <a:ext uri="{FF2B5EF4-FFF2-40B4-BE49-F238E27FC236}">
                <a16:creationId xmlns:a16="http://schemas.microsoft.com/office/drawing/2014/main" id="{659D45DD-6662-4B1A-BC5A-3D997BF9CF46}"/>
              </a:ext>
            </a:extLst>
          </p:cNvPr>
          <p:cNvSpPr>
            <a:spLocks noGrp="1"/>
          </p:cNvSpPr>
          <p:nvPr>
            <p:ph type="sldNum" sz="quarter" idx="12"/>
          </p:nvPr>
        </p:nvSpPr>
        <p:spPr/>
        <p:txBody>
          <a:bodyPr/>
          <a:lstStyle/>
          <a:p>
            <a:fld id="{93CCF27A-CE95-4216-9C44-D3866D3BE1EA}" type="slidenum">
              <a:rPr lang="en-SG" smtClean="0"/>
              <a:t>8</a:t>
            </a:fld>
            <a:endParaRPr lang="en-SG" dirty="0"/>
          </a:p>
        </p:txBody>
      </p:sp>
    </p:spTree>
    <p:extLst>
      <p:ext uri="{BB962C8B-B14F-4D97-AF65-F5344CB8AC3E}">
        <p14:creationId xmlns:p14="http://schemas.microsoft.com/office/powerpoint/2010/main" val="8332597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93F519-1C0C-4958-A5BA-F13199A9C209}"/>
              </a:ext>
            </a:extLst>
          </p:cNvPr>
          <p:cNvPicPr>
            <a:picLocks noChangeAspect="1"/>
          </p:cNvPicPr>
          <p:nvPr/>
        </p:nvPicPr>
        <p:blipFill>
          <a:blip r:embed="rId2"/>
          <a:stretch>
            <a:fillRect/>
          </a:stretch>
        </p:blipFill>
        <p:spPr>
          <a:xfrm>
            <a:off x="1235045" y="1549857"/>
            <a:ext cx="2643536" cy="4947189"/>
          </a:xfrm>
          <a:prstGeom prst="rect">
            <a:avLst/>
          </a:prstGeom>
        </p:spPr>
      </p:pic>
      <p:pic>
        <p:nvPicPr>
          <p:cNvPr id="2056" name="Picture 8" descr="Twitter logo history | Creative Freedom">
            <a:extLst>
              <a:ext uri="{FF2B5EF4-FFF2-40B4-BE49-F238E27FC236}">
                <a16:creationId xmlns:a16="http://schemas.microsoft.com/office/drawing/2014/main" id="{427EAE05-FED4-42C5-A3F0-2B98A3FE4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608" y="2295525"/>
            <a:ext cx="410812" cy="3341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28388C4-E318-4349-AFE4-FA7D5E154941}"/>
              </a:ext>
            </a:extLst>
          </p:cNvPr>
          <p:cNvSpPr txBox="1"/>
          <p:nvPr/>
        </p:nvSpPr>
        <p:spPr>
          <a:xfrm>
            <a:off x="1191393" y="1034140"/>
            <a:ext cx="2715519" cy="372861"/>
          </a:xfrm>
          <a:prstGeom prst="rect">
            <a:avLst/>
          </a:prstGeom>
          <a:noFill/>
        </p:spPr>
        <p:txBody>
          <a:bodyPr wrap="square" rtlCol="0">
            <a:spAutoFit/>
          </a:bodyPr>
          <a:lstStyle/>
          <a:p>
            <a:r>
              <a:rPr lang="en-SG" dirty="0"/>
              <a:t>Example : Original tweet</a:t>
            </a:r>
          </a:p>
        </p:txBody>
      </p:sp>
      <p:sp>
        <p:nvSpPr>
          <p:cNvPr id="12" name="TextBox 11">
            <a:extLst>
              <a:ext uri="{FF2B5EF4-FFF2-40B4-BE49-F238E27FC236}">
                <a16:creationId xmlns:a16="http://schemas.microsoft.com/office/drawing/2014/main" id="{B8C1A309-AAAB-4492-A836-A27FAA2E1481}"/>
              </a:ext>
            </a:extLst>
          </p:cNvPr>
          <p:cNvSpPr txBox="1"/>
          <p:nvPr/>
        </p:nvSpPr>
        <p:spPr>
          <a:xfrm>
            <a:off x="1622608" y="2885243"/>
            <a:ext cx="1830806" cy="1015663"/>
          </a:xfrm>
          <a:prstGeom prst="rect">
            <a:avLst/>
          </a:prstGeom>
          <a:noFill/>
        </p:spPr>
        <p:txBody>
          <a:bodyPr wrap="square" rtlCol="0">
            <a:spAutoFit/>
          </a:bodyPr>
          <a:lstStyle/>
          <a:p>
            <a:r>
              <a:rPr lang="en-SG" sz="1200" dirty="0"/>
              <a:t>This does not feel good #lonely .Lyf is not feeling good !! What have I done #depressed G2G RN @DDj do you feel so </a:t>
            </a:r>
          </a:p>
        </p:txBody>
      </p:sp>
      <p:pic>
        <p:nvPicPr>
          <p:cNvPr id="14" name="Picture 13">
            <a:extLst>
              <a:ext uri="{FF2B5EF4-FFF2-40B4-BE49-F238E27FC236}">
                <a16:creationId xmlns:a16="http://schemas.microsoft.com/office/drawing/2014/main" id="{A162957A-791E-4647-9A6E-0313311CB78C}"/>
              </a:ext>
            </a:extLst>
          </p:cNvPr>
          <p:cNvPicPr>
            <a:picLocks noChangeAspect="1"/>
          </p:cNvPicPr>
          <p:nvPr/>
        </p:nvPicPr>
        <p:blipFill>
          <a:blip r:embed="rId4"/>
          <a:stretch>
            <a:fillRect/>
          </a:stretch>
        </p:blipFill>
        <p:spPr>
          <a:xfrm>
            <a:off x="1684172" y="4117945"/>
            <a:ext cx="870897" cy="279467"/>
          </a:xfrm>
          <a:prstGeom prst="rect">
            <a:avLst/>
          </a:prstGeom>
        </p:spPr>
      </p:pic>
      <p:cxnSp>
        <p:nvCxnSpPr>
          <p:cNvPr id="16" name="Straight Arrow Connector 15">
            <a:extLst>
              <a:ext uri="{FF2B5EF4-FFF2-40B4-BE49-F238E27FC236}">
                <a16:creationId xmlns:a16="http://schemas.microsoft.com/office/drawing/2014/main" id="{7A08227E-5811-411C-82B1-B460EF5EC170}"/>
              </a:ext>
            </a:extLst>
          </p:cNvPr>
          <p:cNvCxnSpPr>
            <a:cxnSpLocks/>
          </p:cNvCxnSpPr>
          <p:nvPr/>
        </p:nvCxnSpPr>
        <p:spPr>
          <a:xfrm flipV="1">
            <a:off x="3790666" y="2295525"/>
            <a:ext cx="1447353" cy="177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D26190FB-637B-49DD-9FFB-EAE4A0E70677}"/>
              </a:ext>
            </a:extLst>
          </p:cNvPr>
          <p:cNvCxnSpPr>
            <a:cxnSpLocks/>
          </p:cNvCxnSpPr>
          <p:nvPr/>
        </p:nvCxnSpPr>
        <p:spPr>
          <a:xfrm flipV="1">
            <a:off x="3878581" y="3140099"/>
            <a:ext cx="1381310" cy="127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EB8DF05F-11F1-4D44-AE61-730FDEC9C18D}"/>
              </a:ext>
            </a:extLst>
          </p:cNvPr>
          <p:cNvCxnSpPr>
            <a:cxnSpLocks/>
          </p:cNvCxnSpPr>
          <p:nvPr/>
        </p:nvCxnSpPr>
        <p:spPr>
          <a:xfrm flipV="1">
            <a:off x="3861635" y="4023451"/>
            <a:ext cx="1908850" cy="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F280C2C5-487D-4DD4-88E5-838B80D4ADB4}"/>
              </a:ext>
            </a:extLst>
          </p:cNvPr>
          <p:cNvCxnSpPr>
            <a:cxnSpLocks/>
          </p:cNvCxnSpPr>
          <p:nvPr/>
        </p:nvCxnSpPr>
        <p:spPr>
          <a:xfrm flipV="1">
            <a:off x="3887564" y="5733621"/>
            <a:ext cx="1961508" cy="4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9FF3F042-9484-4662-AE08-04DE01380603}"/>
              </a:ext>
            </a:extLst>
          </p:cNvPr>
          <p:cNvSpPr txBox="1"/>
          <p:nvPr/>
        </p:nvSpPr>
        <p:spPr>
          <a:xfrm>
            <a:off x="3841493" y="1893860"/>
            <a:ext cx="1137204" cy="430887"/>
          </a:xfrm>
          <a:prstGeom prst="rect">
            <a:avLst/>
          </a:prstGeom>
          <a:noFill/>
        </p:spPr>
        <p:txBody>
          <a:bodyPr wrap="square" rtlCol="0">
            <a:spAutoFit/>
          </a:bodyPr>
          <a:lstStyle/>
          <a:p>
            <a:r>
              <a:rPr lang="en-SG" sz="1100" dirty="0"/>
              <a:t>Step 1: Remove #@</a:t>
            </a:r>
          </a:p>
        </p:txBody>
      </p:sp>
      <p:sp>
        <p:nvSpPr>
          <p:cNvPr id="39" name="TextBox 38">
            <a:extLst>
              <a:ext uri="{FF2B5EF4-FFF2-40B4-BE49-F238E27FC236}">
                <a16:creationId xmlns:a16="http://schemas.microsoft.com/office/drawing/2014/main" id="{4BE20CBF-5867-4228-8C24-D0CB638F812A}"/>
              </a:ext>
            </a:extLst>
          </p:cNvPr>
          <p:cNvSpPr txBox="1"/>
          <p:nvPr/>
        </p:nvSpPr>
        <p:spPr>
          <a:xfrm>
            <a:off x="3832502" y="2697748"/>
            <a:ext cx="1316079" cy="430887"/>
          </a:xfrm>
          <a:prstGeom prst="rect">
            <a:avLst/>
          </a:prstGeom>
          <a:noFill/>
        </p:spPr>
        <p:txBody>
          <a:bodyPr wrap="square" rtlCol="0">
            <a:spAutoFit/>
          </a:bodyPr>
          <a:lstStyle/>
          <a:p>
            <a:r>
              <a:rPr lang="en-SG" sz="1100" dirty="0"/>
              <a:t>Step 2: Remove emojis and images</a:t>
            </a:r>
          </a:p>
        </p:txBody>
      </p:sp>
      <p:sp>
        <p:nvSpPr>
          <p:cNvPr id="40" name="TextBox 39">
            <a:extLst>
              <a:ext uri="{FF2B5EF4-FFF2-40B4-BE49-F238E27FC236}">
                <a16:creationId xmlns:a16="http://schemas.microsoft.com/office/drawing/2014/main" id="{0EC652CF-1257-44AF-B206-1B11BD63B272}"/>
              </a:ext>
            </a:extLst>
          </p:cNvPr>
          <p:cNvSpPr txBox="1"/>
          <p:nvPr/>
        </p:nvSpPr>
        <p:spPr>
          <a:xfrm>
            <a:off x="3824003" y="3569636"/>
            <a:ext cx="2025069" cy="430887"/>
          </a:xfrm>
          <a:prstGeom prst="rect">
            <a:avLst/>
          </a:prstGeom>
          <a:noFill/>
        </p:spPr>
        <p:txBody>
          <a:bodyPr wrap="square" rtlCol="0">
            <a:spAutoFit/>
          </a:bodyPr>
          <a:lstStyle/>
          <a:p>
            <a:r>
              <a:rPr lang="en-SG" sz="1100" dirty="0"/>
              <a:t>Step 3: Remove punctuations and numbers </a:t>
            </a:r>
          </a:p>
        </p:txBody>
      </p:sp>
      <p:sp>
        <p:nvSpPr>
          <p:cNvPr id="41" name="TextBox 40">
            <a:extLst>
              <a:ext uri="{FF2B5EF4-FFF2-40B4-BE49-F238E27FC236}">
                <a16:creationId xmlns:a16="http://schemas.microsoft.com/office/drawing/2014/main" id="{77FB1444-D4BD-4D26-BA3A-0ACCA8F40D54}"/>
              </a:ext>
            </a:extLst>
          </p:cNvPr>
          <p:cNvSpPr txBox="1"/>
          <p:nvPr/>
        </p:nvSpPr>
        <p:spPr>
          <a:xfrm>
            <a:off x="3861635" y="4754145"/>
            <a:ext cx="1574518" cy="1107996"/>
          </a:xfrm>
          <a:prstGeom prst="rect">
            <a:avLst/>
          </a:prstGeom>
          <a:noFill/>
        </p:spPr>
        <p:txBody>
          <a:bodyPr wrap="square" rtlCol="0">
            <a:spAutoFit/>
          </a:bodyPr>
          <a:lstStyle/>
          <a:p>
            <a:r>
              <a:rPr lang="en-SG" sz="1100" dirty="0"/>
              <a:t>Step 4: </a:t>
            </a:r>
            <a:r>
              <a:rPr lang="en-US" sz="1100" dirty="0"/>
              <a:t>Expand Abbreviations, Acronyms, Initialisms, and Slangs-(using urban dictionary)</a:t>
            </a:r>
          </a:p>
          <a:p>
            <a:endParaRPr lang="en-SG" sz="1100" dirty="0"/>
          </a:p>
        </p:txBody>
      </p:sp>
      <p:sp>
        <p:nvSpPr>
          <p:cNvPr id="28" name="Right Brace 27">
            <a:extLst>
              <a:ext uri="{FF2B5EF4-FFF2-40B4-BE49-F238E27FC236}">
                <a16:creationId xmlns:a16="http://schemas.microsoft.com/office/drawing/2014/main" id="{4E4477BA-7CB4-4E6E-8519-5458FC910B54}"/>
              </a:ext>
            </a:extLst>
          </p:cNvPr>
          <p:cNvSpPr/>
          <p:nvPr/>
        </p:nvSpPr>
        <p:spPr>
          <a:xfrm>
            <a:off x="5861315" y="2287821"/>
            <a:ext cx="896258" cy="347126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SG" dirty="0"/>
          </a:p>
        </p:txBody>
      </p:sp>
      <p:pic>
        <p:nvPicPr>
          <p:cNvPr id="2058" name="Picture 10" descr="Deep learning - Free electronics icons">
            <a:extLst>
              <a:ext uri="{FF2B5EF4-FFF2-40B4-BE49-F238E27FC236}">
                <a16:creationId xmlns:a16="http://schemas.microsoft.com/office/drawing/2014/main" id="{83AB6318-8E60-45AF-BE68-A0CD5DD89A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1706" y="5040451"/>
            <a:ext cx="1410497" cy="141049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29">
            <a:extLst>
              <a:ext uri="{FF2B5EF4-FFF2-40B4-BE49-F238E27FC236}">
                <a16:creationId xmlns:a16="http://schemas.microsoft.com/office/drawing/2014/main" id="{437111E1-5C3C-49D2-A887-EFB810D64010}"/>
              </a:ext>
            </a:extLst>
          </p:cNvPr>
          <p:cNvSpPr/>
          <p:nvPr/>
        </p:nvSpPr>
        <p:spPr>
          <a:xfrm>
            <a:off x="6782746" y="2977597"/>
            <a:ext cx="1623544" cy="163718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sz="1200" dirty="0"/>
              <a:t>this does note feel good lonely.lyf is not feeling good what have I done depressed got to go right now ddj do you feel so</a:t>
            </a:r>
          </a:p>
        </p:txBody>
      </p:sp>
      <p:sp>
        <p:nvSpPr>
          <p:cNvPr id="49" name="TextBox 48">
            <a:extLst>
              <a:ext uri="{FF2B5EF4-FFF2-40B4-BE49-F238E27FC236}">
                <a16:creationId xmlns:a16="http://schemas.microsoft.com/office/drawing/2014/main" id="{B8F7D3D0-1F80-4DAF-8E60-523770809D72}"/>
              </a:ext>
            </a:extLst>
          </p:cNvPr>
          <p:cNvSpPr txBox="1"/>
          <p:nvPr/>
        </p:nvSpPr>
        <p:spPr>
          <a:xfrm>
            <a:off x="10553030" y="6381718"/>
            <a:ext cx="2218345" cy="369332"/>
          </a:xfrm>
          <a:prstGeom prst="rect">
            <a:avLst/>
          </a:prstGeom>
          <a:noFill/>
        </p:spPr>
        <p:txBody>
          <a:bodyPr wrap="square" rtlCol="0">
            <a:spAutoFit/>
          </a:bodyPr>
          <a:lstStyle/>
          <a:p>
            <a:r>
              <a:rPr lang="en-SG" dirty="0"/>
              <a:t>Model</a:t>
            </a:r>
          </a:p>
        </p:txBody>
      </p:sp>
      <p:cxnSp>
        <p:nvCxnSpPr>
          <p:cNvPr id="34" name="Straight Arrow Connector 33">
            <a:extLst>
              <a:ext uri="{FF2B5EF4-FFF2-40B4-BE49-F238E27FC236}">
                <a16:creationId xmlns:a16="http://schemas.microsoft.com/office/drawing/2014/main" id="{10AA9C30-6672-401E-B27B-C0D58BA83ED8}"/>
              </a:ext>
            </a:extLst>
          </p:cNvPr>
          <p:cNvCxnSpPr>
            <a:cxnSpLocks/>
            <a:stCxn id="30" idx="3"/>
          </p:cNvCxnSpPr>
          <p:nvPr/>
        </p:nvCxnSpPr>
        <p:spPr>
          <a:xfrm>
            <a:off x="8406290" y="3796191"/>
            <a:ext cx="475186"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D654F631-7A09-4822-9099-F20C0529A732}"/>
              </a:ext>
            </a:extLst>
          </p:cNvPr>
          <p:cNvSpPr txBox="1"/>
          <p:nvPr/>
        </p:nvSpPr>
        <p:spPr>
          <a:xfrm>
            <a:off x="6695250" y="2629652"/>
            <a:ext cx="2218345" cy="369332"/>
          </a:xfrm>
          <a:prstGeom prst="rect">
            <a:avLst/>
          </a:prstGeom>
          <a:noFill/>
        </p:spPr>
        <p:txBody>
          <a:bodyPr wrap="square" rtlCol="0">
            <a:spAutoFit/>
          </a:bodyPr>
          <a:lstStyle/>
          <a:p>
            <a:r>
              <a:rPr lang="en-SG" dirty="0"/>
              <a:t>Cleaned tweet</a:t>
            </a:r>
          </a:p>
        </p:txBody>
      </p:sp>
      <p:sp>
        <p:nvSpPr>
          <p:cNvPr id="53" name="CustomShape 2">
            <a:extLst>
              <a:ext uri="{FF2B5EF4-FFF2-40B4-BE49-F238E27FC236}">
                <a16:creationId xmlns:a16="http://schemas.microsoft.com/office/drawing/2014/main" id="{2A443E2D-9384-4E7D-8BE5-EB9B735E6952}"/>
              </a:ext>
            </a:extLst>
          </p:cNvPr>
          <p:cNvSpPr/>
          <p:nvPr/>
        </p:nvSpPr>
        <p:spPr>
          <a:xfrm>
            <a:off x="1067904" y="71329"/>
            <a:ext cx="6593522" cy="1031250"/>
          </a:xfrm>
          <a:prstGeom prst="flowChartMultidocument">
            <a:avLst/>
          </a:prstGeom>
          <a:noFill/>
          <a:ln>
            <a:noFill/>
          </a:ln>
        </p:spPr>
        <p:style>
          <a:lnRef idx="0">
            <a:scrgbClr r="0" g="0" b="0"/>
          </a:lnRef>
          <a:fillRef idx="0">
            <a:scrgbClr r="0" g="0" b="0"/>
          </a:fillRef>
          <a:effectRef idx="0">
            <a:scrgbClr r="0" g="0" b="0"/>
          </a:effectRef>
          <a:fontRef idx="minor"/>
        </p:style>
        <p:txBody>
          <a:bodyPr anchor="ctr">
            <a:normAutofit fontScale="77500" lnSpcReduction="20000"/>
          </a:bodyPr>
          <a:lstStyle/>
          <a:p>
            <a:pPr>
              <a:lnSpc>
                <a:spcPct val="90000"/>
              </a:lnSpc>
              <a:spcAft>
                <a:spcPts val="601"/>
              </a:spcAft>
            </a:pPr>
            <a:r>
              <a:rPr lang="en-US" sz="4000" dirty="0">
                <a:latin typeface="American Typewriter" panose="02090604020004020304" pitchFamily="18" charset="77"/>
              </a:rPr>
              <a:t>Data Cleaning and Pre-Processing</a:t>
            </a:r>
          </a:p>
        </p:txBody>
      </p:sp>
      <p:pic>
        <p:nvPicPr>
          <p:cNvPr id="54" name="Picture 2" descr="Pessimistic depiction of the pre-processing step">
            <a:extLst>
              <a:ext uri="{FF2B5EF4-FFF2-40B4-BE49-F238E27FC236}">
                <a16:creationId xmlns:a16="http://schemas.microsoft.com/office/drawing/2014/main" id="{0363AD69-E3AF-43F4-B22F-1941F89F9A35}"/>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181253" y="234101"/>
            <a:ext cx="2664310" cy="1332155"/>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Rounded Corners 56">
            <a:extLst>
              <a:ext uri="{FF2B5EF4-FFF2-40B4-BE49-F238E27FC236}">
                <a16:creationId xmlns:a16="http://schemas.microsoft.com/office/drawing/2014/main" id="{FA677011-8B99-4FB5-891C-C5894C905293}"/>
              </a:ext>
            </a:extLst>
          </p:cNvPr>
          <p:cNvSpPr/>
          <p:nvPr/>
        </p:nvSpPr>
        <p:spPr>
          <a:xfrm>
            <a:off x="8856243" y="3606577"/>
            <a:ext cx="960251" cy="39394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SG" sz="1200" dirty="0"/>
              <a:t>Annotate Text</a:t>
            </a:r>
          </a:p>
        </p:txBody>
      </p:sp>
      <p:cxnSp>
        <p:nvCxnSpPr>
          <p:cNvPr id="58" name="Straight Arrow Connector 57">
            <a:extLst>
              <a:ext uri="{FF2B5EF4-FFF2-40B4-BE49-F238E27FC236}">
                <a16:creationId xmlns:a16="http://schemas.microsoft.com/office/drawing/2014/main" id="{BE8D2CB1-0311-4113-B1E6-47675C8BF832}"/>
              </a:ext>
            </a:extLst>
          </p:cNvPr>
          <p:cNvCxnSpPr>
            <a:cxnSpLocks/>
          </p:cNvCxnSpPr>
          <p:nvPr/>
        </p:nvCxnSpPr>
        <p:spPr>
          <a:xfrm>
            <a:off x="9845563" y="3803550"/>
            <a:ext cx="475186"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D08D5203-A77F-4BB5-AC81-9F8DCEE2C63E}"/>
              </a:ext>
            </a:extLst>
          </p:cNvPr>
          <p:cNvSpPr/>
          <p:nvPr/>
        </p:nvSpPr>
        <p:spPr>
          <a:xfrm>
            <a:off x="10335936" y="2910477"/>
            <a:ext cx="1304591" cy="18436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extBox 1">
            <a:extLst>
              <a:ext uri="{FF2B5EF4-FFF2-40B4-BE49-F238E27FC236}">
                <a16:creationId xmlns:a16="http://schemas.microsoft.com/office/drawing/2014/main" id="{BAF063B2-BF45-4084-8943-C397FC7B217D}"/>
              </a:ext>
            </a:extLst>
          </p:cNvPr>
          <p:cNvSpPr txBox="1"/>
          <p:nvPr/>
        </p:nvSpPr>
        <p:spPr>
          <a:xfrm>
            <a:off x="10291012" y="2416002"/>
            <a:ext cx="1349515" cy="415498"/>
          </a:xfrm>
          <a:prstGeom prst="rect">
            <a:avLst/>
          </a:prstGeom>
          <a:noFill/>
        </p:spPr>
        <p:txBody>
          <a:bodyPr wrap="square" rtlCol="0">
            <a:spAutoFit/>
          </a:bodyPr>
          <a:lstStyle/>
          <a:p>
            <a:r>
              <a:rPr lang="en-IN" sz="1050" b="1" dirty="0"/>
              <a:t>Natural Language processing</a:t>
            </a:r>
            <a:endParaRPr lang="en-SG" sz="1050" b="1" dirty="0"/>
          </a:p>
        </p:txBody>
      </p:sp>
      <p:sp>
        <p:nvSpPr>
          <p:cNvPr id="3" name="Rectangle: Rounded Corners 2">
            <a:extLst>
              <a:ext uri="{FF2B5EF4-FFF2-40B4-BE49-F238E27FC236}">
                <a16:creationId xmlns:a16="http://schemas.microsoft.com/office/drawing/2014/main" id="{8971B464-B777-434E-9ACE-B1E3D0DD33F5}"/>
              </a:ext>
            </a:extLst>
          </p:cNvPr>
          <p:cNvSpPr/>
          <p:nvPr/>
        </p:nvSpPr>
        <p:spPr>
          <a:xfrm>
            <a:off x="10507828" y="3022681"/>
            <a:ext cx="1020932" cy="332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1"/>
                </a:solidFill>
              </a:rPr>
              <a:t>Text tokenization</a:t>
            </a:r>
            <a:endParaRPr lang="en-SG" sz="1050" dirty="0">
              <a:solidFill>
                <a:schemeClr val="bg1"/>
              </a:solidFill>
            </a:endParaRPr>
          </a:p>
        </p:txBody>
      </p:sp>
      <p:sp>
        <p:nvSpPr>
          <p:cNvPr id="35" name="Rectangle: Rounded Corners 34">
            <a:extLst>
              <a:ext uri="{FF2B5EF4-FFF2-40B4-BE49-F238E27FC236}">
                <a16:creationId xmlns:a16="http://schemas.microsoft.com/office/drawing/2014/main" id="{323FC820-28FE-447B-8B7F-2069C92D2809}"/>
              </a:ext>
            </a:extLst>
          </p:cNvPr>
          <p:cNvSpPr/>
          <p:nvPr/>
        </p:nvSpPr>
        <p:spPr>
          <a:xfrm>
            <a:off x="10515214" y="3468280"/>
            <a:ext cx="1020932" cy="379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1"/>
                </a:solidFill>
              </a:rPr>
              <a:t>Remove stopwords</a:t>
            </a:r>
            <a:endParaRPr lang="en-SG" sz="1050" dirty="0">
              <a:solidFill>
                <a:schemeClr val="bg1"/>
              </a:solidFill>
            </a:endParaRPr>
          </a:p>
        </p:txBody>
      </p:sp>
      <p:sp>
        <p:nvSpPr>
          <p:cNvPr id="36" name="Rectangle: Rounded Corners 35">
            <a:extLst>
              <a:ext uri="{FF2B5EF4-FFF2-40B4-BE49-F238E27FC236}">
                <a16:creationId xmlns:a16="http://schemas.microsoft.com/office/drawing/2014/main" id="{47BEAF2E-3986-4D57-9B49-FE14150E2F6D}"/>
              </a:ext>
            </a:extLst>
          </p:cNvPr>
          <p:cNvSpPr/>
          <p:nvPr/>
        </p:nvSpPr>
        <p:spPr>
          <a:xfrm>
            <a:off x="10507828" y="3957313"/>
            <a:ext cx="1020932" cy="3003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bg1"/>
                </a:solidFill>
              </a:rPr>
              <a:t>POS Tagging</a:t>
            </a:r>
            <a:endParaRPr lang="en-SG" sz="1050" dirty="0">
              <a:solidFill>
                <a:schemeClr val="bg1"/>
              </a:solidFill>
            </a:endParaRPr>
          </a:p>
        </p:txBody>
      </p:sp>
      <p:cxnSp>
        <p:nvCxnSpPr>
          <p:cNvPr id="38" name="Straight Arrow Connector 37">
            <a:extLst>
              <a:ext uri="{FF2B5EF4-FFF2-40B4-BE49-F238E27FC236}">
                <a16:creationId xmlns:a16="http://schemas.microsoft.com/office/drawing/2014/main" id="{B51C7C89-D38F-466A-A6D7-4393832F34BE}"/>
              </a:ext>
            </a:extLst>
          </p:cNvPr>
          <p:cNvCxnSpPr>
            <a:cxnSpLocks/>
          </p:cNvCxnSpPr>
          <p:nvPr/>
        </p:nvCxnSpPr>
        <p:spPr>
          <a:xfrm>
            <a:off x="11009390" y="4754145"/>
            <a:ext cx="0" cy="322384"/>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 name="Slide Number Placeholder 3">
            <a:extLst>
              <a:ext uri="{FF2B5EF4-FFF2-40B4-BE49-F238E27FC236}">
                <a16:creationId xmlns:a16="http://schemas.microsoft.com/office/drawing/2014/main" id="{216DB473-F188-4385-8E66-0F6DB42AC6FD}"/>
              </a:ext>
            </a:extLst>
          </p:cNvPr>
          <p:cNvSpPr>
            <a:spLocks noGrp="1"/>
          </p:cNvSpPr>
          <p:nvPr>
            <p:ph type="sldNum" sz="quarter" idx="12"/>
          </p:nvPr>
        </p:nvSpPr>
        <p:spPr/>
        <p:txBody>
          <a:bodyPr/>
          <a:lstStyle/>
          <a:p>
            <a:fld id="{93CCF27A-CE95-4216-9C44-D3866D3BE1EA}" type="slidenum">
              <a:rPr lang="en-SG" smtClean="0"/>
              <a:t>9</a:t>
            </a:fld>
            <a:endParaRPr lang="en-SG" dirty="0"/>
          </a:p>
        </p:txBody>
      </p:sp>
    </p:spTree>
    <p:extLst>
      <p:ext uri="{BB962C8B-B14F-4D97-AF65-F5344CB8AC3E}">
        <p14:creationId xmlns:p14="http://schemas.microsoft.com/office/powerpoint/2010/main" val="1156911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3783</TotalTime>
  <Words>1594</Words>
  <Application>Microsoft Office PowerPoint</Application>
  <PresentationFormat>Widescreen</PresentationFormat>
  <Paragraphs>326</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American Typewriter</vt:lpstr>
      <vt:lpstr>-apple-system</vt:lpstr>
      <vt:lpstr>Arial</vt:lpstr>
      <vt:lpstr>Calibri</vt:lpstr>
      <vt:lpstr>Calibri Light</vt:lpstr>
      <vt:lpstr>Century</vt:lpstr>
      <vt:lpstr>Consolas</vt:lpstr>
      <vt:lpstr>Segoe UI</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Datasets - Available &amp; Self Annotated</vt:lpstr>
      <vt:lpstr>PowerPoint Presentation</vt:lpstr>
      <vt:lpstr>Deep Analysis flow - Classic NLP Pipeline </vt:lpstr>
      <vt:lpstr>Training </vt:lpstr>
      <vt:lpstr>PowerPoint Presentation</vt:lpstr>
      <vt:lpstr>Intent flow – Simple Intent Training</vt:lpstr>
      <vt:lpstr>Intent flow – Counsel Intent Example</vt:lpstr>
      <vt:lpstr>Intent flow – Counsel Intent Backend</vt:lpstr>
      <vt:lpstr>Intent flow – Survey</vt:lpstr>
      <vt:lpstr>Response Generation – Document similarity &amp; relevance</vt:lpstr>
      <vt:lpstr>Challenges</vt:lpstr>
      <vt:lpstr>Current status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Shivangi Verma</dc:creator>
  <cp:lastModifiedBy>Shivangi Verma</cp:lastModifiedBy>
  <cp:revision>176</cp:revision>
  <dcterms:created xsi:type="dcterms:W3CDTF">2021-09-13T13:11:40Z</dcterms:created>
  <dcterms:modified xsi:type="dcterms:W3CDTF">2021-09-18T01:59:30Z</dcterms:modified>
</cp:coreProperties>
</file>