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9C9C9"/>
    <a:srgbClr val="B4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503F1-A0B5-A871-1453-D425DE9E413D}" v="1493" dt="2024-05-09T18:59:2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356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9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5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261273" cy="6858000"/>
          </a:xfrm>
          <a:prstGeom prst="rect">
            <a:avLst/>
          </a:prstGeom>
          <a:solidFill>
            <a:srgbClr val="7F7F7F">
              <a:alpha val="85098"/>
            </a:srgbClr>
          </a:solidFill>
          <a:ln>
            <a:solidFill>
              <a:srgbClr val="B47A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D82AE-B3F7-C4A7-505C-D8A62150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82" r="-2" b="11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208CD-1C78-E88F-FB4F-646A8999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139" y="2377040"/>
            <a:ext cx="9751014" cy="12649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Przemysłowy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system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wizyjny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do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detekcji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drobnych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przedmiotów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złotniczych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i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jubilerskich</a:t>
            </a:r>
            <a:r>
              <a:rPr lang="en-US" sz="4800" b="1" dirty="0">
                <a:solidFill>
                  <a:srgbClr val="FFFFFF"/>
                </a:solidFill>
                <a:latin typeface="Segoe UI"/>
                <a:ea typeface="Batang"/>
                <a:cs typeface="Calibri Light"/>
              </a:rPr>
              <a:t> </a:t>
            </a:r>
            <a:endParaRPr lang="en-US" sz="4800" b="1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1C163-9C86-B319-30C5-FA43FE9F6AC2}"/>
              </a:ext>
            </a:extLst>
          </p:cNvPr>
          <p:cNvSpPr txBox="1"/>
          <p:nvPr/>
        </p:nvSpPr>
        <p:spPr>
          <a:xfrm>
            <a:off x="4728575" y="445717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Postęp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prac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4585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9CB-EC3D-8278-6559-C21F628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ETAP 4a</a:t>
            </a:r>
            <a:r>
              <a:rPr lang="en-US" dirty="0"/>
              <a:t> - </a:t>
            </a:r>
            <a:r>
              <a:rPr lang="en-US" dirty="0" err="1"/>
              <a:t>domknięcie</a:t>
            </a:r>
            <a:r>
              <a:rPr lang="en-US" dirty="0"/>
              <a:t> </a:t>
            </a:r>
            <a:r>
              <a:rPr lang="en-US" dirty="0" err="1"/>
              <a:t>morfologiczne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Avenir Next LT Pro"/>
              </a:rPr>
              <a:t>krawędzi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BEF0-9039-58F3-9D23-E8E0BA7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57-B61F-44A9-B030-1E22BD54DCE4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70EB-AC23-DA0C-E8F3-CA1D1037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8E600-A18F-ABB2-7EFB-BE7A414A3F27}"/>
              </a:ext>
            </a:extLst>
          </p:cNvPr>
          <p:cNvSpPr txBox="1"/>
          <p:nvPr/>
        </p:nvSpPr>
        <p:spPr>
          <a:xfrm>
            <a:off x="8214987" y="1398740"/>
            <a:ext cx="48413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 err="1">
                <a:ea typeface="+mn-lt"/>
                <a:cs typeface="+mn-lt"/>
              </a:rPr>
              <a:t>dla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naszyjników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kolczyków</a:t>
            </a:r>
            <a:endParaRPr lang="en-US" sz="1600" dirty="0" err="1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E40D8F-A5F1-2700-F0B8-35B3CC7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6" y="1731824"/>
            <a:ext cx="8632519" cy="46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9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9CB-EC3D-8278-6559-C21F628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ETAP 4b </a:t>
            </a:r>
            <a:r>
              <a:rPr lang="en-US" dirty="0"/>
              <a:t>- </a:t>
            </a:r>
            <a:r>
              <a:rPr lang="en-US" dirty="0" err="1"/>
              <a:t>domknięcie</a:t>
            </a:r>
            <a:r>
              <a:rPr lang="en-US" dirty="0"/>
              <a:t> </a:t>
            </a:r>
            <a:r>
              <a:rPr lang="en-US" dirty="0" err="1"/>
              <a:t>morfologiczne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Avenir Next LT Pro"/>
              </a:rPr>
              <a:t>krawędzi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 </a:t>
            </a:r>
            <a:endParaRPr lang="en-US" dirty="0"/>
          </a:p>
        </p:txBody>
      </p:sp>
      <p:pic>
        <p:nvPicPr>
          <p:cNvPr id="9" name="Content Placeholder 8" descr="A black and white image of a necklace and earrings&#10;&#10;Description automatically generated">
            <a:extLst>
              <a:ext uri="{FF2B5EF4-FFF2-40B4-BE49-F238E27FC236}">
                <a16:creationId xmlns:a16="http://schemas.microsoft.com/office/drawing/2014/main" id="{E976C178-970C-AA91-5DAA-D9098459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53" y="1732282"/>
            <a:ext cx="8642959" cy="47994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BEF0-9039-58F3-9D23-E8E0BA7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57-B61F-44A9-B030-1E22BD54DCE4}" type="datetime1"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AF7-7B45-8CEC-031F-9524322E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70EB-AC23-DA0C-E8F3-CA1D1037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8E600-A18F-ABB2-7EFB-BE7A414A3F27}"/>
              </a:ext>
            </a:extLst>
          </p:cNvPr>
          <p:cNvSpPr txBox="1"/>
          <p:nvPr/>
        </p:nvSpPr>
        <p:spPr>
          <a:xfrm>
            <a:off x="9217069" y="1377863"/>
            <a:ext cx="48413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 err="1">
                <a:ea typeface="+mn-lt"/>
                <a:cs typeface="+mn-lt"/>
              </a:rPr>
              <a:t>dla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pierścionków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92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6F47-883F-343A-0A1A-E595DF7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ETAP 5</a:t>
            </a:r>
            <a:r>
              <a:rPr lang="en-US" dirty="0"/>
              <a:t> - </a:t>
            </a:r>
            <a:r>
              <a:rPr lang="en-US" dirty="0" err="1"/>
              <a:t>wypełnienie</a:t>
            </a:r>
            <a:r>
              <a:rPr lang="en-US" dirty="0"/>
              <a:t> </a:t>
            </a:r>
            <a:r>
              <a:rPr lang="en-US" dirty="0" err="1"/>
              <a:t>konturów</a:t>
            </a:r>
            <a:r>
              <a:rPr lang="en-US" dirty="0"/>
              <a:t> </a:t>
            </a:r>
          </a:p>
        </p:txBody>
      </p:sp>
      <p:pic>
        <p:nvPicPr>
          <p:cNvPr id="7" name="Content Placeholder 6" descr="A black and white photo of a balloon and a black balloon&#10;&#10;Description automatically generated">
            <a:extLst>
              <a:ext uri="{FF2B5EF4-FFF2-40B4-BE49-F238E27FC236}">
                <a16:creationId xmlns:a16="http://schemas.microsoft.com/office/drawing/2014/main" id="{FEB1532F-AAA6-EF32-31DF-238035A79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961" y="1734792"/>
            <a:ext cx="8538575" cy="45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3B4E-C80D-2D84-1461-857914B0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615-A1BD-4E58-A7C4-419E61912351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D28E-EE08-0C3D-B195-939C342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414AC-B639-BF91-599A-7868C6CEC68C}"/>
              </a:ext>
            </a:extLst>
          </p:cNvPr>
          <p:cNvSpPr txBox="1"/>
          <p:nvPr/>
        </p:nvSpPr>
        <p:spPr>
          <a:xfrm>
            <a:off x="3851753" y="1398739"/>
            <a:ext cx="57598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...</a:t>
            </a:r>
            <a:r>
              <a:rPr lang="en-US" sz="1600" dirty="0" err="1"/>
              <a:t>użyte</a:t>
            </a:r>
            <a:r>
              <a:rPr lang="en-US" sz="1600" dirty="0"/>
              <a:t> </a:t>
            </a:r>
            <a:r>
              <a:rPr lang="en-US" sz="1600" dirty="0" err="1"/>
              <a:t>przy</a:t>
            </a:r>
            <a:r>
              <a:rPr lang="en-US" sz="1600" dirty="0"/>
              <a:t> </a:t>
            </a:r>
            <a:r>
              <a:rPr lang="en-US" sz="1600" dirty="0" err="1"/>
              <a:t>detekcji</a:t>
            </a:r>
            <a:r>
              <a:rPr lang="en-US" sz="1600" dirty="0"/>
              <a:t> </a:t>
            </a:r>
            <a:r>
              <a:rPr lang="en-US" sz="1600" dirty="0" err="1"/>
              <a:t>naszyjników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kolczyków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15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FF51-D0F6-2EFC-437C-D5BDE87E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700484" cy="11691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ETAP 6 </a:t>
            </a:r>
            <a:r>
              <a:rPr lang="en-US" dirty="0"/>
              <a:t>– </a:t>
            </a:r>
            <a:r>
              <a:rPr lang="en-US" dirty="0" err="1"/>
              <a:t>detekcja</a:t>
            </a:r>
            <a:r>
              <a:rPr lang="en-US" dirty="0"/>
              <a:t> </a:t>
            </a:r>
            <a:r>
              <a:rPr lang="en-US" dirty="0" err="1"/>
              <a:t>obiektów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BlobDetector</a:t>
            </a:r>
            <a:endParaRPr lang="en-US" dirty="0"/>
          </a:p>
        </p:txBody>
      </p:sp>
      <p:pic>
        <p:nvPicPr>
          <p:cNvPr id="7" name="Content Placeholder 6" descr="A necklace and ring on a white surface&#10;&#10;Description automatically generated">
            <a:extLst>
              <a:ext uri="{FF2B5EF4-FFF2-40B4-BE49-F238E27FC236}">
                <a16:creationId xmlns:a16="http://schemas.microsoft.com/office/drawing/2014/main" id="{BA79494E-676D-8EB8-3636-967BF1E11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688" y="1534616"/>
            <a:ext cx="9331890" cy="49964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B19D-8B40-4C8B-A71E-C35F17C5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136B-9B52-4D57-9A89-B7027D0EA7C6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5AD4-FCB3-9604-6E8D-E5CB39DC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3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D4D9-DC9D-C044-25B6-48B685BA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US" b="1" dirty="0"/>
              <a:t>ETAP 7</a:t>
            </a:r>
            <a:r>
              <a:rPr lang="en-US" dirty="0"/>
              <a:t> – </a:t>
            </a:r>
            <a:r>
              <a:rPr lang="en-US" dirty="0" err="1"/>
              <a:t>zliczanie</a:t>
            </a:r>
            <a:r>
              <a:rPr lang="en-US" dirty="0"/>
              <a:t> </a:t>
            </a:r>
            <a:r>
              <a:rPr lang="en-US" dirty="0" err="1"/>
              <a:t>obiektów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4E3D02-FB1E-4741-DB7E-8690A523C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7376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 </a:t>
            </a:r>
            <a:r>
              <a:rPr lang="en-US" dirty="0" err="1"/>
              <a:t>detekcji</a:t>
            </a:r>
            <a:r>
              <a:rPr lang="en-US" dirty="0"/>
              <a:t> </a:t>
            </a:r>
            <a:r>
              <a:rPr lang="en-US" dirty="0" err="1"/>
              <a:t>elementów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obrazie</a:t>
            </a:r>
            <a:r>
              <a:rPr lang="en-US" dirty="0"/>
              <a:t> </a:t>
            </a:r>
            <a:r>
              <a:rPr lang="en-US" dirty="0" err="1"/>
              <a:t>następuje</a:t>
            </a:r>
            <a:r>
              <a:rPr lang="en-US" dirty="0"/>
              <a:t> </a:t>
            </a:r>
            <a:r>
              <a:rPr lang="en-US" dirty="0" err="1"/>
              <a:t>zliczanie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nastąpi</a:t>
            </a:r>
            <a:r>
              <a:rPr lang="en-US" dirty="0"/>
              <a:t>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obiekt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wychwycony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kilku</a:t>
            </a:r>
            <a:r>
              <a:rPr lang="en-US" dirty="0"/>
              <a:t> </a:t>
            </a:r>
            <a:r>
              <a:rPr lang="en-US" dirty="0" err="1"/>
              <a:t>klatkach</a:t>
            </a:r>
            <a:r>
              <a:rPr lang="en-US" dirty="0"/>
              <a:t> </a:t>
            </a:r>
            <a:r>
              <a:rPr lang="en-US" dirty="0" err="1"/>
              <a:t>obrazu</a:t>
            </a:r>
            <a:r>
              <a:rPr lang="en-US" dirty="0"/>
              <a:t> pod </a:t>
            </a:r>
            <a:r>
              <a:rPr lang="en-US" dirty="0" err="1"/>
              <a:t>rząd</a:t>
            </a:r>
            <a:r>
              <a:rPr lang="en-US" dirty="0"/>
              <a:t>,</a:t>
            </a:r>
          </a:p>
          <a:p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obiekt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</a:t>
            </a:r>
            <a:r>
              <a:rPr lang="en-US" dirty="0" err="1"/>
              <a:t>był</a:t>
            </a:r>
            <a:r>
              <a:rPr lang="en-US" dirty="0"/>
              <a:t> </a:t>
            </a:r>
            <a:r>
              <a:rPr lang="en-US" dirty="0" err="1"/>
              <a:t>wychwycony</a:t>
            </a:r>
            <a:r>
              <a:rPr lang="en-US" dirty="0"/>
              <a:t> </a:t>
            </a:r>
            <a:r>
              <a:rPr lang="en-US" dirty="0" err="1"/>
              <a:t>nagle</a:t>
            </a:r>
            <a:r>
              <a:rPr lang="en-US" dirty="0"/>
              <a:t> </a:t>
            </a:r>
            <a:r>
              <a:rPr lang="en-US" dirty="0" err="1"/>
              <a:t>zostanie</a:t>
            </a:r>
            <a:r>
              <a:rPr lang="en-US" dirty="0"/>
              <a:t> </a:t>
            </a:r>
            <a:r>
              <a:rPr lang="en-US" dirty="0" err="1"/>
              <a:t>zgubiony</a:t>
            </a:r>
            <a:r>
              <a:rPr lang="en-US" dirty="0"/>
              <a:t> </a:t>
            </a:r>
            <a:r>
              <a:rPr lang="en-US" dirty="0" err="1"/>
              <a:t>powiększamy</a:t>
            </a:r>
            <a:r>
              <a:rPr lang="en-US" dirty="0"/>
              <a:t> </a:t>
            </a: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błędu</a:t>
            </a:r>
            <a:r>
              <a:rPr lang="en-US" dirty="0"/>
              <a:t> (</a:t>
            </a:r>
            <a:r>
              <a:rPr lang="en-US" dirty="0" err="1"/>
              <a:t>szacujemy</a:t>
            </a:r>
            <a:r>
              <a:rPr lang="en-US" dirty="0"/>
              <a:t>) o </a:t>
            </a:r>
            <a:r>
              <a:rPr lang="en-US" dirty="0" err="1"/>
              <a:t>ile</a:t>
            </a:r>
            <a:r>
              <a:rPr lang="en-US" dirty="0"/>
              <a:t> element </a:t>
            </a:r>
            <a:r>
              <a:rPr lang="en-US" dirty="0" err="1"/>
              <a:t>mógł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przesunąć</a:t>
            </a:r>
            <a:r>
              <a:rPr lang="en-US" dirty="0"/>
              <a:t> np. o 10 </a:t>
            </a:r>
            <a:r>
              <a:rPr lang="en-US" dirty="0" err="1"/>
              <a:t>pikseli</a:t>
            </a:r>
            <a:r>
              <a:rPr lang="en-US" dirty="0"/>
              <a:t> co </a:t>
            </a:r>
            <a:r>
              <a:rPr lang="en-US" dirty="0" err="1"/>
              <a:t>klatkę</a:t>
            </a:r>
          </a:p>
        </p:txBody>
      </p:sp>
      <p:pic>
        <p:nvPicPr>
          <p:cNvPr id="7" name="Content Placeholder 6" descr="Work in Progress | Kinder Scientific">
            <a:extLst>
              <a:ext uri="{FF2B5EF4-FFF2-40B4-BE49-F238E27FC236}">
                <a16:creationId xmlns:a16="http://schemas.microsoft.com/office/drawing/2014/main" id="{3125995B-1D17-5C13-5DBB-555CBE8BC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54769" y="56325"/>
            <a:ext cx="2441574" cy="2420697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394D-16E3-D788-0BD4-5DAD367C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74CB050-C21E-4B3D-ACC7-9FFA917F68EB}" type="datetime1">
              <a:pPr>
                <a:spcAft>
                  <a:spcPts val="600"/>
                </a:spcAft>
              </a:pPr>
              <a:t>2024-05-09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800E8702-D0F4-7BE7-AEEF-95C8378D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1506-22F0-184D-180C-4C43609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2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5CFB-9EAF-1D02-50A9-8982EC22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Pierwsze</a:t>
            </a:r>
            <a:r>
              <a:rPr lang="en-US" b="1" dirty="0"/>
              <a:t> </a:t>
            </a:r>
            <a:r>
              <a:rPr lang="en-US" b="1" dirty="0" err="1"/>
              <a:t>wyzwania</a:t>
            </a:r>
            <a:endParaRPr lang="en-US" dirty="0" err="1"/>
          </a:p>
        </p:txBody>
      </p:sp>
      <p:pic>
        <p:nvPicPr>
          <p:cNvPr id="8" name="Picture 7" descr="A screenshot of a jewelry&#10;&#10;Description automatically generated">
            <a:extLst>
              <a:ext uri="{FF2B5EF4-FFF2-40B4-BE49-F238E27FC236}">
                <a16:creationId xmlns:a16="http://schemas.microsoft.com/office/drawing/2014/main" id="{42EA0E35-08BE-AE08-E624-040125CF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28" y="1716025"/>
            <a:ext cx="8386446" cy="445617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04DC-FBEE-5457-3823-44BDDB06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DDCC5AC-0AF1-4E9E-83E0-008C8830EB02}" type="datetime1">
              <a:pPr>
                <a:spcAft>
                  <a:spcPts val="600"/>
                </a:spcAft>
              </a:pPr>
              <a:t>2024-05-09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E9AB65-90C3-D5A6-9E3F-33E3B98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6F56-EF7C-25DE-5D1F-D9339C9A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008E-63BC-2805-E507-E5289E9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ea typeface="+mj-lt"/>
                <a:cs typeface="+mj-lt"/>
              </a:rPr>
              <a:t>Dokładniej mówiąc</a:t>
            </a:r>
            <a:r>
              <a:rPr lang="en-US" b="1" dirty="0" smtClean="0">
                <a:ea typeface="+mj-lt"/>
                <a:cs typeface="+mj-lt"/>
              </a:rPr>
              <a:t>...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43E5-50DC-FFD1-316C-F621A8F9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Odbicia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światła</a:t>
            </a:r>
            <a:r>
              <a:rPr lang="en-US" dirty="0">
                <a:latin typeface="Arial"/>
                <a:cs typeface="Arial"/>
              </a:rPr>
              <a:t>,</a:t>
            </a:r>
          </a:p>
          <a:p>
            <a:r>
              <a:rPr lang="en-US" dirty="0" err="1">
                <a:latin typeface="Arial"/>
                <a:cs typeface="Arial"/>
              </a:rPr>
              <a:t>Padające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cienie</a:t>
            </a:r>
            <a:r>
              <a:rPr lang="en-US" dirty="0">
                <a:latin typeface="Arial"/>
                <a:cs typeface="Arial"/>
              </a:rPr>
              <a:t>,</a:t>
            </a:r>
          </a:p>
          <a:p>
            <a:r>
              <a:rPr lang="en-US" dirty="0" err="1">
                <a:latin typeface="Arial"/>
                <a:cs typeface="Arial"/>
              </a:rPr>
              <a:t>Zniekształcone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elementy</a:t>
            </a:r>
            <a:r>
              <a:rPr lang="en-US" dirty="0">
                <a:latin typeface="Arial"/>
                <a:cs typeface="Arial"/>
              </a:rPr>
              <a:t> np. </a:t>
            </a:r>
            <a:r>
              <a:rPr lang="en-US" dirty="0" err="1">
                <a:latin typeface="Arial"/>
                <a:cs typeface="Arial"/>
              </a:rPr>
              <a:t>krawędzie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naszyjnika</a:t>
            </a:r>
            <a:r>
              <a:rPr lang="en-US" dirty="0">
                <a:latin typeface="Arial"/>
                <a:cs typeface="Arial"/>
              </a:rPr>
              <a:t>,</a:t>
            </a:r>
          </a:p>
          <a:p>
            <a:r>
              <a:rPr lang="en-US" dirty="0" err="1">
                <a:latin typeface="Arial"/>
                <a:cs typeface="Arial"/>
              </a:rPr>
              <a:t>Cienkie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ściańki</a:t>
            </a:r>
            <a:r>
              <a:rPr lang="en-US" dirty="0">
                <a:latin typeface="Arial"/>
                <a:cs typeface="Arial"/>
              </a:rPr>
              <a:t> np. w </a:t>
            </a:r>
            <a:r>
              <a:rPr lang="en-US" dirty="0" err="1">
                <a:latin typeface="Arial"/>
                <a:cs typeface="Arial"/>
              </a:rPr>
              <a:t>pierścionkach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12A7-2733-7220-7A4C-128A350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861F-F415-4788-90B1-AA1C34D17B1C}" type="datetime1"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1762-E158-6F0D-020C-7F2CB984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EC03-4055-6A96-2B0C-1DA97D4E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E30E-9D33-6BD9-0A01-7DEAE3C3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/>
          <a:p>
            <a:r>
              <a:rPr lang="en-US" dirty="0"/>
              <a:t>Jak </a:t>
            </a:r>
            <a:r>
              <a:rPr lang="en-US" dirty="0" err="1"/>
              <a:t>sobie</a:t>
            </a:r>
            <a:r>
              <a:rPr lang="en-US" dirty="0"/>
              <a:t> z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poradziliśmy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FA5-500D-96C4-FE29-90080DB1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Etapy</a:t>
            </a:r>
            <a:r>
              <a:rPr lang="en-US" dirty="0"/>
              <a:t>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EABA-DF0D-FAA0-0D1C-F1798147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AAF65A-F72C-4265-AC7A-330A436E88E1}" type="datetime1">
              <a:pPr>
                <a:spcAft>
                  <a:spcPts val="600"/>
                </a:spcAft>
              </a:pPr>
              <a:t>2024-05-09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23AD19-E4AE-695C-D331-ECB9000A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BBE4-34EE-78F5-D1EE-8C83AB48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F24-626B-44C4-3E09-27C75C86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ETAP 1</a:t>
            </a:r>
            <a:r>
              <a:rPr lang="en-US" dirty="0"/>
              <a:t> – </a:t>
            </a:r>
            <a:r>
              <a:rPr lang="en-US" err="1"/>
              <a:t>zamiana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odcienie</a:t>
            </a:r>
            <a:r>
              <a:rPr lang="en-US" dirty="0"/>
              <a:t> </a:t>
            </a:r>
            <a:r>
              <a:rPr lang="en-US" err="1"/>
              <a:t>szarości</a:t>
            </a:r>
            <a:endParaRPr lang="en-US"/>
          </a:p>
        </p:txBody>
      </p:sp>
      <p:pic>
        <p:nvPicPr>
          <p:cNvPr id="7" name="Content Placeholder 6" descr="A silver ring and necklace&#10;&#10;Description automatically generated">
            <a:extLst>
              <a:ext uri="{FF2B5EF4-FFF2-40B4-BE49-F238E27FC236}">
                <a16:creationId xmlns:a16="http://schemas.microsoft.com/office/drawing/2014/main" id="{03FD1A7A-8106-4E51-217D-58E591A2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400" y="1711406"/>
            <a:ext cx="8528136" cy="46011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A290-9317-ADFC-6E3E-FBA18B3E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0666-955C-4A79-971D-E1D64907D182}" type="datetime1">
              <a:t>2024-05-09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1FF9-1188-9A9E-8DBC-DFFADB2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0AED-BB45-E984-3B7E-3DD753F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2E7D-E2FB-3680-54DB-792A78F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Benefity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9479-2896-8170-6F06-40B7EE47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09339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Prostrze</a:t>
            </a:r>
            <a:r>
              <a:rPr lang="en-US" dirty="0"/>
              <a:t> </a:t>
            </a:r>
            <a:r>
              <a:rPr lang="en-US" err="1"/>
              <a:t>operacje</a:t>
            </a:r>
            <a:r>
              <a:rPr lang="en-US" dirty="0"/>
              <a:t> </a:t>
            </a:r>
            <a:r>
              <a:rPr lang="en-US" err="1"/>
              <a:t>macierze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tym</a:t>
            </a:r>
            <a:r>
              <a:rPr lang="en-US" dirty="0"/>
              <a:t> </a:t>
            </a:r>
            <a:r>
              <a:rPr lang="en-US" err="1"/>
              <a:t>samym</a:t>
            </a:r>
            <a:r>
              <a:rPr lang="en-US" dirty="0"/>
              <a:t> </a:t>
            </a:r>
            <a:r>
              <a:rPr lang="en-US" err="1"/>
              <a:t>optymalizacja</a:t>
            </a:r>
            <a:r>
              <a:rPr lang="en-US" dirty="0"/>
              <a:t> </a:t>
            </a:r>
            <a:r>
              <a:rPr lang="en-US" err="1"/>
              <a:t>obliczeń</a:t>
            </a:r>
            <a:r>
              <a:rPr lang="en-US" dirty="0"/>
              <a:t> </a:t>
            </a:r>
            <a:r>
              <a:rPr lang="en-US" err="1"/>
              <a:t>macierzowych</a:t>
            </a:r>
            <a:r>
              <a:rPr lang="en-US" dirty="0"/>
              <a:t>,</a:t>
            </a:r>
          </a:p>
          <a:p>
            <a:r>
              <a:rPr lang="en-US" dirty="0" err="1"/>
              <a:t>Redukcja</a:t>
            </a:r>
            <a:r>
              <a:rPr lang="en-US" dirty="0"/>
              <a:t> </a:t>
            </a:r>
            <a:r>
              <a:rPr lang="en-US" dirty="0" err="1"/>
              <a:t>szumów</a:t>
            </a:r>
            <a:r>
              <a:rPr lang="en-US" dirty="0"/>
              <a:t>,</a:t>
            </a:r>
          </a:p>
          <a:p>
            <a:r>
              <a:rPr lang="en-US" dirty="0" err="1"/>
              <a:t>Prostota</a:t>
            </a:r>
            <a:r>
              <a:rPr lang="en-US" dirty="0"/>
              <a:t> – </a:t>
            </a:r>
            <a:r>
              <a:rPr lang="en-US" dirty="0" err="1"/>
              <a:t>otrzymujemy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w </a:t>
            </a:r>
            <a:r>
              <a:rPr lang="en-US" dirty="0" err="1"/>
              <a:t>skali</a:t>
            </a:r>
            <a:r>
              <a:rPr lang="en-US" dirty="0"/>
              <a:t> </a:t>
            </a:r>
            <a:r>
              <a:rPr lang="en-US" dirty="0" err="1"/>
              <a:t>czerń</a:t>
            </a:r>
            <a:r>
              <a:rPr lang="en-US" dirty="0"/>
              <a:t> (0) - </a:t>
            </a:r>
            <a:r>
              <a:rPr lang="en-US" dirty="0" err="1"/>
              <a:t>biel</a:t>
            </a:r>
            <a:r>
              <a:rPr lang="en-US" dirty="0"/>
              <a:t> (255),</a:t>
            </a:r>
          </a:p>
          <a:p>
            <a:r>
              <a:rPr lang="en-US" dirty="0" err="1"/>
              <a:t>Lepsza</a:t>
            </a:r>
            <a:r>
              <a:rPr lang="en-US" dirty="0"/>
              <a:t> </a:t>
            </a:r>
            <a:r>
              <a:rPr lang="en-US" dirty="0" err="1"/>
              <a:t>detekcja</a:t>
            </a:r>
            <a:r>
              <a:rPr lang="en-US" dirty="0"/>
              <a:t> </a:t>
            </a:r>
            <a:r>
              <a:rPr lang="en-US" dirty="0" err="1"/>
              <a:t>krawędzi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krańców</a:t>
            </a:r>
            <a:r>
              <a:rPr lang="en-US" dirty="0"/>
              <a:t> </a:t>
            </a:r>
            <a:r>
              <a:rPr lang="en-US" dirty="0" err="1"/>
              <a:t>elementów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3424-7889-9F2B-CD49-E4C55E8E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218F-87F7-4433-BBDF-9036D4AE71F9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D530-7CF2-37FC-4BFB-D7EE34B3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C8AF-8441-D511-4CF5-C18F874E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ETAP 2</a:t>
            </a:r>
            <a:r>
              <a:rPr lang="en-US" dirty="0"/>
              <a:t> – </a:t>
            </a:r>
            <a:r>
              <a:rPr lang="en-US" dirty="0" err="1"/>
              <a:t>rozmycie</a:t>
            </a:r>
            <a:r>
              <a:rPr lang="en-US" dirty="0"/>
              <a:t> </a:t>
            </a:r>
            <a:r>
              <a:rPr lang="en-US" dirty="0" err="1"/>
              <a:t>obrazu</a:t>
            </a:r>
            <a:r>
              <a:rPr lang="en-US" dirty="0"/>
              <a:t> </a:t>
            </a:r>
            <a:r>
              <a:rPr lang="en-US" dirty="0" err="1"/>
              <a:t>metodą</a:t>
            </a:r>
            <a:r>
              <a:rPr lang="en-US" dirty="0"/>
              <a:t> </a:t>
            </a:r>
            <a:r>
              <a:rPr lang="en-US" dirty="0" err="1"/>
              <a:t>Gaussa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9F99-A824-5CD2-8174-25739F94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F488-1812-4672-93D5-EB7A13D67DDD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448F-B2AC-0E55-27E4-5177995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Picture 6" descr="A silver necklace and earrings&#10;&#10;Description automatically generated">
            <a:extLst>
              <a:ext uri="{FF2B5EF4-FFF2-40B4-BE49-F238E27FC236}">
                <a16:creationId xmlns:a16="http://schemas.microsoft.com/office/drawing/2014/main" id="{D44ECF73-36EF-5DE2-812F-EE567F03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15" y="1597048"/>
            <a:ext cx="8799533" cy="47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2E7D-E2FB-3680-54DB-792A78F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Benefity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9479-2896-8170-6F06-40B7EE47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09339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Wygładzony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,</a:t>
            </a:r>
          </a:p>
          <a:p>
            <a:r>
              <a:rPr lang="en-US" dirty="0" err="1"/>
              <a:t>Redukcja</a:t>
            </a:r>
            <a:r>
              <a:rPr lang="en-US" dirty="0"/>
              <a:t> </a:t>
            </a:r>
            <a:r>
              <a:rPr lang="en-US" dirty="0" err="1"/>
              <a:t>szumów</a:t>
            </a:r>
            <a:r>
              <a:rPr lang="en-US" dirty="0"/>
              <a:t> m.in. </a:t>
            </a:r>
            <a:r>
              <a:rPr lang="en-US" dirty="0" err="1"/>
              <a:t>odbić</a:t>
            </a:r>
            <a:r>
              <a:rPr lang="en-US" dirty="0"/>
              <a:t> </a:t>
            </a:r>
            <a:r>
              <a:rPr lang="en-US" dirty="0" err="1"/>
              <a:t>światła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padających</a:t>
            </a:r>
            <a:r>
              <a:rPr lang="en-US" dirty="0"/>
              <a:t> </a:t>
            </a:r>
            <a:r>
              <a:rPr lang="en-US" dirty="0" err="1"/>
              <a:t>cieni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3424-7889-9F2B-CD49-E4C55E8E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218F-87F7-4433-BBDF-9036D4AE71F9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D530-7CF2-37FC-4BFB-D7EE34B3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53C0-4345-4054-E173-7CDDEB3C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ETAP 3</a:t>
            </a:r>
            <a:r>
              <a:rPr lang="en-US" dirty="0"/>
              <a:t> – </a:t>
            </a:r>
            <a:r>
              <a:rPr lang="en-US" dirty="0" err="1"/>
              <a:t>detekcja</a:t>
            </a:r>
            <a:r>
              <a:rPr lang="en-US" dirty="0"/>
              <a:t> </a:t>
            </a:r>
            <a:r>
              <a:rPr lang="en-US" dirty="0" err="1"/>
              <a:t>krawędzi</a:t>
            </a:r>
            <a:r>
              <a:rPr lang="en-US" dirty="0"/>
              <a:t> </a:t>
            </a:r>
            <a:r>
              <a:rPr lang="en-US" dirty="0" err="1"/>
              <a:t>metodą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 descr="A black and white image of a necklace and rings&#10;&#10;Description automatically generated">
            <a:extLst>
              <a:ext uri="{FF2B5EF4-FFF2-40B4-BE49-F238E27FC236}">
                <a16:creationId xmlns:a16="http://schemas.microsoft.com/office/drawing/2014/main" id="{0D84D3CD-0CA3-B7F3-1AC8-ED881C38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947" y="1714578"/>
            <a:ext cx="8872602" cy="48244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9A9A-DAE7-1CE5-7CB8-1BEA85B8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41D9-8D27-46B0-AC2C-ED2D35DA7A01}" type="datetime1">
              <a:t>2024-05-09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22E6-61BA-D618-6C59-6E24D8B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226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239</Words>
  <Application>Microsoft Office PowerPoint</Application>
  <PresentationFormat>Panoramiczny</PresentationFormat>
  <Paragraphs>59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Batang</vt:lpstr>
      <vt:lpstr>Calibri Light</vt:lpstr>
      <vt:lpstr>Segoe UI</vt:lpstr>
      <vt:lpstr>AccentBoxVTI</vt:lpstr>
      <vt:lpstr>Przemysłowy system wizyjny do detekcji drobnych przedmiotów złotniczych i jubilerskich </vt:lpstr>
      <vt:lpstr>Pierwsze wyzwania</vt:lpstr>
      <vt:lpstr>Dokładniej mówiąc...</vt:lpstr>
      <vt:lpstr>Jak sobie z tym poradziliśmy?</vt:lpstr>
      <vt:lpstr>ETAP 1 – zamiana na odcienie szarości</vt:lpstr>
      <vt:lpstr>Benefity</vt:lpstr>
      <vt:lpstr>ETAP 2 – rozmycie obrazu metodą Gaussa</vt:lpstr>
      <vt:lpstr>Benefity</vt:lpstr>
      <vt:lpstr>ETAP 3 – detekcja krawędzi metodą Canny</vt:lpstr>
      <vt:lpstr>ETAP 4a - domknięcie morfologiczne krawędzi </vt:lpstr>
      <vt:lpstr>ETAP 4b - domknięcie morfologiczne krawędzi </vt:lpstr>
      <vt:lpstr>ETAP 5 - wypełnienie konturów </vt:lpstr>
      <vt:lpstr>ETAP 6 – detekcja obiektów przez BlobDetector</vt:lpstr>
      <vt:lpstr>ETAP 7 – zliczanie obiektów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Gringo</cp:lastModifiedBy>
  <cp:revision>320</cp:revision>
  <dcterms:created xsi:type="dcterms:W3CDTF">2024-05-09T17:49:53Z</dcterms:created>
  <dcterms:modified xsi:type="dcterms:W3CDTF">2024-05-09T19:03:58Z</dcterms:modified>
</cp:coreProperties>
</file>