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3"/>
  </p:notesMasterIdLst>
  <p:sldIdLst>
    <p:sldId id="256" r:id="rId2"/>
    <p:sldId id="289" r:id="rId3"/>
    <p:sldId id="290" r:id="rId4"/>
    <p:sldId id="291" r:id="rId5"/>
    <p:sldId id="292" r:id="rId6"/>
    <p:sldId id="293" r:id="rId7"/>
    <p:sldId id="305" r:id="rId8"/>
    <p:sldId id="294" r:id="rId9"/>
    <p:sldId id="283" r:id="rId10"/>
    <p:sldId id="306" r:id="rId11"/>
    <p:sldId id="287" r:id="rId12"/>
    <p:sldId id="288" r:id="rId13"/>
    <p:sldId id="308" r:id="rId14"/>
    <p:sldId id="307" r:id="rId15"/>
    <p:sldId id="309" r:id="rId16"/>
    <p:sldId id="313" r:id="rId17"/>
    <p:sldId id="311" r:id="rId18"/>
    <p:sldId id="312" r:id="rId19"/>
    <p:sldId id="314" r:id="rId20"/>
    <p:sldId id="318" r:id="rId21"/>
    <p:sldId id="316" r:id="rId22"/>
    <p:sldId id="317" r:id="rId23"/>
    <p:sldId id="303" r:id="rId24"/>
    <p:sldId id="310" r:id="rId25"/>
    <p:sldId id="304" r:id="rId26"/>
    <p:sldId id="319" r:id="rId27"/>
    <p:sldId id="320" r:id="rId28"/>
    <p:sldId id="321" r:id="rId29"/>
    <p:sldId id="322" r:id="rId30"/>
    <p:sldId id="276" r:id="rId31"/>
    <p:sldId id="326" r:id="rId32"/>
    <p:sldId id="327" r:id="rId33"/>
    <p:sldId id="328" r:id="rId34"/>
    <p:sldId id="329" r:id="rId35"/>
    <p:sldId id="330" r:id="rId36"/>
    <p:sldId id="331" r:id="rId37"/>
    <p:sldId id="323" r:id="rId38"/>
    <p:sldId id="324" r:id="rId39"/>
    <p:sldId id="257" r:id="rId40"/>
    <p:sldId id="265" r:id="rId41"/>
    <p:sldId id="26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E167-3363-4B4A-84C1-340131750A54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A171-14C6-478D-A550-43317B19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EA171-14C6-478D-A550-43317B1997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660DBC-AB5E-47ED-93C3-1DB90DCC4C9E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6995160" cy="2152650"/>
          </a:xfrm>
        </p:spPr>
        <p:txBody>
          <a:bodyPr>
            <a:normAutofit fontScale="90000"/>
          </a:bodyPr>
          <a:lstStyle/>
          <a:p>
            <a:r>
              <a:rPr lang="en-US" dirty="0"/>
              <a:t>IFC Inside: A General Approach to Retrofitting</a:t>
            </a:r>
            <a:br>
              <a:rPr lang="en-US" dirty="0"/>
            </a:br>
            <a:r>
              <a:rPr lang="en-US" dirty="0"/>
              <a:t>Languages with Dynamic Information Flow Control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8077200" cy="236220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Stefan </a:t>
            </a:r>
            <a:r>
              <a:rPr lang="en-US" sz="3000" dirty="0" err="1" smtClean="0">
                <a:solidFill>
                  <a:schemeClr val="accent2"/>
                </a:solidFill>
              </a:rPr>
              <a:t>Heule</a:t>
            </a:r>
            <a:r>
              <a:rPr lang="en-US" sz="3000" dirty="0" smtClean="0"/>
              <a:t>, </a:t>
            </a:r>
            <a:r>
              <a:rPr lang="en-US" sz="3000" dirty="0" err="1" smtClean="0"/>
              <a:t>Deian</a:t>
            </a:r>
            <a:r>
              <a:rPr lang="en-US" sz="3000" dirty="0" smtClean="0"/>
              <a:t> Stefan, Edward </a:t>
            </a:r>
            <a:r>
              <a:rPr lang="en-US" sz="3000" dirty="0"/>
              <a:t>Z. </a:t>
            </a:r>
            <a:r>
              <a:rPr lang="en-US" sz="3000" dirty="0" smtClean="0"/>
              <a:t>Yang, John </a:t>
            </a:r>
            <a:r>
              <a:rPr lang="en-US" sz="3000" dirty="0"/>
              <a:t>C. </a:t>
            </a:r>
            <a:r>
              <a:rPr lang="en-US" sz="3000" dirty="0" smtClean="0"/>
              <a:t>Mitchell, </a:t>
            </a:r>
            <a:r>
              <a:rPr lang="en-US" sz="3000" dirty="0"/>
              <a:t>Alejandro </a:t>
            </a:r>
            <a:r>
              <a:rPr lang="en-US" sz="3000" dirty="0" smtClean="0"/>
              <a:t>Russo</a:t>
            </a:r>
          </a:p>
          <a:p>
            <a:pPr algn="ctr"/>
            <a:endParaRPr lang="en-US" sz="3000" dirty="0"/>
          </a:p>
          <a:p>
            <a:pPr algn="ctr"/>
            <a:r>
              <a:rPr lang="en-US" dirty="0"/>
              <a:t>Stanford University, Chalmers University</a:t>
            </a:r>
          </a:p>
        </p:txBody>
      </p:sp>
    </p:spTree>
    <p:extLst>
      <p:ext uri="{BB962C8B-B14F-4D97-AF65-F5344CB8AC3E}">
        <p14:creationId xmlns:p14="http://schemas.microsoft.com/office/powerpoint/2010/main" val="6169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7457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rgbClr val="FF0000"/>
                </a:solidFill>
              </a:rPr>
              <a:t>target language </a:t>
            </a:r>
            <a:r>
              <a:rPr lang="en-US" dirty="0" smtClean="0"/>
              <a:t>(any programming language)</a:t>
            </a:r>
          </a:p>
          <a:p>
            <a:endParaRPr lang="en-US" dirty="0"/>
          </a:p>
          <a:p>
            <a:r>
              <a:rPr lang="en-US" dirty="0" smtClean="0"/>
              <a:t>Define an </a:t>
            </a:r>
            <a:r>
              <a:rPr lang="en-US" dirty="0" smtClean="0">
                <a:solidFill>
                  <a:srgbClr val="0070C0"/>
                </a:solidFill>
              </a:rPr>
              <a:t>IFC language</a:t>
            </a:r>
          </a:p>
          <a:p>
            <a:pPr lvl="1"/>
            <a:r>
              <a:rPr lang="en-US" dirty="0" smtClean="0"/>
              <a:t>Minimal calculus, only IFC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Combine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language to call into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, and vice-versa</a:t>
            </a:r>
          </a:p>
          <a:p>
            <a:pPr lvl="1"/>
            <a:endParaRPr lang="en-US" dirty="0"/>
          </a:p>
          <a:p>
            <a:r>
              <a:rPr lang="en-US" dirty="0" smtClean="0"/>
              <a:t>Careful definition of the IFC language allows the overall system to provide isolation, regardless of what the target language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data with security labels</a:t>
            </a:r>
          </a:p>
          <a:p>
            <a:pPr lvl="1"/>
            <a:r>
              <a:rPr lang="en-US" dirty="0" smtClean="0"/>
              <a:t>Labels form a lattice, and determine how data can flow inside an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Example lattice</a:t>
            </a:r>
          </a:p>
          <a:p>
            <a:pPr lvl="1"/>
            <a:r>
              <a:rPr lang="en-US" dirty="0" smtClean="0"/>
              <a:t>Two labels </a:t>
            </a:r>
            <a:r>
              <a:rPr lang="en-US" i="1" dirty="0" smtClean="0"/>
              <a:t>H</a:t>
            </a:r>
            <a:r>
              <a:rPr lang="en-US" dirty="0" smtClean="0"/>
              <a:t> (high) and </a:t>
            </a:r>
            <a:r>
              <a:rPr lang="en-US" i="1" dirty="0" smtClean="0"/>
              <a:t>L</a:t>
            </a:r>
            <a:r>
              <a:rPr lang="en-US" dirty="0" smtClean="0"/>
              <a:t> (low)</a:t>
            </a:r>
          </a:p>
          <a:p>
            <a:pPr lvl="1"/>
            <a:r>
              <a:rPr lang="en-US" dirty="0" smtClean="0"/>
              <a:t>Flow from </a:t>
            </a:r>
            <a:r>
              <a:rPr lang="en-US" i="1" dirty="0" smtClean="0"/>
              <a:t>H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is not allowed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059" y="3740494"/>
            <a:ext cx="434734" cy="1223665"/>
            <a:chOff x="4800600" y="3429000"/>
            <a:chExt cx="434734" cy="1223665"/>
          </a:xfrm>
        </p:grpSpPr>
        <p:sp>
          <p:nvSpPr>
            <p:cNvPr id="4" name="TextBox 3"/>
            <p:cNvSpPr txBox="1"/>
            <p:nvPr/>
          </p:nvSpPr>
          <p:spPr>
            <a:xfrm>
              <a:off x="4800600" y="34290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sz="2400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2660" y="41910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L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5017967" y="3890665"/>
              <a:ext cx="0" cy="3003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language: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Get and set the current label</a:t>
                </a:r>
              </a:p>
              <a:p>
                <a:pPr lvl="1"/>
                <a:r>
                  <a:rPr lang="en-US" b="1" dirty="0" err="1" smtClean="0">
                    <a:solidFill>
                      <a:srgbClr val="0070C0"/>
                    </a:solidFill>
                  </a:rPr>
                  <a:t>setLabel</a:t>
                </a:r>
                <a:r>
                  <a:rPr lang="en-US" dirty="0" smtClean="0"/>
                  <a:t>,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getLabel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/>
              </a:p>
              <a:p>
                <a:r>
                  <a:rPr lang="en-US" dirty="0" smtClean="0"/>
                  <a:t>Setting the label is only allowed to </a:t>
                </a:r>
                <a:r>
                  <a:rPr lang="en-US" i="1" dirty="0" smtClean="0"/>
                  <a:t>raise</a:t>
                </a:r>
                <a:r>
                  <a:rPr lang="en-US" dirty="0" smtClean="0"/>
                  <a:t> the label</a:t>
                </a:r>
              </a:p>
              <a:p>
                <a:endParaRPr lang="en-US" dirty="0"/>
              </a:p>
              <a:p>
                <a:r>
                  <a:rPr lang="en-US" dirty="0" smtClean="0"/>
                  <a:t>Can also compute </a:t>
                </a:r>
                <a:r>
                  <a:rPr lang="en-US" dirty="0"/>
                  <a:t>on 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⊑, ⊓, ⊔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600200" y="2967958"/>
            <a:ext cx="903514" cy="918242"/>
            <a:chOff x="1600200" y="2967958"/>
            <a:chExt cx="903514" cy="918242"/>
          </a:xfrm>
        </p:grpSpPr>
        <p:sp>
          <p:nvSpPr>
            <p:cNvPr id="10" name="TextBox 9"/>
            <p:cNvSpPr txBox="1"/>
            <p:nvPr/>
          </p:nvSpPr>
          <p:spPr>
            <a:xfrm>
              <a:off x="1600200" y="3124200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198914" y="29679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914" y="2967958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1725386" y="3238500"/>
              <a:ext cx="228600" cy="525716"/>
              <a:chOff x="2209800" y="4876800"/>
              <a:chExt cx="228600" cy="5257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419600" y="2967958"/>
            <a:ext cx="903514" cy="918242"/>
            <a:chOff x="4419600" y="2967958"/>
            <a:chExt cx="903514" cy="918242"/>
          </a:xfrm>
        </p:grpSpPr>
        <p:sp>
          <p:nvSpPr>
            <p:cNvPr id="17" name="TextBox 16"/>
            <p:cNvSpPr txBox="1"/>
            <p:nvPr/>
          </p:nvSpPr>
          <p:spPr>
            <a:xfrm>
              <a:off x="4419600" y="3124200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018314" y="29679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14" y="2967958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846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4544786" y="3238500"/>
              <a:ext cx="228600" cy="525716"/>
              <a:chOff x="2209800" y="4876800"/>
              <a:chExt cx="228600" cy="5257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667000" y="3053834"/>
            <a:ext cx="1524000" cy="451366"/>
            <a:chOff x="2667000" y="3053834"/>
            <a:chExt cx="1524000" cy="45136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048000" y="35052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67000" y="3053834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setLabel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053834"/>
                  <a:ext cx="15240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6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82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language: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745736"/>
          </a:xfrm>
        </p:spPr>
        <p:txBody>
          <a:bodyPr/>
          <a:lstStyle/>
          <a:p>
            <a:r>
              <a:rPr lang="en-US" dirty="0" smtClean="0"/>
              <a:t>Isolate an expression as a new task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sandbox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44386" y="3078416"/>
            <a:ext cx="903514" cy="918242"/>
            <a:chOff x="1344386" y="3078416"/>
            <a:chExt cx="903514" cy="918242"/>
          </a:xfrm>
        </p:grpSpPr>
        <p:sp>
          <p:nvSpPr>
            <p:cNvPr id="8" name="TextBox 7"/>
            <p:cNvSpPr txBox="1"/>
            <p:nvPr/>
          </p:nvSpPr>
          <p:spPr>
            <a:xfrm>
              <a:off x="1344386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943100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100" y="3078416"/>
                  <a:ext cx="3048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469572" y="3348958"/>
              <a:ext cx="228600" cy="525716"/>
              <a:chOff x="2209800" y="4876800"/>
              <a:chExt cx="228600" cy="5257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1943100" y="3836254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19600" y="3078416"/>
            <a:ext cx="2198914" cy="1036704"/>
            <a:chOff x="4419600" y="3078416"/>
            <a:chExt cx="2198914" cy="1036704"/>
          </a:xfrm>
        </p:grpSpPr>
        <p:sp>
          <p:nvSpPr>
            <p:cNvPr id="15" name="TextBox 14"/>
            <p:cNvSpPr txBox="1"/>
            <p:nvPr/>
          </p:nvSpPr>
          <p:spPr>
            <a:xfrm>
              <a:off x="4419600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18314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14" y="3078416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544786" y="3348958"/>
              <a:ext cx="228600" cy="525716"/>
              <a:chOff x="2209800" y="4876800"/>
              <a:chExt cx="228600" cy="52571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715000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313714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4" y="30784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5018314" y="38103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13714" y="38103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67000" y="3053834"/>
            <a:ext cx="1524000" cy="519882"/>
            <a:chOff x="2667000" y="3053834"/>
            <a:chExt cx="1524000" cy="51988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95600" y="3573716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000" y="305383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b="1" dirty="0">
                  <a:solidFill>
                    <a:srgbClr val="0070C0"/>
                  </a:solidFill>
                </a:rPr>
                <a:t>sandbox </a:t>
              </a:r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7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Tasks can send and receive messages</a:t>
                </a:r>
              </a:p>
              <a:p>
                <a:endParaRPr lang="en-US" dirty="0"/>
              </a:p>
              <a:p>
                <a:r>
                  <a:rPr lang="en-US" dirty="0" smtClean="0"/>
                  <a:t>Send message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 to task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, protected by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send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v</a:t>
                </a:r>
              </a:p>
              <a:p>
                <a:pPr lvl="1"/>
                <a:r>
                  <a:rPr lang="en-US" dirty="0" smtClean="0"/>
                  <a:t>Can only send messages at or above current label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4956201" y="4678616"/>
            <a:ext cx="2198914" cy="1742275"/>
            <a:chOff x="4956201" y="4678616"/>
            <a:chExt cx="2198914" cy="1742275"/>
          </a:xfrm>
        </p:grpSpPr>
        <p:sp>
          <p:nvSpPr>
            <p:cNvPr id="24" name="TextBox 23"/>
            <p:cNvSpPr txBox="1"/>
            <p:nvPr/>
          </p:nvSpPr>
          <p:spPr>
            <a:xfrm>
              <a:off x="4956201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554915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15" y="4678616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081387" y="4949158"/>
              <a:ext cx="228600" cy="525716"/>
              <a:chOff x="2209800" y="4876800"/>
              <a:chExt cx="228600" cy="52571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554915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1601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850315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315" y="46786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6376787" y="4949158"/>
              <a:ext cx="228600" cy="525716"/>
              <a:chOff x="2209800" y="4876800"/>
              <a:chExt cx="228600" cy="52571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0315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61794" y="5916386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794" y="5916386"/>
                  <a:ext cx="941614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32" idx="2"/>
              <a:endCxn id="40" idx="0"/>
            </p:cNvCxnSpPr>
            <p:nvPr/>
          </p:nvCxnSpPr>
          <p:spPr>
            <a:xfrm>
              <a:off x="6632601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44885" y="5591095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32601" y="622118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68685" y="5876445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56401" y="634100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68828" y="4678616"/>
            <a:ext cx="2198914" cy="1036704"/>
            <a:chOff x="968828" y="4678616"/>
            <a:chExt cx="2198914" cy="1036704"/>
          </a:xfrm>
        </p:grpSpPr>
        <p:sp>
          <p:nvSpPr>
            <p:cNvPr id="8" name="TextBox 7"/>
            <p:cNvSpPr txBox="1"/>
            <p:nvPr/>
          </p:nvSpPr>
          <p:spPr>
            <a:xfrm>
              <a:off x="968828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567542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542" y="4678616"/>
                  <a:ext cx="3048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094014" y="4949158"/>
              <a:ext cx="228600" cy="525716"/>
              <a:chOff x="2209800" y="4876800"/>
              <a:chExt cx="228600" cy="5257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567542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4228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862942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942" y="4678616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89414" y="4949158"/>
              <a:ext cx="228600" cy="525716"/>
              <a:chOff x="2209800" y="4876800"/>
              <a:chExt cx="228600" cy="5257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862942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8730" y="5596858"/>
            <a:ext cx="1455484" cy="368354"/>
            <a:chOff x="1238730" y="5596858"/>
            <a:chExt cx="1455484" cy="36835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618014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14930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41814" y="586499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238730" y="588533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862942" y="4728384"/>
            <a:ext cx="1854926" cy="487474"/>
            <a:chOff x="2862942" y="4728384"/>
            <a:chExt cx="1854926" cy="48747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570514" y="5215858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62942" y="4728384"/>
                  <a:ext cx="1854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b="1" dirty="0">
                      <a:solidFill>
                        <a:srgbClr val="0070C0"/>
                      </a:solidFill>
                    </a:rPr>
                    <a:t>send 2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𝒍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0070C0"/>
                      </a:solidFill>
                    </a:rPr>
                    <a:t> v</a:t>
                  </a: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942" y="4728384"/>
                  <a:ext cx="18549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5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Receiving either binds a message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 and sender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, or execution continues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(if there is no message)</a:t>
                </a:r>
              </a:p>
              <a:p>
                <a:pPr lvl="1"/>
                <a:r>
                  <a:rPr lang="en-US" dirty="0" smtClean="0"/>
                  <a:t>Messages that are above the current level are never received</a:t>
                </a:r>
              </a:p>
              <a:p>
                <a:pPr marL="411480" lvl="1" indent="0">
                  <a:buNone/>
                </a:pPr>
                <a:r>
                  <a:rPr lang="en-US" b="1" dirty="0" err="1" smtClean="0">
                    <a:solidFill>
                      <a:srgbClr val="0070C0"/>
                    </a:solidFill>
                  </a:rPr>
                  <a:t>recv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i,v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91761" y="4768749"/>
            <a:ext cx="3174306" cy="1742275"/>
            <a:chOff x="561095" y="4831016"/>
            <a:chExt cx="3174306" cy="17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0902" y="4987258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𝐫𝐞𝐜𝐯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02" y="4987258"/>
                  <a:ext cx="762000" cy="762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49616" y="48310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616" y="48310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1249616" y="55629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1095" y="6068786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5" y="6068786"/>
                  <a:ext cx="941614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32" idx="2"/>
              <a:endCxn id="40" idx="0"/>
            </p:cNvCxnSpPr>
            <p:nvPr/>
          </p:nvCxnSpPr>
          <p:spPr>
            <a:xfrm>
              <a:off x="1031902" y="57492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31902" y="637358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55702" y="649340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828800" y="53340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31887" y="4987258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887" y="4987258"/>
                  <a:ext cx="762000" cy="762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430601" y="48310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601" y="4831016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3430601" y="55629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177989" y="57492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101789" y="603773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1095" y="4786776"/>
            <a:ext cx="3174306" cy="1742275"/>
            <a:chOff x="5120608" y="4796758"/>
            <a:chExt cx="3174306" cy="17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210415" y="4953000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𝐫𝐞𝐜𝐯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15" y="4953000"/>
                  <a:ext cx="762000" cy="762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5809129" y="47967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129" y="4796758"/>
                  <a:ext cx="3048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5809129" y="5528662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20608" y="6034528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08" y="6034528"/>
                  <a:ext cx="941614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>
              <a:stCxn id="63" idx="2"/>
              <a:endCxn id="66" idx="0"/>
            </p:cNvCxnSpPr>
            <p:nvPr/>
          </p:nvCxnSpPr>
          <p:spPr>
            <a:xfrm>
              <a:off x="5591415" y="571500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91415" y="6339328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5215" y="6459151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388313" y="5299742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391400" y="4953000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 smtClean="0"/>
                    <a:t> 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[</a:t>
                  </a:r>
                  <a:r>
                    <a:rPr lang="en-US" b="1" dirty="0" err="1" smtClean="0">
                      <a:solidFill>
                        <a:srgbClr val="0070C0"/>
                      </a:solidFill>
                    </a:rPr>
                    <a:t>v,i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953000"/>
                  <a:ext cx="762000" cy="7620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87" b="-3150"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990114" y="47967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14" y="4796758"/>
                  <a:ext cx="3048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/>
            <p:cNvSpPr/>
            <p:nvPr/>
          </p:nvSpPr>
          <p:spPr>
            <a:xfrm>
              <a:off x="7990114" y="5528662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737502" y="571500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661302" y="600347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treatment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05800" cy="4745736"/>
              </a:xfrm>
            </p:spPr>
            <p:txBody>
              <a:bodyPr/>
              <a:lstStyle/>
              <a:p>
                <a:r>
                  <a:rPr lang="en-US" dirty="0" smtClean="0"/>
                  <a:t>Need a formal definition of a language</a:t>
                </a:r>
              </a:p>
              <a:p>
                <a:pPr lvl="1"/>
                <a:r>
                  <a:rPr lang="en-US" dirty="0" smtClean="0"/>
                  <a:t>Global store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Evaluation context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Expression syntax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𝐞</m:t>
                    </m:r>
                  </m:oMath>
                </a14:m>
                <a:r>
                  <a:rPr lang="en-US" dirty="0" smtClean="0"/>
                  <a:t>, some expressions are values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𝐯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Reduction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target language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058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Mini-ECMAScript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82978" cy="487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9237"/>
            <a:ext cx="3962400" cy="128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Rules are standard, except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dirty="0" smtClean="0"/>
                  <a:t> instead of normal context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Obtain normal semantics with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Later, we re-interpret 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r>
                  <a:rPr lang="en-US" dirty="0" smtClean="0"/>
                  <a:t> stands for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1" b="50808"/>
          <a:stretch/>
        </p:blipFill>
        <p:spPr bwMode="auto">
          <a:xfrm>
            <a:off x="1066800" y="3018545"/>
            <a:ext cx="5082978" cy="7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65189"/>
            <a:ext cx="1581150" cy="27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information in a program is equal</a:t>
            </a:r>
          </a:p>
          <a:p>
            <a:pPr lvl="1"/>
            <a:r>
              <a:rPr lang="en-US" dirty="0" smtClean="0"/>
              <a:t>Some might be more sensitive</a:t>
            </a:r>
          </a:p>
          <a:p>
            <a:pPr lvl="1"/>
            <a:endParaRPr lang="en-US" dirty="0"/>
          </a:p>
          <a:p>
            <a:r>
              <a:rPr lang="en-US" dirty="0" smtClean="0"/>
              <a:t>Information flow control …</a:t>
            </a:r>
          </a:p>
          <a:p>
            <a:pPr lvl="1"/>
            <a:r>
              <a:rPr lang="en-US" i="1" dirty="0" smtClean="0"/>
              <a:t>… tracks</a:t>
            </a:r>
            <a:r>
              <a:rPr lang="en-US" dirty="0" smtClean="0"/>
              <a:t> where information flows</a:t>
            </a:r>
          </a:p>
          <a:p>
            <a:pPr lvl="1"/>
            <a:r>
              <a:rPr lang="en-US" dirty="0" smtClean="0"/>
              <a:t>… allows </a:t>
            </a:r>
            <a:r>
              <a:rPr lang="en-US" i="1" dirty="0" smtClean="0"/>
              <a:t>policies to restrict </a:t>
            </a:r>
            <a:r>
              <a:rPr lang="en-US" dirty="0" smtClean="0"/>
              <a:t>flows of information</a:t>
            </a:r>
          </a:p>
          <a:p>
            <a:pPr lvl="1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Also defined in terms of an special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3000375" cy="97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221377" y="4393026"/>
            <a:ext cx="3733800" cy="1299114"/>
            <a:chOff x="1366157" y="5562600"/>
            <a:chExt cx="3733800" cy="129911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23145" y="6492399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46945" y="6780871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42545" y="649336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66345" y="678183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366157" y="5562600"/>
              <a:ext cx="903514" cy="918242"/>
              <a:chOff x="1600200" y="2967958"/>
              <a:chExt cx="903514" cy="91824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3124200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198914" y="2967958"/>
                    <a:ext cx="3048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914" y="2967958"/>
                    <a:ext cx="304800" cy="30480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9615"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/>
              <p:cNvGrpSpPr/>
              <p:nvPr/>
            </p:nvGrpSpPr>
            <p:grpSpPr>
              <a:xfrm>
                <a:off x="1725386" y="3238500"/>
                <a:ext cx="228600" cy="525716"/>
                <a:chOff x="2209800" y="4876800"/>
                <a:chExt cx="228600" cy="525716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4185557" y="5562600"/>
              <a:ext cx="903514" cy="918242"/>
              <a:chOff x="4419600" y="2967958"/>
              <a:chExt cx="903514" cy="91824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419600" y="3124200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5018314" y="2967958"/>
                    <a:ext cx="3048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8314" y="2967958"/>
                    <a:ext cx="304800" cy="3048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3846" b="-9615"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oup 57"/>
              <p:cNvGrpSpPr/>
              <p:nvPr/>
            </p:nvGrpSpPr>
            <p:grpSpPr>
              <a:xfrm>
                <a:off x="4544786" y="3238500"/>
                <a:ext cx="228600" cy="525716"/>
                <a:chOff x="2209800" y="4876800"/>
                <a:chExt cx="228600" cy="525716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2432957" y="5648476"/>
              <a:ext cx="1524000" cy="451366"/>
              <a:chOff x="2667000" y="3053834"/>
              <a:chExt cx="1524000" cy="451366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3048000" y="3505200"/>
                <a:ext cx="762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67000" y="3053834"/>
                    <a:ext cx="152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setLabel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𝒍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3053834"/>
                    <a:ext cx="15240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3200"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975757" y="63060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757" y="6306061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5157" y="6307022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157" y="6307022"/>
                  <a:ext cx="304800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49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[Matthews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Findler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POPL’07]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IFC and target language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Re-interpret context and reduction relation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0"/>
          <a:stretch/>
        </p:blipFill>
        <p:spPr bwMode="auto">
          <a:xfrm>
            <a:off x="762000" y="2514600"/>
            <a:ext cx="7105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7" b="73416"/>
          <a:stretch/>
        </p:blipFill>
        <p:spPr bwMode="auto">
          <a:xfrm>
            <a:off x="937004" y="4779645"/>
            <a:ext cx="7105650" cy="8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8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sandbox e </a:t>
            </a:r>
            <a:r>
              <a:rPr lang="en-US" dirty="0" smtClean="0"/>
              <a:t>does</a:t>
            </a:r>
          </a:p>
          <a:p>
            <a:pPr lvl="1"/>
            <a:r>
              <a:rPr lang="en-US" dirty="0" smtClean="0"/>
              <a:t>Create new task for e</a:t>
            </a:r>
          </a:p>
          <a:p>
            <a:pPr lvl="1"/>
            <a:r>
              <a:rPr lang="en-US" dirty="0" smtClean="0"/>
              <a:t>Schedule e according to scheduling policy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153150" cy="14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Guarantees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Non-interference:</a:t>
                </a:r>
              </a:p>
              <a:p>
                <a:pPr lvl="1"/>
                <a:r>
                  <a:rPr lang="en-US" dirty="0" smtClean="0"/>
                  <a:t>Intuitively: An attacker that can only see values up to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should not see a difference in behavior if values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are changed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8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52814" y="4132489"/>
            <a:ext cx="3337528" cy="1742275"/>
            <a:chOff x="452814" y="4132489"/>
            <a:chExt cx="3337528" cy="1742275"/>
          </a:xfrm>
        </p:grpSpPr>
        <p:sp>
          <p:nvSpPr>
            <p:cNvPr id="5" name="TextBox 4"/>
            <p:cNvSpPr txBox="1"/>
            <p:nvPr/>
          </p:nvSpPr>
          <p:spPr>
            <a:xfrm>
              <a:off x="614435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213149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,33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5" idx="2"/>
              <a:endCxn id="8" idx="0"/>
            </p:cNvCxnSpPr>
            <p:nvPr/>
          </p:nvCxnSpPr>
          <p:spPr>
            <a:xfrm>
              <a:off x="995435" y="5050731"/>
              <a:ext cx="0" cy="3129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5435" y="5675059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9235" y="579488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3828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2342542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89930" y="5050731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13730" y="5339203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849356" y="4398980"/>
              <a:ext cx="228600" cy="525716"/>
              <a:chOff x="2209800" y="4876800"/>
              <a:chExt cx="228600" cy="52571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59215" y="4416460"/>
              <a:ext cx="228600" cy="525716"/>
              <a:chOff x="2209800" y="4876800"/>
              <a:chExt cx="228600" cy="5257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886828" y="4315096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485542" y="4158854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542" y="4158854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3485542" y="4890758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232930" y="5077096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56730" y="5365568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992356" y="4425345"/>
              <a:ext cx="228600" cy="525716"/>
              <a:chOff x="2209800" y="4876800"/>
              <a:chExt cx="228600" cy="5257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5430275" y="4218276"/>
            <a:ext cx="2275114" cy="1742275"/>
            <a:chOff x="5430275" y="4218276"/>
            <a:chExt cx="2275114" cy="1742275"/>
          </a:xfrm>
        </p:grpSpPr>
        <p:sp>
          <p:nvSpPr>
            <p:cNvPr id="55" name="TextBox 54"/>
            <p:cNvSpPr txBox="1"/>
            <p:nvPr/>
          </p:nvSpPr>
          <p:spPr>
            <a:xfrm>
              <a:off x="5672482" y="437451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271196" y="421827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196" y="4218276"/>
                  <a:ext cx="304800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6271196" y="495018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30275" y="5456046"/>
                  <a:ext cx="12192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,−1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275" y="5456046"/>
                  <a:ext cx="12192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stCxn id="55" idx="2"/>
              <a:endCxn id="58" idx="0"/>
            </p:cNvCxnSpPr>
            <p:nvPr/>
          </p:nvCxnSpPr>
          <p:spPr>
            <a:xfrm flipH="1">
              <a:off x="6039875" y="5136518"/>
              <a:ext cx="13607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53482" y="576084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77282" y="588066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801875" y="437451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00589" y="421827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589" y="4218276"/>
                  <a:ext cx="3048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7400589" y="495018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147977" y="513651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071777" y="542499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6907403" y="4484767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07403" y="4633325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17262" y="4502247"/>
              <a:ext cx="228600" cy="525716"/>
              <a:chOff x="2209800" y="4876800"/>
              <a:chExt cx="228600" cy="52571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8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Formally</a:t>
                </a:r>
                <a:r>
                  <a:rPr lang="en-US" dirty="0"/>
                  <a:t>, we need an erasure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Erases all data above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-equivalent,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 smtClean="0"/>
                  <a:t>For our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erases the following:</a:t>
                </a:r>
              </a:p>
              <a:p>
                <a:pPr lvl="1"/>
                <a:r>
                  <a:rPr lang="en-US" dirty="0" smtClean="0"/>
                  <a:t>Any tasks with current label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messages with label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Termination sensitive non-interference (TSNI)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For all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and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, such that</a:t>
                </a:r>
              </a:p>
              <a:p>
                <a:endParaRPr lang="en-US" dirty="0"/>
              </a:p>
              <a:p>
                <a:pPr marL="109728" indent="0">
                  <a:buNone/>
                </a:pPr>
                <a:r>
                  <a:rPr lang="en-US" dirty="0" smtClean="0"/>
                  <a:t>then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such that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: Any target language combined with our IFC language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with round robin scheduling </a:t>
                </a:r>
                <a:r>
                  <a:rPr lang="en-US" dirty="0" smtClean="0"/>
                  <a:t>satisfies TSNI.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57438"/>
            <a:ext cx="3978194" cy="50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599"/>
            <a:ext cx="3733800" cy="5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9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actually practical?</a:t>
            </a:r>
          </a:p>
          <a:p>
            <a:endParaRPr lang="en-US" dirty="0" smtClean="0"/>
          </a:p>
          <a:p>
            <a:r>
              <a:rPr lang="en-US" dirty="0" smtClean="0"/>
              <a:t>One challenge are external effects</a:t>
            </a:r>
          </a:p>
          <a:p>
            <a:pPr lvl="1"/>
            <a:r>
              <a:rPr lang="en-US" dirty="0" smtClean="0"/>
              <a:t>File system, internet connection, etc.</a:t>
            </a:r>
          </a:p>
          <a:p>
            <a:pPr lvl="1"/>
            <a:endParaRPr lang="en-US" dirty="0"/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Make external effects inaccessible</a:t>
            </a:r>
          </a:p>
          <a:p>
            <a:pPr lvl="1"/>
            <a:r>
              <a:rPr lang="en-US" dirty="0" smtClean="0"/>
              <a:t>Internalize them into the IFC language</a:t>
            </a:r>
          </a:p>
          <a:p>
            <a:pPr lvl="2"/>
            <a:r>
              <a:rPr lang="en-US" dirty="0" smtClean="0"/>
              <a:t>Labeled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4957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coarse-grained dynamic IFC system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Websites have access to XHR constructor</a:t>
            </a:r>
          </a:p>
          <a:p>
            <a:pPr lvl="1"/>
            <a:r>
              <a:rPr lang="en-US" dirty="0"/>
              <a:t>XHR requests need to be modeled at the IFC language </a:t>
            </a:r>
            <a:r>
              <a:rPr lang="en-US" dirty="0" smtClean="0"/>
              <a:t>level</a:t>
            </a:r>
          </a:p>
          <a:p>
            <a:endParaRPr lang="en-US" dirty="0"/>
          </a:p>
          <a:p>
            <a:r>
              <a:rPr lang="en-US" dirty="0" smtClean="0"/>
              <a:t>SWAPI chooses origins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dirty="0" smtClean="0"/>
              <a:t>) as labels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3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Password strength checker in SWAPI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(pw)</a:t>
            </a:r>
            <a:r>
              <a:rPr lang="en-US" dirty="0" smtClean="0"/>
              <a:t>is completely untrusted, it cannot send the password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bad.com</a:t>
            </a:r>
          </a:p>
          <a:p>
            <a:endParaRPr lang="en-US" dirty="0"/>
          </a:p>
          <a:p>
            <a:r>
              <a:rPr lang="en-US" dirty="0" smtClean="0"/>
              <a:t>Execute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cs typeface="Courier New" panose="02070309020205020404" pitchFamily="49" charset="0"/>
              </a:rPr>
              <a:t> in a sandboxed task</a:t>
            </a:r>
          </a:p>
        </p:txBody>
      </p:sp>
    </p:spTree>
    <p:extLst>
      <p:ext uri="{BB962C8B-B14F-4D97-AF65-F5344CB8AC3E}">
        <p14:creationId xmlns:p14="http://schemas.microsoft.com/office/powerpoint/2010/main" val="310511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Coarse-grained IFC is great</a:t>
            </a:r>
          </a:p>
          <a:p>
            <a:pPr lvl="1"/>
            <a:r>
              <a:rPr lang="en-US" dirty="0" smtClean="0"/>
              <a:t>Allows for language-independent IFC system</a:t>
            </a:r>
          </a:p>
          <a:p>
            <a:pPr lvl="1"/>
            <a:r>
              <a:rPr lang="en-US" dirty="0" smtClean="0"/>
              <a:t>Efficient, yet flexible</a:t>
            </a:r>
          </a:p>
          <a:p>
            <a:pPr lvl="1"/>
            <a:endParaRPr lang="en-US" dirty="0"/>
          </a:p>
          <a:p>
            <a:r>
              <a:rPr lang="en-US" dirty="0" smtClean="0"/>
              <a:t>Combining operational semantics of two languages as key mechanism to formalize 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security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web pages involve many components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of the website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of some (untrusted) library</a:t>
            </a:r>
          </a:p>
          <a:p>
            <a:pPr lvl="1"/>
            <a:r>
              <a:rPr lang="en-US" dirty="0" smtClean="0"/>
              <a:t>Advertising code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addons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Web content can be very sensitive</a:t>
            </a:r>
          </a:p>
          <a:p>
            <a:pPr lvl="1"/>
            <a:r>
              <a:rPr lang="en-US" dirty="0" smtClean="0"/>
              <a:t>Online banking, passwords, personal information,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1026" name="Picture 2" descr="C:\data\dropbox\Dropbox\ifc-ins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40" y="2362200"/>
            <a:ext cx="1706303" cy="22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16"/>
          <a:stretch/>
        </p:blipFill>
        <p:spPr bwMode="auto">
          <a:xfrm>
            <a:off x="412189" y="2286000"/>
            <a:ext cx="5531411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1" t="83818" r="28421"/>
          <a:stretch/>
        </p:blipFill>
        <p:spPr bwMode="auto">
          <a:xfrm>
            <a:off x="4511040" y="3200399"/>
            <a:ext cx="2453640" cy="98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places message on global queue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Receiving either receives the message, or drops it (based on label)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52104"/>
          <a:stretch/>
        </p:blipFill>
        <p:spPr bwMode="auto">
          <a:xfrm>
            <a:off x="1333499" y="2489733"/>
            <a:ext cx="5179316" cy="9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9" b="15488"/>
          <a:stretch/>
        </p:blipFill>
        <p:spPr bwMode="auto">
          <a:xfrm>
            <a:off x="1333499" y="4648200"/>
            <a:ext cx="5179317" cy="200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IFC and target language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Re-interpret context and reduction relation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0"/>
          <a:stretch/>
        </p:blipFill>
        <p:spPr bwMode="auto">
          <a:xfrm>
            <a:off x="762000" y="2514600"/>
            <a:ext cx="7105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7" b="67546"/>
          <a:stretch/>
        </p:blipFill>
        <p:spPr bwMode="auto">
          <a:xfrm>
            <a:off x="967740" y="4779645"/>
            <a:ext cx="7105650" cy="136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sandbox e </a:t>
            </a:r>
            <a:r>
              <a:rPr lang="en-US" dirty="0" smtClean="0"/>
              <a:t>does</a:t>
            </a:r>
          </a:p>
          <a:p>
            <a:pPr lvl="1"/>
            <a:r>
              <a:rPr lang="en-US" dirty="0" smtClean="0"/>
              <a:t>Create new task for e</a:t>
            </a:r>
          </a:p>
          <a:p>
            <a:pPr lvl="1"/>
            <a:r>
              <a:rPr lang="en-US" dirty="0" smtClean="0"/>
              <a:t>Schedule e according to scheduling policy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3" b="45727"/>
          <a:stretch/>
        </p:blipFill>
        <p:spPr bwMode="auto">
          <a:xfrm>
            <a:off x="1066800" y="1981200"/>
            <a:ext cx="7105650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9"/>
          <a:stretch/>
        </p:blipFill>
        <p:spPr bwMode="auto">
          <a:xfrm>
            <a:off x="914400" y="2133600"/>
            <a:ext cx="4876800" cy="25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Concurrent, round robin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Sequential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03"/>
          <a:stretch/>
        </p:blipFill>
        <p:spPr bwMode="auto">
          <a:xfrm>
            <a:off x="1219200" y="2438400"/>
            <a:ext cx="5295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30"/>
          <a:stretch/>
        </p:blipFill>
        <p:spPr bwMode="auto">
          <a:xfrm>
            <a:off x="1188720" y="4724400"/>
            <a:ext cx="5295900" cy="19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2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many existing security problems</a:t>
            </a:r>
          </a:p>
          <a:p>
            <a:pPr lvl="1"/>
            <a:r>
              <a:rPr lang="en-US" dirty="0" smtClean="0"/>
              <a:t>Example web client side</a:t>
            </a:r>
          </a:p>
          <a:p>
            <a:pPr lvl="2"/>
            <a:r>
              <a:rPr lang="en-US" dirty="0" smtClean="0"/>
              <a:t>Combination of scripts on a site</a:t>
            </a:r>
          </a:p>
          <a:p>
            <a:pPr lvl="2"/>
            <a:r>
              <a:rPr lang="en-US" dirty="0" smtClean="0"/>
              <a:t>Not full isolation, want flexibility (password strength checker)</a:t>
            </a:r>
          </a:p>
          <a:p>
            <a:pPr lvl="2"/>
            <a:r>
              <a:rPr lang="en-US" dirty="0" smtClean="0"/>
              <a:t>Browser </a:t>
            </a:r>
            <a:r>
              <a:rPr lang="en-US" dirty="0" err="1" smtClean="0"/>
              <a:t>addons</a:t>
            </a:r>
            <a:endParaRPr lang="en-US" dirty="0" smtClean="0"/>
          </a:p>
          <a:p>
            <a:pPr lvl="1"/>
            <a:r>
              <a:rPr lang="en-US" dirty="0" smtClean="0"/>
              <a:t>Other plugin systems</a:t>
            </a:r>
          </a:p>
        </p:txBody>
      </p:sp>
    </p:spTree>
    <p:extLst>
      <p:ext uri="{BB962C8B-B14F-4D97-AF65-F5344CB8AC3E}">
        <p14:creationId xmlns:p14="http://schemas.microsoft.com/office/powerpoint/2010/main" val="22509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IFC</a:t>
            </a:r>
          </a:p>
          <a:p>
            <a:r>
              <a:rPr lang="en-US" dirty="0" smtClean="0"/>
              <a:t>Motivation why IFC is useful</a:t>
            </a:r>
          </a:p>
          <a:p>
            <a:r>
              <a:rPr lang="en-US" dirty="0" smtClean="0"/>
              <a:t>Motivation why coarse-grained IFC is cool</a:t>
            </a:r>
          </a:p>
          <a:p>
            <a:r>
              <a:rPr lang="en-US" dirty="0" smtClean="0"/>
              <a:t>Others have already done IFC!</a:t>
            </a:r>
          </a:p>
          <a:p>
            <a:pPr lvl="1"/>
            <a:r>
              <a:rPr lang="en-US" dirty="0" smtClean="0"/>
              <a:t>Not generally for any language</a:t>
            </a:r>
          </a:p>
          <a:p>
            <a:pPr lvl="1"/>
            <a:r>
              <a:rPr lang="en-US" dirty="0" smtClean="0"/>
              <a:t>Not coarse-grained </a:t>
            </a:r>
            <a:r>
              <a:rPr lang="en-US" dirty="0" err="1" smtClean="0"/>
              <a:t>dynamicly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piece of code (e.g. a library), under what conditions is it correct to invoke it?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What are the conditions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004066"/>
            <a:ext cx="6705600" cy="369332"/>
          </a:xfrm>
          <a:prstGeom prst="rect">
            <a:avLst/>
          </a:prstGeom>
          <a:solidFill>
            <a:srgbClr val="EDF6FB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written by many different parties</a:t>
            </a:r>
          </a:p>
          <a:p>
            <a:pPr lvl="1"/>
            <a:r>
              <a:rPr lang="en-US" dirty="0" smtClean="0"/>
              <a:t>Potentially mutually distrusting parties</a:t>
            </a:r>
          </a:p>
          <a:p>
            <a:pPr lvl="1"/>
            <a:r>
              <a:rPr lang="en-US" dirty="0" smtClean="0"/>
              <a:t>Computing over sensitive data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IFC to the rescue</a:t>
            </a:r>
          </a:p>
          <a:p>
            <a:pPr lvl="1"/>
            <a:r>
              <a:rPr lang="en-US" dirty="0" smtClean="0"/>
              <a:t>Label </a:t>
            </a:r>
            <a:r>
              <a:rPr lang="en-US" dirty="0"/>
              <a:t>sensitive data as such</a:t>
            </a:r>
          </a:p>
          <a:p>
            <a:pPr lvl="1"/>
            <a:r>
              <a:rPr lang="en-US" dirty="0"/>
              <a:t>Prevent flow of sensitive data to undesired </a:t>
            </a:r>
            <a:r>
              <a:rPr lang="en-US" dirty="0" smtClean="0"/>
              <a:t>places (like arbitrary web servers)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://cdn2.hubspot.net/hub/138182/file-17632507-png/images/bomb.png?t=1365185193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2057400" cy="223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composition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(s1;s2) </a:t>
            </a:r>
            <a:r>
              <a:rPr lang="en-US" dirty="0" err="1" smtClean="0">
                <a:solidFill>
                  <a:srgbClr val="0070C0"/>
                </a:solidFill>
              </a:rPr>
              <a:t>fg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</a:p>
          <a:p>
            <a:pPr marL="402336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s1 (</a:t>
            </a:r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s2 </a:t>
            </a:r>
            <a:r>
              <a:rPr lang="en-US" dirty="0" err="1" smtClean="0">
                <a:solidFill>
                  <a:srgbClr val="0070C0"/>
                </a:solidFill>
              </a:rPr>
              <a:t>fg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402336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(e1=e2) </a:t>
            </a:r>
            <a:r>
              <a:rPr lang="en-US" dirty="0" err="1" smtClean="0">
                <a:solidFill>
                  <a:srgbClr val="0070C0"/>
                </a:solidFill>
              </a:rPr>
              <a:t>fg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</a:p>
          <a:p>
            <a:pPr marL="978408" lvl="3" indent="0">
              <a:buNone/>
            </a:pPr>
            <a:r>
              <a:rPr lang="en-US" sz="2600" i="1" dirty="0" smtClean="0">
                <a:solidFill>
                  <a:srgbClr val="0070C0"/>
                </a:solidFill>
              </a:rPr>
              <a:t>remove anything from </a:t>
            </a:r>
            <a:r>
              <a:rPr lang="en-US" sz="2600" i="1" dirty="0" err="1" smtClean="0">
                <a:solidFill>
                  <a:srgbClr val="0070C0"/>
                </a:solidFill>
              </a:rPr>
              <a:t>fg</a:t>
            </a:r>
            <a:r>
              <a:rPr lang="en-US" sz="2600" i="1" dirty="0" smtClean="0">
                <a:solidFill>
                  <a:srgbClr val="0070C0"/>
                </a:solidFill>
              </a:rPr>
              <a:t> that might get invalidated by the assignment</a:t>
            </a:r>
          </a:p>
          <a:p>
            <a:pPr marL="978408" lvl="3" indent="0">
              <a:buNone/>
            </a:pPr>
            <a:r>
              <a:rPr lang="en-US" sz="2600" i="1" dirty="0" smtClean="0">
                <a:solidFill>
                  <a:srgbClr val="0070C0"/>
                </a:solidFill>
              </a:rPr>
              <a:t>but keep everything that matches e1 exactly, and replace it with e2</a:t>
            </a:r>
            <a:endParaRPr lang="en-US" sz="2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4572000" cy="923330"/>
          </a:xfrm>
          <a:prstGeom prst="rect">
            <a:avLst/>
          </a:prstGeom>
          <a:solidFill>
            <a:srgbClr val="EDF6FB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FG: 3 == 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a[j] = 3;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FG: a[i] &lt; b || a[j] == c</a:t>
            </a:r>
          </a:p>
        </p:txBody>
      </p:sp>
    </p:spTree>
    <p:extLst>
      <p:ext uri="{BB962C8B-B14F-4D97-AF65-F5344CB8AC3E}">
        <p14:creationId xmlns:p14="http://schemas.microsoft.com/office/powerpoint/2010/main" val="30676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strength checking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(pw)</a:t>
            </a:r>
            <a:r>
              <a:rPr lang="en-US" dirty="0" smtClean="0"/>
              <a:t> from a (not fully trusted) library</a:t>
            </a:r>
          </a:p>
          <a:p>
            <a:pPr lvl="1"/>
            <a:r>
              <a:rPr lang="en-US" dirty="0" smtClean="0"/>
              <a:t>The library could send the password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bad.com</a:t>
            </a:r>
          </a:p>
          <a:p>
            <a:pPr lvl="1"/>
            <a:endParaRPr lang="en-US" dirty="0"/>
          </a:p>
          <a:p>
            <a:r>
              <a:rPr lang="en-US" dirty="0" smtClean="0"/>
              <a:t>With IFC, we can precisely decide what the library can do with the password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4419600" cy="8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everyone using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a </a:t>
            </a:r>
            <a:r>
              <a:rPr lang="en-US" i="1" dirty="0" smtClean="0"/>
              <a:t>dynamic </a:t>
            </a:r>
            <a:r>
              <a:rPr lang="en-US" dirty="0" smtClean="0"/>
              <a:t>IFC system</a:t>
            </a:r>
          </a:p>
          <a:p>
            <a:endParaRPr lang="en-US" dirty="0"/>
          </a:p>
          <a:p>
            <a:r>
              <a:rPr lang="en-US" dirty="0" smtClean="0"/>
              <a:t>A key challenge is performance</a:t>
            </a:r>
          </a:p>
          <a:p>
            <a:pPr lvl="1"/>
            <a:r>
              <a:rPr lang="en-US" dirty="0" smtClean="0"/>
              <a:t>Tracking information at a fine-grained level is expensive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Coarse-grained 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split into computational units (tasks)</a:t>
            </a:r>
          </a:p>
          <a:p>
            <a:pPr lvl="1"/>
            <a:r>
              <a:rPr lang="en-US" dirty="0" smtClean="0"/>
              <a:t>All data within one task has a single label</a:t>
            </a:r>
          </a:p>
          <a:p>
            <a:pPr lvl="1"/>
            <a:endParaRPr lang="en-US" dirty="0"/>
          </a:p>
          <a:p>
            <a:r>
              <a:rPr lang="en-US" dirty="0" smtClean="0"/>
              <a:t>Different computational units can communicate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5497" y="4845103"/>
            <a:ext cx="762000" cy="762000"/>
            <a:chOff x="2395497" y="4845103"/>
            <a:chExt cx="762000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2395497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20683" y="4959403"/>
              <a:ext cx="228600" cy="525716"/>
              <a:chOff x="2209800" y="4876800"/>
              <a:chExt cx="228600" cy="52571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962719" y="4845103"/>
            <a:ext cx="2283439" cy="762000"/>
            <a:chOff x="3962719" y="4845103"/>
            <a:chExt cx="2283439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3962719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087905" y="4959403"/>
              <a:ext cx="228600" cy="525716"/>
              <a:chOff x="2209800" y="4876800"/>
              <a:chExt cx="228600" cy="52571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84158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09344" y="4959403"/>
              <a:ext cx="228600" cy="525716"/>
              <a:chOff x="2209800" y="4876800"/>
              <a:chExt cx="228600" cy="5257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277080" y="5170074"/>
            <a:ext cx="2097900" cy="276945"/>
            <a:chOff x="3277080" y="5170074"/>
            <a:chExt cx="2097900" cy="27694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299011" y="5408919"/>
              <a:ext cx="508747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66233" y="5447019"/>
              <a:ext cx="508747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277080" y="5170074"/>
              <a:ext cx="530678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94211" y="4688861"/>
            <a:ext cx="3393461" cy="304800"/>
            <a:chOff x="2994211" y="4688861"/>
            <a:chExt cx="3393461" cy="30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994211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211" y="4688861"/>
                  <a:ext cx="3048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61433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433" y="4688861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082872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72" y="4688861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2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coarse-grained 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Efficiency</a:t>
            </a:r>
          </a:p>
          <a:p>
            <a:pPr marL="916686" lvl="1" indent="-514350"/>
            <a:r>
              <a:rPr lang="en-US" dirty="0" smtClean="0"/>
              <a:t>Checks only at isolation boundaries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Minimal changes to language</a:t>
            </a:r>
          </a:p>
          <a:p>
            <a:pPr marL="916686" lvl="1" indent="-514350"/>
            <a:r>
              <a:rPr lang="en-US" dirty="0" smtClean="0"/>
              <a:t>If added to a language retroactively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Reuse existing programs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Simple</a:t>
            </a:r>
          </a:p>
          <a:p>
            <a:pPr marL="916686" lvl="1" indent="-514350"/>
            <a:r>
              <a:rPr lang="en-US" dirty="0" smtClean="0"/>
              <a:t>to understand and reason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 define a core calculus for a coarse-grained dynamic IFC system</a:t>
            </a:r>
          </a:p>
          <a:p>
            <a:endParaRPr lang="en-US" dirty="0" smtClean="0"/>
          </a:p>
          <a:p>
            <a:r>
              <a:rPr lang="en-US" dirty="0" smtClean="0"/>
              <a:t>Combine IFC language with </a:t>
            </a:r>
            <a:r>
              <a:rPr lang="en-US" i="1" dirty="0" smtClean="0"/>
              <a:t>any</a:t>
            </a:r>
            <a:r>
              <a:rPr lang="en-US" dirty="0" smtClean="0"/>
              <a:t> programming language</a:t>
            </a:r>
          </a:p>
          <a:p>
            <a:endParaRPr lang="en-US" dirty="0" smtClean="0"/>
          </a:p>
          <a:p>
            <a:r>
              <a:rPr lang="en-US" dirty="0" smtClean="0"/>
              <a:t>Prove security guarantees of IFC (known as</a:t>
            </a:r>
            <a:br>
              <a:rPr lang="en-US" dirty="0" smtClean="0"/>
            </a:br>
            <a:r>
              <a:rPr lang="en-US" dirty="0" smtClean="0"/>
              <a:t>non-interference)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5078</TotalTime>
  <Words>1310</Words>
  <Application>Microsoft Office PowerPoint</Application>
  <PresentationFormat>On-screen Show (4:3)</PresentationFormat>
  <Paragraphs>317</Paragraphs>
  <Slides>41</Slides>
  <Notes>1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Urban</vt:lpstr>
      <vt:lpstr>IFC Inside: A General Approach to Retrofitting Languages with Dynamic Information Flow Control</vt:lpstr>
      <vt:lpstr>What is IFC?</vt:lpstr>
      <vt:lpstr>Example: security on the web</vt:lpstr>
      <vt:lpstr>Current situation</vt:lpstr>
      <vt:lpstr>Concrete Example</vt:lpstr>
      <vt:lpstr>Why isn’t everyone using IFC?</vt:lpstr>
      <vt:lpstr>Coarse-grained IFC</vt:lpstr>
      <vt:lpstr>Advantages of coarse-grained IFC</vt:lpstr>
      <vt:lpstr>Goals</vt:lpstr>
      <vt:lpstr>Approach Overview</vt:lpstr>
      <vt:lpstr>IFC language</vt:lpstr>
      <vt:lpstr>IFC language: labels</vt:lpstr>
      <vt:lpstr>IFC language: sandboxing</vt:lpstr>
      <vt:lpstr>Inter-task communication</vt:lpstr>
      <vt:lpstr>Inter-task communication</vt:lpstr>
      <vt:lpstr>Formal treatment</vt:lpstr>
      <vt:lpstr>What is a programming language?</vt:lpstr>
      <vt:lpstr>Example: Mini-ECMAScript</vt:lpstr>
      <vt:lpstr>Notation</vt:lpstr>
      <vt:lpstr>IFC language</vt:lpstr>
      <vt:lpstr>Embedding [Matthews and Findler, POPL’07]</vt:lpstr>
      <vt:lpstr>Sandboxing</vt:lpstr>
      <vt:lpstr>Security Guarantees</vt:lpstr>
      <vt:lpstr>Erasure function</vt:lpstr>
      <vt:lpstr>Termination sensitive non-interference (TSNI)</vt:lpstr>
      <vt:lpstr>Real world examples</vt:lpstr>
      <vt:lpstr>SWAPI</vt:lpstr>
      <vt:lpstr>Password strength checker in SWAPI</vt:lpstr>
      <vt:lpstr>Conclusions</vt:lpstr>
      <vt:lpstr>Thank you.</vt:lpstr>
      <vt:lpstr>Basic rules</vt:lpstr>
      <vt:lpstr>Inter-task communication</vt:lpstr>
      <vt:lpstr>Embedding</vt:lpstr>
      <vt:lpstr>Sandboxing</vt:lpstr>
      <vt:lpstr>Remaining rules</vt:lpstr>
      <vt:lpstr>Scheduling policies</vt:lpstr>
      <vt:lpstr>Why IFC?</vt:lpstr>
      <vt:lpstr>Intro</vt:lpstr>
      <vt:lpstr>Motivation</vt:lpstr>
      <vt:lpstr>Backwards analysis</vt:lpstr>
      <vt:lpstr>Example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Failure-Guarantee Conditions</dc:title>
  <dc:creator>stefan</dc:creator>
  <cp:lastModifiedBy>stefan</cp:lastModifiedBy>
  <cp:revision>82</cp:revision>
  <dcterms:created xsi:type="dcterms:W3CDTF">2013-12-08T06:48:46Z</dcterms:created>
  <dcterms:modified xsi:type="dcterms:W3CDTF">2014-04-11T18:05:38Z</dcterms:modified>
</cp:coreProperties>
</file>