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4"/>
  </p:notesMasterIdLst>
  <p:sldIdLst>
    <p:sldId id="256" r:id="rId2"/>
    <p:sldId id="361" r:id="rId3"/>
    <p:sldId id="362" r:id="rId4"/>
    <p:sldId id="289" r:id="rId5"/>
    <p:sldId id="332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65" r:id="rId23"/>
    <p:sldId id="363" r:id="rId24"/>
    <p:sldId id="364" r:id="rId25"/>
    <p:sldId id="356" r:id="rId26"/>
    <p:sldId id="357" r:id="rId27"/>
    <p:sldId id="358" r:id="rId28"/>
    <p:sldId id="360" r:id="rId29"/>
    <p:sldId id="359" r:id="rId30"/>
    <p:sldId id="353" r:id="rId31"/>
    <p:sldId id="354" r:id="rId32"/>
    <p:sldId id="333" r:id="rId33"/>
    <p:sldId id="334" r:id="rId34"/>
    <p:sldId id="290" r:id="rId35"/>
    <p:sldId id="291" r:id="rId36"/>
    <p:sldId id="292" r:id="rId37"/>
    <p:sldId id="293" r:id="rId38"/>
    <p:sldId id="305" r:id="rId39"/>
    <p:sldId id="294" r:id="rId40"/>
    <p:sldId id="283" r:id="rId41"/>
    <p:sldId id="306" r:id="rId42"/>
    <p:sldId id="287" r:id="rId43"/>
    <p:sldId id="288" r:id="rId44"/>
    <p:sldId id="308" r:id="rId45"/>
    <p:sldId id="307" r:id="rId46"/>
    <p:sldId id="309" r:id="rId47"/>
    <p:sldId id="313" r:id="rId48"/>
    <p:sldId id="311" r:id="rId49"/>
    <p:sldId id="312" r:id="rId50"/>
    <p:sldId id="314" r:id="rId51"/>
    <p:sldId id="318" r:id="rId52"/>
    <p:sldId id="316" r:id="rId53"/>
    <p:sldId id="317" r:id="rId54"/>
    <p:sldId id="303" r:id="rId55"/>
    <p:sldId id="310" r:id="rId56"/>
    <p:sldId id="304" r:id="rId57"/>
    <p:sldId id="319" r:id="rId58"/>
    <p:sldId id="320" r:id="rId59"/>
    <p:sldId id="321" r:id="rId60"/>
    <p:sldId id="322" r:id="rId61"/>
    <p:sldId id="276" r:id="rId62"/>
    <p:sldId id="326" r:id="rId63"/>
    <p:sldId id="327" r:id="rId64"/>
    <p:sldId id="328" r:id="rId65"/>
    <p:sldId id="329" r:id="rId66"/>
    <p:sldId id="330" r:id="rId67"/>
    <p:sldId id="331" r:id="rId68"/>
    <p:sldId id="323" r:id="rId69"/>
    <p:sldId id="324" r:id="rId70"/>
    <p:sldId id="257" r:id="rId71"/>
    <p:sldId id="265" r:id="rId72"/>
    <p:sldId id="266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E167-3363-4B4A-84C1-340131750A54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A171-14C6-478D-A550-43317B19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EA171-14C6-478D-A550-43317B1997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EA171-14C6-478D-A550-43317B1997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EA171-14C6-478D-A550-43317B19978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4660DBC-AB5E-47ED-93C3-1DB90DCC4C9E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AF55CB2-E48D-4716-89AE-3E3871C364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40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5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0.png"/><Relationship Id="rId5" Type="http://schemas.openxmlformats.org/officeDocument/2006/relationships/image" Target="../media/image41.png"/><Relationship Id="rId10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8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1.png"/><Relationship Id="rId5" Type="http://schemas.openxmlformats.org/officeDocument/2006/relationships/image" Target="../media/image561.png"/><Relationship Id="rId4" Type="http://schemas.openxmlformats.org/officeDocument/2006/relationships/image" Target="../media/image5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7" Type="http://schemas.openxmlformats.org/officeDocument/2006/relationships/image" Target="../media/image48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7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50.png"/><Relationship Id="rId7" Type="http://schemas.openxmlformats.org/officeDocument/2006/relationships/image" Target="../media/image19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5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6995160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IFC </a:t>
            </a:r>
            <a:r>
              <a:rPr lang="en-US" dirty="0"/>
              <a:t>Inside: Retrofitting Languages with Dynamic Information Flow Control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8077200" cy="2362200"/>
          </a:xfrm>
        </p:spPr>
        <p:txBody>
          <a:bodyPr>
            <a:no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Stefan </a:t>
            </a:r>
            <a:r>
              <a:rPr lang="en-US" sz="3000" dirty="0" err="1" smtClean="0">
                <a:solidFill>
                  <a:schemeClr val="accent2"/>
                </a:solidFill>
              </a:rPr>
              <a:t>Heule</a:t>
            </a:r>
            <a:r>
              <a:rPr lang="en-US" sz="3000" dirty="0" smtClean="0"/>
              <a:t>, </a:t>
            </a:r>
            <a:r>
              <a:rPr lang="en-US" sz="3000" dirty="0" err="1" smtClean="0"/>
              <a:t>Deian</a:t>
            </a:r>
            <a:r>
              <a:rPr lang="en-US" sz="3000" dirty="0" smtClean="0"/>
              <a:t> Stefan, Edward </a:t>
            </a:r>
            <a:r>
              <a:rPr lang="en-US" sz="3000" dirty="0"/>
              <a:t>Z. </a:t>
            </a:r>
            <a:r>
              <a:rPr lang="en-US" sz="3000" dirty="0" smtClean="0"/>
              <a:t>Yang, John </a:t>
            </a:r>
            <a:r>
              <a:rPr lang="en-US" sz="3000" dirty="0"/>
              <a:t>C. </a:t>
            </a:r>
            <a:r>
              <a:rPr lang="en-US" sz="3000" dirty="0" smtClean="0"/>
              <a:t>Mitchell, </a:t>
            </a:r>
            <a:r>
              <a:rPr lang="en-US" sz="3000" dirty="0"/>
              <a:t>Alejandro </a:t>
            </a:r>
            <a:r>
              <a:rPr lang="en-US" sz="3000" dirty="0" smtClean="0"/>
              <a:t>Russo</a:t>
            </a:r>
          </a:p>
          <a:p>
            <a:pPr algn="ctr"/>
            <a:endParaRPr lang="en-US" sz="3000" dirty="0"/>
          </a:p>
          <a:p>
            <a:pPr algn="ctr"/>
            <a:r>
              <a:rPr lang="en-US" dirty="0" smtClean="0"/>
              <a:t>Stanford University, </a:t>
            </a:r>
            <a:r>
              <a:rPr lang="en-US" dirty="0"/>
              <a:t>Chalmers University</a:t>
            </a:r>
          </a:p>
        </p:txBody>
      </p:sp>
    </p:spTree>
    <p:extLst>
      <p:ext uri="{BB962C8B-B14F-4D97-AF65-F5344CB8AC3E}">
        <p14:creationId xmlns:p14="http://schemas.microsoft.com/office/powerpoint/2010/main" val="6169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language: labels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</p:spPr>
            <p:txBody>
              <a:bodyPr/>
              <a:lstStyle/>
              <a:p>
                <a:r>
                  <a:rPr lang="en-US" dirty="0" smtClean="0"/>
                  <a:t>Get and set the current label</a:t>
                </a:r>
              </a:p>
              <a:p>
                <a:pPr lvl="1"/>
                <a:r>
                  <a:rPr lang="en-US" b="1" dirty="0" err="1" smtClean="0">
                    <a:solidFill>
                      <a:srgbClr val="0070C0"/>
                    </a:solidFill>
                  </a:rPr>
                  <a:t>setLabel</a:t>
                </a:r>
                <a:r>
                  <a:rPr lang="en-US" dirty="0" smtClean="0"/>
                  <a:t>,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getLabel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endParaRPr lang="en-US" b="1" dirty="0"/>
              </a:p>
              <a:p>
                <a:r>
                  <a:rPr lang="en-US" dirty="0" smtClean="0"/>
                  <a:t>Setting the label is only allowed to </a:t>
                </a:r>
                <a:r>
                  <a:rPr lang="en-US" i="1" dirty="0" smtClean="0"/>
                  <a:t>raise</a:t>
                </a:r>
                <a:r>
                  <a:rPr lang="en-US" dirty="0" smtClean="0"/>
                  <a:t> the label</a:t>
                </a:r>
              </a:p>
              <a:p>
                <a:endParaRPr lang="en-US" dirty="0"/>
              </a:p>
              <a:p>
                <a:r>
                  <a:rPr lang="en-US" dirty="0" smtClean="0"/>
                  <a:t>Can also compute </a:t>
                </a:r>
                <a:r>
                  <a:rPr lang="en-US" dirty="0"/>
                  <a:t>on 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⊑, ⊓, ⊔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600200" y="2967958"/>
            <a:ext cx="903514" cy="918242"/>
            <a:chOff x="1600200" y="2967958"/>
            <a:chExt cx="903514" cy="918242"/>
          </a:xfrm>
        </p:grpSpPr>
        <p:sp>
          <p:nvSpPr>
            <p:cNvPr id="10" name="TextBox 9"/>
            <p:cNvSpPr txBox="1"/>
            <p:nvPr/>
          </p:nvSpPr>
          <p:spPr>
            <a:xfrm>
              <a:off x="1600200" y="3124200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2198914" y="29679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914" y="2967958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1725386" y="3238500"/>
              <a:ext cx="228600" cy="525716"/>
              <a:chOff x="2209800" y="4876800"/>
              <a:chExt cx="228600" cy="52571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419600" y="2967958"/>
            <a:ext cx="903514" cy="918242"/>
            <a:chOff x="4419600" y="2967958"/>
            <a:chExt cx="903514" cy="918242"/>
          </a:xfrm>
        </p:grpSpPr>
        <p:sp>
          <p:nvSpPr>
            <p:cNvPr id="17" name="TextBox 16"/>
            <p:cNvSpPr txBox="1"/>
            <p:nvPr/>
          </p:nvSpPr>
          <p:spPr>
            <a:xfrm>
              <a:off x="4419600" y="3124200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5018314" y="29679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14" y="2967958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/>
            <p:cNvGrpSpPr/>
            <p:nvPr/>
          </p:nvGrpSpPr>
          <p:grpSpPr>
            <a:xfrm>
              <a:off x="4544786" y="3238500"/>
              <a:ext cx="228600" cy="525716"/>
              <a:chOff x="2209800" y="4876800"/>
              <a:chExt cx="228600" cy="5257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667000" y="3053834"/>
            <a:ext cx="1524000" cy="451366"/>
            <a:chOff x="2667000" y="3053834"/>
            <a:chExt cx="1524000" cy="45136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048000" y="3505200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67000" y="3053834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setLabel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053834"/>
                  <a:ext cx="15240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6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28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language: 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745736"/>
          </a:xfrm>
        </p:spPr>
        <p:txBody>
          <a:bodyPr/>
          <a:lstStyle/>
          <a:p>
            <a:r>
              <a:rPr lang="en-US" dirty="0" smtClean="0"/>
              <a:t>Isolate an expression as a new </a:t>
            </a:r>
            <a:r>
              <a:rPr lang="en-US" dirty="0" smtClean="0"/>
              <a:t>task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sandbox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New task has separate state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44386" y="3078416"/>
            <a:ext cx="903514" cy="918242"/>
            <a:chOff x="1344386" y="3078416"/>
            <a:chExt cx="903514" cy="918242"/>
          </a:xfrm>
        </p:grpSpPr>
        <p:sp>
          <p:nvSpPr>
            <p:cNvPr id="8" name="TextBox 7"/>
            <p:cNvSpPr txBox="1"/>
            <p:nvPr/>
          </p:nvSpPr>
          <p:spPr>
            <a:xfrm>
              <a:off x="1344386" y="32346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943100" y="30784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100" y="3078416"/>
                  <a:ext cx="3048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469572" y="3348958"/>
              <a:ext cx="228600" cy="525716"/>
              <a:chOff x="2209800" y="4876800"/>
              <a:chExt cx="228600" cy="52571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1943100" y="3836254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19600" y="3078416"/>
            <a:ext cx="2198914" cy="1036704"/>
            <a:chOff x="4419600" y="3078416"/>
            <a:chExt cx="2198914" cy="1036704"/>
          </a:xfrm>
        </p:grpSpPr>
        <p:sp>
          <p:nvSpPr>
            <p:cNvPr id="15" name="TextBox 14"/>
            <p:cNvSpPr txBox="1"/>
            <p:nvPr/>
          </p:nvSpPr>
          <p:spPr>
            <a:xfrm>
              <a:off x="4419600" y="32346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018314" y="30784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14" y="3078416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544786" y="3348958"/>
              <a:ext cx="228600" cy="525716"/>
              <a:chOff x="2209800" y="4876800"/>
              <a:chExt cx="228600" cy="52571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715000" y="32346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313714" y="30784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4" y="3078416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5018314" y="38103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13714" y="38103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67000" y="3053834"/>
            <a:ext cx="1524000" cy="519882"/>
            <a:chOff x="2667000" y="3053834"/>
            <a:chExt cx="1524000" cy="51988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95600" y="3573716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67000" y="305383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b="1" dirty="0">
                  <a:solidFill>
                    <a:srgbClr val="0070C0"/>
                  </a:solidFill>
                </a:rPr>
                <a:t>sandbox </a:t>
              </a:r>
              <a:r>
                <a:rPr lang="en-US" b="1" dirty="0" smtClean="0">
                  <a:solidFill>
                    <a:srgbClr val="FF0000"/>
                  </a:solidFill>
                </a:rPr>
                <a:t>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2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Inter-task communication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</p:spPr>
            <p:txBody>
              <a:bodyPr/>
              <a:lstStyle/>
              <a:p>
                <a:r>
                  <a:rPr lang="en-US" dirty="0" smtClean="0"/>
                  <a:t>Tasks can send and receive messages</a:t>
                </a:r>
              </a:p>
              <a:p>
                <a:endParaRPr lang="en-US" dirty="0"/>
              </a:p>
              <a:p>
                <a:r>
                  <a:rPr lang="en-US" dirty="0" smtClean="0"/>
                  <a:t>Send message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dirty="0" smtClean="0"/>
                  <a:t> to task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, protected by label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b="1" dirty="0" smtClean="0">
                    <a:solidFill>
                      <a:srgbClr val="0070C0"/>
                    </a:solidFill>
                  </a:rPr>
                  <a:t>send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v</a:t>
                </a:r>
              </a:p>
              <a:p>
                <a:pPr lvl="1"/>
                <a:r>
                  <a:rPr lang="en-US" dirty="0" smtClean="0"/>
                  <a:t>Can only send messages at or above current label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4956201" y="4678616"/>
            <a:ext cx="2198914" cy="1742275"/>
            <a:chOff x="4956201" y="4678616"/>
            <a:chExt cx="2198914" cy="1742275"/>
          </a:xfrm>
        </p:grpSpPr>
        <p:sp>
          <p:nvSpPr>
            <p:cNvPr id="24" name="TextBox 23"/>
            <p:cNvSpPr txBox="1"/>
            <p:nvPr/>
          </p:nvSpPr>
          <p:spPr>
            <a:xfrm>
              <a:off x="4956201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5554915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15" y="4678616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081387" y="4949158"/>
              <a:ext cx="228600" cy="525716"/>
              <a:chOff x="2209800" y="4876800"/>
              <a:chExt cx="228600" cy="52571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554915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51601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6850315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315" y="4678616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6376787" y="4949158"/>
              <a:ext cx="228600" cy="525716"/>
              <a:chOff x="2209800" y="4876800"/>
              <a:chExt cx="228600" cy="52571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50315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/>
                <p:cNvSpPr/>
                <p:nvPr/>
              </p:nvSpPr>
              <p:spPr>
                <a:xfrm>
                  <a:off x="6161794" y="5916386"/>
                  <a:ext cx="941614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794" y="5916386"/>
                  <a:ext cx="941614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32" idx="2"/>
              <a:endCxn id="40" idx="0"/>
            </p:cNvCxnSpPr>
            <p:nvPr/>
          </p:nvCxnSpPr>
          <p:spPr>
            <a:xfrm>
              <a:off x="6632601" y="55968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344885" y="5591095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632601" y="6221186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68685" y="5876445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56401" y="634100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12420" y="4678616"/>
            <a:ext cx="2198914" cy="1036704"/>
            <a:chOff x="968828" y="4678616"/>
            <a:chExt cx="2198914" cy="1036704"/>
          </a:xfrm>
        </p:grpSpPr>
        <p:sp>
          <p:nvSpPr>
            <p:cNvPr id="8" name="TextBox 7"/>
            <p:cNvSpPr txBox="1"/>
            <p:nvPr/>
          </p:nvSpPr>
          <p:spPr>
            <a:xfrm>
              <a:off x="968828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1567542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542" y="4678616"/>
                  <a:ext cx="3048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094014" y="4949158"/>
              <a:ext cx="228600" cy="525716"/>
              <a:chOff x="2209800" y="4876800"/>
              <a:chExt cx="228600" cy="52571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567542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64228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2862942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942" y="4678616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89414" y="4949158"/>
              <a:ext cx="228600" cy="525716"/>
              <a:chOff x="2209800" y="4876800"/>
              <a:chExt cx="228600" cy="52571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862942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38730" y="5596858"/>
            <a:ext cx="1455484" cy="368354"/>
            <a:chOff x="1238730" y="5596858"/>
            <a:chExt cx="1455484" cy="36835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618014" y="55968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314930" y="55968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541814" y="586499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238730" y="5885330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862942" y="4728384"/>
            <a:ext cx="1854926" cy="487474"/>
            <a:chOff x="2862942" y="4728384"/>
            <a:chExt cx="1854926" cy="48747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570514" y="5215858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862942" y="4728384"/>
                  <a:ext cx="18549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b="1" dirty="0" smtClean="0">
                      <a:solidFill>
                        <a:srgbClr val="0070C0"/>
                      </a:solidFill>
                    </a:rPr>
                    <a:t>send 2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r>
                    <a:rPr lang="en-US" b="1" dirty="0">
                      <a:solidFill>
                        <a:srgbClr val="0070C0"/>
                      </a:solidFill>
                    </a:rPr>
                    <a:t> v</a:t>
                  </a: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942" y="4728384"/>
                  <a:ext cx="18549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31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93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Inter-task communication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</p:spPr>
            <p:txBody>
              <a:bodyPr/>
              <a:lstStyle/>
              <a:p>
                <a:r>
                  <a:rPr lang="en-US" dirty="0" smtClean="0"/>
                  <a:t>Receiving either binds a message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dirty="0" smtClean="0"/>
                  <a:t> and sender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, or execution continues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 (if there is no message)</a:t>
                </a:r>
              </a:p>
              <a:p>
                <a:pPr lvl="1"/>
                <a:r>
                  <a:rPr lang="en-US" dirty="0" smtClean="0"/>
                  <a:t>Messages that are above the current level are never received</a:t>
                </a:r>
              </a:p>
              <a:p>
                <a:pPr marL="411480" lvl="1" indent="0">
                  <a:buNone/>
                </a:pPr>
                <a:r>
                  <a:rPr lang="en-US" b="1" dirty="0" err="1" smtClean="0">
                    <a:solidFill>
                      <a:srgbClr val="0070C0"/>
                    </a:solidFill>
                  </a:rPr>
                  <a:t>recv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i,v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  <a:blipFill rotWithShape="1">
                <a:blip r:embed="rId2"/>
                <a:stretch>
                  <a:fillRect t="-1284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091761" y="4768749"/>
            <a:ext cx="3174306" cy="1742275"/>
            <a:chOff x="561095" y="4831016"/>
            <a:chExt cx="3174306" cy="1742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0902" y="4987258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𝐫𝐞𝐜𝐯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02" y="4987258"/>
                  <a:ext cx="762000" cy="762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49616" y="48310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616" y="4831016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1249616" y="55629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1095" y="6068786"/>
                  <a:ext cx="941614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5" y="6068786"/>
                  <a:ext cx="941614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32" idx="2"/>
              <a:endCxn id="40" idx="0"/>
            </p:cNvCxnSpPr>
            <p:nvPr/>
          </p:nvCxnSpPr>
          <p:spPr>
            <a:xfrm>
              <a:off x="1031902" y="57492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31902" y="6373586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55702" y="649340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828800" y="5334000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831887" y="4987258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887" y="4987258"/>
                  <a:ext cx="762000" cy="762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3430601" y="48310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601" y="4831016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/>
            <p:cNvSpPr/>
            <p:nvPr/>
          </p:nvSpPr>
          <p:spPr>
            <a:xfrm>
              <a:off x="3430601" y="55629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177989" y="57492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101789" y="6037730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1095" y="4786776"/>
            <a:ext cx="3174306" cy="1742275"/>
            <a:chOff x="5120608" y="4796758"/>
            <a:chExt cx="3174306" cy="1742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210415" y="4953000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𝐫𝐞𝐜𝐯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415" y="4953000"/>
                  <a:ext cx="762000" cy="762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5809129" y="47967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129" y="4796758"/>
                  <a:ext cx="3048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/>
            <p:cNvSpPr/>
            <p:nvPr/>
          </p:nvSpPr>
          <p:spPr>
            <a:xfrm>
              <a:off x="5809129" y="5528662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20608" y="6034528"/>
                  <a:ext cx="941614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608" y="6034528"/>
                  <a:ext cx="941614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>
              <a:stCxn id="63" idx="2"/>
              <a:endCxn id="66" idx="0"/>
            </p:cNvCxnSpPr>
            <p:nvPr/>
          </p:nvCxnSpPr>
          <p:spPr>
            <a:xfrm>
              <a:off x="5591415" y="5715000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591415" y="6339328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5215" y="6459151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388313" y="5299742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391400" y="4953000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 smtClean="0"/>
                    <a:t> 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[</a:t>
                  </a:r>
                  <a:r>
                    <a:rPr lang="en-US" b="1" dirty="0" err="1" smtClean="0">
                      <a:solidFill>
                        <a:srgbClr val="0070C0"/>
                      </a:solidFill>
                    </a:rPr>
                    <a:t>v,i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953000"/>
                  <a:ext cx="762000" cy="7620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87" b="-3150"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990114" y="47967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14" y="4796758"/>
                  <a:ext cx="3048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/>
            <p:cNvSpPr/>
            <p:nvPr/>
          </p:nvSpPr>
          <p:spPr>
            <a:xfrm>
              <a:off x="7990114" y="5528662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7737502" y="5715000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661302" y="6003472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27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treatment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programming language?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305800" cy="4745736"/>
              </a:xfrm>
            </p:spPr>
            <p:txBody>
              <a:bodyPr/>
              <a:lstStyle/>
              <a:p>
                <a:r>
                  <a:rPr lang="en-US" dirty="0" smtClean="0"/>
                  <a:t>Need a formal definition of a language</a:t>
                </a:r>
              </a:p>
              <a:p>
                <a:pPr lvl="1"/>
                <a:r>
                  <a:rPr lang="en-US" dirty="0" smtClean="0"/>
                  <a:t>Global store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𝚺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Evaluation context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𝐄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Expression syntax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𝐞</m:t>
                    </m:r>
                  </m:oMath>
                </a14:m>
                <a:r>
                  <a:rPr lang="en-US" dirty="0" smtClean="0"/>
                  <a:t>, some expressions are values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𝐯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Reduction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target language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305800" cy="4745736"/>
              </a:xfrm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0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Mini-ECMAScript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82978" cy="487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9237"/>
            <a:ext cx="3962400" cy="128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4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Rules are standard, except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sub>
                    </m:sSub>
                  </m:oMath>
                </a14:m>
                <a:r>
                  <a:rPr lang="en-US" dirty="0" smtClean="0"/>
                  <a:t> instead of normal context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Obtain normal semantics with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Later, we re-interpret what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ℰ</m:t>
                    </m:r>
                  </m:oMath>
                </a14:m>
                <a:r>
                  <a:rPr lang="en-US" dirty="0" smtClean="0"/>
                  <a:t> stands for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1" b="50808"/>
          <a:stretch/>
        </p:blipFill>
        <p:spPr bwMode="auto">
          <a:xfrm>
            <a:off x="838199" y="2819400"/>
            <a:ext cx="691849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4865189"/>
            <a:ext cx="2362201" cy="4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0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Also defined in terms of a special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88" y="2438400"/>
            <a:ext cx="350477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3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[Matthews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Findler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POPL’07]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IFC and target language syntax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Re-interpret context and reduction relation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7" t="6189" b="90599"/>
          <a:stretch/>
        </p:blipFill>
        <p:spPr bwMode="auto">
          <a:xfrm>
            <a:off x="1066800" y="2514456"/>
            <a:ext cx="3644736" cy="3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7" r="45489" b="73416"/>
          <a:stretch/>
        </p:blipFill>
        <p:spPr bwMode="auto">
          <a:xfrm>
            <a:off x="685800" y="4339647"/>
            <a:ext cx="4876800" cy="10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9" r="62279" b="90600"/>
          <a:stretch/>
        </p:blipFill>
        <p:spPr bwMode="auto">
          <a:xfrm>
            <a:off x="533400" y="3011484"/>
            <a:ext cx="3161805" cy="39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4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check_strength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(pw)</a:t>
            </a:r>
            <a:r>
              <a:rPr lang="en-US" dirty="0" smtClean="0"/>
              <a:t> from some library</a:t>
            </a:r>
          </a:p>
          <a:p>
            <a:pPr lvl="1"/>
            <a:r>
              <a:rPr lang="en-US" dirty="0"/>
              <a:t>Danger: the library could send the password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bad.com</a:t>
            </a:r>
            <a:endParaRPr lang="en-US" dirty="0" smtClean="0"/>
          </a:p>
          <a:p>
            <a:pPr lvl="1"/>
            <a:r>
              <a:rPr lang="en-US" dirty="0" smtClean="0"/>
              <a:t>Website author has little control over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[Van Acker et al., CODASPY’15]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55" y="2101899"/>
            <a:ext cx="4419600" cy="84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9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sandbox e </a:t>
            </a:r>
            <a:r>
              <a:rPr lang="en-US" dirty="0" smtClean="0"/>
              <a:t>does</a:t>
            </a:r>
          </a:p>
          <a:p>
            <a:pPr lvl="1"/>
            <a:r>
              <a:rPr lang="en-US" dirty="0" smtClean="0"/>
              <a:t>Create new task for e</a:t>
            </a:r>
          </a:p>
          <a:p>
            <a:pPr lvl="1"/>
            <a:r>
              <a:rPr lang="en-US" dirty="0" smtClean="0"/>
              <a:t>Separate state for new task</a:t>
            </a:r>
          </a:p>
          <a:p>
            <a:pPr lvl="1"/>
            <a:r>
              <a:rPr lang="en-US" dirty="0" smtClean="0"/>
              <a:t>Schedule e according to scheduling policy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153150" cy="14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9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Guarantees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Non-interference:</a:t>
                </a:r>
              </a:p>
              <a:p>
                <a:pPr lvl="1"/>
                <a:r>
                  <a:rPr lang="en-US" dirty="0" smtClean="0"/>
                  <a:t>Intuitively: An attacker that can only see values up to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should not see a difference in behavior if values at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i="1" dirty="0" smtClean="0"/>
                  <a:t>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are changed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8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452814" y="4132489"/>
            <a:ext cx="3337528" cy="1742275"/>
            <a:chOff x="452814" y="4132489"/>
            <a:chExt cx="3337528" cy="1742275"/>
          </a:xfrm>
        </p:grpSpPr>
        <p:sp>
          <p:nvSpPr>
            <p:cNvPr id="5" name="TextBox 4"/>
            <p:cNvSpPr txBox="1"/>
            <p:nvPr/>
          </p:nvSpPr>
          <p:spPr>
            <a:xfrm>
              <a:off x="614435" y="4288731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213149" y="4132489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149" y="4132489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213149" y="4864393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52814" y="5363727"/>
                  <a:ext cx="1085242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,33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14" y="5363727"/>
                  <a:ext cx="1085242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>
              <a:stCxn id="5" idx="2"/>
              <a:endCxn id="8" idx="0"/>
            </p:cNvCxnSpPr>
            <p:nvPr/>
          </p:nvCxnSpPr>
          <p:spPr>
            <a:xfrm>
              <a:off x="995435" y="5050731"/>
              <a:ext cx="0" cy="3129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5435" y="5675059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9235" y="5794882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43828" y="4288731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342542" y="4132489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542" y="4132489"/>
                  <a:ext cx="3048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2342542" y="4864393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089930" y="5050731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13730" y="5339203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849356" y="4398980"/>
              <a:ext cx="228600" cy="525716"/>
              <a:chOff x="2209800" y="4876800"/>
              <a:chExt cx="228600" cy="52571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59215" y="4416460"/>
              <a:ext cx="228600" cy="525716"/>
              <a:chOff x="2209800" y="4876800"/>
              <a:chExt cx="228600" cy="52571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886828" y="4315096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485542" y="4158854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542" y="4158854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3485542" y="4890758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232930" y="5077096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56730" y="5365568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2992356" y="4425345"/>
              <a:ext cx="228600" cy="525716"/>
              <a:chOff x="2209800" y="4876800"/>
              <a:chExt cx="228600" cy="52571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5430275" y="4218276"/>
            <a:ext cx="2275114" cy="1742275"/>
            <a:chOff x="5430275" y="4218276"/>
            <a:chExt cx="2275114" cy="1742275"/>
          </a:xfrm>
        </p:grpSpPr>
        <p:sp>
          <p:nvSpPr>
            <p:cNvPr id="55" name="TextBox 54"/>
            <p:cNvSpPr txBox="1"/>
            <p:nvPr/>
          </p:nvSpPr>
          <p:spPr>
            <a:xfrm>
              <a:off x="5672482" y="437451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271196" y="421827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196" y="4218276"/>
                  <a:ext cx="304800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6271196" y="495018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30275" y="5456046"/>
                  <a:ext cx="12192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,−1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275" y="5456046"/>
                  <a:ext cx="12192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>
              <a:stCxn id="55" idx="2"/>
              <a:endCxn id="58" idx="0"/>
            </p:cNvCxnSpPr>
            <p:nvPr/>
          </p:nvCxnSpPr>
          <p:spPr>
            <a:xfrm flipH="1">
              <a:off x="6039875" y="5136518"/>
              <a:ext cx="13607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53482" y="5760846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977282" y="588066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801875" y="437451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400589" y="421827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589" y="4218276"/>
                  <a:ext cx="3048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7400589" y="495018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147977" y="513651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071777" y="5424990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6907403" y="4484767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07403" y="4633325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817262" y="4502247"/>
              <a:ext cx="228600" cy="525716"/>
              <a:chOff x="2209800" y="4876800"/>
              <a:chExt cx="228600" cy="52571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4454560"/>
                <a:ext cx="4528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54560"/>
                <a:ext cx="452814" cy="646331"/>
              </a:xfrm>
              <a:prstGeom prst="rect">
                <a:avLst/>
              </a:prstGeom>
              <a:blipFill rotWithShape="1">
                <a:blip r:embed="rId11"/>
                <a:stretch>
                  <a:fillRect r="-3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5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Guarantees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Non-interference:</a:t>
                </a:r>
              </a:p>
              <a:p>
                <a:pPr lvl="1"/>
                <a:r>
                  <a:rPr lang="en-US" dirty="0" smtClean="0"/>
                  <a:t>Intuitively: An attacker that can only see values up to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should not see a difference in behavior if values at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i="1" dirty="0" smtClean="0"/>
                  <a:t>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are changed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8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4435" y="4288731"/>
            <a:ext cx="7620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213149" y="4132489"/>
                <a:ext cx="3048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49" y="4132489"/>
                <a:ext cx="304800" cy="304800"/>
              </a:xfrm>
              <a:prstGeom prst="rect">
                <a:avLst/>
              </a:prstGeom>
              <a:blipFill rotWithShape="1">
                <a:blip r:embed="rId4"/>
                <a:stretch>
                  <a:fillRect b="-1923"/>
                </a:stretch>
              </a:blip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3149" y="4864393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52814" y="5363727"/>
                <a:ext cx="1085242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,33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14" y="5363727"/>
                <a:ext cx="1085242" cy="304800"/>
              </a:xfrm>
              <a:prstGeom prst="rect">
                <a:avLst/>
              </a:prstGeom>
              <a:blipFill rotWithShape="1">
                <a:blip r:embed="rId5"/>
                <a:stretch>
                  <a:fillRect b="-1923"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5" idx="2"/>
            <a:endCxn id="8" idx="0"/>
          </p:cNvCxnSpPr>
          <p:nvPr/>
        </p:nvCxnSpPr>
        <p:spPr>
          <a:xfrm>
            <a:off x="995435" y="5050731"/>
            <a:ext cx="0" cy="3129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5435" y="5675059"/>
            <a:ext cx="0" cy="1597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9235" y="5794882"/>
            <a:ext cx="152400" cy="7988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3828" y="4288731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b="1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342542" y="4132489"/>
                <a:ext cx="3048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42" y="4132489"/>
                <a:ext cx="304800" cy="304800"/>
              </a:xfrm>
              <a:prstGeom prst="rect">
                <a:avLst/>
              </a:prstGeom>
              <a:blipFill rotWithShape="1">
                <a:blip r:embed="rId6"/>
                <a:stretch>
                  <a:fillRect r="-11538" b="-1923"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42542" y="4864393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89930" y="5050731"/>
            <a:ext cx="0" cy="319528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13730" y="5339203"/>
            <a:ext cx="152400" cy="7988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849356" y="4398980"/>
            <a:ext cx="228600" cy="525716"/>
            <a:chOff x="2209800" y="4876800"/>
            <a:chExt cx="228600" cy="525716"/>
          </a:xfrm>
        </p:grpSpPr>
        <p:sp>
          <p:nvSpPr>
            <p:cNvPr id="36" name="Rectangle 35"/>
            <p:cNvSpPr/>
            <p:nvPr/>
          </p:nvSpPr>
          <p:spPr>
            <a:xfrm>
              <a:off x="2209800" y="4876800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09800" y="5025358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09800" y="5177758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09800" y="5326316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59215" y="4416460"/>
            <a:ext cx="228600" cy="525716"/>
            <a:chOff x="2209800" y="4876800"/>
            <a:chExt cx="228600" cy="525716"/>
          </a:xfrm>
        </p:grpSpPr>
        <p:sp>
          <p:nvSpPr>
            <p:cNvPr id="41" name="Rectangle 40"/>
            <p:cNvSpPr/>
            <p:nvPr/>
          </p:nvSpPr>
          <p:spPr>
            <a:xfrm>
              <a:off x="2209800" y="4876800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09800" y="5025358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09800" y="5177758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09800" y="5326316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886828" y="4315096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b="1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3485542" y="4158854"/>
                <a:ext cx="3048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42" y="4158854"/>
                <a:ext cx="304800" cy="304800"/>
              </a:xfrm>
              <a:prstGeom prst="rect">
                <a:avLst/>
              </a:prstGeom>
              <a:blipFill rotWithShape="1">
                <a:blip r:embed="rId7"/>
                <a:stretch>
                  <a:fillRect r="-9615" b="-1923"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3485542" y="4890758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232930" y="5077096"/>
            <a:ext cx="0" cy="319528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56730" y="5365568"/>
            <a:ext cx="152400" cy="7988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992356" y="4425345"/>
            <a:ext cx="228600" cy="525716"/>
            <a:chOff x="2209800" y="4876800"/>
            <a:chExt cx="228600" cy="525716"/>
          </a:xfrm>
        </p:grpSpPr>
        <p:sp>
          <p:nvSpPr>
            <p:cNvPr id="51" name="Rectangle 50"/>
            <p:cNvSpPr/>
            <p:nvPr/>
          </p:nvSpPr>
          <p:spPr>
            <a:xfrm>
              <a:off x="2209800" y="4876800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09800" y="5025358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09800" y="5177758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9800" y="5326316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72482" y="4374518"/>
            <a:ext cx="7620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6271196" y="4218276"/>
                <a:ext cx="3048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96" y="4218276"/>
                <a:ext cx="304800" cy="304800"/>
              </a:xfrm>
              <a:prstGeom prst="rect">
                <a:avLst/>
              </a:prstGeom>
              <a:blipFill rotWithShape="1">
                <a:blip r:embed="rId8"/>
                <a:stretch>
                  <a:fillRect b="-1923"/>
                </a:stretch>
              </a:blip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6271196" y="4950180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5430275" y="5456046"/>
                <a:ext cx="12192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,−1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275" y="5456046"/>
                <a:ext cx="1219200" cy="304800"/>
              </a:xfrm>
              <a:prstGeom prst="rect">
                <a:avLst/>
              </a:prstGeom>
              <a:blipFill rotWithShape="1">
                <a:blip r:embed="rId9"/>
                <a:stretch>
                  <a:fillRect b="-1923"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>
            <a:stCxn id="55" idx="2"/>
            <a:endCxn id="58" idx="0"/>
          </p:cNvCxnSpPr>
          <p:nvPr/>
        </p:nvCxnSpPr>
        <p:spPr>
          <a:xfrm flipH="1">
            <a:off x="6039875" y="5136518"/>
            <a:ext cx="13607" cy="3195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053482" y="5760846"/>
            <a:ext cx="0" cy="1597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977282" y="5880669"/>
            <a:ext cx="152400" cy="7988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01875" y="4374518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b="1" dirty="0" smtClean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7400589" y="4218276"/>
                <a:ext cx="3048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9" y="4218276"/>
                <a:ext cx="304800" cy="304800"/>
              </a:xfrm>
              <a:prstGeom prst="rect">
                <a:avLst/>
              </a:prstGeom>
              <a:blipFill rotWithShape="1">
                <a:blip r:embed="rId10"/>
                <a:stretch>
                  <a:fillRect r="-11538" b="-1923"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7400589" y="4950180"/>
            <a:ext cx="304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7147977" y="5136518"/>
            <a:ext cx="0" cy="3195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1777" y="5424990"/>
            <a:ext cx="152400" cy="7988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07403" y="4484767"/>
            <a:ext cx="228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907403" y="4633325"/>
            <a:ext cx="2286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817262" y="4502247"/>
            <a:ext cx="228600" cy="525716"/>
            <a:chOff x="2209800" y="4876800"/>
            <a:chExt cx="228600" cy="525716"/>
          </a:xfrm>
        </p:grpSpPr>
        <p:sp>
          <p:nvSpPr>
            <p:cNvPr id="73" name="Rectangle 72"/>
            <p:cNvSpPr/>
            <p:nvPr/>
          </p:nvSpPr>
          <p:spPr>
            <a:xfrm>
              <a:off x="2209800" y="4876800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09800" y="5025358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09800" y="5177758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09800" y="5326316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4454560"/>
                <a:ext cx="4528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54560"/>
                <a:ext cx="452814" cy="646331"/>
              </a:xfrm>
              <a:prstGeom prst="rect">
                <a:avLst/>
              </a:prstGeom>
              <a:blipFill rotWithShape="1">
                <a:blip r:embed="rId11"/>
                <a:stretch>
                  <a:fillRect r="-3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9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Formally</a:t>
                </a:r>
                <a:r>
                  <a:rPr lang="en-US" dirty="0"/>
                  <a:t>, we need an erasure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Erases all data above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-equivalent,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109728" indent="0">
                  <a:buNone/>
                </a:pPr>
                <a:endParaRPr lang="en-US" dirty="0"/>
              </a:p>
              <a:p>
                <a:r>
                  <a:rPr lang="en-US" dirty="0" smtClean="0"/>
                  <a:t>For our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erases the following:</a:t>
                </a:r>
              </a:p>
              <a:p>
                <a:pPr lvl="1"/>
                <a:r>
                  <a:rPr lang="en-US" dirty="0" smtClean="0"/>
                  <a:t>Any tasks with current label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Any messages with label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Termination sensitive non-interference (TSNI)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dirty="0" smtClean="0"/>
                  <a:t>For all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and labels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, such that</a:t>
                </a:r>
              </a:p>
              <a:p>
                <a:endParaRPr lang="en-US" dirty="0"/>
              </a:p>
              <a:p>
                <a:pPr marL="109728" indent="0">
                  <a:buNone/>
                </a:pPr>
                <a:r>
                  <a:rPr lang="en-US" dirty="0" smtClean="0"/>
                  <a:t>then there exists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such that</a:t>
                </a:r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: Any target language combined with our IFC language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with round robin scheduling </a:t>
                </a:r>
                <a:r>
                  <a:rPr lang="en-US" dirty="0" smtClean="0"/>
                  <a:t>satisfies TSNI.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57438"/>
            <a:ext cx="3978194" cy="50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599"/>
            <a:ext cx="3733800" cy="5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Formalism requires separate heaps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implementation might want to have one heap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Naïve implementation is insecure</a:t>
            </a:r>
          </a:p>
          <a:p>
            <a:pPr lvl="1"/>
            <a:r>
              <a:rPr lang="en-US" dirty="0" smtClean="0"/>
              <a:t>Shared references, need additional checks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9"/>
          <a:stretch/>
        </p:blipFill>
        <p:spPr bwMode="auto">
          <a:xfrm>
            <a:off x="1018309" y="2571155"/>
            <a:ext cx="3870246" cy="42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9" y="4476962"/>
            <a:ext cx="3413046" cy="5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78753" y="2441738"/>
            <a:ext cx="2032907" cy="1036704"/>
            <a:chOff x="6410021" y="2326064"/>
            <a:chExt cx="2032907" cy="1036704"/>
          </a:xfrm>
        </p:grpSpPr>
        <p:sp>
          <p:nvSpPr>
            <p:cNvPr id="7" name="TextBox 6"/>
            <p:cNvSpPr txBox="1"/>
            <p:nvPr/>
          </p:nvSpPr>
          <p:spPr>
            <a:xfrm>
              <a:off x="6410021" y="2482306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008735" y="2326064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735" y="2326064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7008735" y="3057968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39414" y="2482306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8138128" y="2326064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128" y="2326064"/>
                  <a:ext cx="3048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8138128" y="3057968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644942" y="2592555"/>
              <a:ext cx="228600" cy="525716"/>
              <a:chOff x="2209800" y="4876800"/>
              <a:chExt cx="228600" cy="52571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554801" y="2610035"/>
              <a:ext cx="228600" cy="525716"/>
              <a:chOff x="2209800" y="4876800"/>
              <a:chExt cx="228600" cy="52571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6324600" y="4225048"/>
            <a:ext cx="2290507" cy="1261351"/>
            <a:chOff x="6396292" y="4225048"/>
            <a:chExt cx="2290507" cy="1261351"/>
          </a:xfrm>
        </p:grpSpPr>
        <p:sp>
          <p:nvSpPr>
            <p:cNvPr id="47" name="TextBox 46"/>
            <p:cNvSpPr txBox="1"/>
            <p:nvPr/>
          </p:nvSpPr>
          <p:spPr>
            <a:xfrm>
              <a:off x="6396292" y="4225048"/>
              <a:ext cx="2290507" cy="12613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18213" y="4343400"/>
              <a:ext cx="2032907" cy="1036704"/>
              <a:chOff x="6410021" y="2326064"/>
              <a:chExt cx="2032907" cy="103670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410021" y="2482306"/>
                <a:ext cx="7620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7008735" y="2326064"/>
                    <a:ext cx="3048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8735" y="2326064"/>
                    <a:ext cx="304800" cy="30480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/>
              <p:cNvSpPr/>
              <p:nvPr/>
            </p:nvSpPr>
            <p:spPr>
              <a:xfrm>
                <a:off x="7008735" y="3057968"/>
                <a:ext cx="3048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39414" y="2482306"/>
                <a:ext cx="7620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8138128" y="2326064"/>
                    <a:ext cx="3048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8128" y="2326064"/>
                    <a:ext cx="304800" cy="3048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9615"/>
                    </a:stretch>
                  </a:blip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8138128" y="3057968"/>
                <a:ext cx="3048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7644942" y="2592555"/>
                <a:ext cx="228600" cy="525716"/>
                <a:chOff x="2209800" y="4876800"/>
                <a:chExt cx="228600" cy="525716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209800" y="4876800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09800" y="50253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209800" y="51777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209800" y="5326316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6554801" y="2610035"/>
                <a:ext cx="228600" cy="525716"/>
                <a:chOff x="2209800" y="4876800"/>
                <a:chExt cx="228600" cy="52571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209800" y="4876800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09800" y="50253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09800" y="51777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209800" y="5326316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295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Combined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</a:t>
            </a:r>
            <a:r>
              <a:rPr lang="en-US" dirty="0" smtClean="0"/>
              <a:t>heap only requires restricting transition rules</a:t>
            </a:r>
          </a:p>
          <a:p>
            <a:pPr lvl="1"/>
            <a:r>
              <a:rPr lang="en-US" dirty="0" smtClean="0"/>
              <a:t>Intuitively appears </a:t>
            </a:r>
            <a:r>
              <a:rPr lang="en-US" dirty="0" smtClean="0"/>
              <a:t>OK</a:t>
            </a:r>
            <a:endParaRPr lang="en-US" dirty="0" smtClean="0"/>
          </a:p>
          <a:p>
            <a:pPr lvl="1"/>
            <a:r>
              <a:rPr lang="en-US" dirty="0" smtClean="0"/>
              <a:t>In general, not </a:t>
            </a:r>
            <a:r>
              <a:rPr lang="en-US" dirty="0" smtClean="0"/>
              <a:t>safe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give a class of restrictions that is safe</a:t>
            </a:r>
          </a:p>
          <a:p>
            <a:pPr lvl="1"/>
            <a:r>
              <a:rPr lang="en-US" dirty="0" smtClean="0"/>
              <a:t>In a nutshell: restriction cannot depend on secret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6" y="3733800"/>
            <a:ext cx="8305800" cy="121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3"/>
          <a:stretch/>
        </p:blipFill>
        <p:spPr bwMode="auto">
          <a:xfrm>
            <a:off x="265216" y="3733800"/>
            <a:ext cx="6598722" cy="121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1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separation of IFC and target language</a:t>
            </a:r>
          </a:p>
          <a:p>
            <a:pPr lvl="1"/>
            <a:r>
              <a:rPr lang="en-US" dirty="0" smtClean="0"/>
              <a:t>Allows reasoning without knowledge of target</a:t>
            </a:r>
          </a:p>
          <a:p>
            <a:pPr lvl="1"/>
            <a:r>
              <a:rPr lang="en-US" dirty="0" smtClean="0"/>
              <a:t>Implementation doesn’t need to change existing language much</a:t>
            </a:r>
          </a:p>
          <a:p>
            <a:pPr lvl="1"/>
            <a:endParaRPr lang="en-US" dirty="0"/>
          </a:p>
          <a:p>
            <a:r>
              <a:rPr lang="en-US" dirty="0" smtClean="0"/>
              <a:t>Example: Implementation for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No changes to </a:t>
            </a:r>
            <a:r>
              <a:rPr lang="en-US" dirty="0" err="1" smtClean="0"/>
              <a:t>Javascript</a:t>
            </a:r>
            <a:r>
              <a:rPr lang="en-US" dirty="0" smtClean="0"/>
              <a:t> runtime</a:t>
            </a:r>
          </a:p>
          <a:p>
            <a:pPr lvl="1"/>
            <a:r>
              <a:rPr lang="en-US" dirty="0" smtClean="0"/>
              <a:t>Worker threads implement tasks</a:t>
            </a:r>
          </a:p>
          <a:p>
            <a:pPr lvl="1"/>
            <a:r>
              <a:rPr lang="en-US" dirty="0" smtClean="0"/>
              <a:t>Trusted main worker implements IFC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IFC for Node.js</a:t>
            </a:r>
          </a:p>
          <a:p>
            <a:pPr lvl="1"/>
            <a:r>
              <a:rPr lang="en-US" dirty="0" smtClean="0"/>
              <a:t>No changes to </a:t>
            </a:r>
            <a:r>
              <a:rPr lang="en-US" dirty="0" err="1" smtClean="0"/>
              <a:t>Javascript</a:t>
            </a:r>
            <a:r>
              <a:rPr lang="en-US" dirty="0" smtClean="0"/>
              <a:t> runtime or Node.js</a:t>
            </a:r>
          </a:p>
          <a:p>
            <a:pPr lvl="1"/>
            <a:r>
              <a:rPr lang="en-US" dirty="0" smtClean="0"/>
              <a:t>Worker threads implement tasks</a:t>
            </a:r>
          </a:p>
          <a:p>
            <a:pPr lvl="1"/>
            <a:r>
              <a:rPr lang="en-US" dirty="0" smtClean="0"/>
              <a:t>Trusted main worker implements IFC </a:t>
            </a:r>
            <a:r>
              <a:rPr lang="en-US" dirty="0" smtClean="0"/>
              <a:t>checks</a:t>
            </a:r>
          </a:p>
          <a:p>
            <a:pPr lvl="1"/>
            <a:endParaRPr lang="en-US" dirty="0"/>
          </a:p>
          <a:p>
            <a:r>
              <a:rPr lang="en-US" dirty="0" smtClean="0"/>
              <a:t>Also in the paper:</a:t>
            </a:r>
          </a:p>
          <a:p>
            <a:pPr lvl="1"/>
            <a:r>
              <a:rPr lang="en-US" dirty="0" smtClean="0"/>
              <a:t>Connect formalism to Haskell IFC system</a:t>
            </a:r>
          </a:p>
          <a:p>
            <a:pPr lvl="1"/>
            <a:r>
              <a:rPr lang="en-US" dirty="0" smtClean="0"/>
              <a:t>Sketch a C implementation using our system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4344475" y="3956750"/>
            <a:ext cx="3657600" cy="2144486"/>
            <a:chOff x="2667000" y="3951514"/>
            <a:chExt cx="3657600" cy="2144486"/>
          </a:xfrm>
        </p:grpSpPr>
        <p:grpSp>
          <p:nvGrpSpPr>
            <p:cNvPr id="55" name="Group 54"/>
            <p:cNvGrpSpPr/>
            <p:nvPr/>
          </p:nvGrpSpPr>
          <p:grpSpPr>
            <a:xfrm>
              <a:off x="3041272" y="5281539"/>
              <a:ext cx="1085242" cy="662061"/>
              <a:chOff x="419119" y="5246231"/>
              <a:chExt cx="1085242" cy="6620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419119" y="5397255"/>
                    <a:ext cx="1085242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,33</m:t>
                              </m:r>
                            </m:e>
                          </m:d>
                        </m:oMath>
                      </m:oMathPara>
                    </a14:m>
                    <a:endParaRPr lang="en-US" b="0" i="1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119" y="5397255"/>
                    <a:ext cx="1085242" cy="30480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923"/>
                    </a:stretch>
                  </a:blip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>
                <a:endCxn id="8" idx="0"/>
              </p:cNvCxnSpPr>
              <p:nvPr/>
            </p:nvCxnSpPr>
            <p:spPr>
              <a:xfrm>
                <a:off x="961740" y="5246231"/>
                <a:ext cx="0" cy="15102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61740" y="5708587"/>
                <a:ext cx="0" cy="1597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85540" y="5828410"/>
                <a:ext cx="152400" cy="7988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192979" y="406613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979" y="4066138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4573075" y="4066138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507693" y="4178100"/>
              <a:ext cx="152400" cy="368354"/>
              <a:chOff x="3123035" y="5110624"/>
              <a:chExt cx="152400" cy="36835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199235" y="5110624"/>
                <a:ext cx="0" cy="31952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123035" y="5399096"/>
                <a:ext cx="152400" cy="7988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410200" y="4074031"/>
              <a:ext cx="762000" cy="762000"/>
              <a:chOff x="2853133" y="4348624"/>
              <a:chExt cx="762000" cy="7620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853133" y="4348624"/>
                <a:ext cx="7620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958661" y="4458873"/>
                <a:ext cx="228600" cy="525716"/>
                <a:chOff x="2209800" y="4876800"/>
                <a:chExt cx="228600" cy="525716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209800" y="4876800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209800" y="50253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209800" y="51777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09800" y="5326316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5410200" y="5189493"/>
              <a:ext cx="762000" cy="762000"/>
              <a:chOff x="2853133" y="4348624"/>
              <a:chExt cx="762000" cy="76200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853133" y="4348624"/>
                <a:ext cx="7620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958661" y="4458873"/>
                <a:ext cx="228600" cy="525716"/>
                <a:chOff x="2209800" y="4876800"/>
                <a:chExt cx="228600" cy="525716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2209800" y="4876800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209800" y="50253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209800" y="51777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209800" y="5326316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4192979" y="5221059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979" y="5221059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/>
            <p:cNvSpPr/>
            <p:nvPr/>
          </p:nvSpPr>
          <p:spPr>
            <a:xfrm>
              <a:off x="4573075" y="5221059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67000" y="3962400"/>
              <a:ext cx="2438400" cy="2133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57800" y="3951514"/>
              <a:ext cx="1066800" cy="990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57800" y="5105400"/>
              <a:ext cx="1066800" cy="990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819400" y="5029200"/>
              <a:ext cx="2058475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46564" y="4119799"/>
            <a:ext cx="2194528" cy="1742275"/>
            <a:chOff x="452814" y="4132489"/>
            <a:chExt cx="2194528" cy="1742275"/>
          </a:xfrm>
        </p:grpSpPr>
        <p:sp>
          <p:nvSpPr>
            <p:cNvPr id="64" name="TextBox 63"/>
            <p:cNvSpPr txBox="1"/>
            <p:nvPr/>
          </p:nvSpPr>
          <p:spPr>
            <a:xfrm>
              <a:off x="614435" y="4288731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1213149" y="4132489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149" y="4132489"/>
                  <a:ext cx="3048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ectangle 65"/>
            <p:cNvSpPr/>
            <p:nvPr/>
          </p:nvSpPr>
          <p:spPr>
            <a:xfrm>
              <a:off x="1213149" y="4864393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452814" y="5363727"/>
                  <a:ext cx="1085242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,33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14" y="5363727"/>
                  <a:ext cx="1085242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>
              <a:stCxn id="64" idx="2"/>
              <a:endCxn id="67" idx="0"/>
            </p:cNvCxnSpPr>
            <p:nvPr/>
          </p:nvCxnSpPr>
          <p:spPr>
            <a:xfrm>
              <a:off x="995435" y="5050731"/>
              <a:ext cx="0" cy="3129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95435" y="5675059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19235" y="5794882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743828" y="4288731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2342542" y="4132489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542" y="4132489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/>
            <p:cNvSpPr/>
            <p:nvPr/>
          </p:nvSpPr>
          <p:spPr>
            <a:xfrm>
              <a:off x="2342542" y="4864393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089930" y="5050731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013730" y="5339203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849356" y="4398980"/>
              <a:ext cx="228600" cy="525716"/>
              <a:chOff x="2209800" y="4876800"/>
              <a:chExt cx="228600" cy="525716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9215" y="4416460"/>
              <a:ext cx="228600" cy="525716"/>
              <a:chOff x="2209800" y="4876800"/>
              <a:chExt cx="228600" cy="52571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4365143" y="617199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Trusted IFC Worker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35274" y="618386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6" grpId="0"/>
      <p:bldP spid="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Facilitates Safe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separation of </a:t>
            </a:r>
            <a:r>
              <a:rPr lang="en-US" dirty="0" smtClean="0">
                <a:solidFill>
                  <a:srgbClr val="0070C0"/>
                </a:solidFill>
              </a:rPr>
              <a:t>IFC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</a:p>
          <a:p>
            <a:pPr lvl="1"/>
            <a:r>
              <a:rPr lang="en-US" dirty="0" smtClean="0"/>
              <a:t>Simplifies reasoning about safe extensions</a:t>
            </a:r>
          </a:p>
          <a:p>
            <a:endParaRPr lang="en-US" dirty="0"/>
          </a:p>
          <a:p>
            <a:r>
              <a:rPr lang="en-US" dirty="0" smtClean="0"/>
              <a:t>Example: Exceptions</a:t>
            </a:r>
          </a:p>
          <a:p>
            <a:pPr lvl="1"/>
            <a:r>
              <a:rPr lang="en-US" dirty="0" smtClean="0"/>
              <a:t>If target language has exceptions, they stop propagation on task boundary</a:t>
            </a:r>
          </a:p>
          <a:p>
            <a:r>
              <a:rPr lang="en-US" dirty="0" smtClean="0"/>
              <a:t>LIO (Haskell library for IFC), exceptions were labeled</a:t>
            </a:r>
          </a:p>
          <a:p>
            <a:pPr lvl="1"/>
            <a:r>
              <a:rPr lang="en-US" dirty="0" smtClean="0"/>
              <a:t>Complicated design</a:t>
            </a:r>
          </a:p>
          <a:p>
            <a:pPr lvl="1"/>
            <a:r>
              <a:rPr lang="en-US" dirty="0" smtClean="0"/>
              <a:t>One rule was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</a:t>
            </a:r>
            <a:r>
              <a:rPr lang="en-US" dirty="0" smtClean="0"/>
              <a:t>ecurity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written by many different parties</a:t>
            </a:r>
          </a:p>
          <a:p>
            <a:pPr lvl="1"/>
            <a:r>
              <a:rPr lang="en-US" dirty="0" smtClean="0"/>
              <a:t>Potentially mutually distrusting </a:t>
            </a:r>
            <a:r>
              <a:rPr lang="en-US" dirty="0" smtClean="0"/>
              <a:t>parties (website code, utility/framework libraries, advertising code, …)</a:t>
            </a:r>
            <a:endParaRPr lang="en-US" dirty="0" smtClean="0"/>
          </a:p>
          <a:p>
            <a:pPr lvl="1"/>
            <a:r>
              <a:rPr lang="en-US" dirty="0" smtClean="0"/>
              <a:t>Computing over sensitive </a:t>
            </a:r>
            <a:r>
              <a:rPr lang="en-US" dirty="0" smtClean="0"/>
              <a:t>data (passwords, healthcare information, banking data)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http://cdn2.hubspot.net/hub/138182/file-17632507-png/images/bomb.png?t=1365185193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04" y="4419600"/>
            <a:ext cx="2057400" cy="223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Formalism for dynamic coarse-grained IFC for many programming languages</a:t>
            </a:r>
          </a:p>
          <a:p>
            <a:pPr lvl="1"/>
            <a:r>
              <a:rPr lang="en-US" dirty="0" smtClean="0"/>
              <a:t>Little reliance on language details</a:t>
            </a:r>
          </a:p>
          <a:p>
            <a:pPr lvl="1"/>
            <a:endParaRPr lang="en-US" dirty="0"/>
          </a:p>
          <a:p>
            <a:r>
              <a:rPr lang="en-US" dirty="0" smtClean="0"/>
              <a:t>Combining operational semantics of two languages as key mechanism to formalize our system</a:t>
            </a:r>
          </a:p>
          <a:p>
            <a:pPr lvl="1"/>
            <a:r>
              <a:rPr lang="en-US" dirty="0" smtClean="0"/>
              <a:t>Allows security proofs to be once and 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1026" name="Picture 2" descr="C:\data\dropbox\Dropbox\ifc-ins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40" y="2362200"/>
            <a:ext cx="1706303" cy="22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4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security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web pages involve many components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of the website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of some (untrusted) library</a:t>
            </a:r>
          </a:p>
          <a:p>
            <a:pPr lvl="1"/>
            <a:r>
              <a:rPr lang="en-US" dirty="0" smtClean="0"/>
              <a:t>Advertising code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addons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Web content can be very sensitive</a:t>
            </a:r>
          </a:p>
          <a:p>
            <a:pPr lvl="1"/>
            <a:r>
              <a:rPr lang="en-US" dirty="0" smtClean="0"/>
              <a:t>Online banking, passwords, personal information,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written by many different parties</a:t>
            </a:r>
          </a:p>
          <a:p>
            <a:pPr lvl="1"/>
            <a:r>
              <a:rPr lang="en-US" dirty="0" smtClean="0"/>
              <a:t>Potentially mutually distrusting parties</a:t>
            </a:r>
          </a:p>
          <a:p>
            <a:pPr lvl="1"/>
            <a:r>
              <a:rPr lang="en-US" dirty="0" smtClean="0"/>
              <a:t>Computing over sensitive data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IFC to the rescue</a:t>
            </a:r>
          </a:p>
          <a:p>
            <a:pPr lvl="1"/>
            <a:r>
              <a:rPr lang="en-US" dirty="0" smtClean="0"/>
              <a:t>Label </a:t>
            </a:r>
            <a:r>
              <a:rPr lang="en-US" dirty="0"/>
              <a:t>sensitive data as such</a:t>
            </a:r>
          </a:p>
          <a:p>
            <a:pPr lvl="1"/>
            <a:r>
              <a:rPr lang="en-US" dirty="0"/>
              <a:t>Prevent flow of sensitive data to undesired </a:t>
            </a:r>
            <a:r>
              <a:rPr lang="en-US" dirty="0" smtClean="0"/>
              <a:t>places (like arbitrary web servers)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http://cdn2.hubspot.net/hub/138182/file-17632507-png/images/bomb.png?t=1365185193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5600"/>
            <a:ext cx="2057400" cy="223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strength checking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check_strength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(pw)</a:t>
            </a:r>
            <a:r>
              <a:rPr lang="en-US" dirty="0" smtClean="0"/>
              <a:t> from a (not fully trusted) library</a:t>
            </a:r>
          </a:p>
          <a:p>
            <a:pPr lvl="1"/>
            <a:r>
              <a:rPr lang="en-US" dirty="0" smtClean="0"/>
              <a:t>The library could send the password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bad.com</a:t>
            </a:r>
          </a:p>
          <a:p>
            <a:pPr lvl="1"/>
            <a:endParaRPr lang="en-US" dirty="0"/>
          </a:p>
          <a:p>
            <a:r>
              <a:rPr lang="en-US" dirty="0" smtClean="0"/>
              <a:t>With IFC, we can precisely decide what the library can do with the password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4419600" cy="84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everyone using IFC?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interested in a </a:t>
            </a:r>
            <a:r>
              <a:rPr lang="en-US" i="1" dirty="0" smtClean="0"/>
              <a:t>dynamic </a:t>
            </a:r>
            <a:r>
              <a:rPr lang="en-US" dirty="0" smtClean="0"/>
              <a:t>IFC system</a:t>
            </a:r>
          </a:p>
          <a:p>
            <a:endParaRPr lang="en-US" dirty="0"/>
          </a:p>
          <a:p>
            <a:r>
              <a:rPr lang="en-US" dirty="0" smtClean="0"/>
              <a:t>A key challenge is performance</a:t>
            </a:r>
          </a:p>
          <a:p>
            <a:pPr lvl="1"/>
            <a:r>
              <a:rPr lang="en-US" dirty="0" smtClean="0"/>
              <a:t>Tracking information at a fine-grained level is expensive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Coarse-grained IFC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is split into computational units (tasks)</a:t>
            </a:r>
          </a:p>
          <a:p>
            <a:pPr lvl="1"/>
            <a:r>
              <a:rPr lang="en-US" dirty="0" smtClean="0"/>
              <a:t>All data within one task has a single label</a:t>
            </a:r>
          </a:p>
          <a:p>
            <a:pPr lvl="1"/>
            <a:endParaRPr lang="en-US" dirty="0"/>
          </a:p>
          <a:p>
            <a:r>
              <a:rPr lang="en-US" dirty="0" smtClean="0"/>
              <a:t>Different computational units can communicate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5497" y="4845103"/>
            <a:ext cx="762000" cy="762000"/>
            <a:chOff x="2395497" y="4845103"/>
            <a:chExt cx="762000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2395497" y="4845103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520683" y="4959403"/>
              <a:ext cx="228600" cy="525716"/>
              <a:chOff x="2209800" y="4876800"/>
              <a:chExt cx="228600" cy="52571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962719" y="4845103"/>
            <a:ext cx="2283439" cy="762000"/>
            <a:chOff x="3962719" y="4845103"/>
            <a:chExt cx="2283439" cy="762000"/>
          </a:xfrm>
        </p:grpSpPr>
        <p:sp>
          <p:nvSpPr>
            <p:cNvPr id="12" name="TextBox 11"/>
            <p:cNvSpPr txBox="1"/>
            <p:nvPr/>
          </p:nvSpPr>
          <p:spPr>
            <a:xfrm>
              <a:off x="3962719" y="4845103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087905" y="4959403"/>
              <a:ext cx="228600" cy="525716"/>
              <a:chOff x="2209800" y="4876800"/>
              <a:chExt cx="228600" cy="52571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484158" y="4845103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609344" y="4959403"/>
              <a:ext cx="228600" cy="525716"/>
              <a:chOff x="2209800" y="4876800"/>
              <a:chExt cx="228600" cy="52571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277080" y="5170074"/>
            <a:ext cx="2097900" cy="276945"/>
            <a:chOff x="3277080" y="5170074"/>
            <a:chExt cx="2097900" cy="27694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299011" y="5408919"/>
              <a:ext cx="508747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866233" y="5447019"/>
              <a:ext cx="508747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3277080" y="5170074"/>
              <a:ext cx="530678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94211" y="4688861"/>
            <a:ext cx="3393461" cy="304800"/>
            <a:chOff x="2994211" y="4688861"/>
            <a:chExt cx="3393461" cy="304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994211" y="46888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211" y="4688861"/>
                  <a:ext cx="3048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561433" y="46888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433" y="4688861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082872" y="46888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872" y="4688861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32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coarse-grained IFC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Efficiency</a:t>
            </a:r>
          </a:p>
          <a:p>
            <a:pPr marL="916686" lvl="1" indent="-514350"/>
            <a:r>
              <a:rPr lang="en-US" dirty="0" smtClean="0"/>
              <a:t>Checks only at isolation boundaries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Minimal changes to language</a:t>
            </a:r>
          </a:p>
          <a:p>
            <a:pPr marL="916686" lvl="1" indent="-514350"/>
            <a:r>
              <a:rPr lang="en-US" dirty="0" smtClean="0"/>
              <a:t>If added to a language retroactively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Reuse existing programs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Simple</a:t>
            </a:r>
          </a:p>
          <a:p>
            <a:pPr marL="916686" lvl="1" indent="-514350"/>
            <a:r>
              <a:rPr lang="en-US" dirty="0" smtClean="0"/>
              <a:t>to understand and reason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Solution: IFC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control …</a:t>
            </a:r>
          </a:p>
          <a:p>
            <a:pPr lvl="1"/>
            <a:r>
              <a:rPr lang="en-US" i="1" dirty="0" smtClean="0"/>
              <a:t>… tracks</a:t>
            </a:r>
            <a:r>
              <a:rPr lang="en-US" dirty="0" smtClean="0"/>
              <a:t> where information flows</a:t>
            </a:r>
          </a:p>
          <a:p>
            <a:pPr lvl="1"/>
            <a:r>
              <a:rPr lang="en-US" dirty="0" smtClean="0"/>
              <a:t>… allows </a:t>
            </a:r>
            <a:r>
              <a:rPr lang="en-US" i="1" dirty="0" smtClean="0"/>
              <a:t>policies to restrict </a:t>
            </a:r>
            <a:r>
              <a:rPr lang="en-US" dirty="0" smtClean="0"/>
              <a:t>flows of information</a:t>
            </a:r>
          </a:p>
          <a:p>
            <a:pPr lvl="1"/>
            <a:endParaRPr lang="en-US" dirty="0"/>
          </a:p>
          <a:p>
            <a:r>
              <a:rPr lang="en-US" dirty="0" smtClean="0"/>
              <a:t>In the example</a:t>
            </a:r>
          </a:p>
          <a:p>
            <a:pPr lvl="1"/>
            <a:r>
              <a:rPr lang="en-US" dirty="0" smtClean="0"/>
              <a:t>Label password as sensitive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 smtClean="0"/>
              <a:t>its dissemination (e.g. to arbitrary webservers)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 define a core calculus for a coarse-grained dynamic IFC system</a:t>
            </a:r>
          </a:p>
          <a:p>
            <a:endParaRPr lang="en-US" dirty="0" smtClean="0"/>
          </a:p>
          <a:p>
            <a:r>
              <a:rPr lang="en-US" dirty="0" smtClean="0"/>
              <a:t>Combine IFC language with </a:t>
            </a:r>
            <a:r>
              <a:rPr lang="en-US" i="1" dirty="0" smtClean="0"/>
              <a:t>any</a:t>
            </a:r>
            <a:r>
              <a:rPr lang="en-US" dirty="0" smtClean="0"/>
              <a:t> programming language</a:t>
            </a:r>
          </a:p>
          <a:p>
            <a:endParaRPr lang="en-US" dirty="0" smtClean="0"/>
          </a:p>
          <a:p>
            <a:r>
              <a:rPr lang="en-US" dirty="0" smtClean="0"/>
              <a:t>Prove security guarantees of IFC (known as</a:t>
            </a:r>
            <a:br>
              <a:rPr lang="en-US" dirty="0" smtClean="0"/>
            </a:br>
            <a:r>
              <a:rPr lang="en-US" dirty="0" smtClean="0"/>
              <a:t>non-interference)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0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7457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rgbClr val="FF0000"/>
                </a:solidFill>
              </a:rPr>
              <a:t>target language </a:t>
            </a:r>
            <a:r>
              <a:rPr lang="en-US" dirty="0" smtClean="0"/>
              <a:t>(any programming language)</a:t>
            </a:r>
          </a:p>
          <a:p>
            <a:endParaRPr lang="en-US" dirty="0"/>
          </a:p>
          <a:p>
            <a:r>
              <a:rPr lang="en-US" dirty="0" smtClean="0"/>
              <a:t>Define an </a:t>
            </a:r>
            <a:r>
              <a:rPr lang="en-US" dirty="0" smtClean="0">
                <a:solidFill>
                  <a:srgbClr val="0070C0"/>
                </a:solidFill>
              </a:rPr>
              <a:t>IFC language</a:t>
            </a:r>
          </a:p>
          <a:p>
            <a:pPr lvl="1"/>
            <a:r>
              <a:rPr lang="en-US" dirty="0" smtClean="0"/>
              <a:t>Minimal calculus, only IFC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Combine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IFC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Allow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language to call into </a:t>
            </a:r>
            <a:r>
              <a:rPr lang="en-US" dirty="0" smtClean="0">
                <a:solidFill>
                  <a:srgbClr val="0070C0"/>
                </a:solidFill>
              </a:rPr>
              <a:t>IFC</a:t>
            </a:r>
            <a:r>
              <a:rPr lang="en-US" dirty="0" smtClean="0"/>
              <a:t>, and vice-versa</a:t>
            </a:r>
          </a:p>
          <a:p>
            <a:pPr lvl="1"/>
            <a:endParaRPr lang="en-US" dirty="0"/>
          </a:p>
          <a:p>
            <a:r>
              <a:rPr lang="en-US" dirty="0" smtClean="0"/>
              <a:t>Careful definition of the IFC language allows the overall system to provide isolation, regardless of what the target language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data with security labels</a:t>
            </a:r>
          </a:p>
          <a:p>
            <a:pPr lvl="1"/>
            <a:r>
              <a:rPr lang="en-US" dirty="0" smtClean="0"/>
              <a:t>Labels form a lattice, and determine how data can flow inside an application</a:t>
            </a:r>
          </a:p>
          <a:p>
            <a:pPr lvl="1"/>
            <a:endParaRPr lang="en-US" dirty="0"/>
          </a:p>
          <a:p>
            <a:r>
              <a:rPr lang="en-US" dirty="0" smtClean="0"/>
              <a:t>Example lattice</a:t>
            </a:r>
          </a:p>
          <a:p>
            <a:pPr lvl="1"/>
            <a:r>
              <a:rPr lang="en-US" dirty="0" smtClean="0"/>
              <a:t>Two labels </a:t>
            </a:r>
            <a:r>
              <a:rPr lang="en-US" i="1" dirty="0" smtClean="0"/>
              <a:t>H</a:t>
            </a:r>
            <a:r>
              <a:rPr lang="en-US" dirty="0" smtClean="0"/>
              <a:t> (high) and </a:t>
            </a:r>
            <a:r>
              <a:rPr lang="en-US" i="1" dirty="0" smtClean="0"/>
              <a:t>L</a:t>
            </a:r>
            <a:r>
              <a:rPr lang="en-US" dirty="0" smtClean="0"/>
              <a:t> (low)</a:t>
            </a:r>
          </a:p>
          <a:p>
            <a:pPr lvl="1"/>
            <a:r>
              <a:rPr lang="en-US" dirty="0" smtClean="0"/>
              <a:t>Flow from </a:t>
            </a:r>
            <a:r>
              <a:rPr lang="en-US" i="1" dirty="0" smtClean="0"/>
              <a:t>H</a:t>
            </a:r>
            <a:r>
              <a:rPr lang="en-US" dirty="0" smtClean="0"/>
              <a:t> to </a:t>
            </a:r>
            <a:r>
              <a:rPr lang="en-US" i="1" dirty="0" smtClean="0"/>
              <a:t>L</a:t>
            </a:r>
            <a:r>
              <a:rPr lang="en-US" dirty="0" smtClean="0"/>
              <a:t> is not allowed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46059" y="3740494"/>
            <a:ext cx="434734" cy="1223665"/>
            <a:chOff x="4800600" y="3429000"/>
            <a:chExt cx="434734" cy="1223665"/>
          </a:xfrm>
        </p:grpSpPr>
        <p:sp>
          <p:nvSpPr>
            <p:cNvPr id="4" name="TextBox 3"/>
            <p:cNvSpPr txBox="1"/>
            <p:nvPr/>
          </p:nvSpPr>
          <p:spPr>
            <a:xfrm>
              <a:off x="4800600" y="34290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sz="2400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2660" y="419100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L</a:t>
              </a:r>
              <a:endParaRPr lang="en-US" sz="2400" i="1" dirty="0"/>
            </a:p>
          </p:txBody>
        </p: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5017967" y="3890665"/>
              <a:ext cx="0" cy="3003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2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language: labels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</p:spPr>
            <p:txBody>
              <a:bodyPr/>
              <a:lstStyle/>
              <a:p>
                <a:r>
                  <a:rPr lang="en-US" dirty="0" smtClean="0"/>
                  <a:t>Get and set the current label</a:t>
                </a:r>
              </a:p>
              <a:p>
                <a:pPr lvl="1"/>
                <a:r>
                  <a:rPr lang="en-US" b="1" dirty="0" err="1" smtClean="0">
                    <a:solidFill>
                      <a:srgbClr val="0070C0"/>
                    </a:solidFill>
                  </a:rPr>
                  <a:t>setLabel</a:t>
                </a:r>
                <a:r>
                  <a:rPr lang="en-US" dirty="0" smtClean="0"/>
                  <a:t>,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getLabel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lvl="1"/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:endParaRPr lang="en-US" b="1" dirty="0"/>
              </a:p>
              <a:p>
                <a:r>
                  <a:rPr lang="en-US" dirty="0" smtClean="0"/>
                  <a:t>Setting the label is only allowed to </a:t>
                </a:r>
                <a:r>
                  <a:rPr lang="en-US" i="1" dirty="0" smtClean="0"/>
                  <a:t>raise</a:t>
                </a:r>
                <a:r>
                  <a:rPr lang="en-US" dirty="0" smtClean="0"/>
                  <a:t> the label</a:t>
                </a:r>
              </a:p>
              <a:p>
                <a:endParaRPr lang="en-US" dirty="0"/>
              </a:p>
              <a:p>
                <a:r>
                  <a:rPr lang="en-US" dirty="0" smtClean="0"/>
                  <a:t>Can also compute </a:t>
                </a:r>
                <a:r>
                  <a:rPr lang="en-US" dirty="0"/>
                  <a:t>on 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⊑, ⊓, ⊔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600200" y="2967958"/>
            <a:ext cx="903514" cy="918242"/>
            <a:chOff x="1600200" y="2967958"/>
            <a:chExt cx="903514" cy="918242"/>
          </a:xfrm>
        </p:grpSpPr>
        <p:sp>
          <p:nvSpPr>
            <p:cNvPr id="10" name="TextBox 9"/>
            <p:cNvSpPr txBox="1"/>
            <p:nvPr/>
          </p:nvSpPr>
          <p:spPr>
            <a:xfrm>
              <a:off x="1600200" y="3124200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198914" y="29679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914" y="2967958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1725386" y="3238500"/>
              <a:ext cx="228600" cy="525716"/>
              <a:chOff x="2209800" y="4876800"/>
              <a:chExt cx="228600" cy="52571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419600" y="2967958"/>
            <a:ext cx="903514" cy="918242"/>
            <a:chOff x="4419600" y="2967958"/>
            <a:chExt cx="903514" cy="918242"/>
          </a:xfrm>
        </p:grpSpPr>
        <p:sp>
          <p:nvSpPr>
            <p:cNvPr id="17" name="TextBox 16"/>
            <p:cNvSpPr txBox="1"/>
            <p:nvPr/>
          </p:nvSpPr>
          <p:spPr>
            <a:xfrm>
              <a:off x="4419600" y="3124200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018314" y="29679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14" y="2967958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846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/>
            <p:cNvGrpSpPr/>
            <p:nvPr/>
          </p:nvGrpSpPr>
          <p:grpSpPr>
            <a:xfrm>
              <a:off x="4544786" y="3238500"/>
              <a:ext cx="228600" cy="525716"/>
              <a:chOff x="2209800" y="4876800"/>
              <a:chExt cx="228600" cy="5257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667000" y="3053834"/>
            <a:ext cx="1524000" cy="451366"/>
            <a:chOff x="2667000" y="3053834"/>
            <a:chExt cx="1524000" cy="45136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048000" y="3505200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67000" y="3053834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setLabel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053834"/>
                  <a:ext cx="15240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6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82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language: 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745736"/>
          </a:xfrm>
        </p:spPr>
        <p:txBody>
          <a:bodyPr/>
          <a:lstStyle/>
          <a:p>
            <a:r>
              <a:rPr lang="en-US" dirty="0" smtClean="0"/>
              <a:t>Isolate an expression as a new task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sandbox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44386" y="3078416"/>
            <a:ext cx="903514" cy="918242"/>
            <a:chOff x="1344386" y="3078416"/>
            <a:chExt cx="903514" cy="918242"/>
          </a:xfrm>
        </p:grpSpPr>
        <p:sp>
          <p:nvSpPr>
            <p:cNvPr id="8" name="TextBox 7"/>
            <p:cNvSpPr txBox="1"/>
            <p:nvPr/>
          </p:nvSpPr>
          <p:spPr>
            <a:xfrm>
              <a:off x="1344386" y="32346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943100" y="30784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100" y="3078416"/>
                  <a:ext cx="3048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469572" y="3348958"/>
              <a:ext cx="228600" cy="525716"/>
              <a:chOff x="2209800" y="4876800"/>
              <a:chExt cx="228600" cy="52571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1943100" y="3836254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19600" y="3078416"/>
            <a:ext cx="2198914" cy="1036704"/>
            <a:chOff x="4419600" y="3078416"/>
            <a:chExt cx="2198914" cy="1036704"/>
          </a:xfrm>
        </p:grpSpPr>
        <p:sp>
          <p:nvSpPr>
            <p:cNvPr id="15" name="TextBox 14"/>
            <p:cNvSpPr txBox="1"/>
            <p:nvPr/>
          </p:nvSpPr>
          <p:spPr>
            <a:xfrm>
              <a:off x="4419600" y="32346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018314" y="30784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14" y="3078416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544786" y="3348958"/>
              <a:ext cx="228600" cy="525716"/>
              <a:chOff x="2209800" y="4876800"/>
              <a:chExt cx="228600" cy="52571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715000" y="32346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313714" y="30784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4" y="3078416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5018314" y="38103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13714" y="38103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67000" y="3053834"/>
            <a:ext cx="1524000" cy="519882"/>
            <a:chOff x="2667000" y="3053834"/>
            <a:chExt cx="1524000" cy="51988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95600" y="3573716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67000" y="305383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b="1" dirty="0">
                  <a:solidFill>
                    <a:srgbClr val="0070C0"/>
                  </a:solidFill>
                </a:rPr>
                <a:t>sandbox </a:t>
              </a:r>
              <a:r>
                <a:rPr lang="en-US" b="1" dirty="0" smtClean="0">
                  <a:solidFill>
                    <a:srgbClr val="FF0000"/>
                  </a:solidFill>
                </a:rPr>
                <a:t>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72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Inter-task communication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</p:spPr>
            <p:txBody>
              <a:bodyPr/>
              <a:lstStyle/>
              <a:p>
                <a:r>
                  <a:rPr lang="en-US" dirty="0" smtClean="0"/>
                  <a:t>Tasks can send and receive messages</a:t>
                </a:r>
              </a:p>
              <a:p>
                <a:endParaRPr lang="en-US" dirty="0"/>
              </a:p>
              <a:p>
                <a:r>
                  <a:rPr lang="en-US" dirty="0" smtClean="0"/>
                  <a:t>Send message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dirty="0" smtClean="0"/>
                  <a:t> to task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, protected by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𝒍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b="1" dirty="0" smtClean="0">
                    <a:solidFill>
                      <a:srgbClr val="0070C0"/>
                    </a:solidFill>
                  </a:rPr>
                  <a:t>send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𝒍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v</a:t>
                </a:r>
              </a:p>
              <a:p>
                <a:pPr lvl="1"/>
                <a:r>
                  <a:rPr lang="en-US" dirty="0" smtClean="0"/>
                  <a:t>Can only send messages at or above current label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4956201" y="4678616"/>
            <a:ext cx="2198914" cy="1742275"/>
            <a:chOff x="4956201" y="4678616"/>
            <a:chExt cx="2198914" cy="1742275"/>
          </a:xfrm>
        </p:grpSpPr>
        <p:sp>
          <p:nvSpPr>
            <p:cNvPr id="24" name="TextBox 23"/>
            <p:cNvSpPr txBox="1"/>
            <p:nvPr/>
          </p:nvSpPr>
          <p:spPr>
            <a:xfrm>
              <a:off x="4956201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554915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15" y="4678616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081387" y="4949158"/>
              <a:ext cx="228600" cy="525716"/>
              <a:chOff x="2209800" y="4876800"/>
              <a:chExt cx="228600" cy="52571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554915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51601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850315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315" y="4678616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6376787" y="4949158"/>
              <a:ext cx="228600" cy="525716"/>
              <a:chOff x="2209800" y="4876800"/>
              <a:chExt cx="228600" cy="52571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50315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61794" y="5916386"/>
                  <a:ext cx="941614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794" y="5916386"/>
                  <a:ext cx="941614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32" idx="2"/>
              <a:endCxn id="40" idx="0"/>
            </p:cNvCxnSpPr>
            <p:nvPr/>
          </p:nvCxnSpPr>
          <p:spPr>
            <a:xfrm>
              <a:off x="6632601" y="55968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344885" y="5591095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632601" y="6221186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68685" y="5876445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56401" y="634100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68828" y="4678616"/>
            <a:ext cx="2198914" cy="1036704"/>
            <a:chOff x="968828" y="4678616"/>
            <a:chExt cx="2198914" cy="1036704"/>
          </a:xfrm>
        </p:grpSpPr>
        <p:sp>
          <p:nvSpPr>
            <p:cNvPr id="8" name="TextBox 7"/>
            <p:cNvSpPr txBox="1"/>
            <p:nvPr/>
          </p:nvSpPr>
          <p:spPr>
            <a:xfrm>
              <a:off x="968828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567542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542" y="4678616"/>
                  <a:ext cx="3048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094014" y="4949158"/>
              <a:ext cx="228600" cy="525716"/>
              <a:chOff x="2209800" y="4876800"/>
              <a:chExt cx="228600" cy="52571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567542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64228" y="483485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862942" y="46786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942" y="4678616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89414" y="4949158"/>
              <a:ext cx="228600" cy="525716"/>
              <a:chOff x="2209800" y="4876800"/>
              <a:chExt cx="228600" cy="52571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862942" y="54105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38730" y="5596858"/>
            <a:ext cx="1455484" cy="368354"/>
            <a:chOff x="1238730" y="5596858"/>
            <a:chExt cx="1455484" cy="36835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618014" y="55968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314930" y="55968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541814" y="586499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238730" y="5885330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862942" y="4728384"/>
            <a:ext cx="1854926" cy="487474"/>
            <a:chOff x="2862942" y="4728384"/>
            <a:chExt cx="1854926" cy="48747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570514" y="5215858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862942" y="4728384"/>
                  <a:ext cx="18549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b="1" dirty="0">
                      <a:solidFill>
                        <a:srgbClr val="0070C0"/>
                      </a:solidFill>
                    </a:rPr>
                    <a:t>send 2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𝒍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b="1" dirty="0">
                      <a:solidFill>
                        <a:srgbClr val="0070C0"/>
                      </a:solidFill>
                    </a:rPr>
                    <a:t> v</a:t>
                  </a: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942" y="4728384"/>
                  <a:ext cx="18549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5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Inter-task communication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</p:spPr>
            <p:txBody>
              <a:bodyPr/>
              <a:lstStyle/>
              <a:p>
                <a:r>
                  <a:rPr lang="en-US" dirty="0" smtClean="0"/>
                  <a:t>Receiving either binds a message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dirty="0" smtClean="0"/>
                  <a:t> and sender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, or execution continues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 (if there is no message)</a:t>
                </a:r>
              </a:p>
              <a:p>
                <a:pPr lvl="1"/>
                <a:r>
                  <a:rPr lang="en-US" dirty="0" smtClean="0"/>
                  <a:t>Messages that are above the current level are never received</a:t>
                </a:r>
              </a:p>
              <a:p>
                <a:pPr marL="411480" lvl="1" indent="0">
                  <a:buNone/>
                </a:pPr>
                <a:r>
                  <a:rPr lang="en-US" b="1" dirty="0" err="1" smtClean="0">
                    <a:solidFill>
                      <a:srgbClr val="0070C0"/>
                    </a:solidFill>
                  </a:rPr>
                  <a:t>recv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i,v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34400" cy="4745736"/>
              </a:xfrm>
              <a:blipFill rotWithShape="1">
                <a:blip r:embed="rId2"/>
                <a:stretch>
                  <a:fillRect t="-1284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091761" y="4768749"/>
            <a:ext cx="3174306" cy="1742275"/>
            <a:chOff x="561095" y="4831016"/>
            <a:chExt cx="3174306" cy="1742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0902" y="4987258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𝐫𝐞𝐜𝐯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02" y="4987258"/>
                  <a:ext cx="762000" cy="762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49616" y="48310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616" y="4831016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1249616" y="55629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1095" y="6068786"/>
                  <a:ext cx="941614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5" y="6068786"/>
                  <a:ext cx="941614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32" idx="2"/>
              <a:endCxn id="40" idx="0"/>
            </p:cNvCxnSpPr>
            <p:nvPr/>
          </p:nvCxnSpPr>
          <p:spPr>
            <a:xfrm>
              <a:off x="1031902" y="57492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31902" y="6373586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55702" y="649340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828800" y="5334000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831887" y="4987258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887" y="4987258"/>
                  <a:ext cx="762000" cy="762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3430601" y="483101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601" y="4831016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/>
            <p:cNvSpPr/>
            <p:nvPr/>
          </p:nvSpPr>
          <p:spPr>
            <a:xfrm>
              <a:off x="3430601" y="556292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177989" y="574925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101789" y="6037730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1095" y="4786776"/>
            <a:ext cx="3174306" cy="1742275"/>
            <a:chOff x="5120608" y="4796758"/>
            <a:chExt cx="3174306" cy="1742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210415" y="4953000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𝐫𝐞𝐜𝐯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415" y="4953000"/>
                  <a:ext cx="762000" cy="7620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5809129" y="47967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129" y="4796758"/>
                  <a:ext cx="3048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/>
            <p:cNvSpPr/>
            <p:nvPr/>
          </p:nvSpPr>
          <p:spPr>
            <a:xfrm>
              <a:off x="5809129" y="5528662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20608" y="6034528"/>
                  <a:ext cx="941614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608" y="6034528"/>
                  <a:ext cx="941614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>
              <a:stCxn id="63" idx="2"/>
              <a:endCxn id="66" idx="0"/>
            </p:cNvCxnSpPr>
            <p:nvPr/>
          </p:nvCxnSpPr>
          <p:spPr>
            <a:xfrm>
              <a:off x="5591415" y="5715000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591415" y="6339328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5215" y="6459151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388313" y="5299742"/>
              <a:ext cx="762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391400" y="4953000"/>
                  <a:ext cx="76200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 smtClean="0"/>
                    <a:t> 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[</a:t>
                  </a:r>
                  <a:r>
                    <a:rPr lang="en-US" b="1" dirty="0" err="1" smtClean="0">
                      <a:solidFill>
                        <a:srgbClr val="0070C0"/>
                      </a:solidFill>
                    </a:rPr>
                    <a:t>v,i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953000"/>
                  <a:ext cx="762000" cy="7620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87" b="-3150"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990114" y="4796758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14" y="4796758"/>
                  <a:ext cx="3048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/>
            <p:cNvSpPr/>
            <p:nvPr/>
          </p:nvSpPr>
          <p:spPr>
            <a:xfrm>
              <a:off x="7990114" y="5528662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7737502" y="5715000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661302" y="6003472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80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treatment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programming language?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305800" cy="4745736"/>
              </a:xfrm>
            </p:spPr>
            <p:txBody>
              <a:bodyPr/>
              <a:lstStyle/>
              <a:p>
                <a:r>
                  <a:rPr lang="en-US" dirty="0" smtClean="0"/>
                  <a:t>Need a formal definition of a language</a:t>
                </a:r>
              </a:p>
              <a:p>
                <a:pPr lvl="1"/>
                <a:r>
                  <a:rPr lang="en-US" dirty="0" smtClean="0"/>
                  <a:t>Global store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𝚺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Evaluation context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𝐄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Expression syntax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𝐞</m:t>
                    </m:r>
                  </m:oMath>
                </a14:m>
                <a:r>
                  <a:rPr lang="en-US" dirty="0" smtClean="0"/>
                  <a:t>, some expressions are values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𝐯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Reduction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target language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305800" cy="4745736"/>
              </a:xfrm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8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Mini-ECMAScript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82978" cy="487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9237"/>
            <a:ext cx="3962400" cy="128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6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IFC?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trade-offs in IFC systems</a:t>
            </a:r>
          </a:p>
          <a:p>
            <a:pPr lvl="1"/>
            <a:r>
              <a:rPr lang="en-US" dirty="0" smtClean="0"/>
              <a:t>Dynamic vs static</a:t>
            </a:r>
          </a:p>
          <a:p>
            <a:pPr lvl="1"/>
            <a:r>
              <a:rPr lang="en-US" dirty="0" smtClean="0"/>
              <a:t>What kind of labels</a:t>
            </a:r>
          </a:p>
          <a:p>
            <a:pPr lvl="1"/>
            <a:r>
              <a:rPr lang="en-US" dirty="0" smtClean="0"/>
              <a:t>Granularity at with information is tracked</a:t>
            </a:r>
          </a:p>
          <a:p>
            <a:pPr lvl="1"/>
            <a:endParaRPr lang="en-US" dirty="0"/>
          </a:p>
          <a:p>
            <a:r>
              <a:rPr lang="en-US" dirty="0" err="1" smtClean="0"/>
              <a:t>Sweetspot</a:t>
            </a:r>
            <a:r>
              <a:rPr lang="en-US" dirty="0" smtClean="0"/>
              <a:t>: </a:t>
            </a:r>
            <a:r>
              <a:rPr lang="en-US" dirty="0" smtClean="0"/>
              <a:t>dynamic, coarse-grained IFC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08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Rules are standard, except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sub>
                    </m:sSub>
                  </m:oMath>
                </a14:m>
                <a:r>
                  <a:rPr lang="en-US" dirty="0" smtClean="0"/>
                  <a:t> instead of normal context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Obtain normal semantics with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Later, we re-interpret what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ℰ</m:t>
                    </m:r>
                  </m:oMath>
                </a14:m>
                <a:r>
                  <a:rPr lang="en-US" dirty="0" smtClean="0"/>
                  <a:t> stands for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1" b="50808"/>
          <a:stretch/>
        </p:blipFill>
        <p:spPr bwMode="auto">
          <a:xfrm>
            <a:off x="1066800" y="3018545"/>
            <a:ext cx="5082978" cy="78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65189"/>
            <a:ext cx="1581150" cy="27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41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Also defined in terms of an special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3000375" cy="97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221377" y="4393026"/>
            <a:ext cx="3733800" cy="1299114"/>
            <a:chOff x="1366157" y="5562600"/>
            <a:chExt cx="3733800" cy="129911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723145" y="6492399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46945" y="6780871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42545" y="6493360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66345" y="6781832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1366157" y="5562600"/>
              <a:ext cx="903514" cy="918242"/>
              <a:chOff x="1600200" y="2967958"/>
              <a:chExt cx="903514" cy="91824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600200" y="3124200"/>
                <a:ext cx="7620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2198914" y="2967958"/>
                    <a:ext cx="3048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914" y="2967958"/>
                    <a:ext cx="304800" cy="30480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9615"/>
                    </a:stretch>
                  </a:blip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oup 49"/>
              <p:cNvGrpSpPr/>
              <p:nvPr/>
            </p:nvGrpSpPr>
            <p:grpSpPr>
              <a:xfrm>
                <a:off x="1725386" y="3238500"/>
                <a:ext cx="228600" cy="525716"/>
                <a:chOff x="2209800" y="4876800"/>
                <a:chExt cx="228600" cy="525716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209800" y="4876800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209800" y="50253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209800" y="51777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209800" y="5326316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>
              <a:off x="4185557" y="5562600"/>
              <a:ext cx="903514" cy="918242"/>
              <a:chOff x="4419600" y="2967958"/>
              <a:chExt cx="903514" cy="91824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419600" y="3124200"/>
                <a:ext cx="7620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5018314" y="2967958"/>
                    <a:ext cx="3048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8314" y="2967958"/>
                    <a:ext cx="304800" cy="3048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3846" b="-9615"/>
                    </a:stretch>
                  </a:blipFill>
                  <a:ln w="952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Group 57"/>
              <p:cNvGrpSpPr/>
              <p:nvPr/>
            </p:nvGrpSpPr>
            <p:grpSpPr>
              <a:xfrm>
                <a:off x="4544786" y="3238500"/>
                <a:ext cx="228600" cy="525716"/>
                <a:chOff x="2209800" y="4876800"/>
                <a:chExt cx="228600" cy="525716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209800" y="4876800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209800" y="50253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209800" y="5177758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209800" y="5326316"/>
                  <a:ext cx="2286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2432957" y="5648476"/>
              <a:ext cx="1524000" cy="451366"/>
              <a:chOff x="2667000" y="3053834"/>
              <a:chExt cx="1524000" cy="451366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3048000" y="3505200"/>
                <a:ext cx="762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67000" y="3053834"/>
                    <a:ext cx="1524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setLabel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𝒍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3053834"/>
                    <a:ext cx="15240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3200" t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975757" y="63060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757" y="6306061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5157" y="6307022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157" y="6307022"/>
                  <a:ext cx="304800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49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[Matthews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Findler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POPL’07]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IFC and target language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Re-interpret context and reduction relation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0"/>
          <a:stretch/>
        </p:blipFill>
        <p:spPr bwMode="auto">
          <a:xfrm>
            <a:off x="762000" y="2514600"/>
            <a:ext cx="7105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7" b="73416"/>
          <a:stretch/>
        </p:blipFill>
        <p:spPr bwMode="auto">
          <a:xfrm>
            <a:off x="937004" y="4779645"/>
            <a:ext cx="7105650" cy="86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8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sandbox e </a:t>
            </a:r>
            <a:r>
              <a:rPr lang="en-US" dirty="0" smtClean="0"/>
              <a:t>does</a:t>
            </a:r>
          </a:p>
          <a:p>
            <a:pPr lvl="1"/>
            <a:r>
              <a:rPr lang="en-US" dirty="0" smtClean="0"/>
              <a:t>Create new task for e</a:t>
            </a:r>
          </a:p>
          <a:p>
            <a:pPr lvl="1"/>
            <a:r>
              <a:rPr lang="en-US" dirty="0" smtClean="0"/>
              <a:t>Schedule e according to scheduling policy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153150" cy="141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7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Guarantees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Non-interference:</a:t>
                </a:r>
              </a:p>
              <a:p>
                <a:pPr lvl="1"/>
                <a:r>
                  <a:rPr lang="en-US" dirty="0" smtClean="0"/>
                  <a:t>Intuitively: An attacker that can only see values up to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should not see a difference in behavior if values at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𝑙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i="1" dirty="0" smtClean="0"/>
                  <a:t>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are changed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8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452814" y="4132489"/>
            <a:ext cx="3337528" cy="1742275"/>
            <a:chOff x="452814" y="4132489"/>
            <a:chExt cx="3337528" cy="1742275"/>
          </a:xfrm>
        </p:grpSpPr>
        <p:sp>
          <p:nvSpPr>
            <p:cNvPr id="5" name="TextBox 4"/>
            <p:cNvSpPr txBox="1"/>
            <p:nvPr/>
          </p:nvSpPr>
          <p:spPr>
            <a:xfrm>
              <a:off x="614435" y="4288731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213149" y="4132489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149" y="4132489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213149" y="4864393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52814" y="5363727"/>
                  <a:ext cx="1085242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,33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14" y="5363727"/>
                  <a:ext cx="1085242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>
              <a:stCxn id="5" idx="2"/>
              <a:endCxn id="8" idx="0"/>
            </p:cNvCxnSpPr>
            <p:nvPr/>
          </p:nvCxnSpPr>
          <p:spPr>
            <a:xfrm>
              <a:off x="995435" y="5050731"/>
              <a:ext cx="0" cy="3129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5435" y="5675059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9235" y="5794882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43828" y="4288731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342542" y="4132489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542" y="4132489"/>
                  <a:ext cx="3048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2342542" y="4864393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089930" y="5050731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13730" y="5339203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849356" y="4398980"/>
              <a:ext cx="228600" cy="525716"/>
              <a:chOff x="2209800" y="4876800"/>
              <a:chExt cx="228600" cy="52571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59215" y="4416460"/>
              <a:ext cx="228600" cy="525716"/>
              <a:chOff x="2209800" y="4876800"/>
              <a:chExt cx="228600" cy="52571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886828" y="4315096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485542" y="4158854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542" y="4158854"/>
                  <a:ext cx="304800" cy="3048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615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3485542" y="4890758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232930" y="5077096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56730" y="5365568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2992356" y="4425345"/>
              <a:ext cx="228600" cy="525716"/>
              <a:chOff x="2209800" y="4876800"/>
              <a:chExt cx="228600" cy="52571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5430275" y="4218276"/>
            <a:ext cx="2275114" cy="1742275"/>
            <a:chOff x="5430275" y="4218276"/>
            <a:chExt cx="2275114" cy="1742275"/>
          </a:xfrm>
        </p:grpSpPr>
        <p:sp>
          <p:nvSpPr>
            <p:cNvPr id="55" name="TextBox 54"/>
            <p:cNvSpPr txBox="1"/>
            <p:nvPr/>
          </p:nvSpPr>
          <p:spPr>
            <a:xfrm>
              <a:off x="5672482" y="437451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271196" y="421827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196" y="4218276"/>
                  <a:ext cx="304800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6271196" y="495018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30275" y="5456046"/>
                  <a:ext cx="12192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,−1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275" y="5456046"/>
                  <a:ext cx="12192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>
              <a:stCxn id="55" idx="2"/>
              <a:endCxn id="58" idx="0"/>
            </p:cNvCxnSpPr>
            <p:nvPr/>
          </p:nvCxnSpPr>
          <p:spPr>
            <a:xfrm flipH="1">
              <a:off x="6039875" y="5136518"/>
              <a:ext cx="13607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53482" y="5760846"/>
              <a:ext cx="0" cy="159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977282" y="5880669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801875" y="4374518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b="1" dirty="0" smtClean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400589" y="4218276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589" y="4218276"/>
                  <a:ext cx="3048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1538" b="-1923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7400589" y="4950180"/>
              <a:ext cx="3048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147977" y="5136518"/>
              <a:ext cx="0" cy="3195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071777" y="5424990"/>
              <a:ext cx="152400" cy="798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6907403" y="4484767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07403" y="4633325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817262" y="4502247"/>
              <a:ext cx="228600" cy="525716"/>
              <a:chOff x="2209800" y="4876800"/>
              <a:chExt cx="228600" cy="52571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8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Formally</a:t>
                </a:r>
                <a:r>
                  <a:rPr lang="en-US" dirty="0"/>
                  <a:t>, we need an erasure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Erases all data above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-equivalent,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109728" indent="0">
                  <a:buNone/>
                </a:pPr>
                <a:endParaRPr lang="en-US" dirty="0"/>
              </a:p>
              <a:p>
                <a:r>
                  <a:rPr lang="en-US" dirty="0" smtClean="0"/>
                  <a:t>For our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erases the following:</a:t>
                </a:r>
              </a:p>
              <a:p>
                <a:pPr lvl="1"/>
                <a:r>
                  <a:rPr lang="en-US" dirty="0" smtClean="0"/>
                  <a:t>Any tasks with current label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Any messages with label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7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Termination sensitive non-interference (TSNI)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dirty="0" smtClean="0"/>
                  <a:t>For all 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and labels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, such that</a:t>
                </a:r>
              </a:p>
              <a:p>
                <a:endParaRPr lang="en-US" dirty="0"/>
              </a:p>
              <a:p>
                <a:pPr marL="109728" indent="0">
                  <a:buNone/>
                </a:pPr>
                <a:r>
                  <a:rPr lang="en-US" dirty="0" smtClean="0"/>
                  <a:t>then there exists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such that</a:t>
                </a:r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: Any target language combined with our IFC language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with round robin scheduling </a:t>
                </a:r>
                <a:r>
                  <a:rPr lang="en-US" dirty="0" smtClean="0"/>
                  <a:t>satisfies TSNI.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57438"/>
            <a:ext cx="3978194" cy="50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599"/>
            <a:ext cx="3733800" cy="5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99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this actually practical?</a:t>
            </a:r>
          </a:p>
          <a:p>
            <a:endParaRPr lang="en-US" dirty="0" smtClean="0"/>
          </a:p>
          <a:p>
            <a:r>
              <a:rPr lang="en-US" dirty="0" smtClean="0"/>
              <a:t>One challenge are external effects</a:t>
            </a:r>
          </a:p>
          <a:p>
            <a:pPr lvl="1"/>
            <a:r>
              <a:rPr lang="en-US" dirty="0" smtClean="0"/>
              <a:t>File system, internet connection, etc.</a:t>
            </a:r>
          </a:p>
          <a:p>
            <a:pPr lvl="1"/>
            <a:endParaRPr lang="en-US" dirty="0"/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Make external effects inaccessible</a:t>
            </a:r>
          </a:p>
          <a:p>
            <a:pPr lvl="1"/>
            <a:r>
              <a:rPr lang="en-US" dirty="0" smtClean="0"/>
              <a:t>Internalize them into the IFC language</a:t>
            </a:r>
          </a:p>
          <a:p>
            <a:pPr lvl="2"/>
            <a:r>
              <a:rPr lang="en-US" dirty="0" smtClean="0"/>
              <a:t>Labeled file system</a:t>
            </a:r>
          </a:p>
        </p:txBody>
      </p:sp>
    </p:spTree>
    <p:extLst>
      <p:ext uri="{BB962C8B-B14F-4D97-AF65-F5344CB8AC3E}">
        <p14:creationId xmlns:p14="http://schemas.microsoft.com/office/powerpoint/2010/main" val="249576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COWL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OSDI’14]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coarse-grained dynamic IFC system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Websites have access to XHR constructor</a:t>
            </a:r>
          </a:p>
          <a:p>
            <a:pPr lvl="1"/>
            <a:r>
              <a:rPr lang="en-US" dirty="0"/>
              <a:t>XHR requests need to be modeled at the IFC language </a:t>
            </a:r>
            <a:r>
              <a:rPr lang="en-US" dirty="0" smtClean="0"/>
              <a:t>level</a:t>
            </a:r>
          </a:p>
          <a:p>
            <a:endParaRPr lang="en-US" dirty="0"/>
          </a:p>
          <a:p>
            <a:r>
              <a:rPr lang="en-US" dirty="0" smtClean="0"/>
              <a:t>COWL chooses origins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r>
              <a:rPr lang="en-US" dirty="0" smtClean="0"/>
              <a:t>) as labels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3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Password strength checker in COWL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check_strength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(pw)</a:t>
            </a:r>
            <a:r>
              <a:rPr lang="en-US" dirty="0" smtClean="0"/>
              <a:t>is completely untrusted, it cannot send the password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bad.com</a:t>
            </a:r>
          </a:p>
          <a:p>
            <a:endParaRPr lang="en-US" dirty="0"/>
          </a:p>
          <a:p>
            <a:r>
              <a:rPr lang="en-US" dirty="0" smtClean="0"/>
              <a:t>Execute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check_strength</a:t>
            </a:r>
            <a:r>
              <a:rPr lang="en-US" dirty="0" smtClean="0">
                <a:cs typeface="Courier New" panose="02070309020205020404" pitchFamily="49" charset="0"/>
              </a:rPr>
              <a:t> in a sandboxed task</a:t>
            </a:r>
          </a:p>
        </p:txBody>
      </p:sp>
    </p:spTree>
    <p:extLst>
      <p:ext uri="{BB962C8B-B14F-4D97-AF65-F5344CB8AC3E}">
        <p14:creationId xmlns:p14="http://schemas.microsoft.com/office/powerpoint/2010/main" val="31051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Coarse-grained IFC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is split into computational units (tasks)</a:t>
            </a:r>
          </a:p>
          <a:p>
            <a:pPr lvl="1"/>
            <a:r>
              <a:rPr lang="en-US" dirty="0" smtClean="0"/>
              <a:t>All data within one task has a single label</a:t>
            </a:r>
          </a:p>
          <a:p>
            <a:pPr lvl="1"/>
            <a:endParaRPr lang="en-US" dirty="0"/>
          </a:p>
          <a:p>
            <a:r>
              <a:rPr lang="en-US" dirty="0" smtClean="0"/>
              <a:t>Different computational units can communicate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5497" y="4845103"/>
            <a:ext cx="762000" cy="762000"/>
            <a:chOff x="2395497" y="4845103"/>
            <a:chExt cx="762000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2395497" y="4845103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520683" y="4959403"/>
              <a:ext cx="228600" cy="525716"/>
              <a:chOff x="2209800" y="4876800"/>
              <a:chExt cx="228600" cy="52571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962719" y="4845103"/>
            <a:ext cx="2283439" cy="762000"/>
            <a:chOff x="3962719" y="4845103"/>
            <a:chExt cx="2283439" cy="762000"/>
          </a:xfrm>
        </p:grpSpPr>
        <p:sp>
          <p:nvSpPr>
            <p:cNvPr id="12" name="TextBox 11"/>
            <p:cNvSpPr txBox="1"/>
            <p:nvPr/>
          </p:nvSpPr>
          <p:spPr>
            <a:xfrm>
              <a:off x="3962719" y="4845103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087905" y="4959403"/>
              <a:ext cx="228600" cy="525716"/>
              <a:chOff x="2209800" y="4876800"/>
              <a:chExt cx="228600" cy="52571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484158" y="4845103"/>
              <a:ext cx="7620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609344" y="4959403"/>
              <a:ext cx="228600" cy="525716"/>
              <a:chOff x="2209800" y="4876800"/>
              <a:chExt cx="228600" cy="52571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9800" y="4876800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9800" y="50253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9800" y="5177758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9800" y="5326316"/>
                <a:ext cx="228600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277080" y="5170074"/>
            <a:ext cx="2097900" cy="276945"/>
            <a:chOff x="3277080" y="5170074"/>
            <a:chExt cx="2097900" cy="27694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299011" y="5408919"/>
              <a:ext cx="508747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866233" y="5447019"/>
              <a:ext cx="508747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3277080" y="5170074"/>
              <a:ext cx="530678" cy="0"/>
            </a:xfrm>
            <a:prstGeom prst="straightConnector1">
              <a:avLst/>
            </a:prstGeom>
            <a:ln w="3492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94211" y="4688861"/>
            <a:ext cx="3393461" cy="304800"/>
            <a:chOff x="2994211" y="4688861"/>
            <a:chExt cx="3393461" cy="304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2994211" y="46888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i="1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211" y="4688861"/>
                  <a:ext cx="3048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4561433" y="46888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433" y="4688861"/>
                  <a:ext cx="3048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846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6082872" y="4688861"/>
                  <a:ext cx="3048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872" y="4688861"/>
                  <a:ext cx="3048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923" b="-9615"/>
                  </a:stretch>
                </a:blipFill>
                <a:ln w="952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07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Coarse-grained IFC is great</a:t>
            </a:r>
          </a:p>
          <a:p>
            <a:pPr lvl="1"/>
            <a:r>
              <a:rPr lang="en-US" dirty="0" smtClean="0"/>
              <a:t>Allows for language-independent IFC system</a:t>
            </a:r>
          </a:p>
          <a:p>
            <a:pPr lvl="1"/>
            <a:r>
              <a:rPr lang="en-US" dirty="0" smtClean="0"/>
              <a:t>Efficient, yet flexible</a:t>
            </a:r>
          </a:p>
          <a:p>
            <a:pPr lvl="1"/>
            <a:endParaRPr lang="en-US" dirty="0"/>
          </a:p>
          <a:p>
            <a:r>
              <a:rPr lang="en-US" dirty="0" smtClean="0"/>
              <a:t>Combining operational semantics of two languages as key mechanism to formalize 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1026" name="Picture 2" descr="C:\data\dropbox\Dropbox\ifc-ins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40" y="2362200"/>
            <a:ext cx="1706303" cy="22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16"/>
          <a:stretch/>
        </p:blipFill>
        <p:spPr bwMode="auto">
          <a:xfrm>
            <a:off x="412189" y="2286000"/>
            <a:ext cx="5531411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1" t="83818" r="28421"/>
          <a:stretch/>
        </p:blipFill>
        <p:spPr bwMode="auto">
          <a:xfrm>
            <a:off x="4511040" y="3200399"/>
            <a:ext cx="2453640" cy="98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8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Inter-task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places message on global queue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Receiving either receives the message, or drops it (based on label)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2" b="52104"/>
          <a:stretch/>
        </p:blipFill>
        <p:spPr bwMode="auto">
          <a:xfrm>
            <a:off x="1333499" y="2489733"/>
            <a:ext cx="5179316" cy="94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9" b="15488"/>
          <a:stretch/>
        </p:blipFill>
        <p:spPr bwMode="auto">
          <a:xfrm>
            <a:off x="1333499" y="4648200"/>
            <a:ext cx="5179317" cy="200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IFC and target language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Re-interpret context and reduction relation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00"/>
          <a:stretch/>
        </p:blipFill>
        <p:spPr bwMode="auto">
          <a:xfrm>
            <a:off x="762000" y="2514600"/>
            <a:ext cx="7105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7" b="67546"/>
          <a:stretch/>
        </p:blipFill>
        <p:spPr bwMode="auto">
          <a:xfrm>
            <a:off x="967740" y="4779645"/>
            <a:ext cx="7105650" cy="136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3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sandbox e </a:t>
            </a:r>
            <a:r>
              <a:rPr lang="en-US" dirty="0" smtClean="0"/>
              <a:t>does</a:t>
            </a:r>
          </a:p>
          <a:p>
            <a:pPr lvl="1"/>
            <a:r>
              <a:rPr lang="en-US" dirty="0" smtClean="0"/>
              <a:t>Create new task for e</a:t>
            </a:r>
          </a:p>
          <a:p>
            <a:pPr lvl="1"/>
            <a:r>
              <a:rPr lang="en-US" dirty="0" smtClean="0"/>
              <a:t>Schedule e according to scheduling policy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3" b="45727"/>
          <a:stretch/>
        </p:blipFill>
        <p:spPr bwMode="auto">
          <a:xfrm>
            <a:off x="1066800" y="1981200"/>
            <a:ext cx="7105650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9"/>
          <a:stretch/>
        </p:blipFill>
        <p:spPr bwMode="auto">
          <a:xfrm>
            <a:off x="914400" y="2133600"/>
            <a:ext cx="4876800" cy="25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Concurrent, round robin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Sequential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03"/>
          <a:stretch/>
        </p:blipFill>
        <p:spPr bwMode="auto">
          <a:xfrm>
            <a:off x="1219200" y="2438400"/>
            <a:ext cx="5295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30"/>
          <a:stretch/>
        </p:blipFill>
        <p:spPr bwMode="auto">
          <a:xfrm>
            <a:off x="1188720" y="4724400"/>
            <a:ext cx="5295900" cy="194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2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many existing security problems</a:t>
            </a:r>
          </a:p>
          <a:p>
            <a:pPr lvl="1"/>
            <a:r>
              <a:rPr lang="en-US" dirty="0" smtClean="0"/>
              <a:t>Example web client side</a:t>
            </a:r>
          </a:p>
          <a:p>
            <a:pPr lvl="2"/>
            <a:r>
              <a:rPr lang="en-US" dirty="0" smtClean="0"/>
              <a:t>Combination of scripts on a site</a:t>
            </a:r>
          </a:p>
          <a:p>
            <a:pPr lvl="2"/>
            <a:r>
              <a:rPr lang="en-US" dirty="0" smtClean="0"/>
              <a:t>Not full isolation, want flexibility (password strength checker)</a:t>
            </a:r>
          </a:p>
          <a:p>
            <a:pPr lvl="2"/>
            <a:r>
              <a:rPr lang="en-US" dirty="0" smtClean="0"/>
              <a:t>Browser </a:t>
            </a:r>
            <a:r>
              <a:rPr lang="en-US" dirty="0" err="1" smtClean="0"/>
              <a:t>addons</a:t>
            </a:r>
            <a:endParaRPr lang="en-US" dirty="0" smtClean="0"/>
          </a:p>
          <a:p>
            <a:pPr lvl="1"/>
            <a:r>
              <a:rPr lang="en-US" dirty="0" smtClean="0"/>
              <a:t>Other plugin systems</a:t>
            </a:r>
          </a:p>
        </p:txBody>
      </p:sp>
    </p:spTree>
    <p:extLst>
      <p:ext uri="{BB962C8B-B14F-4D97-AF65-F5344CB8AC3E}">
        <p14:creationId xmlns:p14="http://schemas.microsoft.com/office/powerpoint/2010/main" val="22509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IFC</a:t>
            </a:r>
          </a:p>
          <a:p>
            <a:r>
              <a:rPr lang="en-US" dirty="0" smtClean="0"/>
              <a:t>Motivation why IFC is useful</a:t>
            </a:r>
          </a:p>
          <a:p>
            <a:r>
              <a:rPr lang="en-US" dirty="0" smtClean="0"/>
              <a:t>Motivation why coarse-grained IFC is cool</a:t>
            </a:r>
          </a:p>
          <a:p>
            <a:r>
              <a:rPr lang="en-US" dirty="0" smtClean="0"/>
              <a:t>Others have already done IFC!</a:t>
            </a:r>
          </a:p>
          <a:p>
            <a:pPr lvl="1"/>
            <a:r>
              <a:rPr lang="en-US" dirty="0" smtClean="0"/>
              <a:t>Not generally for any language</a:t>
            </a:r>
          </a:p>
          <a:p>
            <a:pPr lvl="1"/>
            <a:r>
              <a:rPr lang="en-US" dirty="0" smtClean="0"/>
              <a:t>Not coarse-grained </a:t>
            </a:r>
            <a:r>
              <a:rPr lang="en-US" dirty="0" err="1" smtClean="0"/>
              <a:t>dynamicly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existing programming language, how can we add dynamic IFC?</a:t>
            </a:r>
          </a:p>
          <a:p>
            <a:pPr lvl="1"/>
            <a:endParaRPr lang="en-US" dirty="0"/>
          </a:p>
          <a:p>
            <a:r>
              <a:rPr lang="en-US" dirty="0" smtClean="0"/>
              <a:t>Minimal changes to language</a:t>
            </a:r>
          </a:p>
          <a:p>
            <a:pPr lvl="1"/>
            <a:r>
              <a:rPr lang="en-US" dirty="0" smtClean="0"/>
              <a:t>Simplifies </a:t>
            </a:r>
            <a:r>
              <a:rPr lang="en-US" dirty="0" smtClean="0"/>
              <a:t>implementation</a:t>
            </a:r>
          </a:p>
          <a:p>
            <a:pPr lvl="1"/>
            <a:endParaRPr lang="en-US" dirty="0"/>
          </a:p>
          <a:p>
            <a:r>
              <a:rPr lang="en-US" dirty="0" smtClean="0"/>
              <a:t>Formal security guarantees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piece of code (e.g. a library), under what conditions is it correct to invoke it?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What are the conditions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004066"/>
            <a:ext cx="6705600" cy="369332"/>
          </a:xfrm>
          <a:prstGeom prst="rect">
            <a:avLst/>
          </a:prstGeom>
          <a:solidFill>
            <a:srgbClr val="EDF6FB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a,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fromIndex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toIndex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composition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push_back</a:t>
            </a:r>
            <a:r>
              <a:rPr lang="en-US" dirty="0" smtClean="0">
                <a:solidFill>
                  <a:srgbClr val="0070C0"/>
                </a:solidFill>
              </a:rPr>
              <a:t> (s1;s2) </a:t>
            </a:r>
            <a:r>
              <a:rPr lang="en-US" dirty="0" err="1" smtClean="0">
                <a:solidFill>
                  <a:srgbClr val="0070C0"/>
                </a:solidFill>
              </a:rPr>
              <a:t>fg</a:t>
            </a:r>
            <a:r>
              <a:rPr lang="en-US" dirty="0" smtClean="0">
                <a:solidFill>
                  <a:srgbClr val="0070C0"/>
                </a:solidFill>
              </a:rPr>
              <a:t> =</a:t>
            </a:r>
          </a:p>
          <a:p>
            <a:pPr marL="402336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push_back</a:t>
            </a:r>
            <a:r>
              <a:rPr lang="en-US" dirty="0" smtClean="0">
                <a:solidFill>
                  <a:srgbClr val="0070C0"/>
                </a:solidFill>
              </a:rPr>
              <a:t> s1 (</a:t>
            </a:r>
            <a:r>
              <a:rPr lang="en-US" dirty="0" err="1" smtClean="0">
                <a:solidFill>
                  <a:srgbClr val="0070C0"/>
                </a:solidFill>
              </a:rPr>
              <a:t>push_back</a:t>
            </a:r>
            <a:r>
              <a:rPr lang="en-US" dirty="0" smtClean="0">
                <a:solidFill>
                  <a:srgbClr val="0070C0"/>
                </a:solidFill>
              </a:rPr>
              <a:t> s2 </a:t>
            </a:r>
            <a:r>
              <a:rPr lang="en-US" dirty="0" err="1" smtClean="0">
                <a:solidFill>
                  <a:srgbClr val="0070C0"/>
                </a:solidFill>
              </a:rPr>
              <a:t>fg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402336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push_back</a:t>
            </a:r>
            <a:r>
              <a:rPr lang="en-US" dirty="0" smtClean="0">
                <a:solidFill>
                  <a:srgbClr val="0070C0"/>
                </a:solidFill>
              </a:rPr>
              <a:t> (e1=e2) </a:t>
            </a:r>
            <a:r>
              <a:rPr lang="en-US" dirty="0" err="1" smtClean="0">
                <a:solidFill>
                  <a:srgbClr val="0070C0"/>
                </a:solidFill>
              </a:rPr>
              <a:t>fg</a:t>
            </a:r>
            <a:r>
              <a:rPr lang="en-US" dirty="0" smtClean="0">
                <a:solidFill>
                  <a:srgbClr val="0070C0"/>
                </a:solidFill>
              </a:rPr>
              <a:t> =</a:t>
            </a:r>
          </a:p>
          <a:p>
            <a:pPr marL="978408" lvl="3" indent="0">
              <a:buNone/>
            </a:pPr>
            <a:r>
              <a:rPr lang="en-US" sz="2600" i="1" dirty="0" smtClean="0">
                <a:solidFill>
                  <a:srgbClr val="0070C0"/>
                </a:solidFill>
              </a:rPr>
              <a:t>remove anything from </a:t>
            </a:r>
            <a:r>
              <a:rPr lang="en-US" sz="2600" i="1" dirty="0" err="1" smtClean="0">
                <a:solidFill>
                  <a:srgbClr val="0070C0"/>
                </a:solidFill>
              </a:rPr>
              <a:t>fg</a:t>
            </a:r>
            <a:r>
              <a:rPr lang="en-US" sz="2600" i="1" dirty="0" smtClean="0">
                <a:solidFill>
                  <a:srgbClr val="0070C0"/>
                </a:solidFill>
              </a:rPr>
              <a:t> that might get invalidated by the assignment</a:t>
            </a:r>
          </a:p>
          <a:p>
            <a:pPr marL="978408" lvl="3" indent="0">
              <a:buNone/>
            </a:pPr>
            <a:r>
              <a:rPr lang="en-US" sz="2600" i="1" dirty="0" smtClean="0">
                <a:solidFill>
                  <a:srgbClr val="0070C0"/>
                </a:solidFill>
              </a:rPr>
              <a:t>but keep everything that matches e1 exactly, and replace it with e2</a:t>
            </a:r>
            <a:endParaRPr lang="en-US" sz="2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905000"/>
            <a:ext cx="4572000" cy="923330"/>
          </a:xfrm>
          <a:prstGeom prst="rect">
            <a:avLst/>
          </a:prstGeom>
          <a:solidFill>
            <a:srgbClr val="EDF6FB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FG: 3 == 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a[j] = 3;</a:t>
            </a:r>
          </a:p>
          <a:p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FG: a[i] &lt; b || a[j] == c</a:t>
            </a:r>
          </a:p>
        </p:txBody>
      </p:sp>
    </p:spTree>
    <p:extLst>
      <p:ext uri="{BB962C8B-B14F-4D97-AF65-F5344CB8AC3E}">
        <p14:creationId xmlns:p14="http://schemas.microsoft.com/office/powerpoint/2010/main" val="30676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7457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rgbClr val="FF0000"/>
                </a:solidFill>
              </a:rPr>
              <a:t>target language</a:t>
            </a:r>
          </a:p>
          <a:p>
            <a:pPr lvl="1"/>
            <a:r>
              <a:rPr lang="en-US" dirty="0" smtClean="0"/>
              <a:t>Any programming language for which we can control external effects</a:t>
            </a:r>
          </a:p>
          <a:p>
            <a:pPr lvl="1"/>
            <a:endParaRPr lang="en-US" dirty="0"/>
          </a:p>
          <a:p>
            <a:r>
              <a:rPr lang="en-US" dirty="0" smtClean="0"/>
              <a:t>Define an </a:t>
            </a:r>
            <a:r>
              <a:rPr lang="en-US" dirty="0" smtClean="0">
                <a:solidFill>
                  <a:srgbClr val="0070C0"/>
                </a:solidFill>
              </a:rPr>
              <a:t>IFC language</a:t>
            </a:r>
          </a:p>
          <a:p>
            <a:pPr lvl="1"/>
            <a:r>
              <a:rPr lang="en-US" dirty="0" smtClean="0"/>
              <a:t>Minimal calculus, only IFC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Combine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IFC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Allow </a:t>
            </a:r>
            <a:r>
              <a:rPr lang="en-US" dirty="0" smtClean="0">
                <a:solidFill>
                  <a:srgbClr val="FF0000"/>
                </a:solidFill>
              </a:rPr>
              <a:t>target</a:t>
            </a:r>
            <a:r>
              <a:rPr lang="en-US" dirty="0" smtClean="0"/>
              <a:t> language to call into </a:t>
            </a:r>
            <a:r>
              <a:rPr lang="en-US" dirty="0" smtClean="0">
                <a:solidFill>
                  <a:srgbClr val="0070C0"/>
                </a:solidFill>
              </a:rPr>
              <a:t>IFC</a:t>
            </a:r>
            <a:r>
              <a:rPr lang="en-US" dirty="0" smtClean="0"/>
              <a:t>, and vice-versa</a:t>
            </a:r>
          </a:p>
          <a:p>
            <a:pPr lvl="1"/>
            <a:endParaRPr lang="en-US" dirty="0"/>
          </a:p>
          <a:p>
            <a:r>
              <a:rPr lang="en-US" dirty="0" smtClean="0"/>
              <a:t>Careful definition of the IFC language allows the overall system to provide isolation, regardless of what the target language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</a:t>
            </a:r>
            <a:r>
              <a:rPr lang="en-US" dirty="0" smtClean="0"/>
              <a:t>tasks with </a:t>
            </a:r>
            <a:r>
              <a:rPr lang="en-US" dirty="0" smtClean="0"/>
              <a:t>security labels</a:t>
            </a:r>
          </a:p>
          <a:p>
            <a:pPr lvl="1"/>
            <a:r>
              <a:rPr lang="en-US" dirty="0" smtClean="0"/>
              <a:t>Labels form a lattice, and determine how data can flow inside an application</a:t>
            </a:r>
          </a:p>
          <a:p>
            <a:pPr lvl="1"/>
            <a:endParaRPr lang="en-US" dirty="0"/>
          </a:p>
          <a:p>
            <a:r>
              <a:rPr lang="en-US" dirty="0" smtClean="0"/>
              <a:t>Example lattice</a:t>
            </a:r>
          </a:p>
          <a:p>
            <a:pPr lvl="1"/>
            <a:r>
              <a:rPr lang="en-US" dirty="0" smtClean="0"/>
              <a:t>Two labels </a:t>
            </a:r>
            <a:r>
              <a:rPr lang="en-US" i="1" dirty="0" smtClean="0"/>
              <a:t>H</a:t>
            </a:r>
            <a:r>
              <a:rPr lang="en-US" dirty="0" smtClean="0"/>
              <a:t> (high) and </a:t>
            </a:r>
            <a:r>
              <a:rPr lang="en-US" i="1" dirty="0" smtClean="0"/>
              <a:t>L</a:t>
            </a:r>
            <a:r>
              <a:rPr lang="en-US" dirty="0" smtClean="0"/>
              <a:t> (low)</a:t>
            </a:r>
          </a:p>
          <a:p>
            <a:pPr lvl="1"/>
            <a:r>
              <a:rPr lang="en-US" dirty="0" smtClean="0"/>
              <a:t>Flow from </a:t>
            </a:r>
            <a:r>
              <a:rPr lang="en-US" i="1" dirty="0" smtClean="0"/>
              <a:t>H</a:t>
            </a:r>
            <a:r>
              <a:rPr lang="en-US" dirty="0" smtClean="0"/>
              <a:t> to </a:t>
            </a:r>
            <a:r>
              <a:rPr lang="en-US" i="1" dirty="0" smtClean="0"/>
              <a:t>L</a:t>
            </a:r>
            <a:r>
              <a:rPr lang="en-US" dirty="0" smtClean="0"/>
              <a:t> is not allowed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46059" y="3740494"/>
            <a:ext cx="434734" cy="1223665"/>
            <a:chOff x="4800600" y="3429000"/>
            <a:chExt cx="434734" cy="1223665"/>
          </a:xfrm>
        </p:grpSpPr>
        <p:sp>
          <p:nvSpPr>
            <p:cNvPr id="4" name="TextBox 3"/>
            <p:cNvSpPr txBox="1"/>
            <p:nvPr/>
          </p:nvSpPr>
          <p:spPr>
            <a:xfrm>
              <a:off x="4800600" y="34290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sz="2400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2660" y="419100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L</a:t>
              </a:r>
              <a:endParaRPr lang="en-US" sz="2400" i="1" dirty="0"/>
            </a:p>
          </p:txBody>
        </p: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5017967" y="3890665"/>
              <a:ext cx="0" cy="3003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52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8522</TotalTime>
  <Words>2471</Words>
  <Application>Microsoft Office PowerPoint</Application>
  <PresentationFormat>On-screen Show (4:3)</PresentationFormat>
  <Paragraphs>607</Paragraphs>
  <Slides>72</Slides>
  <Notes>3</Notes>
  <HiddenSlides>44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Urban</vt:lpstr>
      <vt:lpstr>IFC Inside: Retrofitting Languages with Dynamic Information Flow Control</vt:lpstr>
      <vt:lpstr>Motivating Example: Web Security</vt:lpstr>
      <vt:lpstr>Web Security Today</vt:lpstr>
      <vt:lpstr>Possible Solution: IFC</vt:lpstr>
      <vt:lpstr>What kind of IFC?</vt:lpstr>
      <vt:lpstr>Coarse-grained IFC</vt:lpstr>
      <vt:lpstr>This Talk</vt:lpstr>
      <vt:lpstr>Approach Overview</vt:lpstr>
      <vt:lpstr>IFC language</vt:lpstr>
      <vt:lpstr>IFC language: labels</vt:lpstr>
      <vt:lpstr>IFC language: sandboxing</vt:lpstr>
      <vt:lpstr>Inter-task communication</vt:lpstr>
      <vt:lpstr>Inter-task communication</vt:lpstr>
      <vt:lpstr>Formal treatment</vt:lpstr>
      <vt:lpstr>What is a programming language?</vt:lpstr>
      <vt:lpstr>Example: Mini-ECMAScript</vt:lpstr>
      <vt:lpstr>Notation</vt:lpstr>
      <vt:lpstr>IFC language</vt:lpstr>
      <vt:lpstr>Embedding [Matthews and Findler, POPL’07]</vt:lpstr>
      <vt:lpstr>Sandboxing</vt:lpstr>
      <vt:lpstr>Security Guarantees</vt:lpstr>
      <vt:lpstr>Security Guarantees</vt:lpstr>
      <vt:lpstr>Erasure function</vt:lpstr>
      <vt:lpstr>Termination sensitive non-interference (TSNI)</vt:lpstr>
      <vt:lpstr>Practicality</vt:lpstr>
      <vt:lpstr>Modifying the Combined Language</vt:lpstr>
      <vt:lpstr>Summary So Far</vt:lpstr>
      <vt:lpstr>Implementation</vt:lpstr>
      <vt:lpstr>Separation Facilitates Safe Design</vt:lpstr>
      <vt:lpstr>Conclusions</vt:lpstr>
      <vt:lpstr>Thank you.</vt:lpstr>
      <vt:lpstr>PowerPoint Presentation</vt:lpstr>
      <vt:lpstr>PowerPoint Presentation</vt:lpstr>
      <vt:lpstr>Example: security on the web</vt:lpstr>
      <vt:lpstr>Current situation</vt:lpstr>
      <vt:lpstr>Concrete Example</vt:lpstr>
      <vt:lpstr>Why isn’t everyone using IFC?</vt:lpstr>
      <vt:lpstr>Coarse-grained IFC</vt:lpstr>
      <vt:lpstr>Advantages of coarse-grained IFC</vt:lpstr>
      <vt:lpstr>Goals</vt:lpstr>
      <vt:lpstr>Approach Overview</vt:lpstr>
      <vt:lpstr>IFC language</vt:lpstr>
      <vt:lpstr>IFC language: labels</vt:lpstr>
      <vt:lpstr>IFC language: sandboxing</vt:lpstr>
      <vt:lpstr>Inter-task communication</vt:lpstr>
      <vt:lpstr>Inter-task communication</vt:lpstr>
      <vt:lpstr>Formal treatment</vt:lpstr>
      <vt:lpstr>What is a programming language?</vt:lpstr>
      <vt:lpstr>Example: Mini-ECMAScript</vt:lpstr>
      <vt:lpstr>Notation</vt:lpstr>
      <vt:lpstr>IFC language</vt:lpstr>
      <vt:lpstr>Embedding [Matthews and Findler, POPL’07]</vt:lpstr>
      <vt:lpstr>Sandboxing</vt:lpstr>
      <vt:lpstr>Security Guarantees</vt:lpstr>
      <vt:lpstr>Erasure function</vt:lpstr>
      <vt:lpstr>Termination sensitive non-interference (TSNI)</vt:lpstr>
      <vt:lpstr>Real world examples</vt:lpstr>
      <vt:lpstr>COWL [OSDI’14]</vt:lpstr>
      <vt:lpstr>Password strength checker in COWL</vt:lpstr>
      <vt:lpstr>Conclusions</vt:lpstr>
      <vt:lpstr>Thank you.</vt:lpstr>
      <vt:lpstr>Basic rules</vt:lpstr>
      <vt:lpstr>Inter-task communication</vt:lpstr>
      <vt:lpstr>Embedding</vt:lpstr>
      <vt:lpstr>Sandboxing</vt:lpstr>
      <vt:lpstr>Remaining rules</vt:lpstr>
      <vt:lpstr>Scheduling policies</vt:lpstr>
      <vt:lpstr>Why IFC?</vt:lpstr>
      <vt:lpstr>Intro</vt:lpstr>
      <vt:lpstr>Motivation</vt:lpstr>
      <vt:lpstr>Backwards analysis</vt:lpstr>
      <vt:lpstr>Example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 Inside: Retrofitting Languages with Dynamic Information Flow Control</dc:title>
  <dc:creator>stefan</dc:creator>
  <cp:lastModifiedBy>stefan</cp:lastModifiedBy>
  <cp:revision>114</cp:revision>
  <dcterms:created xsi:type="dcterms:W3CDTF">2013-12-08T06:48:46Z</dcterms:created>
  <dcterms:modified xsi:type="dcterms:W3CDTF">2015-04-16T11:15:08Z</dcterms:modified>
</cp:coreProperties>
</file>