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yatt Dumas" initials="WD" lastIdx="8" clrIdx="0"/>
  <p:cmAuthor id="1" name="Mareh Agner" initials="MA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86B"/>
    <a:srgbClr val="0000FF"/>
    <a:srgbClr val="FFFFFF"/>
    <a:srgbClr val="AF1E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64" autoAdjust="0"/>
    <p:restoredTop sz="88060" autoAdjust="0"/>
  </p:normalViewPr>
  <p:slideViewPr>
    <p:cSldViewPr snapToGrid="0">
      <p:cViewPr>
        <p:scale>
          <a:sx n="70" d="100"/>
          <a:sy n="70" d="100"/>
        </p:scale>
        <p:origin x="-13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69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22903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1907 the vacuum tube made early electronics possible. The vacuum tube controlled the flow of electricity through a vacuum sealed container.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9502-BCD4-4FB0-BE4E-C91D931E2B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54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transistor was patented in 1925, although the first working point-contact transistor was not produced until 1947. Their work on that transistor earned Shockley, Bardeen, and Brattain the Nobel prize in physics in 1956.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9502-BCD4-4FB0-BE4E-C91D931E2B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75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 tables are one common way of representing logic. Logic tables contain representations of data that can be represented in a binary fashion in any of the following ways: ON-OFF, True-False, 1-0, HIGH-LOW. We will use the HIGH-LOW representation here. Logic tables show every possible combination of inputs. For two inputs, there 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possible combinations.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51B63-F7E4-4E65-86BB-EDD3CB31AC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12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use logical statements like AND, OR, and NOT in high level programs. Pieces of hardware called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 gates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perform the same functionality at a hardware level and can be constructed from transistors and resistors. To give you a feel for how these gates can combine to make larger circuits, and even entire microchips, you will construct NAND gates using electrical components.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type of logic gate has a special symbol for use in drawing up circuit diagrams.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order to understand circuit diagrams, you will need to know these symbols. The three basic symbols are those for NOT, AND, and OR shown on this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create a symbol for a gate with an N (meaning NOT) at the beginning, you add a circle in front of the output line like the one in the NOT symbol.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exclusive can be appended to 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gates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symbol has a line intersecting both of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lines at the base of the gate. In this case an X precedes the gate name. XOR is what you commonly think of when you mean “one or the other but not both.”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51B63-F7E4-4E65-86BB-EDD3CB31AC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3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 computers use complementary metal-oxide-semiconductors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the basic electrical building block for microcontrollers like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ATMega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 on the Arduino, for RAM, and digital logic circuits. A CMOS device is itself built from transistors. Without the transistor the history of computing would look very different. The circuits you create in this activity will use transistor-transistor logic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meaning they are built from just transistors and resistors.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will contain multiple logic gates and many transistors.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ATmega48PA/88PA/168PA/328P is a low-power CMOS 8-bit microcontroller based on the AVR enhanced RISC architecture.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9502-BCD4-4FB0-BE4E-C91D931E2B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89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Xbox One contains 5 billion transistors in its CPU.</a:t>
            </a:r>
          </a:p>
          <a:p>
            <a:r>
              <a:rPr lang="en-US" dirty="0" smtClean="0"/>
              <a:t>VLSI is</a:t>
            </a:r>
            <a:r>
              <a:rPr lang="en-US" baseline="0" dirty="0" smtClean="0"/>
              <a:t> a subcategory of integrated circuit standing for Very Large Scale Integration.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9502-BCD4-4FB0-BE4E-C91D931E2B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34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microcomputer is applied to regular desktop computers, as they were much smaller than mainframes.</a:t>
            </a:r>
          </a:p>
          <a:p>
            <a:r>
              <a:rPr lang="en-US" dirty="0" smtClean="0"/>
              <a:t>The Arduino UNO is considered a </a:t>
            </a:r>
            <a:r>
              <a:rPr lang="en-US" dirty="0" err="1" smtClean="0"/>
              <a:t>nanocomputer</a:t>
            </a:r>
            <a:r>
              <a:rPr lang="en-US" dirty="0" smtClean="0"/>
              <a:t> due to its size and power.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9502-BCD4-4FB0-BE4E-C91D931E2B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2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LTW_MT_L_3C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6246479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BA66F-768A-496E-B201-B0F50C2CC72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A5C21-3EFD-42C5-84BD-6FC92D3A6C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25D9F-6402-46CD-B589-6F33F57BE9D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46C69-9418-40E3-B341-72FC08C7A56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1B712-F267-4AD1-9793-86A048F079D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0E8F6-9527-4481-96FF-48BB1CF6397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D7CA6-A1F5-49C9-A354-4074CB0AFA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3442C-F946-4817-8C5D-796044E501C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7EC1-99F6-4BB3-B26F-FC3DE3D1415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6B5AE-99B8-48C8-B463-77AB230B17B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90214-8DE6-41E0-A61B-78123E25BEB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8B3C12-BC1A-4959-8182-8B391870C7D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386B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371600" y="4370433"/>
            <a:ext cx="6400800" cy="838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800" b="1" kern="0" dirty="0" smtClean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Building Blocks:</a:t>
            </a:r>
          </a:p>
          <a:p>
            <a:pPr marL="0" indent="0" algn="ctr">
              <a:buNone/>
            </a:pPr>
            <a:endParaRPr lang="en-US" sz="3200" b="1" kern="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2800" b="1" kern="0" dirty="0" smtClean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Components and Logic</a:t>
            </a:r>
            <a:endParaRPr lang="en-US" sz="12800" b="1" kern="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 descr="C:\Users\lsmith\Dropbox\2014-15 Curriculum Release\Notes\Logos\PLTW Logo Transparent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7232"/>
            <a:ext cx="5943600" cy="19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6934200" y="6656433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Project Lead The Way, Inc.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0" y="6656433"/>
            <a:ext cx="2453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 and Software Engineering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9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upload.wikimedia.org/wikipedia/commons/thumb/e/e9/Elektronenroehren-auswahl.jpg/400px-Elektronenroehren-auswah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8959" y="1676400"/>
            <a:ext cx="6853163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3869" y="381000"/>
            <a:ext cx="62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386B"/>
                </a:solidFill>
                <a:latin typeface="Interstate Regular" pitchFamily="50" charset="0"/>
              </a:rPr>
              <a:t>Vacuum Tubes</a:t>
            </a:r>
          </a:p>
        </p:txBody>
      </p:sp>
    </p:spTree>
    <p:extLst>
      <p:ext uri="{BB962C8B-B14F-4D97-AF65-F5344CB8AC3E}">
        <p14:creationId xmlns:p14="http://schemas.microsoft.com/office/powerpoint/2010/main" xmlns="" val="261912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01" y="195810"/>
            <a:ext cx="8008883" cy="12073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Interstate Regular" pitchFamily="50" charset="0"/>
              </a:rPr>
              <a:t>Transistors</a:t>
            </a:r>
            <a:endParaRPr lang="en-US" dirty="0">
              <a:latin typeface="Interstate Regular" pitchFamily="50" charset="0"/>
            </a:endParaRPr>
          </a:p>
        </p:txBody>
      </p:sp>
      <p:pic>
        <p:nvPicPr>
          <p:cNvPr id="4" name="Picture 3" descr="File:Replica-of-first-transisto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8221"/>
            <a:ext cx="5260340" cy="4407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416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586" y="441434"/>
            <a:ext cx="6059214" cy="1085741"/>
          </a:xfrm>
        </p:spPr>
        <p:txBody>
          <a:bodyPr/>
          <a:lstStyle/>
          <a:p>
            <a:r>
              <a:rPr lang="en-US" sz="7200" dirty="0" smtClean="0"/>
              <a:t>Logic Tables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1515366" y="1706940"/>
            <a:ext cx="6257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Display input and output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Can have many inputs or just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Must display all possible outcomes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0063124"/>
              </p:ext>
            </p:extLst>
          </p:nvPr>
        </p:nvGraphicFramePr>
        <p:xfrm>
          <a:off x="1515366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 AND B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211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259" y="-78830"/>
            <a:ext cx="7520152" cy="1576248"/>
          </a:xfrm>
        </p:spPr>
        <p:txBody>
          <a:bodyPr/>
          <a:lstStyle/>
          <a:p>
            <a:r>
              <a:rPr lang="en-US" sz="7200" dirty="0" smtClean="0"/>
              <a:t>Logic Gates</a:t>
            </a:r>
            <a:endParaRPr lang="en-US" sz="7200" dirty="0"/>
          </a:p>
        </p:txBody>
      </p:sp>
      <p:pic>
        <p:nvPicPr>
          <p:cNvPr id="8" name="Picture 7" descr="AND symbo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2025" y="1850886"/>
            <a:ext cx="1459375" cy="6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R symbo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50886"/>
            <a:ext cx="1600200" cy="6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NOT symbol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8352" y="3634105"/>
            <a:ext cx="1428750" cy="70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NAND symbol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406" y="3546793"/>
            <a:ext cx="1692910" cy="79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5" descr="NOR symb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2338" y="3568619"/>
            <a:ext cx="1505902" cy="7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XOR symb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5050" y="5562600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XNOR symbo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562600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165" y="1143000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AND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4724400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XNOR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77665" y="2710317"/>
            <a:ext cx="1135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NOR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2710317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NAND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26175" y="4724400"/>
            <a:ext cx="1055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XOR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6423" y="2710317"/>
            <a:ext cx="1092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NOT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6187" y="1128889"/>
            <a:ext cx="80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3789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and TTL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740"/>
            <a:ext cx="8229600" cy="4830763"/>
          </a:xfrm>
        </p:spPr>
        <p:txBody>
          <a:bodyPr/>
          <a:lstStyle/>
          <a:p>
            <a:r>
              <a:rPr lang="en-US" dirty="0" smtClean="0"/>
              <a:t>CMOS used in Very Large Scale Integrated (</a:t>
            </a:r>
            <a:r>
              <a:rPr lang="en-US" b="1" dirty="0" smtClean="0"/>
              <a:t>VLSI</a:t>
            </a:r>
            <a:r>
              <a:rPr lang="en-US" dirty="0" smtClean="0"/>
              <a:t>) circuits like the </a:t>
            </a:r>
            <a:r>
              <a:rPr lang="en-US" dirty="0" err="1" smtClean="0"/>
              <a:t>ATMega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TTL is still used in some applications. More waste heat is generated.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3255" y="2117834"/>
            <a:ext cx="2600325" cy="17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625866"/>
            <a:ext cx="2518979" cy="188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878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Integrated Circuits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8000" cy="1524000"/>
          </a:xfrm>
        </p:spPr>
        <p:txBody>
          <a:bodyPr/>
          <a:lstStyle/>
          <a:p>
            <a:r>
              <a:rPr lang="en-US" dirty="0" smtClean="0"/>
              <a:t>Billions of transistors, small as a dime</a:t>
            </a:r>
          </a:p>
          <a:p>
            <a:r>
              <a:rPr lang="en-US" dirty="0" smtClean="0"/>
              <a:t>Used in virtually all electronics</a:t>
            </a:r>
          </a:p>
          <a:p>
            <a:endParaRPr lang="en-US" dirty="0"/>
          </a:p>
        </p:txBody>
      </p:sp>
      <p:pic>
        <p:nvPicPr>
          <p:cNvPr id="2050" name="Picture 2" descr="http://upload.wikimedia.org/wikipedia/commons/thumb/5/5c/Microchips.jpg/220px-Microchi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09800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8074" y="32861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VLSI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7411" y="4473243"/>
            <a:ext cx="6858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the most compact chips are made</a:t>
            </a:r>
          </a:p>
          <a:p>
            <a:r>
              <a:rPr lang="en-US" dirty="0" smtClean="0"/>
              <a:t>Closer components means faster speeds</a:t>
            </a:r>
          </a:p>
          <a:p>
            <a:endParaRPr lang="en-US" dirty="0"/>
          </a:p>
        </p:txBody>
      </p:sp>
      <p:pic>
        <p:nvPicPr>
          <p:cNvPr id="2052" name="Picture 4" descr="File:Diopsi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5411" y="4505327"/>
            <a:ext cx="1547312" cy="147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194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The Future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for computers to continue to observe Moore’s Law, non-traditional options are investigated</a:t>
            </a:r>
          </a:p>
          <a:p>
            <a:r>
              <a:rPr lang="en-US" dirty="0" smtClean="0"/>
              <a:t>Optoelectronics</a:t>
            </a:r>
          </a:p>
          <a:p>
            <a:r>
              <a:rPr lang="en-US" dirty="0" smtClean="0"/>
              <a:t>Nanotechnology</a:t>
            </a:r>
          </a:p>
          <a:p>
            <a:r>
              <a:rPr lang="en-US" dirty="0" smtClean="0"/>
              <a:t>Quantum Computing</a:t>
            </a:r>
            <a:endParaRPr lang="en-US" dirty="0"/>
          </a:p>
        </p:txBody>
      </p:sp>
      <p:pic>
        <p:nvPicPr>
          <p:cNvPr id="3074" name="Picture 2" descr="File:DWave 128chi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3876721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5523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8&quot; unique_id=&quot;10044&quot;&gt;&lt;/object&gt;&lt;object type=&quot;2&quot; unique_id=&quot;10045&quot;&gt;&lt;object type=&quot;3&quot; unique_id=&quot;11224&quot;&gt;&lt;property id=&quot;20148&quot; value=&quot;5&quot;/&gt;&lt;property id=&quot;20300&quot; value=&quot;Slide 1&quot;/&gt;&lt;property id=&quot;20307&quot; value=&quot;267&quot;/&gt;&lt;/object&gt;&lt;object type=&quot;3&quot; unique_id=&quot;11225&quot;&gt;&lt;property id=&quot;20148&quot; value=&quot;5&quot;/&gt;&lt;property id=&quot;20300&quot; value=&quot;Slide 2&quot;/&gt;&lt;property id=&quot;20307&quot; value=&quot;260&quot;/&gt;&lt;/object&gt;&lt;object type=&quot;3&quot; unique_id=&quot;11226&quot;&gt;&lt;property id=&quot;20148&quot; value=&quot;5&quot;/&gt;&lt;property id=&quot;20300&quot; value=&quot;Slide 3 - &amp;quot;Transistors&amp;quot;&quot;/&gt;&lt;property id=&quot;20307&quot; value=&quot;261&quot;/&gt;&lt;/object&gt;&lt;object type=&quot;3&quot; unique_id=&quot;11227&quot;&gt;&lt;property id=&quot;20148&quot; value=&quot;5&quot;/&gt;&lt;property id=&quot;20300&quot; value=&quot;Slide 4 - &amp;quot;Logic Tables&amp;quot;&quot;/&gt;&lt;property id=&quot;20307&quot; value=&quot;262&quot;/&gt;&lt;/object&gt;&lt;object type=&quot;3&quot; unique_id=&quot;11228&quot;&gt;&lt;property id=&quot;20148&quot; value=&quot;5&quot;/&gt;&lt;property id=&quot;20300&quot; value=&quot;Slide 5 - &amp;quot;Logic Gates&amp;quot;&quot;/&gt;&lt;property id=&quot;20307&quot; value=&quot;263&quot;/&gt;&lt;/object&gt;&lt;object type=&quot;3&quot; unique_id=&quot;11229&quot;&gt;&lt;property id=&quot;20148&quot; value=&quot;5&quot;/&gt;&lt;property id=&quot;20300&quot; value=&quot;Slide 6 - &amp;quot;CMOS and TTL&amp;quot;&quot;/&gt;&lt;property id=&quot;20307&quot; value=&quot;264&quot;/&gt;&lt;/object&gt;&lt;object type=&quot;3&quot; unique_id=&quot;11230&quot;&gt;&lt;property id=&quot;20148&quot; value=&quot;5&quot;/&gt;&lt;property id=&quot;20300&quot; value=&quot;Slide 7 - &amp;quot;Integrated Circuits&amp;quot;&quot;/&gt;&lt;property id=&quot;20307&quot; value=&quot;265&quot;/&gt;&lt;/object&gt;&lt;object type=&quot;3&quot; unique_id=&quot;11231&quot;&gt;&lt;property id=&quot;20148&quot; value=&quot;5&quot;/&gt;&lt;property id=&quot;20300&quot; value=&quot;Slide 8 - &amp;quot;The Future&amp;quot;&quot;/&gt;&lt;property id=&quot;20307&quot; value=&quot;26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werPointTemplateAE_2009_1217_NEW NEW 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PowerPointTemplateAE_2009_1217_NEW NEW Template</Template>
  <TotalTime>30312</TotalTime>
  <Words>640</Words>
  <Application>Microsoft Office PowerPoint</Application>
  <PresentationFormat>On-screen Show (4:3)</PresentationFormat>
  <Paragraphs>82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PowerPointTemplateAE_2009_1217_NEW NEW Template</vt:lpstr>
      <vt:lpstr>1_Custom Design</vt:lpstr>
      <vt:lpstr>Slide 1</vt:lpstr>
      <vt:lpstr>Slide 2</vt:lpstr>
      <vt:lpstr>Transistors</vt:lpstr>
      <vt:lpstr>Logic Tables</vt:lpstr>
      <vt:lpstr>Logic Gates</vt:lpstr>
      <vt:lpstr>CMOS and TTL</vt:lpstr>
      <vt:lpstr>Integrated Circuits</vt:lpstr>
      <vt:lpstr>The 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Name</dc:title>
  <dc:subject>POE - Unit x - Lesson x.y - Lesson title</dc:subject>
  <dc:creator>PLTW Computer Science</dc:creator>
  <cp:lastModifiedBy>Windows User</cp:lastModifiedBy>
  <cp:revision>309</cp:revision>
  <dcterms:created xsi:type="dcterms:W3CDTF">2010-01-04T14:07:12Z</dcterms:created>
  <dcterms:modified xsi:type="dcterms:W3CDTF">2015-09-03T19:11:06Z</dcterms:modified>
</cp:coreProperties>
</file>