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FC7DA-9A3E-4D03-AE87-EE9E8745C3EA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87626-7D12-4777-84B6-4A8F3EDBC6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397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This slide includes the solution to Resistor Value Example #3. If you print handouts, do not print this page.</a:t>
            </a:r>
          </a:p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Component Identification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Digital Electronics </a:t>
            </a:r>
            <a:r>
              <a:rPr lang="en-US" baseline="30000" dirty="0"/>
              <a:t>TM</a:t>
            </a:r>
            <a:r>
              <a:rPr lang="en-US" dirty="0"/>
              <a:t>  </a:t>
            </a:r>
          </a:p>
          <a:p>
            <a:pPr>
              <a:defRPr/>
            </a:pPr>
            <a:r>
              <a:rPr lang="en-US" dirty="0"/>
              <a:t>1.1  Foundations and The Board Game Counter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9B62C1-AEF1-497A-B173-C76BE22158D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26B-8E06-4166-83DF-C17BE9D71CD7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C075-E077-4F64-952F-16B60B9776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114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26B-8E06-4166-83DF-C17BE9D71CD7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C075-E077-4F64-952F-16B60B9776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064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26B-8E06-4166-83DF-C17BE9D71CD7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C075-E077-4F64-952F-16B60B9776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657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26B-8E06-4166-83DF-C17BE9D71CD7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C075-E077-4F64-952F-16B60B9776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08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26B-8E06-4166-83DF-C17BE9D71CD7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C075-E077-4F64-952F-16B60B9776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601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26B-8E06-4166-83DF-C17BE9D71CD7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C075-E077-4F64-952F-16B60B9776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487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26B-8E06-4166-83DF-C17BE9D71CD7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C075-E077-4F64-952F-16B60B9776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579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26B-8E06-4166-83DF-C17BE9D71CD7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C075-E077-4F64-952F-16B60B9776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26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26B-8E06-4166-83DF-C17BE9D71CD7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C075-E077-4F64-952F-16B60B9776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20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26B-8E06-4166-83DF-C17BE9D71CD7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C075-E077-4F64-952F-16B60B9776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017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26B-8E06-4166-83DF-C17BE9D71CD7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C075-E077-4F64-952F-16B60B9776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821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E26B-8E06-4166-83DF-C17BE9D71CD7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FC075-E077-4F64-952F-16B60B9776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84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335213"/>
            <a:ext cx="4038600" cy="440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mtClean="0"/>
              <a:t>Resistor Value: Example #3</a:t>
            </a:r>
          </a:p>
        </p:txBody>
      </p:sp>
      <p:sp>
        <p:nvSpPr>
          <p:cNvPr id="27652" name="Content Placeholder 3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267200" cy="1371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Example:</a:t>
            </a:r>
          </a:p>
          <a:p>
            <a:pPr marL="400050" lvl="1" indent="0">
              <a:buFontTx/>
              <a:buNone/>
            </a:pPr>
            <a:r>
              <a:rPr lang="en-US" smtClean="0"/>
              <a:t>Determine the color bands for a 1.5 K</a:t>
            </a:r>
            <a:r>
              <a:rPr lang="en-US" smtClean="0">
                <a:sym typeface="Symbol" pitchFamily="18" charset="2"/>
              </a:rPr>
              <a:t>   5% resistor.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4BC3F-C6EA-49A9-9BEE-6F27E8C944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7654" name="Content Placeholder 36"/>
          <p:cNvSpPr txBox="1">
            <a:spLocks/>
          </p:cNvSpPr>
          <p:nvPr/>
        </p:nvSpPr>
        <p:spPr bwMode="auto">
          <a:xfrm>
            <a:off x="457200" y="2667000"/>
            <a:ext cx="4038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sz="2800"/>
              <a:t>Solution:</a:t>
            </a:r>
          </a:p>
          <a:p>
            <a:pPr marL="400050" lvl="1" eaLnBrk="0" hangingPunct="0">
              <a:spcAft>
                <a:spcPts val="600"/>
              </a:spcAft>
            </a:pPr>
            <a:r>
              <a:rPr lang="en-US" sz="2000"/>
              <a:t>1.5 K </a:t>
            </a:r>
            <a:r>
              <a:rPr lang="en-US" sz="2000">
                <a:sym typeface="Symbol" pitchFamily="18" charset="2"/>
              </a:rPr>
              <a:t>  5%</a:t>
            </a:r>
          </a:p>
          <a:p>
            <a:pPr marL="400050" lvl="1" eaLnBrk="0" hangingPunct="0">
              <a:spcAft>
                <a:spcPts val="600"/>
              </a:spcAft>
            </a:pPr>
            <a:r>
              <a:rPr lang="en-US" sz="2000"/>
              <a:t>1500 </a:t>
            </a:r>
            <a:r>
              <a:rPr lang="en-US" sz="2000">
                <a:sym typeface="Symbol" pitchFamily="18" charset="2"/>
              </a:rPr>
              <a:t>  5%</a:t>
            </a:r>
          </a:p>
          <a:p>
            <a:pPr marL="400050" lvl="1" eaLnBrk="0" hangingPunct="0">
              <a:spcAft>
                <a:spcPts val="600"/>
              </a:spcAft>
            </a:pPr>
            <a:r>
              <a:rPr lang="en-US" sz="2000">
                <a:sym typeface="Symbol" pitchFamily="18" charset="2"/>
              </a:rPr>
              <a:t>15 x 100   5%</a:t>
            </a:r>
          </a:p>
          <a:p>
            <a:pPr marL="400050" lvl="1" eaLnBrk="0" hangingPunct="0">
              <a:spcAft>
                <a:spcPts val="600"/>
              </a:spcAft>
            </a:pPr>
            <a:r>
              <a:rPr lang="en-US" sz="2000">
                <a:sym typeface="Symbol" pitchFamily="18" charset="2"/>
              </a:rPr>
              <a:t>	1:	Brown</a:t>
            </a:r>
          </a:p>
          <a:p>
            <a:pPr marL="400050" lvl="1" eaLnBrk="0" hangingPunct="0">
              <a:spcAft>
                <a:spcPts val="600"/>
              </a:spcAft>
            </a:pPr>
            <a:r>
              <a:rPr lang="en-US" sz="2000">
                <a:sym typeface="Symbol" pitchFamily="18" charset="2"/>
              </a:rPr>
              <a:t>	5:	Green</a:t>
            </a:r>
          </a:p>
          <a:p>
            <a:pPr marL="400050" lvl="1" eaLnBrk="0" hangingPunct="0">
              <a:spcAft>
                <a:spcPts val="600"/>
              </a:spcAft>
            </a:pPr>
            <a:r>
              <a:rPr lang="en-US" sz="2000">
                <a:sym typeface="Symbol" pitchFamily="18" charset="2"/>
              </a:rPr>
              <a:t>	100:	Red</a:t>
            </a:r>
          </a:p>
          <a:p>
            <a:pPr marL="400050" lvl="1" eaLnBrk="0" hangingPunct="0">
              <a:spcAft>
                <a:spcPts val="600"/>
              </a:spcAft>
            </a:pPr>
            <a:r>
              <a:rPr lang="en-US" sz="2000">
                <a:sym typeface="Symbol" pitchFamily="18" charset="2"/>
              </a:rPr>
              <a:t>	5%:	Gold</a:t>
            </a:r>
            <a:endParaRPr lang="en-US" sz="2400">
              <a:sym typeface="Symbol" pitchFamily="18" charset="2"/>
            </a:endParaRPr>
          </a:p>
          <a:p>
            <a:pPr marL="400050" lvl="1" eaLnBrk="0" hangingPunct="0">
              <a:spcBef>
                <a:spcPct val="20000"/>
              </a:spcBef>
            </a:pPr>
            <a:endParaRPr lang="en-US" sz="2400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908550" y="1447800"/>
            <a:ext cx="3886200" cy="1254125"/>
            <a:chOff x="4908475" y="1447800"/>
            <a:chExt cx="3886200" cy="1254825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908475" y="1676528"/>
              <a:ext cx="3886200" cy="762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6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5891138" y="1447800"/>
              <a:ext cx="1981200" cy="533698"/>
            </a:xfrm>
            <a:prstGeom prst="roundRect">
              <a:avLst/>
            </a:prstGeom>
            <a:solidFill>
              <a:srgbClr val="FFCC99"/>
            </a:solidFill>
            <a:ln w="12700">
              <a:solidFill>
                <a:srgbClr val="FFCC66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5884788" y="1447800"/>
              <a:ext cx="1981200" cy="533698"/>
            </a:xfrm>
            <a:prstGeom prst="roundRect">
              <a:avLst/>
            </a:prstGeom>
            <a:noFill/>
            <a:ln w="12700">
              <a:solidFill>
                <a:srgbClr val="FFCC66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1525" y="23976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43538" y="23976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34125" y="23976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48525" y="23976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Elbow Connector 30"/>
            <p:cNvCxnSpPr>
              <a:stCxn id="27" idx="0"/>
            </p:cNvCxnSpPr>
            <p:nvPr/>
          </p:nvCxnSpPr>
          <p:spPr>
            <a:xfrm rot="5400000" flipH="1" flipV="1">
              <a:off x="5636228" y="1907795"/>
              <a:ext cx="416157" cy="5635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8" idx="0"/>
              <a:endCxn id="37" idx="2"/>
            </p:cNvCxnSpPr>
            <p:nvPr/>
          </p:nvCxnSpPr>
          <p:spPr>
            <a:xfrm rot="5400000" flipH="1" flipV="1">
              <a:off x="6216459" y="2189577"/>
              <a:ext cx="416157" cy="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29" idx="0"/>
              <a:endCxn id="38" idx="2"/>
            </p:cNvCxnSpPr>
            <p:nvPr/>
          </p:nvCxnSpPr>
          <p:spPr>
            <a:xfrm rot="16200000" flipV="1">
              <a:off x="6811771" y="1894302"/>
              <a:ext cx="416157" cy="5905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30" idx="0"/>
              <a:endCxn id="35" idx="2"/>
            </p:cNvCxnSpPr>
            <p:nvPr/>
          </p:nvCxnSpPr>
          <p:spPr>
            <a:xfrm rot="16200000" flipV="1">
              <a:off x="7680134" y="1848264"/>
              <a:ext cx="416157" cy="6826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7456488" y="1447800"/>
            <a:ext cx="182562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332538" y="1447800"/>
            <a:ext cx="182562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632575" y="1447800"/>
            <a:ext cx="18256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?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129213" y="3889375"/>
            <a:ext cx="822325" cy="319088"/>
          </a:xfrm>
          <a:prstGeom prst="roundRect">
            <a:avLst/>
          </a:prstGeom>
          <a:ln w="28575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024563" y="5138738"/>
            <a:ext cx="822325" cy="320675"/>
          </a:xfrm>
          <a:prstGeom prst="roundRect">
            <a:avLst/>
          </a:prstGeom>
          <a:ln w="28575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926263" y="4203700"/>
            <a:ext cx="822325" cy="320675"/>
          </a:xfrm>
          <a:prstGeom prst="roundRect">
            <a:avLst/>
          </a:prstGeom>
          <a:ln w="28575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7826375" y="3262313"/>
            <a:ext cx="823913" cy="320675"/>
          </a:xfrm>
          <a:prstGeom prst="roundRect">
            <a:avLst/>
          </a:prstGeom>
          <a:ln w="28575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032500" y="1447800"/>
            <a:ext cx="18256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?</a:t>
            </a:r>
          </a:p>
        </p:txBody>
      </p:sp>
      <p:pic>
        <p:nvPicPr>
          <p:cNvPr id="27664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5867400"/>
            <a:ext cx="32004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531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92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Resistor Value: Example #3</vt:lpstr>
    </vt:vector>
  </TitlesOfParts>
  <Company>hickmanmills c-1 schools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Resistor Value: Example #3</dc:title>
  <dc:creator>PLTW Computer Science</dc:creator>
  <cp:lastModifiedBy>Windows User</cp:lastModifiedBy>
  <cp:revision>1</cp:revision>
  <dcterms:created xsi:type="dcterms:W3CDTF">2014-05-13T20:01:04Z</dcterms:created>
  <dcterms:modified xsi:type="dcterms:W3CDTF">2015-09-03T19:10:54Z</dcterms:modified>
</cp:coreProperties>
</file>