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AA25-DA4F-41AC-9396-1842F97FB35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810D-516D-4B66-A99F-46A4EEC382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9BCD2-CC2D-46B4-8CBB-364B4D8E3EC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Unpublished work © 2013 Project Lead The Way, Inc.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47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41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4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41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primarily in printing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lsmith\Dropbox\2014-15 Curriculum Release\Notes\Logos\PLTW Logo Transparen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324600" y="6629400"/>
            <a:ext cx="2819400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Project Lead The Way, Inc.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10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D714-A963-4455-A0D3-E848925F1B8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8161-BD97-4C96-8A21-7D11A0F43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Project Lead The Way, Inc.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343400"/>
            <a:ext cx="64008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# Systems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3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Decimal is Base 10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2138543"/>
              </p:ext>
            </p:extLst>
          </p:nvPr>
        </p:nvGraphicFramePr>
        <p:xfrm>
          <a:off x="711200" y="2641601"/>
          <a:ext cx="8153401" cy="3979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6048"/>
                <a:gridCol w="800881"/>
                <a:gridCol w="1042811"/>
                <a:gridCol w="857887"/>
                <a:gridCol w="857887"/>
                <a:gridCol w="857887"/>
              </a:tblGrid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Example digits: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9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7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Place values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1000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Powers of 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ten: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r>
                        <a:rPr lang="en-US" sz="2800" baseline="300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9000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40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7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4500" y="1320800"/>
            <a:ext cx="8229600" cy="4525963"/>
          </a:xfrm>
        </p:spPr>
        <p:txBody>
          <a:bodyPr/>
          <a:lstStyle/>
          <a:p>
            <a:r>
              <a:rPr lang="en-US" smtClean="0">
                <a:latin typeface="Georgia" panose="02040502050405020303" pitchFamily="18" charset="0"/>
              </a:rPr>
              <a:t>Ten digits: 0123456789</a:t>
            </a:r>
          </a:p>
          <a:p>
            <a:r>
              <a:rPr lang="en-US" smtClean="0">
                <a:latin typeface="Georgia" panose="02040502050405020303" pitchFamily="18" charset="0"/>
              </a:rPr>
              <a:t>Why is </a:t>
            </a:r>
            <a:r>
              <a:rPr lang="en-US" smtClean="0">
                <a:latin typeface="+mj-lt"/>
              </a:rPr>
              <a:t>9047</a:t>
            </a:r>
            <a:r>
              <a:rPr lang="en-US" smtClean="0">
                <a:latin typeface="Georgia" panose="02040502050405020303" pitchFamily="18" charset="0"/>
              </a:rPr>
              <a:t> nine thousand forty seven?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Georgia" panose="02040502050405020303" pitchFamily="18" charset="0"/>
              </a:rPr>
              <a:t>Binary is Base 2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3061464"/>
              </p:ext>
            </p:extLst>
          </p:nvPr>
        </p:nvGraphicFramePr>
        <p:xfrm>
          <a:off x="711200" y="2641601"/>
          <a:ext cx="8153401" cy="3979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6048"/>
                <a:gridCol w="800881"/>
                <a:gridCol w="1042811"/>
                <a:gridCol w="857887"/>
                <a:gridCol w="857887"/>
                <a:gridCol w="857887"/>
              </a:tblGrid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Example digits: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Place values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8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Powers of 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two: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baseline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baseline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baseline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8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2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4500" y="1320801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eorgia" panose="02040502050405020303" pitchFamily="18" charset="0"/>
              </a:rPr>
              <a:t>Two digits: 0 and 1</a:t>
            </a:r>
          </a:p>
          <a:p>
            <a:r>
              <a:rPr lang="en-US">
                <a:latin typeface="Georgia" panose="02040502050405020303" pitchFamily="18" charset="0"/>
              </a:rPr>
              <a:t>Why is </a:t>
            </a:r>
            <a:r>
              <a:rPr lang="en-US"/>
              <a:t>1011</a:t>
            </a:r>
            <a:r>
              <a:rPr lang="en-US">
                <a:latin typeface="Georgia" panose="02040502050405020303" pitchFamily="18" charset="0"/>
              </a:rPr>
              <a:t> eleven?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61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Georgia" panose="02040502050405020303" pitchFamily="18" charset="0"/>
              </a:rPr>
              <a:t>Hexadecimal is Base 16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4158392"/>
              </p:ext>
            </p:extLst>
          </p:nvPr>
        </p:nvGraphicFramePr>
        <p:xfrm>
          <a:off x="272143" y="2641601"/>
          <a:ext cx="8592459" cy="3979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6579"/>
                <a:gridCol w="1250438"/>
                <a:gridCol w="1123190"/>
                <a:gridCol w="1021336"/>
                <a:gridCol w="786832"/>
                <a:gridCol w="904084"/>
              </a:tblGrid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Example digits: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2</a:t>
                      </a:r>
                      <a:endParaRPr lang="en-US" sz="2800" u="none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F</a:t>
                      </a:r>
                      <a:endParaRPr lang="en-US" sz="2800" u="none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u="none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</a:rPr>
                        <a:t>A</a:t>
                      </a:r>
                      <a:endParaRPr lang="en-US" sz="2800" u="none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Place values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65536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4096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256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</a:rPr>
                        <a:t>16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Powers of 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sixteen: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800" baseline="300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US" sz="280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4</a:t>
                      </a:r>
                      <a:endParaRPr lang="en-US" sz="2800" baseline="300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3</a:t>
                      </a:r>
                      <a:endParaRPr lang="en-US" sz="2800" baseline="300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16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2</a:t>
                      </a:r>
                      <a:endParaRPr lang="en-US" sz="2800" baseline="300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8192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3840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48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Times New Roman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4500" y="1320801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Georgia" panose="02040502050405020303" pitchFamily="18" charset="0"/>
              </a:rPr>
              <a:t>Sixteen digits: 0123456789ABCDEF</a:t>
            </a:r>
          </a:p>
          <a:p>
            <a:r>
              <a:rPr lang="en-US" dirty="0">
                <a:latin typeface="Georgia" panose="02040502050405020303" pitchFamily="18" charset="0"/>
              </a:rPr>
              <a:t>Why is </a:t>
            </a:r>
            <a:r>
              <a:rPr lang="en-US" dirty="0" smtClean="0"/>
              <a:t>3A</a:t>
            </a:r>
            <a:r>
              <a:rPr lang="en-US" dirty="0" smtClean="0">
                <a:latin typeface="Georgia" panose="02040502050405020303" pitchFamily="18" charset="0"/>
              </a:rPr>
              <a:t> fifty eight?</a:t>
            </a:r>
            <a:endParaRPr lang="en-US" dirty="0">
              <a:latin typeface="Georgia" panose="02040502050405020303" pitchFamily="18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27692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vs.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– single piece of information</a:t>
            </a:r>
          </a:p>
          <a:p>
            <a:r>
              <a:rPr lang="en-US" dirty="0" smtClean="0"/>
              <a:t>Byte – 8 bits of information</a:t>
            </a:r>
          </a:p>
          <a:p>
            <a:r>
              <a:rPr lang="en-US" dirty="0" smtClean="0"/>
              <a:t>Base 2 – Comprised of 2 discrete values</a:t>
            </a:r>
          </a:p>
          <a:p>
            <a:r>
              <a:rPr lang="en-US" dirty="0" smtClean="0"/>
              <a:t>Easily converted to hexadecimal</a:t>
            </a:r>
          </a:p>
          <a:p>
            <a:r>
              <a:rPr lang="en-US" dirty="0" smtClean="0"/>
              <a:t>Need to do more than just calculations</a:t>
            </a:r>
          </a:p>
          <a:p>
            <a:r>
              <a:rPr lang="en-US" dirty="0" smtClean="0"/>
              <a:t>Windows, Java, etc., moved to 16-bit characters long ago.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Georgia" panose="02040502050405020303" pitchFamily="18" charset="0"/>
              </a:rPr>
              <a:t>Color = RGB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Three numbers (typically each a byte, 0 to 255) for red, blue, and green brightness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6510" y="2654298"/>
            <a:ext cx="4314190" cy="3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77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Georgia" panose="02040502050405020303" pitchFamily="18" charset="0"/>
              </a:rPr>
              <a:t>Color = RGB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15" y="2527298"/>
            <a:ext cx="431419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Primary Colors: 	Red 		(255, 0, 0)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				Green 	(0, 255, 0)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 smtClean="0">
                <a:latin typeface="Georgia" panose="02040502050405020303" pitchFamily="18" charset="0"/>
              </a:rPr>
              <a:t>			Blue		(0, 0, 255)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2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Georgia" panose="02040502050405020303" pitchFamily="18" charset="0"/>
              </a:rPr>
              <a:t>Color = RGB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15" y="2527298"/>
            <a:ext cx="431419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Secondary Colors: 	Magenta	(255, 0, 255)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				Cyan		(0, 255, 255)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 smtClean="0">
                <a:latin typeface="Georgia" panose="02040502050405020303" pitchFamily="18" charset="0"/>
              </a:rPr>
              <a:t>			Yellow	(255, 255, 0)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Decimal is Base 10</vt:lpstr>
      <vt:lpstr>Binary is Base 2</vt:lpstr>
      <vt:lpstr>Hexadecimal is Base 16</vt:lpstr>
      <vt:lpstr>Bit vs. Byte</vt:lpstr>
      <vt:lpstr>Color = RGB</vt:lpstr>
      <vt:lpstr>Color = RGB</vt:lpstr>
      <vt:lpstr>Color = RGB</vt:lpstr>
    </vt:vector>
  </TitlesOfParts>
  <Company>Pittsford Central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2015-10-06T17:25:51Z</dcterms:created>
  <dcterms:modified xsi:type="dcterms:W3CDTF">2015-10-06T17:26:30Z</dcterms:modified>
</cp:coreProperties>
</file>