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99" r:id="rId6"/>
    <p:sldId id="267" r:id="rId7"/>
    <p:sldId id="268" r:id="rId8"/>
    <p:sldId id="269" r:id="rId9"/>
    <p:sldId id="270" r:id="rId10"/>
    <p:sldId id="262" r:id="rId11"/>
    <p:sldId id="260" r:id="rId12"/>
    <p:sldId id="276" r:id="rId13"/>
    <p:sldId id="263" r:id="rId14"/>
    <p:sldId id="271" r:id="rId15"/>
    <p:sldId id="277" r:id="rId16"/>
    <p:sldId id="279" r:id="rId17"/>
    <p:sldId id="278" r:id="rId18"/>
    <p:sldId id="280" r:id="rId19"/>
    <p:sldId id="285" r:id="rId20"/>
    <p:sldId id="281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82" r:id="rId30"/>
    <p:sldId id="300" r:id="rId31"/>
    <p:sldId id="283" r:id="rId32"/>
    <p:sldId id="296" r:id="rId33"/>
    <p:sldId id="297" r:id="rId34"/>
  </p:sldIdLst>
  <p:sldSz cx="9144000" cy="6858000" type="screen4x3"/>
  <p:notesSz cx="6669088" cy="9918700"/>
  <p:custDataLst>
    <p:tags r:id="rId3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5637" autoAdjust="0"/>
  </p:normalViewPr>
  <p:slideViewPr>
    <p:cSldViewPr snapToGrid="0">
      <p:cViewPr varScale="1">
        <p:scale>
          <a:sx n="97" d="100"/>
          <a:sy n="97" d="100"/>
        </p:scale>
        <p:origin x="10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5935"/>
          </a:xfrm>
          <a:prstGeom prst="rect">
            <a:avLst/>
          </a:prstGeom>
        </p:spPr>
        <p:txBody>
          <a:bodyPr vert="horz" lIns="90800" tIns="45400" rIns="90800" bIns="4540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5935"/>
          </a:xfrm>
          <a:prstGeom prst="rect">
            <a:avLst/>
          </a:prstGeom>
        </p:spPr>
        <p:txBody>
          <a:bodyPr vert="horz" lIns="90800" tIns="45400" rIns="90800" bIns="45400" rtlCol="0"/>
          <a:lstStyle>
            <a:lvl1pPr algn="r">
              <a:defRPr sz="1200"/>
            </a:lvl1pPr>
          </a:lstStyle>
          <a:p>
            <a:fld id="{FB747793-A6CF-463C-8850-22E62DF7C0CF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889938" cy="495935"/>
          </a:xfrm>
          <a:prstGeom prst="rect">
            <a:avLst/>
          </a:prstGeom>
        </p:spPr>
        <p:txBody>
          <a:bodyPr vert="horz" lIns="90800" tIns="45400" rIns="90800" bIns="4540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1044"/>
            <a:ext cx="2889938" cy="495935"/>
          </a:xfrm>
          <a:prstGeom prst="rect">
            <a:avLst/>
          </a:prstGeom>
        </p:spPr>
        <p:txBody>
          <a:bodyPr vert="horz" lIns="90800" tIns="45400" rIns="90800" bIns="45400" rtlCol="0" anchor="b"/>
          <a:lstStyle>
            <a:lvl1pPr algn="r">
              <a:defRPr sz="1200"/>
            </a:lvl1pPr>
          </a:lstStyle>
          <a:p>
            <a:fld id="{E4052697-5092-4E84-83F2-619FE673D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58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021A-D2C8-4A78-9DF5-9CEE895D4D7B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39838"/>
            <a:ext cx="4465638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73613"/>
            <a:ext cx="5335588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181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E36E-2154-4FAC-BCAD-4B928C8DE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74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сервер, который позволяет управлять браузером с удалённой машины, по сети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Сначала на той машине, где должен работать браузер, устанавливается и запускается сервер. Затем на другой машине (технически можно и на той же самой, конечно) запускается программа, которая, используя специальный драйвер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RemoteWebDriver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соединяется с сервером и отправляет ему команды. Он в свою очередь запускает браузер и выполняет в нём эти команды, используя драйвер, соответствующий этому браузеру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EE36E-2154-4FAC-BCAD-4B928C8DE27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36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EE36E-2154-4FAC-BCAD-4B928C8DE27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97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EE36E-2154-4FAC-BCAD-4B928C8DE27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5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7468-4962-4129-BAFE-CA726B9C6FB1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6228-DCF1-471F-BF03-E7F9DA956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18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7468-4962-4129-BAFE-CA726B9C6FB1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6228-DCF1-471F-BF03-E7F9DA956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4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7468-4962-4129-BAFE-CA726B9C6FB1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6228-DCF1-471F-BF03-E7F9DA956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0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7468-4962-4129-BAFE-CA726B9C6FB1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6228-DCF1-471F-BF03-E7F9DA956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76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7468-4962-4129-BAFE-CA726B9C6FB1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6228-DCF1-471F-BF03-E7F9DA956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0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7468-4962-4129-BAFE-CA726B9C6FB1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6228-DCF1-471F-BF03-E7F9DA956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83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7468-4962-4129-BAFE-CA726B9C6FB1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6228-DCF1-471F-BF03-E7F9DA956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90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7468-4962-4129-BAFE-CA726B9C6FB1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6228-DCF1-471F-BF03-E7F9DA956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1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7468-4962-4129-BAFE-CA726B9C6FB1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6228-DCF1-471F-BF03-E7F9DA956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49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7468-4962-4129-BAFE-CA726B9C6FB1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6228-DCF1-471F-BF03-E7F9DA956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48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7468-4962-4129-BAFE-CA726B9C6FB1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6228-DCF1-471F-BF03-E7F9DA956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4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7468-4962-4129-BAFE-CA726B9C6FB1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76228-DCF1-471F-BF03-E7F9DA956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webdriv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Selenium 2 WebDriver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WebDriver</a:t>
            </a:r>
            <a:r>
              <a:rPr lang="ru-RU" dirty="0" smtClean="0"/>
              <a:t> — автоматизация посложнее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WebDriver — </a:t>
            </a:r>
            <a:r>
              <a:rPr lang="ru-RU" dirty="0" smtClean="0"/>
              <a:t>интерфейс для взаимодействия программ/скриптов с браузером. Он не зависит от платформы и языка программирования.</a:t>
            </a:r>
            <a:r>
              <a:rPr lang="en-US" dirty="0" smtClean="0"/>
              <a:t> </a:t>
            </a:r>
            <a:r>
              <a:rPr lang="ru-RU" dirty="0" smtClean="0"/>
              <a:t>Для разных ЯП есть свои реализации.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WebDriver </a:t>
            </a:r>
            <a:r>
              <a:rPr lang="ru-RU" dirty="0" smtClean="0"/>
              <a:t>позволяет управлять браузером и определять его состояние. </a:t>
            </a:r>
            <a:r>
              <a:rPr lang="en-US" dirty="0" smtClean="0"/>
              <a:t>WD </a:t>
            </a:r>
            <a:r>
              <a:rPr lang="ru-RU" dirty="0" smtClean="0"/>
              <a:t>может использоваться для различных целей, но создавался именно как средство для автоматизированного тестирования веб-приложений.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Подробности — </a:t>
            </a:r>
            <a:r>
              <a:rPr lang="ru-RU" dirty="0" smtClean="0">
                <a:hlinkClick r:id="rId2"/>
              </a:rPr>
              <a:t>на сайте </a:t>
            </a:r>
            <a:r>
              <a:rPr lang="en-US" dirty="0" smtClean="0">
                <a:hlinkClick r:id="rId2"/>
              </a:rPr>
              <a:t>W3C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703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WebDriver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9" y="1173753"/>
            <a:ext cx="6448675" cy="5087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6665" y="6311927"/>
            <a:ext cx="384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+ </a:t>
            </a:r>
            <a:r>
              <a:rPr lang="en-US" dirty="0" err="1" smtClean="0"/>
              <a:t>PyUnit</a:t>
            </a:r>
            <a:r>
              <a:rPr lang="en-US" dirty="0" smtClean="0"/>
              <a:t> + Selenium </a:t>
            </a:r>
            <a:r>
              <a:rPr lang="en-US" dirty="0" err="1" smtClean="0"/>
              <a:t>WebDriver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4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oftware-testing.ru/images/stories/library/barancev/what_is_selenium/selenium_webdriver_par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2" y="247919"/>
            <a:ext cx="8686490" cy="62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9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WebDriver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778342"/>
              </p:ext>
            </p:extLst>
          </p:nvPr>
        </p:nvGraphicFramePr>
        <p:xfrm>
          <a:off x="285749" y="1690689"/>
          <a:ext cx="5953126" cy="265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2051"/>
                <a:gridCol w="479107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Browsers</a:t>
                      </a:r>
                      <a:endParaRPr lang="ru-RU" sz="2000" dirty="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HtmlUnit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WebDriver driver = new </a:t>
                      </a:r>
                      <a:r>
                        <a:rPr lang="en-US" sz="1800" dirty="0" err="1" smtClean="0"/>
                        <a:t>HtmlUnitDriver</a:t>
                      </a:r>
                      <a:r>
                        <a:rPr lang="en-US" sz="1800" dirty="0" smtClean="0"/>
                        <a:t>();</a:t>
                      </a:r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Firefox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WebDriver driver = new </a:t>
                      </a:r>
                      <a:r>
                        <a:rPr lang="en-US" sz="1800" dirty="0" err="1" smtClean="0"/>
                        <a:t>FirefoxDriver</a:t>
                      </a:r>
                      <a:r>
                        <a:rPr lang="en-US" sz="1800" dirty="0" smtClean="0"/>
                        <a:t>();</a:t>
                      </a:r>
                      <a:endParaRPr lang="ru-RU" sz="1800" dirty="0" smtClean="0"/>
                    </a:p>
                    <a:p>
                      <a:pPr algn="ctr"/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WebDriver driver = new </a:t>
                      </a:r>
                      <a:r>
                        <a:rPr lang="en-US" sz="1800" dirty="0" err="1" smtClean="0"/>
                        <a:t>InternetExplorerDriver</a:t>
                      </a:r>
                      <a:r>
                        <a:rPr lang="en-US" sz="1800" dirty="0" smtClean="0"/>
                        <a:t>();</a:t>
                      </a:r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WebDriver driver = new </a:t>
                      </a:r>
                      <a:r>
                        <a:rPr lang="en-US" sz="1800" dirty="0" err="1" smtClean="0"/>
                        <a:t>OperaDriver</a:t>
                      </a:r>
                      <a:r>
                        <a:rPr lang="en-US" sz="1800" dirty="0" smtClean="0"/>
                        <a:t>();</a:t>
                      </a:r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Chrome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WebDriver driver = new </a:t>
                      </a:r>
                      <a:r>
                        <a:rPr lang="en-US" sz="1800" dirty="0" err="1" smtClean="0"/>
                        <a:t>ChromeDriver</a:t>
                      </a:r>
                      <a:r>
                        <a:rPr lang="en-US" sz="1800" dirty="0" smtClean="0"/>
                        <a:t>();</a:t>
                      </a:r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899853"/>
              </p:ext>
            </p:extLst>
          </p:nvPr>
        </p:nvGraphicFramePr>
        <p:xfrm>
          <a:off x="6419850" y="1690689"/>
          <a:ext cx="2286000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Languages</a:t>
                      </a:r>
                      <a:endParaRPr lang="ru-RU" sz="20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Java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C#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Python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Ruby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JavaScript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38875" y="4257675"/>
            <a:ext cx="277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неофициальные реализации для </a:t>
            </a:r>
            <a:r>
              <a:rPr lang="en-US" dirty="0" smtClean="0"/>
              <a:t>PHP </a:t>
            </a:r>
            <a:r>
              <a:rPr lang="ru-RU" dirty="0" smtClean="0"/>
              <a:t>и </a:t>
            </a:r>
            <a:r>
              <a:rPr lang="en-US" dirty="0" smtClean="0"/>
              <a:t>Perl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49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Server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1462087"/>
            <a:ext cx="5124450" cy="5000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24325" y="4222751"/>
            <a:ext cx="908050" cy="5206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Line Callout 2 (Accent Bar) 6"/>
          <p:cNvSpPr/>
          <p:nvPr/>
        </p:nvSpPr>
        <p:spPr>
          <a:xfrm>
            <a:off x="6076950" y="4181476"/>
            <a:ext cx="3067050" cy="590550"/>
          </a:xfrm>
          <a:prstGeom prst="accentCallout2">
            <a:avLst>
              <a:gd name="adj1" fmla="val 74539"/>
              <a:gd name="adj2" fmla="val 673"/>
              <a:gd name="adj3" fmla="val 73487"/>
              <a:gd name="adj4" fmla="val -8282"/>
              <a:gd name="adj5" fmla="val 36710"/>
              <a:gd name="adj6" fmla="val -37661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Запуск/закрытие браузеров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Прокси для запросов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</a:t>
            </a:r>
            <a:r>
              <a:rPr lang="en-US" dirty="0" smtClean="0"/>
              <a:t>Grid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 err="1"/>
              <a:t>Selenium</a:t>
            </a:r>
            <a:r>
              <a:rPr lang="ru-RU" b="1" dirty="0"/>
              <a:t> </a:t>
            </a:r>
            <a:r>
              <a:rPr lang="ru-RU" b="1" dirty="0" err="1"/>
              <a:t>Grid</a:t>
            </a:r>
            <a:r>
              <a:rPr lang="ru-RU" b="1" dirty="0"/>
              <a:t> – это кластер, состоящий из нескольких </a:t>
            </a:r>
            <a:r>
              <a:rPr lang="ru-RU" b="1" dirty="0" err="1"/>
              <a:t>Selenium</a:t>
            </a:r>
            <a:r>
              <a:rPr lang="ru-RU" b="1" dirty="0"/>
              <a:t>-серверов</a:t>
            </a:r>
            <a:r>
              <a:rPr lang="ru-RU" dirty="0"/>
              <a:t>. Он предназначен для организации распределённой сети, позволяющей параллельно запускать много браузеров на большом количестве машин.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Selenium</a:t>
            </a:r>
            <a:r>
              <a:rPr lang="ru-RU" dirty="0"/>
              <a:t> </a:t>
            </a:r>
            <a:r>
              <a:rPr lang="ru-RU" dirty="0" err="1"/>
              <a:t>Grid</a:t>
            </a:r>
            <a:r>
              <a:rPr lang="ru-RU" dirty="0"/>
              <a:t> имеет топологию «звезда», то есть в его составе имеется выделенный сервер, который носит название «</a:t>
            </a:r>
            <a:r>
              <a:rPr lang="ru-RU" dirty="0" err="1"/>
              <a:t>хаб</a:t>
            </a:r>
            <a:r>
              <a:rPr lang="ru-RU" dirty="0"/>
              <a:t>» или «коммутатор», а остальные сервера называются «</a:t>
            </a:r>
            <a:r>
              <a:rPr lang="ru-RU" dirty="0" err="1"/>
              <a:t>ноды</a:t>
            </a:r>
            <a:r>
              <a:rPr lang="ru-RU" dirty="0"/>
              <a:t>» или «узлы». Сеть может быть гетерогенной, то есть коммутатор и узлы могут работать под управлением разных операционных систем, на них могут быть установлены разные браузеры. Одна из задач </a:t>
            </a:r>
            <a:r>
              <a:rPr lang="ru-RU" dirty="0" err="1"/>
              <a:t>Selenium</a:t>
            </a:r>
            <a:r>
              <a:rPr lang="ru-RU" dirty="0"/>
              <a:t> </a:t>
            </a:r>
            <a:r>
              <a:rPr lang="ru-RU" dirty="0" err="1"/>
              <a:t>Grid</a:t>
            </a:r>
            <a:r>
              <a:rPr lang="ru-RU" dirty="0"/>
              <a:t> заключается в том, чтобы «подбирать» подходящий узел, когда во время старта браузера указываются требования к нему – тип браузера, версия, операционная система, архитектура процессора и ряд других атрибутов.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Ранее </a:t>
            </a:r>
            <a:r>
              <a:rPr lang="ru-RU" dirty="0" err="1"/>
              <a:t>Selenium</a:t>
            </a:r>
            <a:r>
              <a:rPr lang="ru-RU" dirty="0"/>
              <a:t> </a:t>
            </a:r>
            <a:r>
              <a:rPr lang="ru-RU" dirty="0" err="1"/>
              <a:t>Grid</a:t>
            </a:r>
            <a:r>
              <a:rPr lang="ru-RU" dirty="0"/>
              <a:t> был самостоятельным продуктом. Сейчас физически продукт один – </a:t>
            </a:r>
            <a:r>
              <a:rPr lang="ru-RU" dirty="0" err="1"/>
              <a:t>Selenium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, но у него есть несколько режимов запуска: он может работать как самостоятельный сервер, как коммутатор кластера, либо как узел кластера, это определяется параметрами запуска.</a:t>
            </a:r>
          </a:p>
        </p:txBody>
      </p:sp>
    </p:spTree>
    <p:extLst>
      <p:ext uri="{BB962C8B-B14F-4D97-AF65-F5344CB8AC3E}">
        <p14:creationId xmlns:p14="http://schemas.microsoft.com/office/powerpoint/2010/main" val="12439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обычного скрипта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Открыть страницу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Найти элемент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Произвести манипуляции с элементом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Дождаться выполнения условия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Проверить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6722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команды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6775" y="2143125"/>
            <a:ext cx="1304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Действия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890563" y="2143125"/>
            <a:ext cx="1362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Проверки</a:t>
            </a: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877050" y="2143125"/>
            <a:ext cx="1446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Ожидания</a:t>
            </a:r>
            <a:endParaRPr lang="ru-RU" sz="2200" dirty="0"/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1519069" y="1266825"/>
            <a:ext cx="1614656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5" idx="0"/>
          </p:cNvCxnSpPr>
          <p:nvPr/>
        </p:nvCxnSpPr>
        <p:spPr>
          <a:xfrm>
            <a:off x="4572000" y="1417638"/>
            <a:ext cx="0" cy="72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5991225" y="1266825"/>
            <a:ext cx="160894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67" y="312789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219200" y="3127891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Взаимодействие</a:t>
            </a:r>
            <a:endParaRPr lang="ru-RU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 flipH="1">
            <a:off x="542959" y="2574012"/>
            <a:ext cx="676241" cy="553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0"/>
          </p:cNvCxnSpPr>
          <p:nvPr/>
        </p:nvCxnSpPr>
        <p:spPr>
          <a:xfrm>
            <a:off x="1714500" y="2574012"/>
            <a:ext cx="414338" cy="553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6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команды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driver.get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 — </a:t>
            </a:r>
            <a:r>
              <a:rPr lang="ru-RU" dirty="0" smtClean="0"/>
              <a:t>открытие </a:t>
            </a:r>
            <a:r>
              <a:rPr lang="ru-RU" dirty="0" smtClean="0"/>
              <a:t>страницы</a:t>
            </a:r>
            <a:endParaRPr lang="en-US" dirty="0" smtClean="0"/>
          </a:p>
          <a:p>
            <a:r>
              <a:rPr lang="en-US" dirty="0" err="1" smtClean="0"/>
              <a:t>driver.findElement</a:t>
            </a:r>
            <a:r>
              <a:rPr lang="en-US" dirty="0" smtClean="0"/>
              <a:t>(locator) – </a:t>
            </a:r>
            <a:r>
              <a:rPr lang="ru-RU" dirty="0" smtClean="0"/>
              <a:t>поиск элемента</a:t>
            </a:r>
          </a:p>
          <a:p>
            <a:pPr lvl="1"/>
            <a:r>
              <a:rPr lang="en-US" dirty="0" err="1" smtClean="0"/>
              <a:t>driver.findElements</a:t>
            </a:r>
            <a:r>
              <a:rPr lang="en-US" dirty="0" smtClean="0"/>
              <a:t>(locator) – </a:t>
            </a:r>
            <a:r>
              <a:rPr lang="ru-RU" dirty="0" smtClean="0"/>
              <a:t>поиск группы элементов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374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элементов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FindElement</a:t>
            </a:r>
            <a:endParaRPr lang="en-US" dirty="0" smtClean="0"/>
          </a:p>
          <a:p>
            <a:pPr lvl="1"/>
            <a:r>
              <a:rPr lang="ru-RU" dirty="0" smtClean="0"/>
              <a:t>Возвращает первый объект типа </a:t>
            </a:r>
            <a:r>
              <a:rPr lang="en-US" dirty="0" err="1" smtClean="0"/>
              <a:t>WebElement</a:t>
            </a:r>
            <a:r>
              <a:rPr lang="ru-RU" dirty="0" smtClean="0"/>
              <a:t>, удовлетворяющий условию поиска;</a:t>
            </a:r>
          </a:p>
          <a:p>
            <a:pPr lvl="1"/>
            <a:r>
              <a:rPr lang="ru-RU" dirty="0" smtClean="0"/>
              <a:t>Если не найдено – </a:t>
            </a:r>
            <a:r>
              <a:rPr lang="en-US" dirty="0" smtClean="0"/>
              <a:t>Exception</a:t>
            </a:r>
            <a:r>
              <a:rPr lang="ru-RU" dirty="0" smtClean="0"/>
              <a:t>.</a:t>
            </a:r>
          </a:p>
          <a:p>
            <a:r>
              <a:rPr lang="en-US" dirty="0" err="1" smtClean="0"/>
              <a:t>FindElements</a:t>
            </a:r>
            <a:endParaRPr lang="en-US" dirty="0" smtClean="0"/>
          </a:p>
          <a:p>
            <a:pPr lvl="1"/>
            <a:r>
              <a:rPr lang="ru-RU" dirty="0" smtClean="0"/>
              <a:t>Возвращает список объектов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Не найдено – пустой список.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2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Что такое </a:t>
            </a:r>
            <a:r>
              <a:rPr lang="en-US" sz="4000" dirty="0" smtClean="0"/>
              <a:t>Selenium?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Selenium</a:t>
            </a:r>
            <a:r>
              <a:rPr lang="en-US" sz="3000" dirty="0" smtClean="0"/>
              <a:t> — </a:t>
            </a:r>
            <a:r>
              <a:rPr lang="ru-RU" sz="3000" dirty="0" smtClean="0"/>
              <a:t>это набор инструментов для автоматизации тестирования веб-приложений, эмулирующий действия пользователя.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endParaRPr lang="ru-RU" sz="3000" dirty="0" smtClean="0"/>
          </a:p>
        </p:txBody>
      </p:sp>
    </p:spTree>
    <p:extLst>
      <p:ext uri="{BB962C8B-B14F-4D97-AF65-F5344CB8AC3E}">
        <p14:creationId xmlns:p14="http://schemas.microsoft.com/office/powerpoint/2010/main" val="1140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findElement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By.ID</a:t>
            </a:r>
            <a:endParaRPr lang="ru-RU" dirty="0" smtClean="0"/>
          </a:p>
          <a:p>
            <a:pPr lvl="1"/>
            <a:r>
              <a:rPr lang="ru-RU" dirty="0" smtClean="0"/>
              <a:t>Поиск элемента по значению атрибута </a:t>
            </a:r>
            <a:r>
              <a:rPr lang="en-US" dirty="0" smtClean="0"/>
              <a:t>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 smtClean="0"/>
              <a:t>Плюсы: если страница правильно сверстана, то самый надежный способ найти элемент</a:t>
            </a:r>
          </a:p>
          <a:p>
            <a:pPr lvl="1"/>
            <a:r>
              <a:rPr lang="ru-RU" dirty="0" smtClean="0"/>
              <a:t>Проблемные места:</a:t>
            </a:r>
          </a:p>
          <a:p>
            <a:pPr lvl="2"/>
            <a:r>
              <a:rPr lang="ru-RU" dirty="0" smtClean="0"/>
              <a:t>Отсутствие идентификаторов</a:t>
            </a:r>
          </a:p>
          <a:p>
            <a:pPr lvl="2"/>
            <a:r>
              <a:rPr lang="ru-RU" dirty="0" smtClean="0"/>
              <a:t>Неуникальные идентификаторы</a:t>
            </a:r>
          </a:p>
          <a:p>
            <a:pPr lvl="2"/>
            <a:r>
              <a:rPr lang="ru-RU" dirty="0" smtClean="0"/>
              <a:t>Автоматически создаваемые идентификаторы</a:t>
            </a:r>
          </a:p>
          <a:p>
            <a:pPr marL="914400" lvl="2" indent="0">
              <a:buNone/>
            </a:pPr>
            <a:endParaRPr lang="ru-RU" dirty="0" smtClean="0"/>
          </a:p>
          <a:p>
            <a:pPr marL="273050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driver.findElement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(By.id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”));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27767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findElement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By.className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ru-RU" dirty="0" smtClean="0"/>
              <a:t>Поиск элемента по значению атрибута </a:t>
            </a:r>
            <a:r>
              <a:rPr lang="en-US" dirty="0" smtClean="0"/>
              <a:t>class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 smtClean="0"/>
              <a:t>Плюсы: удобен для поиска однотипных элементов</a:t>
            </a:r>
          </a:p>
          <a:p>
            <a:pPr lvl="1"/>
            <a:r>
              <a:rPr lang="ru-RU" dirty="0" smtClean="0"/>
              <a:t>Проблемные места:</a:t>
            </a:r>
          </a:p>
          <a:p>
            <a:pPr lvl="2"/>
            <a:r>
              <a:rPr lang="ru-RU" dirty="0" smtClean="0"/>
              <a:t>Отсутствие атрибута</a:t>
            </a:r>
          </a:p>
          <a:p>
            <a:pPr lvl="2"/>
            <a:r>
              <a:rPr lang="ru-RU" dirty="0" smtClean="0"/>
              <a:t>Автоматически создаваемые классы</a:t>
            </a:r>
          </a:p>
          <a:p>
            <a:pPr lvl="2"/>
            <a:r>
              <a:rPr lang="ru-RU" dirty="0" smtClean="0"/>
              <a:t>Применение одного класса к разнотипным элементам</a:t>
            </a:r>
          </a:p>
          <a:p>
            <a:pPr marL="273050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driver.findElement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By.className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top_nav_button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959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findElement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By.tagName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ru-RU" dirty="0" smtClean="0"/>
              <a:t>Поиск элемента по имени тэга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 smtClean="0"/>
              <a:t>Плюсы: удобен для поиска однотипных элементов</a:t>
            </a:r>
          </a:p>
          <a:p>
            <a:pPr lvl="1"/>
            <a:r>
              <a:rPr lang="ru-RU" dirty="0" smtClean="0"/>
              <a:t>Проблемные места:</a:t>
            </a:r>
          </a:p>
          <a:p>
            <a:pPr lvl="2"/>
            <a:r>
              <a:rPr lang="ru-RU" dirty="0" smtClean="0"/>
              <a:t>Сложности с определением уникальных элементов</a:t>
            </a:r>
          </a:p>
          <a:p>
            <a:pPr marL="914400" lvl="2" indent="0">
              <a:buNone/>
            </a:pPr>
            <a:endParaRPr lang="ru-RU" dirty="0" smtClean="0"/>
          </a:p>
          <a:p>
            <a:pPr marL="0" lvl="2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driver.findElement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By.tagName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(“iframe”));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8011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findElement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By.name</a:t>
            </a:r>
            <a:endParaRPr lang="ru-RU" dirty="0" smtClean="0"/>
          </a:p>
          <a:p>
            <a:pPr lvl="1"/>
            <a:r>
              <a:rPr lang="ru-RU" dirty="0" smtClean="0"/>
              <a:t>Поиск элемента по значению атрибута </a:t>
            </a:r>
            <a:r>
              <a:rPr lang="en-US" dirty="0" smtClean="0"/>
              <a:t>name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 smtClean="0"/>
              <a:t>Плюсы: если страница правильно сверстана, то простой способ найти элемент</a:t>
            </a:r>
          </a:p>
          <a:p>
            <a:pPr lvl="1"/>
            <a:r>
              <a:rPr lang="ru-RU" dirty="0" smtClean="0"/>
              <a:t>Проблемные места:</a:t>
            </a:r>
          </a:p>
          <a:p>
            <a:pPr lvl="2"/>
            <a:r>
              <a:rPr lang="ru-RU" dirty="0" smtClean="0"/>
              <a:t>Отсутствие атрибута</a:t>
            </a:r>
          </a:p>
          <a:p>
            <a:pPr lvl="2"/>
            <a:r>
              <a:rPr lang="ru-RU" dirty="0" smtClean="0"/>
              <a:t>Неуникальные значения</a:t>
            </a:r>
          </a:p>
          <a:p>
            <a:pPr lvl="2"/>
            <a:r>
              <a:rPr lang="ru-RU" dirty="0" smtClean="0"/>
              <a:t>Автоматически создаваемые идентификаторы</a:t>
            </a:r>
          </a:p>
          <a:p>
            <a:pPr marL="914400" lvl="2" indent="0">
              <a:buNone/>
            </a:pPr>
            <a:endParaRPr lang="ru-RU" dirty="0" smtClean="0"/>
          </a:p>
          <a:p>
            <a:pPr marL="0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driver.findElement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(By.name(“search”));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615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findElement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By.linkText</a:t>
            </a:r>
            <a:endParaRPr lang="ru-RU" dirty="0" smtClean="0"/>
          </a:p>
          <a:p>
            <a:pPr lvl="1"/>
            <a:r>
              <a:rPr lang="ru-RU" dirty="0" smtClean="0"/>
              <a:t>Поиск элемента по видимому тексту ссылки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 smtClean="0"/>
              <a:t>Плюсы: удобный поиск конкретной ссылки</a:t>
            </a:r>
          </a:p>
          <a:p>
            <a:pPr lvl="1"/>
            <a:r>
              <a:rPr lang="ru-RU" dirty="0" smtClean="0"/>
              <a:t>Проблемные места:</a:t>
            </a:r>
          </a:p>
          <a:p>
            <a:pPr lvl="2"/>
            <a:r>
              <a:rPr lang="ru-RU" dirty="0" smtClean="0"/>
              <a:t>Динамический текст</a:t>
            </a:r>
          </a:p>
          <a:p>
            <a:pPr lvl="2"/>
            <a:r>
              <a:rPr lang="ru-RU" dirty="0" smtClean="0"/>
              <a:t>Ссылки на изображениях</a:t>
            </a:r>
          </a:p>
          <a:p>
            <a:pPr marL="914400" lvl="2" indent="0">
              <a:buNone/>
            </a:pPr>
            <a:endParaRPr lang="ru-RU" dirty="0" smtClean="0"/>
          </a:p>
          <a:p>
            <a:pPr marL="0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driver.findElement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By.linkText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Контакты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684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findElement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By.</a:t>
            </a:r>
            <a:r>
              <a:rPr lang="en-US" dirty="0" err="1" smtClean="0"/>
              <a:t>partialLinkText</a:t>
            </a:r>
            <a:endParaRPr lang="en-US" dirty="0" smtClean="0"/>
          </a:p>
          <a:p>
            <a:pPr lvl="1"/>
            <a:r>
              <a:rPr lang="ru-RU" dirty="0" smtClean="0"/>
              <a:t>Поиск элемента по части видимого текста ссылки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 smtClean="0"/>
              <a:t>Плюсы: удобный поиск ссылки или набора ссылок</a:t>
            </a:r>
          </a:p>
          <a:p>
            <a:pPr lvl="1"/>
            <a:r>
              <a:rPr lang="ru-RU" dirty="0" smtClean="0"/>
              <a:t>Проблемные места:</a:t>
            </a:r>
          </a:p>
          <a:p>
            <a:pPr lvl="2"/>
            <a:r>
              <a:rPr lang="ru-RU" dirty="0" smtClean="0"/>
              <a:t>Те </a:t>
            </a:r>
            <a:r>
              <a:rPr lang="ru-RU" dirty="0" smtClean="0"/>
              <a:t>ж</a:t>
            </a:r>
            <a:r>
              <a:rPr lang="en-US" dirty="0" smtClean="0"/>
              <a:t>e</a:t>
            </a:r>
            <a:r>
              <a:rPr lang="ru-RU" dirty="0" smtClean="0"/>
              <a:t> </a:t>
            </a:r>
            <a:endParaRPr lang="ru-RU" dirty="0" smtClean="0"/>
          </a:p>
          <a:p>
            <a:pPr marL="914400" lvl="2" indent="0">
              <a:buNone/>
            </a:pPr>
            <a:endParaRPr lang="ru-RU" dirty="0" smtClean="0"/>
          </a:p>
          <a:p>
            <a:pPr marL="0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driver.findElement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By.partialLinkText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справочник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100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findElement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By.</a:t>
            </a:r>
            <a:r>
              <a:rPr lang="en-US" dirty="0" err="1" smtClean="0"/>
              <a:t>cssSelector</a:t>
            </a:r>
            <a:endParaRPr lang="ru-RU" dirty="0" smtClean="0"/>
          </a:p>
          <a:p>
            <a:pPr lvl="1"/>
            <a:r>
              <a:rPr lang="ru-RU" dirty="0" smtClean="0"/>
              <a:t>Поиск элемента по </a:t>
            </a:r>
            <a:r>
              <a:rPr lang="en-US" dirty="0" smtClean="0"/>
              <a:t>CSS</a:t>
            </a:r>
            <a:r>
              <a:rPr lang="ru-RU" dirty="0" smtClean="0"/>
              <a:t>-селекторам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 smtClean="0"/>
              <a:t>Плюсы: сравнительно надежный способ поиска элемента</a:t>
            </a:r>
          </a:p>
          <a:p>
            <a:pPr lvl="1"/>
            <a:r>
              <a:rPr lang="ru-RU" dirty="0" smtClean="0"/>
              <a:t>Проблемные места:</a:t>
            </a:r>
          </a:p>
          <a:p>
            <a:pPr lvl="2"/>
            <a:r>
              <a:rPr lang="ru-RU" dirty="0" smtClean="0"/>
              <a:t>Различная реализация в браузерах</a:t>
            </a:r>
          </a:p>
          <a:p>
            <a:pPr lvl="2"/>
            <a:r>
              <a:rPr lang="ru-RU" dirty="0" smtClean="0"/>
              <a:t>Сложные </a:t>
            </a:r>
            <a:r>
              <a:rPr lang="en-US" dirty="0" smtClean="0"/>
              <a:t>CSS-</a:t>
            </a:r>
            <a:r>
              <a:rPr lang="ru-RU" dirty="0" smtClean="0"/>
              <a:t>селекторы</a:t>
            </a:r>
          </a:p>
          <a:p>
            <a:pPr lvl="2"/>
            <a:r>
              <a:rPr lang="ru-RU" dirty="0" smtClean="0"/>
              <a:t>Отсутствие вменяемых селекторов</a:t>
            </a:r>
          </a:p>
          <a:p>
            <a:pPr marL="914400" lvl="2" indent="0">
              <a:buNone/>
            </a:pPr>
            <a:endParaRPr lang="ru-RU" dirty="0" smtClean="0"/>
          </a:p>
          <a:p>
            <a:pPr marL="0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driver.findElement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By.cssSelector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(“#top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div.nav_link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47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findElement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By.xpath</a:t>
            </a:r>
            <a:endParaRPr lang="en-US" dirty="0" smtClean="0"/>
          </a:p>
          <a:p>
            <a:pPr lvl="1"/>
            <a:r>
              <a:rPr lang="ru-RU" dirty="0" smtClean="0"/>
              <a:t>Поиск элемента по его положению в </a:t>
            </a:r>
            <a:r>
              <a:rPr lang="en-US" dirty="0" smtClean="0"/>
              <a:t>DOM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 smtClean="0"/>
              <a:t>Плюсы: универсальность</a:t>
            </a:r>
          </a:p>
          <a:p>
            <a:pPr lvl="1"/>
            <a:r>
              <a:rPr lang="ru-RU" dirty="0" smtClean="0"/>
              <a:t>Проблемные места:</a:t>
            </a:r>
          </a:p>
          <a:p>
            <a:pPr lvl="2"/>
            <a:r>
              <a:rPr lang="ru-RU" dirty="0" smtClean="0"/>
              <a:t>Сложная структура страницы</a:t>
            </a:r>
          </a:p>
          <a:p>
            <a:pPr lvl="2"/>
            <a:r>
              <a:rPr lang="en-US" dirty="0" smtClean="0"/>
              <a:t>AJAX</a:t>
            </a:r>
            <a:r>
              <a:rPr lang="ru-RU" dirty="0" smtClean="0"/>
              <a:t>, динамические элементы</a:t>
            </a:r>
          </a:p>
          <a:p>
            <a:pPr lvl="2"/>
            <a:r>
              <a:rPr lang="ru-RU" dirty="0" err="1" smtClean="0"/>
              <a:t>Браузерозависимость</a:t>
            </a:r>
            <a:r>
              <a:rPr lang="en-US" dirty="0" smtClean="0"/>
              <a:t>: WebDriver </a:t>
            </a:r>
            <a:r>
              <a:rPr lang="ru-RU" dirty="0" smtClean="0"/>
              <a:t>использует встроенные методы браузера для поиска элемента</a:t>
            </a:r>
            <a:endParaRPr lang="ru-RU" dirty="0" smtClean="0"/>
          </a:p>
          <a:p>
            <a:pPr marL="914400" lvl="2" indent="0">
              <a:buNone/>
            </a:pPr>
            <a:endParaRPr lang="ru-RU" dirty="0" smtClean="0"/>
          </a:p>
          <a:p>
            <a:pPr marL="0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driver.findElement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By.xpath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(“//input”));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911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findElement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endParaRPr lang="ru-RU" dirty="0" smtClean="0"/>
          </a:p>
          <a:p>
            <a:pPr lvl="1"/>
            <a:r>
              <a:rPr lang="ru-RU" dirty="0" smtClean="0"/>
              <a:t>Поиск элемента с помощью </a:t>
            </a:r>
            <a:r>
              <a:rPr lang="en-US" dirty="0" smtClean="0"/>
              <a:t>JavaScript (JQuery)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 smtClean="0"/>
              <a:t>Плюсы: мощный инструмент</a:t>
            </a:r>
          </a:p>
          <a:p>
            <a:pPr lvl="1"/>
            <a:r>
              <a:rPr lang="ru-RU" dirty="0" smtClean="0"/>
              <a:t>Проблемные места:</a:t>
            </a:r>
          </a:p>
          <a:p>
            <a:pPr lvl="2"/>
            <a:r>
              <a:rPr lang="ru-RU" dirty="0" smtClean="0"/>
              <a:t>Высокая сложность</a:t>
            </a:r>
          </a:p>
          <a:p>
            <a:pPr marL="914400" lvl="2" indent="0">
              <a:buNone/>
            </a:pPr>
            <a:endParaRPr lang="ru-RU" dirty="0" smtClean="0"/>
          </a:p>
          <a:p>
            <a:pPr marL="273050" lvl="2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3050" lvl="2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((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JavascriptExecutor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)driver).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executeScript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("return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$('.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nav_link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0]");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24721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элементами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driver.getElement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(By.id(“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”));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element.click</a:t>
            </a:r>
            <a:r>
              <a:rPr lang="en-US" sz="2000" dirty="0" smtClean="0"/>
              <a:t>() – </a:t>
            </a:r>
            <a:r>
              <a:rPr lang="ru-RU" sz="2000" dirty="0" smtClean="0"/>
              <a:t>клик левой кнопкой мыши по элементу</a:t>
            </a:r>
            <a:endParaRPr lang="en-US" sz="2000" dirty="0" smtClean="0"/>
          </a:p>
          <a:p>
            <a:pPr lvl="1"/>
            <a:r>
              <a:rPr lang="ru-RU" sz="1600" dirty="0" smtClean="0"/>
              <a:t>Ссылки</a:t>
            </a:r>
          </a:p>
          <a:p>
            <a:pPr lvl="1"/>
            <a:r>
              <a:rPr lang="ru-RU" sz="1600" dirty="0" smtClean="0"/>
              <a:t>Кнопки</a:t>
            </a:r>
          </a:p>
          <a:p>
            <a:pPr lvl="1"/>
            <a:r>
              <a:rPr lang="ru-RU" sz="1600" dirty="0" smtClean="0"/>
              <a:t>Элементы списков</a:t>
            </a:r>
          </a:p>
          <a:p>
            <a:pPr lvl="1"/>
            <a:r>
              <a:rPr lang="ru-RU" sz="1600" dirty="0" smtClean="0"/>
              <a:t>И прочие объекты, по которым можно кликнуть</a:t>
            </a:r>
            <a:endParaRPr lang="en-US" sz="1600" dirty="0" smtClean="0"/>
          </a:p>
          <a:p>
            <a:r>
              <a:rPr lang="en-US" sz="2000" dirty="0" err="1" smtClean="0"/>
              <a:t>element.s</a:t>
            </a:r>
            <a:r>
              <a:rPr lang="en-US" sz="2000" dirty="0" err="1" smtClean="0"/>
              <a:t>endKeys</a:t>
            </a:r>
            <a:r>
              <a:rPr lang="en-US" sz="2000" dirty="0" smtClean="0"/>
              <a:t>(“text</a:t>
            </a:r>
            <a:r>
              <a:rPr lang="en-US" sz="2000" dirty="0" smtClean="0"/>
              <a:t>”)</a:t>
            </a:r>
            <a:r>
              <a:rPr lang="ru-RU" sz="2000" dirty="0" smtClean="0"/>
              <a:t> – ввод текста</a:t>
            </a:r>
          </a:p>
          <a:p>
            <a:pPr lvl="1"/>
            <a:r>
              <a:rPr lang="en-US" sz="1600" dirty="0" smtClean="0"/>
              <a:t>Input type=text</a:t>
            </a:r>
          </a:p>
          <a:p>
            <a:pPr lvl="1"/>
            <a:r>
              <a:rPr lang="en-US" sz="1600" dirty="0" err="1" smtClean="0"/>
              <a:t>Textarea</a:t>
            </a:r>
            <a:endParaRPr lang="en-US" sz="1600" dirty="0" smtClean="0"/>
          </a:p>
          <a:p>
            <a:r>
              <a:rPr lang="en-US" sz="2000" dirty="0" err="1" smtClean="0"/>
              <a:t>element.</a:t>
            </a:r>
            <a:r>
              <a:rPr lang="en-US" sz="2000" dirty="0" err="1"/>
              <a:t>s</a:t>
            </a:r>
            <a:r>
              <a:rPr lang="en-US" sz="2000" dirty="0" err="1" smtClean="0"/>
              <a:t>ubmit</a:t>
            </a:r>
            <a:r>
              <a:rPr lang="en-US" sz="2000" dirty="0" smtClean="0"/>
              <a:t>() – </a:t>
            </a:r>
            <a:r>
              <a:rPr lang="ru-RU" sz="2000" dirty="0" smtClean="0"/>
              <a:t>отправка формы</a:t>
            </a:r>
            <a:endParaRPr lang="en-US" sz="2000" dirty="0" smtClean="0"/>
          </a:p>
          <a:p>
            <a:pPr lvl="1"/>
            <a:r>
              <a:rPr lang="en-US" sz="1600" dirty="0" err="1" smtClean="0"/>
              <a:t>NoSuchElementException</a:t>
            </a:r>
            <a:r>
              <a:rPr lang="en-US" sz="1600" dirty="0" smtClean="0"/>
              <a:t>, </a:t>
            </a:r>
            <a:r>
              <a:rPr lang="ru-RU" sz="1600" dirty="0" smtClean="0"/>
              <a:t>если элемент не является частью формы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949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5461" y="593888"/>
            <a:ext cx="2113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Selenium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-10819" y="2038843"/>
            <a:ext cx="32385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Selenium IDE</a:t>
            </a:r>
          </a:p>
          <a:p>
            <a:endParaRPr lang="en-US" sz="2000" dirty="0"/>
          </a:p>
          <a:p>
            <a:r>
              <a:rPr lang="ru-RU" sz="2000" dirty="0" smtClean="0"/>
              <a:t>Плагин для браузера </a:t>
            </a:r>
            <a:r>
              <a:rPr lang="en-US" sz="2000" dirty="0" smtClean="0"/>
              <a:t>Firefox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695943" y="3791574"/>
            <a:ext cx="3752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Selenium WebDriver</a:t>
            </a:r>
          </a:p>
          <a:p>
            <a:endParaRPr lang="en-US" sz="2000" dirty="0"/>
          </a:p>
          <a:p>
            <a:r>
              <a:rPr lang="ru-RU" sz="2000" dirty="0" smtClean="0"/>
              <a:t>Набор библиотек для различных</a:t>
            </a:r>
            <a:br>
              <a:rPr lang="ru-RU" sz="2000" dirty="0" smtClean="0"/>
            </a:br>
            <a:r>
              <a:rPr lang="ru-RU" sz="2000" dirty="0" smtClean="0"/>
              <a:t>языков программирования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65392" y="2038843"/>
            <a:ext cx="35786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Selenium Server</a:t>
            </a:r>
          </a:p>
          <a:p>
            <a:pPr algn="ctr"/>
            <a:endParaRPr lang="en-US" sz="2000" dirty="0"/>
          </a:p>
          <a:p>
            <a:r>
              <a:rPr lang="ru-RU" sz="2000" dirty="0" smtClean="0"/>
              <a:t>Система для распределенного</a:t>
            </a:r>
            <a:br>
              <a:rPr lang="ru-RU" sz="2000" dirty="0" smtClean="0"/>
            </a:br>
            <a:r>
              <a:rPr lang="ru-RU" sz="2000" dirty="0" smtClean="0"/>
              <a:t>тестирования веб-приложений</a:t>
            </a:r>
            <a:endParaRPr lang="ru-RU" sz="2000" dirty="0"/>
          </a:p>
        </p:txBody>
      </p:sp>
      <p:cxnSp>
        <p:nvCxnSpPr>
          <p:cNvPr id="9" name="Straight Arrow Connector 8"/>
          <p:cNvCxnSpPr>
            <a:stCxn id="4" idx="1"/>
            <a:endCxn id="5" idx="0"/>
          </p:cNvCxnSpPr>
          <p:nvPr/>
        </p:nvCxnSpPr>
        <p:spPr>
          <a:xfrm flipH="1">
            <a:off x="1608439" y="947831"/>
            <a:ext cx="1907022" cy="109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flipH="1">
            <a:off x="4572000" y="1301774"/>
            <a:ext cx="1" cy="248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0"/>
          </p:cNvCxnSpPr>
          <p:nvPr/>
        </p:nvCxnSpPr>
        <p:spPr>
          <a:xfrm>
            <a:off x="5628540" y="947831"/>
            <a:ext cx="1726156" cy="109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D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3" y="19113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C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36" y="3683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id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06" y="19275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9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элементами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Элемент формы </a:t>
            </a:r>
            <a:r>
              <a:rPr lang="en-US" dirty="0" smtClean="0"/>
              <a:t>SELECT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Select(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driver.findElement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By.tagName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("select")));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select.deselectAll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select.selectByVisibleText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(“VSTU");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34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Явные и неявные ожидания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Explicit Waits</a:t>
            </a:r>
            <a:r>
              <a:rPr lang="ru-RU" dirty="0" smtClean="0"/>
              <a:t> (явные ожидания)</a:t>
            </a:r>
          </a:p>
          <a:p>
            <a:pPr lvl="1"/>
            <a:r>
              <a:rPr lang="ru-RU" dirty="0" smtClean="0"/>
              <a:t>Возникновение </a:t>
            </a:r>
            <a:r>
              <a:rPr lang="ru-RU" dirty="0"/>
              <a:t>определенных условий в течение указанного периода </a:t>
            </a:r>
            <a:r>
              <a:rPr lang="ru-RU" dirty="0" smtClean="0"/>
              <a:t>времени</a:t>
            </a:r>
          </a:p>
          <a:p>
            <a:pPr lvl="1"/>
            <a:r>
              <a:rPr lang="ru-RU" dirty="0" smtClean="0"/>
              <a:t>Либо исключение, либо </a:t>
            </a:r>
            <a:r>
              <a:rPr lang="en-US" dirty="0" err="1" smtClean="0"/>
              <a:t>WebElement</a:t>
            </a:r>
            <a:endParaRPr lang="ru-RU" dirty="0" smtClean="0"/>
          </a:p>
          <a:p>
            <a:r>
              <a:rPr lang="en-US" dirty="0" smtClean="0"/>
              <a:t>Implicit Waits (</a:t>
            </a:r>
            <a:r>
              <a:rPr lang="ru-RU" dirty="0" smtClean="0"/>
              <a:t>неявные ожидания)</a:t>
            </a:r>
          </a:p>
          <a:p>
            <a:pPr lvl="1"/>
            <a:r>
              <a:rPr lang="ru-RU" dirty="0" err="1"/>
              <a:t>WebDriver</a:t>
            </a:r>
            <a:r>
              <a:rPr lang="ru-RU" dirty="0"/>
              <a:t> </a:t>
            </a:r>
            <a:r>
              <a:rPr lang="ru-RU" dirty="0" smtClean="0"/>
              <a:t>опрашивает </a:t>
            </a:r>
            <a:r>
              <a:rPr lang="ru-RU" dirty="0"/>
              <a:t>DOM в течение конкретного периода времени при поиске </a:t>
            </a:r>
            <a:r>
              <a:rPr lang="ru-RU" dirty="0" smtClean="0"/>
              <a:t>элементов.</a:t>
            </a:r>
          </a:p>
          <a:p>
            <a:pPr lvl="1"/>
            <a:r>
              <a:rPr lang="ru-RU" dirty="0" smtClean="0"/>
              <a:t>Устанавливается один раз для всего срока существования объекта </a:t>
            </a:r>
            <a:r>
              <a:rPr lang="en-US" dirty="0" err="1" smtClean="0"/>
              <a:t>WebDriver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4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Явные ожидания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WebDriver driver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FirefoxDriver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element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(new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WebDriverWait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(driver, 10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until(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ExpectedConditions.presenceOfElementLocated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(By.id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(“search")));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+mj-lt"/>
                <a:cs typeface="Courier New" panose="02070309020205020404" pitchFamily="49" charset="0"/>
              </a:rPr>
              <a:t>Или: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WebDriverWait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wait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WebDriverWait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(driver, 10);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wait.until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ExpectedConditions.elementToBeClickable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(By.id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(“search")));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0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Неявные ожидания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05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WebDriver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driver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FirefoxDriver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driver.manage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().timeouts().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implicitlyWait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TimeUnit.SECONDS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driver.findElement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(By.id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(“search"));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2344" r="158" b="55078"/>
          <a:stretch/>
        </p:blipFill>
        <p:spPr>
          <a:xfrm>
            <a:off x="0" y="1417638"/>
            <a:ext cx="12458700" cy="43815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353080" y="2887493"/>
            <a:ext cx="2476500" cy="32385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9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53" y="1549564"/>
            <a:ext cx="6526883" cy="5120495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74796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Самая простая автоматизация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16"/>
          <a:stretch/>
        </p:blipFill>
        <p:spPr bwMode="auto">
          <a:xfrm>
            <a:off x="251520" y="2179339"/>
            <a:ext cx="8625780" cy="361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16863" y="1270456"/>
            <a:ext cx="4510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Установить и запустить </a:t>
            </a:r>
            <a:r>
              <a:rPr lang="en-US" sz="2200" dirty="0" smtClean="0"/>
              <a:t>Selenium IDE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14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Самая простая автоматизация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75333" y="1270456"/>
            <a:ext cx="6793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Включить запись и выполнить нужные шаги в браузере</a:t>
            </a:r>
            <a:endParaRPr lang="ru-RU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701343"/>
            <a:ext cx="6273800" cy="49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6896140" y="3111500"/>
            <a:ext cx="2120900" cy="819150"/>
          </a:xfrm>
          <a:prstGeom prst="wedgeRectCallout">
            <a:avLst>
              <a:gd name="adj1" fmla="val -9582"/>
              <a:gd name="adj2" fmla="val -1398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Запись включена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5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8" y="1821512"/>
            <a:ext cx="6300582" cy="491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Самая простая автоматизация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19044" y="1270456"/>
            <a:ext cx="5905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Проверить выполнение определённых условий</a:t>
            </a:r>
            <a:endParaRPr lang="ru-RU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49" y="1701341"/>
            <a:ext cx="4534302" cy="515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0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Самая простая автоматизация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95489" y="1270456"/>
            <a:ext cx="49530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Тест готов. Сохраняем его как тест-кейс.</a:t>
            </a:r>
            <a:endParaRPr lang="ru-RU" sz="2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2"/>
          <a:stretch/>
        </p:blipFill>
        <p:spPr bwMode="auto">
          <a:xfrm>
            <a:off x="571500" y="2043113"/>
            <a:ext cx="8001000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910579" y="2966472"/>
            <a:ext cx="1459241" cy="424428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c6277e475342a88f9359975c1e8cba7887de4"/>
  <p:tag name="ISPRING_RESOURCE_PATHS_HASH_2" val="ed7c442079145a53c63a19f57d1eeb19a8935ca"/>
  <p:tag name="ISPRING_RESOURCE_PATHS_HASH_PRESENTER" val="6e25c15b61946c119a4246a34ba7991471d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858</Words>
  <Application>Microsoft Office PowerPoint</Application>
  <PresentationFormat>On-screen Show (4:3)</PresentationFormat>
  <Paragraphs>210</Paragraphs>
  <Slides>33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Office Theme</vt:lpstr>
      <vt:lpstr>Selenium</vt:lpstr>
      <vt:lpstr>Что такое Selenium?</vt:lpstr>
      <vt:lpstr>PowerPoint Presentation</vt:lpstr>
      <vt:lpstr>Selenium IDE</vt:lpstr>
      <vt:lpstr>Selenium IDE</vt:lpstr>
      <vt:lpstr>Самая простая автоматизация</vt:lpstr>
      <vt:lpstr>Самая простая автоматизация</vt:lpstr>
      <vt:lpstr>Самая простая автоматизация</vt:lpstr>
      <vt:lpstr>Самая простая автоматизация</vt:lpstr>
      <vt:lpstr>WebDriver — автоматизация посложнее</vt:lpstr>
      <vt:lpstr>Selenium WebDriver</vt:lpstr>
      <vt:lpstr>PowerPoint Presentation</vt:lpstr>
      <vt:lpstr>Selenium WebDriver</vt:lpstr>
      <vt:lpstr>Selenium Server</vt:lpstr>
      <vt:lpstr>Selenium Grid</vt:lpstr>
      <vt:lpstr>Сценарий обычного скрипта</vt:lpstr>
      <vt:lpstr>Основные команды</vt:lpstr>
      <vt:lpstr>Основные команды</vt:lpstr>
      <vt:lpstr>Поиск элементов</vt:lpstr>
      <vt:lpstr>findElement</vt:lpstr>
      <vt:lpstr>findElement</vt:lpstr>
      <vt:lpstr>findElement</vt:lpstr>
      <vt:lpstr>findElement</vt:lpstr>
      <vt:lpstr>findElement</vt:lpstr>
      <vt:lpstr>findElement</vt:lpstr>
      <vt:lpstr>findElement</vt:lpstr>
      <vt:lpstr>findElement</vt:lpstr>
      <vt:lpstr>findElement</vt:lpstr>
      <vt:lpstr>Работа с элементами</vt:lpstr>
      <vt:lpstr>Работа с элементами</vt:lpstr>
      <vt:lpstr>Явные и неявные ожидания</vt:lpstr>
      <vt:lpstr>Явные ожидания</vt:lpstr>
      <vt:lpstr>Неявные ожидания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Andrey Aderkin</dc:creator>
  <cp:lastModifiedBy>Aderkin, Andrey</cp:lastModifiedBy>
  <cp:revision>113</cp:revision>
  <cp:lastPrinted>2013-11-05T12:49:54Z</cp:lastPrinted>
  <dcterms:created xsi:type="dcterms:W3CDTF">2012-11-27T19:26:34Z</dcterms:created>
  <dcterms:modified xsi:type="dcterms:W3CDTF">2015-10-26T10:07:35Z</dcterms:modified>
</cp:coreProperties>
</file>