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79" y="1251"/>
      </p:cViewPr>
      <p:guideLst>
        <p:guide orient="horz" pos="328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C01C-AB5B-4654-8072-5FD681D04291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9251-89F2-4FC4-A8CA-46AAAD2A0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80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C01C-AB5B-4654-8072-5FD681D04291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9251-89F2-4FC4-A8CA-46AAAD2A0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35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C01C-AB5B-4654-8072-5FD681D04291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9251-89F2-4FC4-A8CA-46AAAD2A0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2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C01C-AB5B-4654-8072-5FD681D04291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9251-89F2-4FC4-A8CA-46AAAD2A0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7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C01C-AB5B-4654-8072-5FD681D04291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9251-89F2-4FC4-A8CA-46AAAD2A0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01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C01C-AB5B-4654-8072-5FD681D04291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9251-89F2-4FC4-A8CA-46AAAD2A0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26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C01C-AB5B-4654-8072-5FD681D04291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9251-89F2-4FC4-A8CA-46AAAD2A0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1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C01C-AB5B-4654-8072-5FD681D04291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9251-89F2-4FC4-A8CA-46AAAD2A0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46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C01C-AB5B-4654-8072-5FD681D04291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9251-89F2-4FC4-A8CA-46AAAD2A0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1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C01C-AB5B-4654-8072-5FD681D04291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9251-89F2-4FC4-A8CA-46AAAD2A0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04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C01C-AB5B-4654-8072-5FD681D04291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9251-89F2-4FC4-A8CA-46AAAD2A0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82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C01C-AB5B-4654-8072-5FD681D04291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9251-89F2-4FC4-A8CA-46AAAD2A0A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9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40204" y="157207"/>
            <a:ext cx="2259368" cy="380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Raw data from the logger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67020" y="881045"/>
            <a:ext cx="1674439" cy="553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Use RSI toolbox to convert to real data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29645" y="1802681"/>
            <a:ext cx="1711813" cy="52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Run temperature calibration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9217" y="984067"/>
            <a:ext cx="1330349" cy="331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Hotel file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59217" y="1798688"/>
            <a:ext cx="1330349" cy="524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CT sail </a:t>
            </a:r>
            <a:r>
              <a:rPr lang="en-GB" sz="1100" dirty="0"/>
              <a:t>temperature</a:t>
            </a:r>
            <a:endParaRPr lang="en-GB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5074708" y="1767610"/>
            <a:ext cx="1971275" cy="617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Compare new calibration coefficients to original ones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49260" y="2700568"/>
            <a:ext cx="1717760" cy="505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Convert pressure to depth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248964" y="2729432"/>
            <a:ext cx="2104010" cy="617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Convert temperature to conservative temperature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49260" y="3499868"/>
            <a:ext cx="1717760" cy="503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Calculate and apply depth offset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657873" y="3671829"/>
            <a:ext cx="1695102" cy="486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Low pass 100 Hz filter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685513" y="4385522"/>
            <a:ext cx="1695636" cy="434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Bin based on descent rate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3274288" y="581651"/>
            <a:ext cx="196800" cy="233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>
            <a:off x="1600276" y="3256277"/>
            <a:ext cx="225800" cy="209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>
            <a:off x="5372259" y="4178732"/>
            <a:ext cx="266330" cy="170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2049384" y="1047455"/>
            <a:ext cx="470513" cy="18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2028420" y="2014158"/>
            <a:ext cx="462372" cy="163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4288582" y="1941765"/>
            <a:ext cx="760459" cy="24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Bent-Up Arrow 24"/>
          <p:cNvSpPr/>
          <p:nvPr/>
        </p:nvSpPr>
        <p:spPr>
          <a:xfrm rot="5400000">
            <a:off x="3443227" y="2307396"/>
            <a:ext cx="638168" cy="835701"/>
          </a:xfrm>
          <a:prstGeom prst="bentUpArrow">
            <a:avLst>
              <a:gd name="adj1" fmla="val 19700"/>
              <a:gd name="adj2" fmla="val 2058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/>
          <p:cNvSpPr/>
          <p:nvPr/>
        </p:nvSpPr>
        <p:spPr>
          <a:xfrm>
            <a:off x="2529645" y="4300991"/>
            <a:ext cx="1719319" cy="509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ready for Thorpe Scaling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15224" y="488797"/>
            <a:ext cx="225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If calibration coefficients are a poor match use new ones and repeat process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626253" y="5825061"/>
            <a:ext cx="3565452" cy="500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Use Thorpe displacement to determine location of overturns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ounded Rectangle 62"/>
              <p:cNvSpPr/>
              <p:nvPr/>
            </p:nvSpPr>
            <p:spPr>
              <a:xfrm>
                <a:off x="1635054" y="6595194"/>
                <a:ext cx="3521732" cy="4542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/>
                  <a:t>Calculate the Thorpe length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sz="1400" dirty="0"/>
                  <a:t>) for each identified overturn</a:t>
                </a:r>
              </a:p>
            </p:txBody>
          </p:sp>
        </mc:Choice>
        <mc:Fallback xmlns="">
          <p:sp>
            <p:nvSpPr>
              <p:cNvPr id="63" name="Rounded 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054" y="6595194"/>
                <a:ext cx="3521732" cy="454246"/>
              </a:xfrm>
              <a:prstGeom prst="roundRect">
                <a:avLst/>
              </a:prstGeom>
              <a:blipFill>
                <a:blip r:embed="rId2"/>
                <a:stretch>
                  <a:fillRect t="-7895" b="-19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5619075" y="6774830"/>
                <a:ext cx="1063257" cy="6583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from CT sail density</a:t>
                </a: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075" y="6774830"/>
                <a:ext cx="1063257" cy="658387"/>
              </a:xfrm>
              <a:prstGeom prst="roundRect">
                <a:avLst/>
              </a:prstGeom>
              <a:blipFill>
                <a:blip r:embed="rId3"/>
                <a:stretch>
                  <a:fillRect t="-4545" b="-1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ounded Rectangle 64"/>
              <p:cNvSpPr/>
              <p:nvPr/>
            </p:nvSpPr>
            <p:spPr>
              <a:xfrm>
                <a:off x="1899159" y="8233735"/>
                <a:ext cx="3077664" cy="3516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GB" sz="1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GB" sz="1400" dirty="0"/>
              </a:p>
            </p:txBody>
          </p:sp>
        </mc:Choice>
        <mc:Fallback>
          <p:sp>
            <p:nvSpPr>
              <p:cNvPr id="65" name="Rounded 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59" y="8233735"/>
                <a:ext cx="3077664" cy="351668"/>
              </a:xfrm>
              <a:prstGeom prst="round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ounded Rectangle 65"/>
              <p:cNvSpPr/>
              <p:nvPr/>
            </p:nvSpPr>
            <p:spPr>
              <a:xfrm>
                <a:off x="1899159" y="7568788"/>
                <a:ext cx="3077664" cy="4378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/>
                  <a:t>Estimate TKE dissipation rate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400" dirty="0"/>
              </a:p>
            </p:txBody>
          </p:sp>
        </mc:Choice>
        <mc:Fallback>
          <p:sp>
            <p:nvSpPr>
              <p:cNvPr id="66" name="Rounded 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59" y="7568788"/>
                <a:ext cx="3077664" cy="437870"/>
              </a:xfrm>
              <a:prstGeom prst="roundRect">
                <a:avLst/>
              </a:prstGeom>
              <a:blipFill>
                <a:blip r:embed="rId5"/>
                <a:stretch>
                  <a:fillRect t="-10959" b="-246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ounded Rectangle 66"/>
          <p:cNvSpPr/>
          <p:nvPr/>
        </p:nvSpPr>
        <p:spPr>
          <a:xfrm>
            <a:off x="2271273" y="9615517"/>
            <a:ext cx="2316662" cy="32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Apply T/S ratio masking</a:t>
            </a:r>
          </a:p>
        </p:txBody>
      </p:sp>
      <p:sp>
        <p:nvSpPr>
          <p:cNvPr id="68" name="Down Arrow 67"/>
          <p:cNvSpPr/>
          <p:nvPr/>
        </p:nvSpPr>
        <p:spPr>
          <a:xfrm>
            <a:off x="3212663" y="5639529"/>
            <a:ext cx="298385" cy="131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Down Arrow 74"/>
          <p:cNvSpPr/>
          <p:nvPr/>
        </p:nvSpPr>
        <p:spPr>
          <a:xfrm>
            <a:off x="3252386" y="4877370"/>
            <a:ext cx="266330" cy="205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583222" y="1695051"/>
            <a:ext cx="6536384" cy="78384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772372" y="2609783"/>
            <a:ext cx="1932078" cy="146082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Bent-Up Arrow 25"/>
          <p:cNvSpPr/>
          <p:nvPr/>
        </p:nvSpPr>
        <p:spPr>
          <a:xfrm rot="5400000" flipV="1">
            <a:off x="2708616" y="2281421"/>
            <a:ext cx="659040" cy="866775"/>
          </a:xfrm>
          <a:prstGeom prst="bentUpArrow">
            <a:avLst>
              <a:gd name="adj1" fmla="val 19701"/>
              <a:gd name="adj2" fmla="val 197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Bent-Up Arrow 4"/>
          <p:cNvSpPr/>
          <p:nvPr/>
        </p:nvSpPr>
        <p:spPr>
          <a:xfrm rot="16200000">
            <a:off x="4863426" y="505620"/>
            <a:ext cx="646332" cy="1796018"/>
          </a:xfrm>
          <a:prstGeom prst="bentUpArrow">
            <a:avLst>
              <a:gd name="adj1" fmla="val 13691"/>
              <a:gd name="adj2" fmla="val 13332"/>
              <a:gd name="adj3" fmla="val 2320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Bent-Up Arrow 26"/>
          <p:cNvSpPr/>
          <p:nvPr/>
        </p:nvSpPr>
        <p:spPr>
          <a:xfrm rot="16200000" flipH="1">
            <a:off x="4678135" y="1275256"/>
            <a:ext cx="275761" cy="2554184"/>
          </a:xfrm>
          <a:prstGeom prst="bentUpArrow">
            <a:avLst>
              <a:gd name="adj1" fmla="val 32525"/>
              <a:gd name="adj2" fmla="val 38893"/>
              <a:gd name="adj3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4614634" y="3609080"/>
            <a:ext cx="1845720" cy="126829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own Arrow 20"/>
          <p:cNvSpPr/>
          <p:nvPr/>
        </p:nvSpPr>
        <p:spPr>
          <a:xfrm>
            <a:off x="5372259" y="3386375"/>
            <a:ext cx="266330" cy="224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1520982" y="5092946"/>
            <a:ext cx="3749876" cy="2018101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ounded Rectangle 60"/>
          <p:cNvSpPr/>
          <p:nvPr/>
        </p:nvSpPr>
        <p:spPr>
          <a:xfrm>
            <a:off x="1630469" y="5142267"/>
            <a:ext cx="3541066" cy="440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Reorder a profile in depth (temperature and density)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774331" y="7520306"/>
            <a:ext cx="3274710" cy="112025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2150849" y="9038587"/>
            <a:ext cx="2507024" cy="96550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Down Arrow 69"/>
          <p:cNvSpPr/>
          <p:nvPr/>
        </p:nvSpPr>
        <p:spPr>
          <a:xfrm>
            <a:off x="3243213" y="7150429"/>
            <a:ext cx="227876" cy="125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Down Arrow 82"/>
          <p:cNvSpPr/>
          <p:nvPr/>
        </p:nvSpPr>
        <p:spPr>
          <a:xfrm>
            <a:off x="3282302" y="8821879"/>
            <a:ext cx="253351" cy="216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/>
          <p:cNvSpPr/>
          <p:nvPr/>
        </p:nvSpPr>
        <p:spPr>
          <a:xfrm>
            <a:off x="3272593" y="1453247"/>
            <a:ext cx="266330" cy="288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10800000">
            <a:off x="4283942" y="4498872"/>
            <a:ext cx="322385" cy="202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Bent-Up Arrow 27"/>
          <p:cNvSpPr/>
          <p:nvPr/>
        </p:nvSpPr>
        <p:spPr>
          <a:xfrm rot="5400000">
            <a:off x="1711799" y="3922200"/>
            <a:ext cx="667469" cy="890516"/>
          </a:xfrm>
          <a:prstGeom prst="bentUpArrow">
            <a:avLst>
              <a:gd name="adj1" fmla="val 19094"/>
              <a:gd name="adj2" fmla="val 20173"/>
              <a:gd name="adj3" fmla="val 31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/>
          <p:cNvSpPr txBox="1"/>
          <p:nvPr/>
        </p:nvSpPr>
        <p:spPr>
          <a:xfrm>
            <a:off x="349895" y="1679979"/>
            <a:ext cx="33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i</a:t>
            </a:r>
            <a:endParaRPr lang="en-GB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0225" y="2615621"/>
            <a:ext cx="33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72904" y="3572010"/>
            <a:ext cx="50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iii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3434" y="4957601"/>
            <a:ext cx="41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iv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762313" y="8996615"/>
            <a:ext cx="41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vii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501627" y="6333391"/>
            <a:ext cx="47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</a:t>
            </a:r>
          </a:p>
        </p:txBody>
      </p:sp>
      <p:sp>
        <p:nvSpPr>
          <p:cNvPr id="59" name="Down Arrow 67">
            <a:extLst>
              <a:ext uri="{FF2B5EF4-FFF2-40B4-BE49-F238E27FC236}">
                <a16:creationId xmlns:a16="http://schemas.microsoft.com/office/drawing/2014/main" id="{A26C3ABE-0723-4A8A-85CF-E36A010C53B5}"/>
              </a:ext>
            </a:extLst>
          </p:cNvPr>
          <p:cNvSpPr/>
          <p:nvPr/>
        </p:nvSpPr>
        <p:spPr>
          <a:xfrm>
            <a:off x="3206649" y="6382119"/>
            <a:ext cx="298385" cy="131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Down Arrow 67">
            <a:extLst>
              <a:ext uri="{FF2B5EF4-FFF2-40B4-BE49-F238E27FC236}">
                <a16:creationId xmlns:a16="http://schemas.microsoft.com/office/drawing/2014/main" id="{5806C0FE-3C7B-4E9A-AC3D-0553A1ADC0E4}"/>
              </a:ext>
            </a:extLst>
          </p:cNvPr>
          <p:cNvSpPr/>
          <p:nvPr/>
        </p:nvSpPr>
        <p:spPr>
          <a:xfrm>
            <a:off x="3282302" y="8054964"/>
            <a:ext cx="298385" cy="131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312C1B-CEFC-4842-9CAA-8D7D4D1E372D}"/>
              </a:ext>
            </a:extLst>
          </p:cNvPr>
          <p:cNvSpPr/>
          <p:nvPr/>
        </p:nvSpPr>
        <p:spPr>
          <a:xfrm>
            <a:off x="5533301" y="6669323"/>
            <a:ext cx="1212884" cy="8295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ounded Rectangle 66">
                <a:extLst>
                  <a:ext uri="{FF2B5EF4-FFF2-40B4-BE49-F238E27FC236}">
                    <a16:creationId xmlns:a16="http://schemas.microsoft.com/office/drawing/2014/main" id="{085AFB4B-D3D2-4CD4-ACA6-CF679C71E7DE}"/>
                  </a:ext>
                </a:extLst>
              </p:cNvPr>
              <p:cNvSpPr/>
              <p:nvPr/>
            </p:nvSpPr>
            <p:spPr>
              <a:xfrm>
                <a:off x="2240204" y="9074930"/>
                <a:ext cx="2319128" cy="3145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/>
                  <a:t>Bin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GB" sz="1400" dirty="0"/>
                  <a:t> to 25 m </a:t>
                </a:r>
              </a:p>
            </p:txBody>
          </p:sp>
        </mc:Choice>
        <mc:Fallback>
          <p:sp>
            <p:nvSpPr>
              <p:cNvPr id="92" name="Rounded Rectangle 66">
                <a:extLst>
                  <a:ext uri="{FF2B5EF4-FFF2-40B4-BE49-F238E27FC236}">
                    <a16:creationId xmlns:a16="http://schemas.microsoft.com/office/drawing/2014/main" id="{085AFB4B-D3D2-4CD4-ACA6-CF679C71E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204" y="9074930"/>
                <a:ext cx="2319128" cy="314570"/>
              </a:xfrm>
              <a:prstGeom prst="roundRect">
                <a:avLst/>
              </a:prstGeom>
              <a:blipFill>
                <a:blip r:embed="rId6"/>
                <a:stretch>
                  <a:fillRect t="-1887" b="-15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Down Arrow 67">
            <a:extLst>
              <a:ext uri="{FF2B5EF4-FFF2-40B4-BE49-F238E27FC236}">
                <a16:creationId xmlns:a16="http://schemas.microsoft.com/office/drawing/2014/main" id="{8D98E734-3A9C-4074-ACB6-2B0E15D6B4B2}"/>
              </a:ext>
            </a:extLst>
          </p:cNvPr>
          <p:cNvSpPr/>
          <p:nvPr/>
        </p:nvSpPr>
        <p:spPr>
          <a:xfrm>
            <a:off x="3272593" y="9425843"/>
            <a:ext cx="298385" cy="131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Bent-Up Arrow 26">
            <a:extLst>
              <a:ext uri="{FF2B5EF4-FFF2-40B4-BE49-F238E27FC236}">
                <a16:creationId xmlns:a16="http://schemas.microsoft.com/office/drawing/2014/main" id="{65D02051-59ED-4C74-894D-BB90B253A13B}"/>
              </a:ext>
            </a:extLst>
          </p:cNvPr>
          <p:cNvSpPr/>
          <p:nvPr/>
        </p:nvSpPr>
        <p:spPr>
          <a:xfrm flipV="1">
            <a:off x="5356633" y="6078754"/>
            <a:ext cx="844991" cy="590569"/>
          </a:xfrm>
          <a:prstGeom prst="bentUpArrow">
            <a:avLst>
              <a:gd name="adj1" fmla="val 8772"/>
              <a:gd name="adj2" fmla="val 14478"/>
              <a:gd name="adj3" fmla="val 27094"/>
            </a:avLst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Bent-Up Arrow 26">
            <a:extLst>
              <a:ext uri="{FF2B5EF4-FFF2-40B4-BE49-F238E27FC236}">
                <a16:creationId xmlns:a16="http://schemas.microsoft.com/office/drawing/2014/main" id="{80195783-5069-4085-95FA-48411D50D8DF}"/>
              </a:ext>
            </a:extLst>
          </p:cNvPr>
          <p:cNvSpPr/>
          <p:nvPr/>
        </p:nvSpPr>
        <p:spPr>
          <a:xfrm rot="16200000" flipH="1">
            <a:off x="5324473" y="7497176"/>
            <a:ext cx="615700" cy="921576"/>
          </a:xfrm>
          <a:prstGeom prst="bentUpArrow">
            <a:avLst>
              <a:gd name="adj1" fmla="val 9646"/>
              <a:gd name="adj2" fmla="val 11586"/>
              <a:gd name="adj3" fmla="val 18265"/>
            </a:avLst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A54D13-783B-422F-8695-3CD331FE989F}"/>
              </a:ext>
            </a:extLst>
          </p:cNvPr>
          <p:cNvSpPr txBox="1"/>
          <p:nvPr/>
        </p:nvSpPr>
        <p:spPr>
          <a:xfrm>
            <a:off x="5390994" y="5570541"/>
            <a:ext cx="1084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Overturn mid depth point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10462D-A841-450F-8B3C-941FF0F9120E}"/>
              </a:ext>
            </a:extLst>
          </p:cNvPr>
          <p:cNvSpPr txBox="1"/>
          <p:nvPr/>
        </p:nvSpPr>
        <p:spPr>
          <a:xfrm>
            <a:off x="1445733" y="7473830"/>
            <a:ext cx="47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vi</a:t>
            </a:r>
          </a:p>
        </p:txBody>
      </p:sp>
    </p:spTree>
    <p:extLst>
      <p:ext uri="{BB962C8B-B14F-4D97-AF65-F5344CB8AC3E}">
        <p14:creationId xmlns:p14="http://schemas.microsoft.com/office/powerpoint/2010/main" val="1943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7407</TotalTime>
  <Words>140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East Anglia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Leadbitter (ENV - Postgraduate Researcher)</dc:creator>
  <cp:lastModifiedBy>Philip Leadbitter (ENV - Postgraduate Researcher)</cp:lastModifiedBy>
  <cp:revision>12</cp:revision>
  <dcterms:created xsi:type="dcterms:W3CDTF">2020-02-17T10:40:32Z</dcterms:created>
  <dcterms:modified xsi:type="dcterms:W3CDTF">2021-09-13T14:19:23Z</dcterms:modified>
</cp:coreProperties>
</file>