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1" r:id="rId3"/>
    <p:sldId id="263" r:id="rId4"/>
    <p:sldId id="273" r:id="rId5"/>
    <p:sldId id="274" r:id="rId6"/>
    <p:sldId id="265" r:id="rId7"/>
    <p:sldId id="279" r:id="rId8"/>
    <p:sldId id="266" r:id="rId9"/>
    <p:sldId id="280" r:id="rId10"/>
    <p:sldId id="271"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0000"/>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2" autoAdjust="0"/>
    <p:restoredTop sz="94660"/>
  </p:normalViewPr>
  <p:slideViewPr>
    <p:cSldViewPr snapToGrid="0">
      <p:cViewPr>
        <p:scale>
          <a:sx n="72" d="100"/>
          <a:sy n="72" d="100"/>
        </p:scale>
        <p:origin x="10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8.jp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3149" y="10"/>
            <a:ext cx="10305722"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506182" y="1720272"/>
            <a:ext cx="9179635" cy="1227079"/>
          </a:xfrm>
          <a:solidFill>
            <a:schemeClr val="accent1">
              <a:lumMod val="20000"/>
              <a:lumOff val="80000"/>
            </a:schemeClr>
          </a:solidFill>
        </p:spPr>
        <p:txBody>
          <a:bodyPr>
            <a:normAutofit/>
          </a:bodyPr>
          <a:lstStyle/>
          <a:p>
            <a:r>
              <a:rPr lang="en-US" sz="7200" dirty="0">
                <a:solidFill>
                  <a:schemeClr val="accent2">
                    <a:lumMod val="50000"/>
                  </a:schemeClr>
                </a:solidFill>
              </a:rPr>
              <a:t>Coffee Quality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464378" y="5961872"/>
            <a:ext cx="2642910" cy="488356"/>
          </a:xfrm>
          <a:solidFill>
            <a:schemeClr val="accent1">
              <a:lumMod val="20000"/>
              <a:lumOff val="80000"/>
            </a:schemeClr>
          </a:solidFill>
        </p:spPr>
        <p:txBody>
          <a:bodyPr>
            <a:normAutofit fontScale="92500" lnSpcReduction="10000"/>
          </a:bodyPr>
          <a:lstStyle/>
          <a:p>
            <a:r>
              <a:rPr lang="en-US" sz="2800" u="sng" dirty="0">
                <a:solidFill>
                  <a:srgbClr val="FF0000"/>
                </a:solidFill>
              </a:rPr>
              <a:t>Loknath Panada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06B4725-C7CD-5809-1203-74587C0AD3E7}"/>
              </a:ext>
            </a:extLst>
          </p:cNvPr>
          <p:cNvPicPr preferRelativeResize="0">
            <a:picLocks/>
          </p:cNvPicPr>
          <p:nvPr/>
        </p:nvPicPr>
        <p:blipFill>
          <a:blip r:embed="rId2">
            <a:extLst>
              <a:ext uri="{28A0092B-C50C-407E-A947-70E740481C1C}">
                <a14:useLocalDpi xmlns:a14="http://schemas.microsoft.com/office/drawing/2010/main" val="0"/>
              </a:ext>
            </a:extLst>
          </a:blip>
          <a:srcRect b="15276"/>
          <a:stretch/>
        </p:blipFill>
        <p:spPr>
          <a:xfrm>
            <a:off x="10284990" y="5197818"/>
            <a:ext cx="1768101" cy="15544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6951DCBA-5366-BFE9-4A01-97BBDEC0153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224" t="-443" r="1" b="8043"/>
          <a:stretch/>
        </p:blipFill>
        <p:spPr>
          <a:xfrm>
            <a:off x="-5324" y="96307"/>
            <a:ext cx="12191999" cy="4621468"/>
          </a:xfrm>
          <a:prstGeom prst="rect">
            <a:avLst/>
          </a:prstGeom>
        </p:spPr>
      </p:pic>
      <p:sp>
        <p:nvSpPr>
          <p:cNvPr id="2" name="Title 1">
            <a:extLst>
              <a:ext uri="{FF2B5EF4-FFF2-40B4-BE49-F238E27FC236}">
                <a16:creationId xmlns:a16="http://schemas.microsoft.com/office/drawing/2014/main" id="{63C82BBD-5868-5D20-A34E-1CEAC931A89B}"/>
              </a:ext>
            </a:extLst>
          </p:cNvPr>
          <p:cNvSpPr>
            <a:spLocks noGrp="1"/>
          </p:cNvSpPr>
          <p:nvPr>
            <p:ph type="title"/>
          </p:nvPr>
        </p:nvSpPr>
        <p:spPr>
          <a:xfrm>
            <a:off x="815279" y="221145"/>
            <a:ext cx="10353762" cy="1353605"/>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4F8C502A-0C74-1538-F0C5-2D586AB74800}"/>
              </a:ext>
            </a:extLst>
          </p:cNvPr>
          <p:cNvSpPr>
            <a:spLocks noGrp="1"/>
          </p:cNvSpPr>
          <p:nvPr>
            <p:ph idx="1"/>
          </p:nvPr>
        </p:nvSpPr>
        <p:spPr>
          <a:xfrm>
            <a:off x="913795" y="1959665"/>
            <a:ext cx="10353762" cy="4417115"/>
          </a:xfrm>
        </p:spPr>
        <p:txBody>
          <a:bodyPr>
            <a:normAutofit fontScale="92500"/>
          </a:bodyPr>
          <a:lstStyle/>
          <a:p>
            <a:pPr algn="just"/>
            <a:r>
              <a:rPr lang="en-US" dirty="0"/>
              <a:t>All sensory attributes are linearly correlated with Coffee quality.</a:t>
            </a:r>
          </a:p>
          <a:p>
            <a:pPr algn="just"/>
            <a:r>
              <a:rPr lang="en-IN" dirty="0"/>
              <a:t>Washed/wet is the widely adapted processing method followed by natural dry and the Pulped dry/honey treatment methods also the coffee quality has been rated highest amongst all.</a:t>
            </a:r>
          </a:p>
          <a:p>
            <a:pPr algn="just"/>
            <a:r>
              <a:rPr lang="en-IN" dirty="0"/>
              <a:t>Coffee quality of Chinyi region is at the top contributing to highest cup points.</a:t>
            </a:r>
          </a:p>
          <a:p>
            <a:pPr algn="just"/>
            <a:r>
              <a:rPr lang="en-IN" dirty="0"/>
              <a:t>The regions situated above the altitudes of 1200m have  been Most number of defects have been detected across bag samples coming from higher altitude regions above 1200m.</a:t>
            </a:r>
          </a:p>
          <a:p>
            <a:pPr algn="just"/>
            <a:r>
              <a:rPr lang="en-IN" dirty="0"/>
              <a:t>The coffee bins containing  moisture levels above 9.5% are prone to damage.</a:t>
            </a:r>
          </a:p>
          <a:p>
            <a:pPr algn="just"/>
            <a:r>
              <a:rPr lang="en-IN" dirty="0"/>
              <a:t>The category one and category two defects have direct impact on total cup po</a:t>
            </a:r>
            <a:r>
              <a:rPr lang="en-IN" dirty="0">
                <a:solidFill>
                  <a:schemeClr val="tx1"/>
                </a:solidFill>
              </a:rPr>
              <a:t>i</a:t>
            </a:r>
            <a:r>
              <a:rPr lang="en-IN" dirty="0">
                <a:solidFill>
                  <a:schemeClr val="bg1"/>
                </a:solidFill>
              </a:rPr>
              <a:t>nts thus </a:t>
            </a:r>
            <a:r>
              <a:rPr lang="en-IN" dirty="0"/>
              <a:t>pointing towards reduced coffee quality than standards.</a:t>
            </a:r>
          </a:p>
        </p:txBody>
      </p:sp>
      <p:pic>
        <p:nvPicPr>
          <p:cNvPr id="8" name="Picture 7">
            <a:extLst>
              <a:ext uri="{FF2B5EF4-FFF2-40B4-BE49-F238E27FC236}">
                <a16:creationId xmlns:a16="http://schemas.microsoft.com/office/drawing/2014/main" id="{7D44A125-8D5B-1E82-8D04-621B1784F6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685" y="203873"/>
            <a:ext cx="2074181" cy="13802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602812E5-7755-874F-DDD3-CBAFFFBA131A}"/>
              </a:ext>
            </a:extLst>
          </p:cNvPr>
          <p:cNvSpPr txBox="1"/>
          <p:nvPr/>
        </p:nvSpPr>
        <p:spPr>
          <a:xfrm>
            <a:off x="838731" y="1214815"/>
            <a:ext cx="764088" cy="369332"/>
          </a:xfrm>
          <a:prstGeom prst="rect">
            <a:avLst/>
          </a:prstGeom>
          <a:noFill/>
        </p:spPr>
        <p:txBody>
          <a:bodyPr wrap="square" rtlCol="0">
            <a:spAutoFit/>
          </a:bodyPr>
          <a:lstStyle/>
          <a:p>
            <a:r>
              <a:rPr lang="en-US" dirty="0"/>
              <a:t>C.Q.I</a:t>
            </a:r>
            <a:endParaRPr lang="en-IN" dirty="0"/>
          </a:p>
        </p:txBody>
      </p:sp>
    </p:spTree>
    <p:extLst>
      <p:ext uri="{BB962C8B-B14F-4D97-AF65-F5344CB8AC3E}">
        <p14:creationId xmlns:p14="http://schemas.microsoft.com/office/powerpoint/2010/main" val="203368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DCA070-B3B5-271C-74FA-EEDD56E2D66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62936"/>
          </a:xfrm>
          <a:prstGeom prst="rect">
            <a:avLst/>
          </a:prstGeom>
        </p:spPr>
      </p:pic>
      <p:sp>
        <p:nvSpPr>
          <p:cNvPr id="2" name="Title 1">
            <a:extLst>
              <a:ext uri="{FF2B5EF4-FFF2-40B4-BE49-F238E27FC236}">
                <a16:creationId xmlns:a16="http://schemas.microsoft.com/office/drawing/2014/main" id="{7E525D05-5D7A-BAC9-4228-303115160FB5}"/>
              </a:ext>
            </a:extLst>
          </p:cNvPr>
          <p:cNvSpPr>
            <a:spLocks noGrp="1"/>
          </p:cNvSpPr>
          <p:nvPr>
            <p:ph type="title"/>
          </p:nvPr>
        </p:nvSpPr>
        <p:spPr>
          <a:xfrm>
            <a:off x="913795" y="265359"/>
            <a:ext cx="10353762" cy="12573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C50317A-67E7-8C1A-31ED-39481B3100AF}"/>
              </a:ext>
            </a:extLst>
          </p:cNvPr>
          <p:cNvSpPr>
            <a:spLocks noGrp="1"/>
          </p:cNvSpPr>
          <p:nvPr>
            <p:ph idx="1"/>
          </p:nvPr>
        </p:nvSpPr>
        <p:spPr>
          <a:xfrm>
            <a:off x="913795" y="2085562"/>
            <a:ext cx="10353762" cy="4162838"/>
          </a:xfrm>
        </p:spPr>
        <p:txBody>
          <a:bodyPr>
            <a:normAutofit fontScale="92500"/>
          </a:bodyPr>
          <a:lstStyle/>
          <a:p>
            <a:pPr algn="just"/>
            <a:r>
              <a:rPr lang="en-US" dirty="0"/>
              <a:t>Washed/Wet processing method results into higher cup points thus adapting this widely accepted method and combining it with other processing methods can reduce   the count of defects.</a:t>
            </a:r>
          </a:p>
          <a:p>
            <a:pPr algn="just"/>
            <a:r>
              <a:rPr lang="en-US" dirty="0"/>
              <a:t>For higher altitude regions training harvesters on washed/wet processing method and driving awareness of storage conditions to maintain moisture percent below 9.5 can significantly reduce the type one and type two defects resulting into improved coffee quality.</a:t>
            </a:r>
          </a:p>
          <a:p>
            <a:pPr algn="just"/>
            <a:r>
              <a:rPr lang="en-US" dirty="0"/>
              <a:t>Researching techniques to detect potential Type II defects early during the grading process can significantly reduce processing costs and time, while preventing contamination of other samples, especially when bins from different regions are combined</a:t>
            </a:r>
            <a:endParaRPr lang="en-IN" dirty="0"/>
          </a:p>
        </p:txBody>
      </p:sp>
      <p:pic>
        <p:nvPicPr>
          <p:cNvPr id="8" name="Picture 7">
            <a:extLst>
              <a:ext uri="{FF2B5EF4-FFF2-40B4-BE49-F238E27FC236}">
                <a16:creationId xmlns:a16="http://schemas.microsoft.com/office/drawing/2014/main" id="{C9BB11CC-ECDA-C656-6C08-C1D2E020BC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85" y="203873"/>
            <a:ext cx="2074181" cy="13802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214C117D-7E27-F825-8EE1-9C13FB964436}"/>
              </a:ext>
            </a:extLst>
          </p:cNvPr>
          <p:cNvSpPr txBox="1"/>
          <p:nvPr/>
        </p:nvSpPr>
        <p:spPr>
          <a:xfrm>
            <a:off x="838731" y="1214815"/>
            <a:ext cx="764088" cy="369332"/>
          </a:xfrm>
          <a:prstGeom prst="rect">
            <a:avLst/>
          </a:prstGeom>
          <a:noFill/>
        </p:spPr>
        <p:txBody>
          <a:bodyPr wrap="square" rtlCol="0">
            <a:spAutoFit/>
          </a:bodyPr>
          <a:lstStyle/>
          <a:p>
            <a:r>
              <a:rPr lang="en-US" dirty="0"/>
              <a:t>C.Q.I</a:t>
            </a:r>
            <a:endParaRPr lang="en-IN" dirty="0"/>
          </a:p>
        </p:txBody>
      </p:sp>
      <p:pic>
        <p:nvPicPr>
          <p:cNvPr id="11" name="Picture 10">
            <a:extLst>
              <a:ext uri="{FF2B5EF4-FFF2-40B4-BE49-F238E27FC236}">
                <a16:creationId xmlns:a16="http://schemas.microsoft.com/office/drawing/2014/main" id="{A9F69152-7B98-E204-E697-7A1091451D77}"/>
              </a:ext>
            </a:extLst>
          </p:cNvPr>
          <p:cNvPicPr>
            <a:picLocks noChangeAspect="1"/>
          </p:cNvPicPr>
          <p:nvPr/>
        </p:nvPicPr>
        <p:blipFill>
          <a:blip r:embed="rId5">
            <a:extLst>
              <a:ext uri="{28A0092B-C50C-407E-A947-70E740481C1C}">
                <a14:useLocalDpi xmlns:a14="http://schemas.microsoft.com/office/drawing/2010/main" val="0"/>
              </a:ext>
            </a:extLst>
          </a:blip>
          <a:srcRect b="15276"/>
          <a:stretch/>
        </p:blipFill>
        <p:spPr>
          <a:xfrm>
            <a:off x="10270618" y="5250799"/>
            <a:ext cx="1770345" cy="14998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6652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0B288B-E5E7-E3DE-F55E-911872E283A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9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67D86E-618C-CDEC-0A68-0884072E2957}"/>
              </a:ext>
            </a:extLst>
          </p:cNvPr>
          <p:cNvSpPr>
            <a:spLocks noGrp="1"/>
          </p:cNvSpPr>
          <p:nvPr>
            <p:ph type="title"/>
          </p:nvPr>
        </p:nvSpPr>
        <p:spPr>
          <a:xfrm>
            <a:off x="913795" y="203874"/>
            <a:ext cx="10353762" cy="12573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A741B07-B399-A0F5-DB61-D7139031F3F9}"/>
              </a:ext>
            </a:extLst>
          </p:cNvPr>
          <p:cNvSpPr>
            <a:spLocks noGrp="1"/>
          </p:cNvSpPr>
          <p:nvPr>
            <p:ph idx="1"/>
          </p:nvPr>
        </p:nvSpPr>
        <p:spPr/>
        <p:txBody>
          <a:bodyPr/>
          <a:lstStyle/>
          <a:p>
            <a:r>
              <a:rPr lang="en-US" b="0" dirty="0">
                <a:effectLst/>
                <a:latin typeface="inherit"/>
              </a:rPr>
              <a:t>The Coffee Quality Institute (CQI) is a non-profit organization working towards quality improvement and value addition of coffee worldwide.</a:t>
            </a:r>
          </a:p>
          <a:p>
            <a:r>
              <a:rPr lang="en-US" dirty="0">
                <a:effectLst/>
                <a:latin typeface="inherit"/>
              </a:rPr>
              <a:t>The organization works with coffee growers, processors, roasters, and other stakeholders.</a:t>
            </a:r>
          </a:p>
          <a:p>
            <a:r>
              <a:rPr lang="en-US" dirty="0">
                <a:effectLst/>
                <a:latin typeface="inherit"/>
              </a:rPr>
              <a:t>Promote coffee quality through research, training, and certification programs. </a:t>
            </a:r>
          </a:p>
          <a:p>
            <a:pPr marL="36900" indent="0">
              <a:buNone/>
            </a:pPr>
            <a:endParaRPr lang="en-IN" dirty="0"/>
          </a:p>
        </p:txBody>
      </p:sp>
      <p:pic>
        <p:nvPicPr>
          <p:cNvPr id="4" name="Picture 3">
            <a:extLst>
              <a:ext uri="{FF2B5EF4-FFF2-40B4-BE49-F238E27FC236}">
                <a16:creationId xmlns:a16="http://schemas.microsoft.com/office/drawing/2014/main" id="{76D8D738-A6FF-424D-F25B-3DDA0AFB14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85" y="203873"/>
            <a:ext cx="2074181" cy="13802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B84869C0-CB8D-7E11-ED0E-DEE90BE1E78C}"/>
              </a:ext>
            </a:extLst>
          </p:cNvPr>
          <p:cNvSpPr txBox="1"/>
          <p:nvPr/>
        </p:nvSpPr>
        <p:spPr>
          <a:xfrm>
            <a:off x="838731" y="1214815"/>
            <a:ext cx="764088" cy="369332"/>
          </a:xfrm>
          <a:prstGeom prst="rect">
            <a:avLst/>
          </a:prstGeom>
          <a:noFill/>
        </p:spPr>
        <p:txBody>
          <a:bodyPr wrap="square" rtlCol="0">
            <a:spAutoFit/>
          </a:bodyPr>
          <a:lstStyle/>
          <a:p>
            <a:r>
              <a:rPr lang="en-US" dirty="0"/>
              <a:t>C.Q.I</a:t>
            </a:r>
            <a:endParaRPr lang="en-IN" dirty="0"/>
          </a:p>
        </p:txBody>
      </p:sp>
      <p:pic>
        <p:nvPicPr>
          <p:cNvPr id="11" name="Picture 10">
            <a:extLst>
              <a:ext uri="{FF2B5EF4-FFF2-40B4-BE49-F238E27FC236}">
                <a16:creationId xmlns:a16="http://schemas.microsoft.com/office/drawing/2014/main" id="{C723ED18-A2FC-67EF-17F8-3FFFF53ABC2E}"/>
              </a:ext>
            </a:extLst>
          </p:cNvPr>
          <p:cNvPicPr>
            <a:picLocks noChangeAspect="1"/>
          </p:cNvPicPr>
          <p:nvPr/>
        </p:nvPicPr>
        <p:blipFill>
          <a:blip r:embed="rId5">
            <a:extLst>
              <a:ext uri="{28A0092B-C50C-407E-A947-70E740481C1C}">
                <a14:useLocalDpi xmlns:a14="http://schemas.microsoft.com/office/drawing/2010/main" val="0"/>
              </a:ext>
            </a:extLst>
          </a:blip>
          <a:srcRect b="15276"/>
          <a:stretch/>
        </p:blipFill>
        <p:spPr>
          <a:xfrm>
            <a:off x="10270618" y="5250799"/>
            <a:ext cx="1770345" cy="14998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4538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E6E5-4F78-D94C-84E2-395B8DCAA88A}"/>
              </a:ext>
            </a:extLst>
          </p:cNvPr>
          <p:cNvSpPr>
            <a:spLocks noGrp="1"/>
          </p:cNvSpPr>
          <p:nvPr>
            <p:ph type="title"/>
          </p:nvPr>
        </p:nvSpPr>
        <p:spPr>
          <a:xfrm>
            <a:off x="913795" y="265359"/>
            <a:ext cx="10353762" cy="1257300"/>
          </a:xfrm>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4C416AD7-396A-1D2A-4983-A9E3EC8F47FD}"/>
              </a:ext>
            </a:extLst>
          </p:cNvPr>
          <p:cNvSpPr>
            <a:spLocks noGrp="1"/>
          </p:cNvSpPr>
          <p:nvPr>
            <p:ph idx="1"/>
          </p:nvPr>
        </p:nvSpPr>
        <p:spPr>
          <a:xfrm>
            <a:off x="913794" y="2088976"/>
            <a:ext cx="10747937" cy="4023725"/>
          </a:xfrm>
        </p:spPr>
        <p:txBody>
          <a:bodyPr>
            <a:normAutofit/>
          </a:bodyPr>
          <a:lstStyle/>
          <a:p>
            <a:pPr algn="just"/>
            <a:r>
              <a:rPr lang="en-US" dirty="0"/>
              <a:t>The data contains sensory attributes that helps in rating the coffee quality based on Aroma, Flavor,  Aftertaste, Acidity, Body, Balance, Uniformity, Clean Cup and Sweetness.</a:t>
            </a:r>
          </a:p>
          <a:p>
            <a:pPr algn="just"/>
            <a:r>
              <a:rPr lang="en-US" dirty="0"/>
              <a:t>Category One and Category Two are the two defects categories to grade Coffee quality.</a:t>
            </a:r>
          </a:p>
          <a:p>
            <a:pPr algn="just"/>
            <a:r>
              <a:rPr lang="en-US" dirty="0"/>
              <a:t>Category One defects are primary defects that can be perceived through visual inspection.</a:t>
            </a:r>
          </a:p>
          <a:p>
            <a:pPr algn="just"/>
            <a:r>
              <a:rPr lang="en-US" dirty="0"/>
              <a:t>Category Two defects are secondary defects that are more subtle and can only be detected through tasting.</a:t>
            </a:r>
          </a:p>
        </p:txBody>
      </p:sp>
      <p:sp>
        <p:nvSpPr>
          <p:cNvPr id="7" name="TextBox 6">
            <a:extLst>
              <a:ext uri="{FF2B5EF4-FFF2-40B4-BE49-F238E27FC236}">
                <a16:creationId xmlns:a16="http://schemas.microsoft.com/office/drawing/2014/main" id="{129955A0-7B19-74B3-903D-2A5BE811CE2D}"/>
              </a:ext>
            </a:extLst>
          </p:cNvPr>
          <p:cNvSpPr txBox="1"/>
          <p:nvPr/>
        </p:nvSpPr>
        <p:spPr>
          <a:xfrm>
            <a:off x="834034" y="1214814"/>
            <a:ext cx="773482" cy="369332"/>
          </a:xfrm>
          <a:prstGeom prst="rect">
            <a:avLst/>
          </a:prstGeom>
          <a:noFill/>
        </p:spPr>
        <p:txBody>
          <a:bodyPr wrap="square">
            <a:spAutoFit/>
          </a:bodyPr>
          <a:lstStyle/>
          <a:p>
            <a:r>
              <a:rPr lang="en-US" dirty="0"/>
              <a:t>C.Q.I</a:t>
            </a:r>
            <a:endParaRPr lang="en-IN" dirty="0"/>
          </a:p>
        </p:txBody>
      </p:sp>
      <p:pic>
        <p:nvPicPr>
          <p:cNvPr id="8" name="Picture 7">
            <a:extLst>
              <a:ext uri="{FF2B5EF4-FFF2-40B4-BE49-F238E27FC236}">
                <a16:creationId xmlns:a16="http://schemas.microsoft.com/office/drawing/2014/main" id="{309FD12B-F806-2541-A70A-B9A4CFA77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5" y="-14593"/>
            <a:ext cx="2619375" cy="1743075"/>
          </a:xfrm>
          <a:prstGeom prst="rect">
            <a:avLst/>
          </a:prstGeom>
        </p:spPr>
      </p:pic>
      <p:pic>
        <p:nvPicPr>
          <p:cNvPr id="10" name="Picture 9">
            <a:extLst>
              <a:ext uri="{FF2B5EF4-FFF2-40B4-BE49-F238E27FC236}">
                <a16:creationId xmlns:a16="http://schemas.microsoft.com/office/drawing/2014/main" id="{B5D0A409-60BE-07A3-9386-83FD6653D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85" y="203873"/>
            <a:ext cx="2074181" cy="13802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a:extLst>
              <a:ext uri="{FF2B5EF4-FFF2-40B4-BE49-F238E27FC236}">
                <a16:creationId xmlns:a16="http://schemas.microsoft.com/office/drawing/2014/main" id="{E0E8292F-EC0E-9D4B-DECF-302BE3AE73ED}"/>
              </a:ext>
            </a:extLst>
          </p:cNvPr>
          <p:cNvSpPr txBox="1"/>
          <p:nvPr/>
        </p:nvSpPr>
        <p:spPr>
          <a:xfrm>
            <a:off x="838731" y="1214815"/>
            <a:ext cx="764088" cy="369332"/>
          </a:xfrm>
          <a:prstGeom prst="rect">
            <a:avLst/>
          </a:prstGeom>
          <a:noFill/>
        </p:spPr>
        <p:txBody>
          <a:bodyPr wrap="square" rtlCol="0">
            <a:spAutoFit/>
          </a:bodyPr>
          <a:lstStyle/>
          <a:p>
            <a:r>
              <a:rPr lang="en-US" dirty="0"/>
              <a:t>C.Q.I</a:t>
            </a:r>
            <a:endParaRPr lang="en-IN" dirty="0"/>
          </a:p>
        </p:txBody>
      </p:sp>
      <p:pic>
        <p:nvPicPr>
          <p:cNvPr id="14" name="Picture 13">
            <a:extLst>
              <a:ext uri="{FF2B5EF4-FFF2-40B4-BE49-F238E27FC236}">
                <a16:creationId xmlns:a16="http://schemas.microsoft.com/office/drawing/2014/main" id="{9CDE839B-526E-A474-D489-B66583755FB0}"/>
              </a:ext>
            </a:extLst>
          </p:cNvPr>
          <p:cNvPicPr>
            <a:picLocks noChangeAspect="1"/>
          </p:cNvPicPr>
          <p:nvPr/>
        </p:nvPicPr>
        <p:blipFill>
          <a:blip r:embed="rId4">
            <a:extLst>
              <a:ext uri="{28A0092B-C50C-407E-A947-70E740481C1C}">
                <a14:useLocalDpi xmlns:a14="http://schemas.microsoft.com/office/drawing/2010/main" val="0"/>
              </a:ext>
            </a:extLst>
          </a:blip>
          <a:srcRect b="15276"/>
          <a:stretch/>
        </p:blipFill>
        <p:spPr>
          <a:xfrm>
            <a:off x="10270618" y="5250799"/>
            <a:ext cx="1770345" cy="14998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5700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A0BCDBD-55F2-05C1-50A0-0245E1932B13}"/>
              </a:ext>
            </a:extLst>
          </p:cNvPr>
          <p:cNvPicPr>
            <a:picLocks noChangeAspect="1"/>
          </p:cNvPicPr>
          <p:nvPr/>
        </p:nvPicPr>
        <p:blipFill>
          <a:blip r:embed="rId2">
            <a:extLst>
              <a:ext uri="{28A0092B-C50C-407E-A947-70E740481C1C}">
                <a14:useLocalDpi xmlns:a14="http://schemas.microsoft.com/office/drawing/2010/main" val="0"/>
              </a:ext>
            </a:extLst>
          </a:blip>
          <a:srcRect b="15276"/>
          <a:stretch/>
        </p:blipFill>
        <p:spPr>
          <a:xfrm>
            <a:off x="10270618" y="5250799"/>
            <a:ext cx="1770345" cy="14998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le 1">
            <a:extLst>
              <a:ext uri="{FF2B5EF4-FFF2-40B4-BE49-F238E27FC236}">
                <a16:creationId xmlns:a16="http://schemas.microsoft.com/office/drawing/2014/main" id="{DE0CE6E5-4F78-D94C-84E2-395B8DCAA88A}"/>
              </a:ext>
            </a:extLst>
          </p:cNvPr>
          <p:cNvSpPr>
            <a:spLocks noGrp="1"/>
          </p:cNvSpPr>
          <p:nvPr>
            <p:ph type="title"/>
          </p:nvPr>
        </p:nvSpPr>
        <p:spPr>
          <a:xfrm>
            <a:off x="913795" y="265359"/>
            <a:ext cx="10353762" cy="1257300"/>
          </a:xfrm>
        </p:spPr>
        <p:txBody>
          <a:bodyPr>
            <a:normAutofit fontScale="90000"/>
          </a:bodyPr>
          <a:lstStyle/>
          <a:p>
            <a:r>
              <a:rPr lang="en-US" dirty="0"/>
              <a:t>Data Preprocessing and </a:t>
            </a:r>
            <a:br>
              <a:rPr lang="en-US" dirty="0"/>
            </a:br>
            <a:r>
              <a:rPr lang="en-US" dirty="0"/>
              <a:t>Feature Engineering</a:t>
            </a:r>
            <a:endParaRPr lang="en-IN" dirty="0"/>
          </a:p>
        </p:txBody>
      </p:sp>
      <p:sp>
        <p:nvSpPr>
          <p:cNvPr id="3" name="Content Placeholder 2">
            <a:extLst>
              <a:ext uri="{FF2B5EF4-FFF2-40B4-BE49-F238E27FC236}">
                <a16:creationId xmlns:a16="http://schemas.microsoft.com/office/drawing/2014/main" id="{4C416AD7-396A-1D2A-4983-A9E3EC8F47FD}"/>
              </a:ext>
            </a:extLst>
          </p:cNvPr>
          <p:cNvSpPr>
            <a:spLocks noGrp="1"/>
          </p:cNvSpPr>
          <p:nvPr>
            <p:ph idx="1"/>
          </p:nvPr>
        </p:nvSpPr>
        <p:spPr>
          <a:xfrm>
            <a:off x="913795" y="2076450"/>
            <a:ext cx="10685306" cy="4577677"/>
          </a:xfrm>
        </p:spPr>
        <p:txBody>
          <a:bodyPr>
            <a:normAutofit fontScale="92500" lnSpcReduction="10000"/>
          </a:bodyPr>
          <a:lstStyle/>
          <a:p>
            <a:pPr>
              <a:spcAft>
                <a:spcPts val="0"/>
              </a:spcAft>
            </a:pPr>
            <a:r>
              <a:rPr lang="en-US" dirty="0"/>
              <a:t>Removed columns that were not important for analysis.</a:t>
            </a:r>
          </a:p>
          <a:p>
            <a:pPr>
              <a:spcAft>
                <a:spcPts val="0"/>
              </a:spcAft>
            </a:pPr>
            <a:r>
              <a:rPr lang="en-US" dirty="0"/>
              <a:t>Checked for the duplicate values by selecting through all columns and removed one row as important features(altitude, variety, region) were blank.</a:t>
            </a:r>
          </a:p>
          <a:p>
            <a:pPr>
              <a:spcAft>
                <a:spcPts val="0"/>
              </a:spcAft>
            </a:pPr>
            <a:r>
              <a:rPr lang="en-US" dirty="0"/>
              <a:t>Took mean value of altitude for our analysis.</a:t>
            </a:r>
          </a:p>
          <a:p>
            <a:pPr>
              <a:spcAft>
                <a:spcPts val="0"/>
              </a:spcAft>
            </a:pPr>
            <a:r>
              <a:rPr lang="en-US" dirty="0"/>
              <a:t>Converted “Chinese” language to English using google converter improving readability.</a:t>
            </a:r>
          </a:p>
          <a:p>
            <a:pPr>
              <a:spcAft>
                <a:spcPts val="0"/>
              </a:spcAft>
            </a:pPr>
            <a:r>
              <a:rPr lang="en-US" dirty="0"/>
              <a:t>For harvesting years 2022/2023  took the later one assuming harvesting competed in final year.</a:t>
            </a:r>
          </a:p>
          <a:p>
            <a:pPr>
              <a:spcAft>
                <a:spcPts val="0"/>
              </a:spcAft>
            </a:pPr>
            <a:r>
              <a:rPr lang="en-US" dirty="0"/>
              <a:t>Formatted grading date datatype by replacing “st”, “nd”, “rd”, “th” by null.</a:t>
            </a:r>
          </a:p>
          <a:p>
            <a:r>
              <a:rPr lang="en-US" dirty="0"/>
              <a:t>Replaced categorical null values with “Unknown”.</a:t>
            </a:r>
          </a:p>
          <a:p>
            <a:r>
              <a:rPr lang="en-US" dirty="0"/>
              <a:t>Created new columns “moisture percentage group”, “altitude range” and “total defect</a:t>
            </a:r>
            <a:r>
              <a:rPr lang="en-US" dirty="0">
                <a:solidFill>
                  <a:schemeClr val="bg1"/>
                </a:solidFill>
              </a:rPr>
              <a:t>s” to group </a:t>
            </a:r>
            <a:r>
              <a:rPr lang="en-US" dirty="0"/>
              <a:t>feature values for effective visualization.</a:t>
            </a:r>
          </a:p>
          <a:p>
            <a:r>
              <a:rPr lang="en-US" dirty="0"/>
              <a:t>Created measures “total cup points”,  “total bag weight” and “total sum defects”.</a:t>
            </a:r>
          </a:p>
          <a:p>
            <a:pPr>
              <a:spcAft>
                <a:spcPts val="0"/>
              </a:spcAft>
            </a:pPr>
            <a:endParaRPr lang="en-US" dirty="0"/>
          </a:p>
          <a:p>
            <a:pPr marL="36900" indent="0">
              <a:buNone/>
            </a:pPr>
            <a:endParaRPr lang="en-IN" dirty="0"/>
          </a:p>
        </p:txBody>
      </p:sp>
      <p:sp>
        <p:nvSpPr>
          <p:cNvPr id="7" name="TextBox 6">
            <a:extLst>
              <a:ext uri="{FF2B5EF4-FFF2-40B4-BE49-F238E27FC236}">
                <a16:creationId xmlns:a16="http://schemas.microsoft.com/office/drawing/2014/main" id="{129955A0-7B19-74B3-903D-2A5BE811CE2D}"/>
              </a:ext>
            </a:extLst>
          </p:cNvPr>
          <p:cNvSpPr txBox="1"/>
          <p:nvPr/>
        </p:nvSpPr>
        <p:spPr>
          <a:xfrm>
            <a:off x="834034" y="1214814"/>
            <a:ext cx="773482" cy="369332"/>
          </a:xfrm>
          <a:prstGeom prst="rect">
            <a:avLst/>
          </a:prstGeom>
          <a:noFill/>
        </p:spPr>
        <p:txBody>
          <a:bodyPr wrap="square">
            <a:spAutoFit/>
          </a:bodyPr>
          <a:lstStyle/>
          <a:p>
            <a:r>
              <a:rPr lang="en-US" dirty="0"/>
              <a:t>C.Q.I</a:t>
            </a:r>
            <a:endParaRPr lang="en-IN" dirty="0"/>
          </a:p>
        </p:txBody>
      </p:sp>
      <p:pic>
        <p:nvPicPr>
          <p:cNvPr id="6" name="Picture 5">
            <a:extLst>
              <a:ext uri="{FF2B5EF4-FFF2-40B4-BE49-F238E27FC236}">
                <a16:creationId xmlns:a16="http://schemas.microsoft.com/office/drawing/2014/main" id="{1BA0A881-BCD6-3619-2E55-A20418706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85" y="203873"/>
            <a:ext cx="2074181" cy="13802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1190D3AD-A39B-1B80-05C3-6133727797EC}"/>
              </a:ext>
            </a:extLst>
          </p:cNvPr>
          <p:cNvSpPr txBox="1"/>
          <p:nvPr/>
        </p:nvSpPr>
        <p:spPr>
          <a:xfrm>
            <a:off x="838731" y="1214815"/>
            <a:ext cx="764088" cy="369332"/>
          </a:xfrm>
          <a:prstGeom prst="rect">
            <a:avLst/>
          </a:prstGeom>
          <a:noFill/>
        </p:spPr>
        <p:txBody>
          <a:bodyPr wrap="square" rtlCol="0">
            <a:spAutoFit/>
          </a:bodyPr>
          <a:lstStyle/>
          <a:p>
            <a:r>
              <a:rPr lang="en-US" dirty="0"/>
              <a:t>C.Q.I</a:t>
            </a:r>
            <a:endParaRPr lang="en-IN" dirty="0"/>
          </a:p>
        </p:txBody>
      </p:sp>
    </p:spTree>
    <p:extLst>
      <p:ext uri="{BB962C8B-B14F-4D97-AF65-F5344CB8AC3E}">
        <p14:creationId xmlns:p14="http://schemas.microsoft.com/office/powerpoint/2010/main" val="401060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E6E5-4F78-D94C-84E2-395B8DCAA88A}"/>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4C416AD7-396A-1D2A-4983-A9E3EC8F47FD}"/>
              </a:ext>
            </a:extLst>
          </p:cNvPr>
          <p:cNvSpPr>
            <a:spLocks noGrp="1"/>
          </p:cNvSpPr>
          <p:nvPr>
            <p:ph idx="1"/>
          </p:nvPr>
        </p:nvSpPr>
        <p:spPr/>
        <p:txBody>
          <a:bodyPr/>
          <a:lstStyle/>
          <a:p>
            <a:pPr algn="l" rtl="0">
              <a:spcBef>
                <a:spcPts val="0"/>
              </a:spcBef>
            </a:pPr>
            <a:r>
              <a:rPr lang="en-US" dirty="0"/>
              <a:t> To find key determinants of coffee quality as evaluated through sensory attributes such as aroma, flavor, acidity etc.</a:t>
            </a:r>
          </a:p>
          <a:p>
            <a:pPr algn="l" rtl="0">
              <a:spcBef>
                <a:spcPts val="0"/>
              </a:spcBef>
            </a:pPr>
            <a:r>
              <a:rPr lang="en-US" dirty="0"/>
              <a:t>To Identify correlation between processing methods, origin regions, and coffee quality scores</a:t>
            </a:r>
          </a:p>
          <a:p>
            <a:pPr algn="l" rtl="0">
              <a:spcBef>
                <a:spcPts val="0"/>
              </a:spcBef>
            </a:pPr>
            <a:r>
              <a:rPr lang="en-US" dirty="0"/>
              <a:t>To extract trends or patterns in defect occurrences and their impact on overall coffee quality.</a:t>
            </a:r>
          </a:p>
          <a:p>
            <a:pPr algn="l" rtl="0">
              <a:spcBef>
                <a:spcPts val="0"/>
              </a:spcBef>
            </a:pPr>
            <a:r>
              <a:rPr lang="en-US" dirty="0"/>
              <a:t>To visualize how different variables interact to influence the Total Cup Points.</a:t>
            </a:r>
          </a:p>
        </p:txBody>
      </p:sp>
      <p:pic>
        <p:nvPicPr>
          <p:cNvPr id="9" name="Picture 8">
            <a:extLst>
              <a:ext uri="{FF2B5EF4-FFF2-40B4-BE49-F238E27FC236}">
                <a16:creationId xmlns:a16="http://schemas.microsoft.com/office/drawing/2014/main" id="{DFAC7DAB-7472-37F2-66DB-C61E7678B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85" y="203873"/>
            <a:ext cx="2074181" cy="13802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F490FAFF-6962-C501-47CA-EA856922A841}"/>
              </a:ext>
            </a:extLst>
          </p:cNvPr>
          <p:cNvSpPr txBox="1"/>
          <p:nvPr/>
        </p:nvSpPr>
        <p:spPr>
          <a:xfrm>
            <a:off x="838731" y="1214815"/>
            <a:ext cx="764088" cy="369332"/>
          </a:xfrm>
          <a:prstGeom prst="rect">
            <a:avLst/>
          </a:prstGeom>
          <a:noFill/>
        </p:spPr>
        <p:txBody>
          <a:bodyPr wrap="square" rtlCol="0">
            <a:spAutoFit/>
          </a:bodyPr>
          <a:lstStyle/>
          <a:p>
            <a:r>
              <a:rPr lang="en-US" dirty="0"/>
              <a:t>C.Q.I</a:t>
            </a:r>
            <a:endParaRPr lang="en-IN" dirty="0"/>
          </a:p>
        </p:txBody>
      </p:sp>
      <p:pic>
        <p:nvPicPr>
          <p:cNvPr id="11" name="Picture 10">
            <a:extLst>
              <a:ext uri="{FF2B5EF4-FFF2-40B4-BE49-F238E27FC236}">
                <a16:creationId xmlns:a16="http://schemas.microsoft.com/office/drawing/2014/main" id="{280A99F5-C194-93C1-FEB2-4403B7E1FE58}"/>
              </a:ext>
            </a:extLst>
          </p:cNvPr>
          <p:cNvPicPr>
            <a:picLocks noChangeAspect="1"/>
          </p:cNvPicPr>
          <p:nvPr/>
        </p:nvPicPr>
        <p:blipFill>
          <a:blip r:embed="rId3">
            <a:extLst>
              <a:ext uri="{28A0092B-C50C-407E-A947-70E740481C1C}">
                <a14:useLocalDpi xmlns:a14="http://schemas.microsoft.com/office/drawing/2010/main" val="0"/>
              </a:ext>
            </a:extLst>
          </a:blip>
          <a:srcRect b="15276"/>
          <a:stretch/>
        </p:blipFill>
        <p:spPr>
          <a:xfrm>
            <a:off x="10270618" y="5250799"/>
            <a:ext cx="1770345" cy="14998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2554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C85911-A6C3-2441-6A73-FD95BA5D5134}"/>
              </a:ext>
            </a:extLst>
          </p:cNvPr>
          <p:cNvPicPr>
            <a:picLocks noChangeAspect="1"/>
          </p:cNvPicPr>
          <p:nvPr/>
        </p:nvPicPr>
        <p:blipFill>
          <a:blip r:embed="rId2"/>
          <a:stretch>
            <a:fillRect/>
          </a:stretch>
        </p:blipFill>
        <p:spPr>
          <a:xfrm>
            <a:off x="0" y="0"/>
            <a:ext cx="11915550" cy="7292009"/>
          </a:xfrm>
          <a:prstGeom prst="rect">
            <a:avLst/>
          </a:prstGeom>
        </p:spPr>
      </p:pic>
      <p:pic>
        <p:nvPicPr>
          <p:cNvPr id="4" name="Picture 3">
            <a:extLst>
              <a:ext uri="{FF2B5EF4-FFF2-40B4-BE49-F238E27FC236}">
                <a16:creationId xmlns:a16="http://schemas.microsoft.com/office/drawing/2014/main" id="{28499F6E-4B39-A014-6F73-1BAA7320A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50" y="336395"/>
            <a:ext cx="1141533" cy="975570"/>
          </a:xfrm>
          <a:prstGeom prst="rect">
            <a:avLst/>
          </a:prstGeom>
        </p:spPr>
      </p:pic>
      <p:sp>
        <p:nvSpPr>
          <p:cNvPr id="5" name="TextBox 4">
            <a:extLst>
              <a:ext uri="{FF2B5EF4-FFF2-40B4-BE49-F238E27FC236}">
                <a16:creationId xmlns:a16="http://schemas.microsoft.com/office/drawing/2014/main" id="{50F2CA48-F860-249B-7A04-7312D8BC0195}"/>
              </a:ext>
            </a:extLst>
          </p:cNvPr>
          <p:cNvSpPr txBox="1"/>
          <p:nvPr/>
        </p:nvSpPr>
        <p:spPr>
          <a:xfrm>
            <a:off x="594360" y="1051560"/>
            <a:ext cx="566000" cy="269428"/>
          </a:xfrm>
          <a:prstGeom prst="rect">
            <a:avLst/>
          </a:prstGeom>
          <a:noFill/>
        </p:spPr>
        <p:txBody>
          <a:bodyPr wrap="square" rtlCol="0">
            <a:spAutoFit/>
          </a:bodyPr>
          <a:lstStyle/>
          <a:p>
            <a:r>
              <a:rPr lang="en-US" sz="1100" dirty="0"/>
              <a:t>C.Q.I</a:t>
            </a:r>
            <a:endParaRPr lang="en-IN" sz="1100" dirty="0"/>
          </a:p>
        </p:txBody>
      </p:sp>
    </p:spTree>
    <p:extLst>
      <p:ext uri="{BB962C8B-B14F-4D97-AF65-F5344CB8AC3E}">
        <p14:creationId xmlns:p14="http://schemas.microsoft.com/office/powerpoint/2010/main" val="325813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03112A-31F7-19E9-4BE4-B6A0BA01C4A9}"/>
              </a:ext>
            </a:extLst>
          </p:cNvPr>
          <p:cNvPicPr>
            <a:picLocks noChangeAspect="1"/>
          </p:cNvPicPr>
          <p:nvPr/>
        </p:nvPicPr>
        <p:blipFill>
          <a:blip r:embed="rId2"/>
          <a:stretch>
            <a:fillRect/>
          </a:stretch>
        </p:blipFill>
        <p:spPr>
          <a:xfrm>
            <a:off x="0" y="0"/>
            <a:ext cx="11820939" cy="6858001"/>
          </a:xfrm>
          <a:prstGeom prst="rect">
            <a:avLst/>
          </a:prstGeom>
        </p:spPr>
      </p:pic>
    </p:spTree>
    <p:extLst>
      <p:ext uri="{BB962C8B-B14F-4D97-AF65-F5344CB8AC3E}">
        <p14:creationId xmlns:p14="http://schemas.microsoft.com/office/powerpoint/2010/main" val="421949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9ABAF-C898-660D-E647-8DBF322F6466}"/>
              </a:ext>
            </a:extLst>
          </p:cNvPr>
          <p:cNvPicPr>
            <a:picLocks noChangeAspect="1"/>
          </p:cNvPicPr>
          <p:nvPr/>
        </p:nvPicPr>
        <p:blipFill>
          <a:blip r:embed="rId2"/>
          <a:stretch>
            <a:fillRect/>
          </a:stretch>
        </p:blipFill>
        <p:spPr>
          <a:xfrm>
            <a:off x="0" y="0"/>
            <a:ext cx="11900452" cy="6857999"/>
          </a:xfrm>
          <a:prstGeom prst="rect">
            <a:avLst/>
          </a:prstGeom>
        </p:spPr>
      </p:pic>
    </p:spTree>
    <p:extLst>
      <p:ext uri="{BB962C8B-B14F-4D97-AF65-F5344CB8AC3E}">
        <p14:creationId xmlns:p14="http://schemas.microsoft.com/office/powerpoint/2010/main" val="84728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776D2-B8D5-AD2B-3AC1-3AAD12B42814}"/>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078640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{72AD8763-F87A-4338-8C3E-E58CB0B53C1C}tf12214701_win32</Template>
  <TotalTime>281</TotalTime>
  <Words>629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Goudy Old Style</vt:lpstr>
      <vt:lpstr>inherit</vt:lpstr>
      <vt:lpstr>Wingdings 2</vt:lpstr>
      <vt:lpstr>SlateVTI</vt:lpstr>
      <vt:lpstr>Coffee Quality Analysis</vt:lpstr>
      <vt:lpstr>Introduction</vt:lpstr>
      <vt:lpstr>Data Understanding</vt:lpstr>
      <vt:lpstr>Data Preprocessing and  Feature Engineering</vt:lpstr>
      <vt:lpstr>Objective</vt:lpstr>
      <vt:lpstr>PowerPoint Presentation</vt:lpstr>
      <vt:lpstr>PowerPoint Presentation</vt:lpstr>
      <vt:lpstr>PowerPoint Presentation</vt:lpstr>
      <vt:lpstr>PowerPoint Presentation</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Narayan Panada</dc:creator>
  <cp:lastModifiedBy>Narayan Panada</cp:lastModifiedBy>
  <cp:revision>1</cp:revision>
  <dcterms:created xsi:type="dcterms:W3CDTF">2024-09-07T14:34:11Z</dcterms:created>
  <dcterms:modified xsi:type="dcterms:W3CDTF">2024-09-07T19:15:59Z</dcterms:modified>
</cp:coreProperties>
</file>