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Lora"/>
      <p:regular r:id="rId22"/>
      <p:bold r:id="rId23"/>
      <p:italic r:id="rId24"/>
      <p:boldItalic r:id="rId25"/>
    </p:embeddedFont>
    <p:embeddedFont>
      <p:font typeface="EB Garamond"/>
      <p:regular r:id="rId26"/>
      <p:bold r:id="rId27"/>
      <p:italic r:id="rId28"/>
      <p:boldItalic r:id="rId29"/>
    </p:embeddedFont>
    <p:embeddedFont>
      <p:font typeface="Quattrocento Sans"/>
      <p:regular r:id="rId30"/>
      <p:bold r:id="rId31"/>
      <p:italic r:id="rId32"/>
      <p:boldItalic r:id="rId33"/>
    </p:embeddedFont>
    <p:embeddedFont>
      <p:font typeface="EB Garamond ExtraBold"/>
      <p:bold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8AF81A-2259-41B5-BB62-D83A4010706D}">
  <a:tblStyle styleId="{4F8AF81A-2259-41B5-BB62-D83A401070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ora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ora-italic.fntdata"/><Relationship Id="rId23" Type="http://schemas.openxmlformats.org/officeDocument/2006/relationships/font" Target="fonts/Lor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EBGaramond-regular.fntdata"/><Relationship Id="rId25" Type="http://schemas.openxmlformats.org/officeDocument/2006/relationships/font" Target="fonts/Lora-boldItalic.fntdata"/><Relationship Id="rId28" Type="http://schemas.openxmlformats.org/officeDocument/2006/relationships/font" Target="fonts/EBGaramond-italic.fntdata"/><Relationship Id="rId27" Type="http://schemas.openxmlformats.org/officeDocument/2006/relationships/font" Target="fonts/EBGaramon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EBGaramon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QuattrocentoSans-bold.fntdata"/><Relationship Id="rId30" Type="http://schemas.openxmlformats.org/officeDocument/2006/relationships/font" Target="fonts/QuattrocentoSans-regular.fntdata"/><Relationship Id="rId11" Type="http://schemas.openxmlformats.org/officeDocument/2006/relationships/slide" Target="slides/slide5.xml"/><Relationship Id="rId33" Type="http://schemas.openxmlformats.org/officeDocument/2006/relationships/font" Target="fonts/QuattrocentoSans-boldItalic.fntdata"/><Relationship Id="rId10" Type="http://schemas.openxmlformats.org/officeDocument/2006/relationships/slide" Target="slides/slide4.xml"/><Relationship Id="rId32" Type="http://schemas.openxmlformats.org/officeDocument/2006/relationships/font" Target="fonts/QuattrocentoSans-italic.fntdata"/><Relationship Id="rId13" Type="http://schemas.openxmlformats.org/officeDocument/2006/relationships/slide" Target="slides/slide7.xml"/><Relationship Id="rId35" Type="http://schemas.openxmlformats.org/officeDocument/2006/relationships/font" Target="fonts/EBGaramondExtraBold-boldItalic.fntdata"/><Relationship Id="rId12" Type="http://schemas.openxmlformats.org/officeDocument/2006/relationships/slide" Target="slides/slide6.xml"/><Relationship Id="rId34" Type="http://schemas.openxmlformats.org/officeDocument/2006/relationships/font" Target="fonts/EBGaramondExtraBold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bf69022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bf69022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bc845aab6_7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bc845aab6_7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bc845aa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bc845aa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bc845aab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bc845aa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bc845aab6_7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bc845aab6_7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bc845aab6_7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bc845aab6_7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bc845aab6_9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bc845aab6_9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f33eb01f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f33eb01f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bc845aab6_7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bc845aab6_7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bc845aab6_9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bc845aab6_9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hyperlink" Target="http://www.esvc.in" TargetMode="Externa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0" y="4818175"/>
            <a:ext cx="9144000" cy="338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chemeClr val="hlink"/>
                </a:solidFill>
                <a:hlinkClick r:id="rId1"/>
              </a:rPr>
              <a:t>www.esvc.in</a:t>
            </a:r>
            <a:r>
              <a:rPr lang="en-GB" sz="1000"/>
              <a:t> | </a:t>
            </a:r>
            <a:r>
              <a:rPr lang="en-GB" sz="1000">
                <a:solidFill>
                  <a:srgbClr val="FFFFFF"/>
                </a:solidFill>
              </a:rPr>
              <a:t>electric solar vehicle</a:t>
            </a:r>
            <a:r>
              <a:rPr lang="en-GB" sz="1000">
                <a:solidFill>
                  <a:srgbClr val="FFFFFF"/>
                </a:solidFill>
              </a:rPr>
              <a:t>@gmail.com</a:t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81925" y="850"/>
            <a:ext cx="1362075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7885725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2" name="Google Shape;1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975"/>
            <a:ext cx="11811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20.png"/><Relationship Id="rId7" Type="http://schemas.openxmlformats.org/officeDocument/2006/relationships/image" Target="../media/image14.png"/><Relationship Id="rId8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23.png"/><Relationship Id="rId6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Relationship Id="rId4" Type="http://schemas.openxmlformats.org/officeDocument/2006/relationships/image" Target="../media/image22.png"/><Relationship Id="rId5" Type="http://schemas.openxmlformats.org/officeDocument/2006/relationships/image" Target="../media/image3.png"/><Relationship Id="rId6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730250" y="539850"/>
            <a:ext cx="7340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EB Garamond ExtraBold"/>
                <a:ea typeface="EB Garamond ExtraBold"/>
                <a:cs typeface="EB Garamond ExtraBold"/>
                <a:sym typeface="EB Garamond ExtraBold"/>
              </a:rPr>
              <a:t>ESVC21-00011155</a:t>
            </a:r>
            <a:endParaRPr sz="240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EB Garamond ExtraBold"/>
                <a:ea typeface="EB Garamond ExtraBold"/>
                <a:cs typeface="EB Garamond ExtraBold"/>
                <a:sym typeface="EB Garamond ExtraBold"/>
              </a:rPr>
              <a:t>National Institute of Technology Jamshedpur</a:t>
            </a:r>
            <a:endParaRPr sz="240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EB Garamond ExtraBold"/>
                <a:ea typeface="EB Garamond ExtraBold"/>
                <a:cs typeface="EB Garamond ExtraBold"/>
                <a:sym typeface="EB Garamond ExtraBold"/>
              </a:rPr>
              <a:t>Team Revanta </a:t>
            </a:r>
            <a:r>
              <a:rPr b="1" lang="en-GB" sz="24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b="1" sz="24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539750" y="3304800"/>
            <a:ext cx="73407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F1C232"/>
                </a:solidFill>
                <a:latin typeface="EB Garamond"/>
                <a:ea typeface="EB Garamond"/>
                <a:cs typeface="EB Garamond"/>
                <a:sym typeface="EB Garamond"/>
              </a:rPr>
              <a:t>      </a:t>
            </a:r>
            <a:r>
              <a:rPr b="1" lang="en-GB" sz="2200">
                <a:solidFill>
                  <a:srgbClr val="5B0F00"/>
                </a:solidFill>
                <a:latin typeface="EB Garamond"/>
                <a:ea typeface="EB Garamond"/>
                <a:cs typeface="EB Garamond"/>
                <a:sym typeface="EB Garamond"/>
              </a:rPr>
              <a:t>Electric Solar Vehicle Championship</a:t>
            </a:r>
            <a:endParaRPr b="1" sz="2200">
              <a:solidFill>
                <a:srgbClr val="5B0F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5B0F00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b="1" sz="2200">
              <a:solidFill>
                <a:srgbClr val="5B0F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5B0F00"/>
                </a:solidFill>
                <a:latin typeface="EB Garamond"/>
                <a:ea typeface="EB Garamond"/>
                <a:cs typeface="EB Garamond"/>
                <a:sym typeface="EB Garamond"/>
              </a:rPr>
              <a:t>     STATIC ROUND </a:t>
            </a:r>
            <a:endParaRPr b="1" sz="2200">
              <a:solidFill>
                <a:srgbClr val="5B0F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650875" y="2707425"/>
            <a:ext cx="734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5B0F00"/>
                </a:solidFill>
                <a:latin typeface="EB Garamond"/>
                <a:ea typeface="EB Garamond"/>
                <a:cs typeface="EB Garamond"/>
                <a:sym typeface="EB Garamond"/>
              </a:rPr>
              <a:t>COST REPORT </a:t>
            </a:r>
            <a:endParaRPr b="1" sz="1800">
              <a:solidFill>
                <a:srgbClr val="5B0F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Google Shape;158;p22"/>
          <p:cNvGraphicFramePr/>
          <p:nvPr/>
        </p:nvGraphicFramePr>
        <p:xfrm>
          <a:off x="2167225" y="10003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{4F8AF81A-2259-41B5-BB62-D83A4010706D}</a:tableStyleId>
              </a:tblPr>
              <a:tblGrid>
                <a:gridCol w="547775"/>
                <a:gridCol w="1932625"/>
                <a:gridCol w="685975"/>
                <a:gridCol w="742700"/>
                <a:gridCol w="779250"/>
              </a:tblGrid>
              <a:tr h="24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S NO.</a:t>
                      </a:r>
                      <a:endParaRPr b="1" sz="400"/>
                    </a:p>
                  </a:txBody>
                  <a:tcPr marT="91425" marB="91425" marR="91425" marL="91425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MATERIAL</a:t>
                      </a:r>
                      <a:endParaRPr b="1" sz="400"/>
                    </a:p>
                  </a:txBody>
                  <a:tcPr marT="91425" marB="91425" marR="91425" marL="91425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PRICE/UNIT</a:t>
                      </a:r>
                      <a:endParaRPr b="1" sz="400"/>
                    </a:p>
                  </a:txBody>
                  <a:tcPr marT="91425" marB="91425" marR="91425" marL="91425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QUANTITY</a:t>
                      </a:r>
                      <a:endParaRPr b="1" sz="400"/>
                    </a:p>
                  </a:txBody>
                  <a:tcPr marT="91425" marB="91425" marR="91425" marL="91425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TOTAL</a:t>
                      </a:r>
                      <a:endParaRPr b="1" sz="400"/>
                    </a:p>
                  </a:txBody>
                  <a:tcPr marT="91425" marB="91425" marR="91425" marL="91425">
                    <a:solidFill>
                      <a:srgbClr val="A2C4C9"/>
                    </a:solidFill>
                  </a:tcPr>
                </a:tc>
              </a:tr>
              <a:tr h="24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1</a:t>
                      </a:r>
                      <a:endParaRPr b="1"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ARDUINO UNO</a:t>
                      </a:r>
                      <a:endParaRPr b="1"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500</a:t>
                      </a:r>
                      <a:endParaRPr b="1"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4</a:t>
                      </a:r>
                      <a:endParaRPr b="1"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2000</a:t>
                      </a:r>
                      <a:endParaRPr b="1" sz="400"/>
                    </a:p>
                  </a:txBody>
                  <a:tcPr marT="91425" marB="91425" marR="91425" marL="91425"/>
                </a:tc>
              </a:tr>
              <a:tr h="24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2</a:t>
                      </a:r>
                      <a:endParaRPr b="1"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ARDUINO MEGA </a:t>
                      </a:r>
                      <a:endParaRPr b="1"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1200</a:t>
                      </a:r>
                      <a:endParaRPr b="1"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1</a:t>
                      </a:r>
                      <a:endParaRPr b="1"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1200</a:t>
                      </a:r>
                      <a:endParaRPr b="1" sz="400"/>
                    </a:p>
                  </a:txBody>
                  <a:tcPr marT="91425" marB="91425" marR="91425" marL="91425"/>
                </a:tc>
              </a:tr>
              <a:tr h="24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3</a:t>
                      </a:r>
                      <a:endParaRPr b="1"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2*16 LCD</a:t>
                      </a:r>
                      <a:endParaRPr b="1"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200</a:t>
                      </a:r>
                      <a:endParaRPr b="1"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2</a:t>
                      </a:r>
                      <a:endParaRPr b="1"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400</a:t>
                      </a:r>
                      <a:endParaRPr b="1" sz="400"/>
                    </a:p>
                  </a:txBody>
                  <a:tcPr marT="91425" marB="91425" marR="91425" marL="91425"/>
                </a:tc>
              </a:tr>
              <a:tr h="24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4</a:t>
                      </a:r>
                      <a:endParaRPr b="1"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FINGERPRINT SENSOR</a:t>
                      </a:r>
                      <a:endParaRPr b="1"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800</a:t>
                      </a:r>
                      <a:endParaRPr b="1"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1</a:t>
                      </a:r>
                      <a:endParaRPr b="1"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800</a:t>
                      </a:r>
                      <a:endParaRPr b="1" sz="400"/>
                    </a:p>
                  </a:txBody>
                  <a:tcPr marT="91425" marB="91425" marR="91425" marL="91425"/>
                </a:tc>
              </a:tr>
              <a:tr h="24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5</a:t>
                      </a:r>
                      <a:endParaRPr b="1"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RELAY MODULE</a:t>
                      </a:r>
                      <a:endParaRPr b="1"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50</a:t>
                      </a:r>
                      <a:endParaRPr b="1"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4</a:t>
                      </a:r>
                      <a:endParaRPr b="1"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200</a:t>
                      </a:r>
                      <a:endParaRPr b="1" sz="400"/>
                    </a:p>
                  </a:txBody>
                  <a:tcPr marT="91425" marB="91425" marR="91425" marL="91425"/>
                </a:tc>
              </a:tr>
              <a:tr h="24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6</a:t>
                      </a:r>
                      <a:endParaRPr b="1"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ULTRASONIC SENSOR</a:t>
                      </a:r>
                      <a:endParaRPr b="1"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100</a:t>
                      </a:r>
                      <a:endParaRPr b="1"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2</a:t>
                      </a:r>
                      <a:endParaRPr b="1"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200</a:t>
                      </a:r>
                      <a:endParaRPr b="1" sz="400"/>
                    </a:p>
                  </a:txBody>
                  <a:tcPr marT="91425" marB="91425" marR="91425" marL="91425"/>
                </a:tc>
              </a:tr>
              <a:tr h="24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7</a:t>
                      </a:r>
                      <a:endParaRPr b="1"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BUZZER</a:t>
                      </a:r>
                      <a:endParaRPr b="1"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60</a:t>
                      </a:r>
                      <a:endParaRPr b="1"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2</a:t>
                      </a:r>
                      <a:endParaRPr b="1"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120</a:t>
                      </a:r>
                      <a:endParaRPr b="1" sz="400"/>
                    </a:p>
                  </a:txBody>
                  <a:tcPr marT="91425" marB="91425" marR="91425" marL="91425"/>
                </a:tc>
              </a:tr>
              <a:tr h="24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8</a:t>
                      </a:r>
                      <a:endParaRPr b="1"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LDR</a:t>
                      </a:r>
                      <a:endParaRPr b="1"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10</a:t>
                      </a:r>
                      <a:endParaRPr b="1"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8</a:t>
                      </a:r>
                      <a:endParaRPr b="1"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80</a:t>
                      </a:r>
                      <a:endParaRPr b="1" sz="400"/>
                    </a:p>
                  </a:txBody>
                  <a:tcPr marT="91425" marB="91425" marR="91425" marL="91425"/>
                </a:tc>
              </a:tr>
              <a:tr h="24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9</a:t>
                      </a:r>
                      <a:endParaRPr b="1"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LINEAR ACTUATOR</a:t>
                      </a:r>
                      <a:endParaRPr b="1"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3000</a:t>
                      </a:r>
                      <a:endParaRPr b="1"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2</a:t>
                      </a:r>
                      <a:endParaRPr b="1"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6000</a:t>
                      </a:r>
                      <a:endParaRPr b="1" sz="400"/>
                    </a:p>
                  </a:txBody>
                  <a:tcPr marT="91425" marB="91425" marR="91425" marL="91425"/>
                </a:tc>
              </a:tr>
              <a:tr h="24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10</a:t>
                      </a:r>
                      <a:endParaRPr b="1"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BLUETOOTH MODULE</a:t>
                      </a:r>
                      <a:endParaRPr b="1"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250</a:t>
                      </a:r>
                      <a:endParaRPr b="1"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1</a:t>
                      </a:r>
                      <a:endParaRPr b="1"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250</a:t>
                      </a:r>
                      <a:endParaRPr b="1" sz="400"/>
                    </a:p>
                  </a:txBody>
                  <a:tcPr marT="91425" marB="91425" marR="91425" marL="91425"/>
                </a:tc>
              </a:tr>
              <a:tr h="24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11</a:t>
                      </a:r>
                      <a:endParaRPr b="1"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SMOKE SENSOR</a:t>
                      </a:r>
                      <a:endParaRPr b="1"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100</a:t>
                      </a:r>
                      <a:endParaRPr b="1"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3</a:t>
                      </a:r>
                      <a:endParaRPr b="1"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300</a:t>
                      </a:r>
                      <a:endParaRPr b="1" sz="400"/>
                    </a:p>
                  </a:txBody>
                  <a:tcPr marT="91425" marB="91425" marR="91425" marL="91425"/>
                </a:tc>
              </a:tr>
              <a:tr h="24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12</a:t>
                      </a:r>
                      <a:endParaRPr b="1"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GPS MODULE</a:t>
                      </a:r>
                      <a:endParaRPr b="1"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700</a:t>
                      </a:r>
                      <a:endParaRPr b="1"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1</a:t>
                      </a:r>
                      <a:endParaRPr b="1"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700</a:t>
                      </a:r>
                      <a:endParaRPr b="1" sz="400"/>
                    </a:p>
                  </a:txBody>
                  <a:tcPr marT="91425" marB="91425" marR="91425" marL="91425"/>
                </a:tc>
              </a:tr>
              <a:tr h="24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13</a:t>
                      </a:r>
                      <a:endParaRPr b="1"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SERVO MOTOR</a:t>
                      </a:r>
                      <a:endParaRPr b="1"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6000</a:t>
                      </a:r>
                      <a:endParaRPr b="1"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1</a:t>
                      </a:r>
                      <a:endParaRPr b="1"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"/>
                        <a:t>6000</a:t>
                      </a:r>
                      <a:endParaRPr b="1" sz="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9" name="Google Shape;159;p22"/>
          <p:cNvSpPr/>
          <p:nvPr/>
        </p:nvSpPr>
        <p:spPr>
          <a:xfrm>
            <a:off x="2167225" y="4413650"/>
            <a:ext cx="2480400" cy="23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"/>
              <a:t>                                   TOTAL</a:t>
            </a:r>
            <a:endParaRPr b="1" sz="400"/>
          </a:p>
        </p:txBody>
      </p:sp>
      <p:sp>
        <p:nvSpPr>
          <p:cNvPr id="160" name="Google Shape;160;p22"/>
          <p:cNvSpPr/>
          <p:nvPr/>
        </p:nvSpPr>
        <p:spPr>
          <a:xfrm>
            <a:off x="5333725" y="4413650"/>
            <a:ext cx="742800" cy="23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"/>
              <a:t>32</a:t>
            </a:r>
            <a:endParaRPr sz="400"/>
          </a:p>
        </p:txBody>
      </p:sp>
      <p:sp>
        <p:nvSpPr>
          <p:cNvPr id="161" name="Google Shape;161;p22"/>
          <p:cNvSpPr/>
          <p:nvPr/>
        </p:nvSpPr>
        <p:spPr>
          <a:xfrm>
            <a:off x="4647625" y="4413650"/>
            <a:ext cx="686100" cy="23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"/>
              <a:t>12970</a:t>
            </a:r>
            <a:endParaRPr b="1" sz="400"/>
          </a:p>
        </p:txBody>
      </p:sp>
      <p:sp>
        <p:nvSpPr>
          <p:cNvPr id="162" name="Google Shape;162;p22"/>
          <p:cNvSpPr/>
          <p:nvPr/>
        </p:nvSpPr>
        <p:spPr>
          <a:xfrm>
            <a:off x="6076525" y="4413650"/>
            <a:ext cx="779100" cy="23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"/>
              <a:t>18250</a:t>
            </a:r>
            <a:endParaRPr b="1" sz="400"/>
          </a:p>
        </p:txBody>
      </p:sp>
      <p:sp>
        <p:nvSpPr>
          <p:cNvPr id="163" name="Google Shape;163;p22"/>
          <p:cNvSpPr txBox="1"/>
          <p:nvPr/>
        </p:nvSpPr>
        <p:spPr>
          <a:xfrm>
            <a:off x="2519625" y="496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8. INNOVATION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/>
        </p:nvSpPr>
        <p:spPr>
          <a:xfrm>
            <a:off x="-238125" y="4210525"/>
            <a:ext cx="508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320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TOTAL COST REDUCED = Rs 19,184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623375" y="3369950"/>
            <a:ext cx="2119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33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901650" y="106200"/>
            <a:ext cx="7340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latin typeface="EB Garamond"/>
                <a:ea typeface="EB Garamond"/>
                <a:cs typeface="EB Garamond"/>
                <a:sym typeface="EB Garamond"/>
              </a:rPr>
              <a:t>Conclusion </a:t>
            </a:r>
            <a:endParaRPr b="1" sz="3400">
              <a:latin typeface="EB Garamond"/>
              <a:ea typeface="EB Garamond"/>
              <a:cs typeface="EB Garamond"/>
              <a:sym typeface="EB Garamond"/>
            </a:endParaRPr>
          </a:p>
        </p:txBody>
      </p:sp>
      <p:graphicFrame>
        <p:nvGraphicFramePr>
          <p:cNvPr id="171" name="Google Shape;171;p23"/>
          <p:cNvGraphicFramePr/>
          <p:nvPr/>
        </p:nvGraphicFramePr>
        <p:xfrm>
          <a:off x="4177200" y="9271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{4F8AF81A-2259-41B5-BB62-D83A4010706D}</a:tableStyleId>
              </a:tblPr>
              <a:tblGrid>
                <a:gridCol w="1655600"/>
                <a:gridCol w="1655600"/>
                <a:gridCol w="1655600"/>
              </a:tblGrid>
              <a:tr h="24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PRICE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MARKET PRICE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CHASSIS AND BODY WORKS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7700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9000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BRAKING,WHEELS AND TYRES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10600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11950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1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SUSPENSION SYSTEM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8050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9500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ELECTRICAL AND ELECTRONICS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108040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121424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1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TRANSMISSION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3800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3900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1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STEERING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4050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4250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SAFETY AND ERGONOMICS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13200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14600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1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INNOVATION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18250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200"/>
                        <a:buFont typeface="Roboto"/>
                        <a:buChar char="-"/>
                      </a:pPr>
                      <a:r>
                        <a:rPr lang="en-GB" sz="12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2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1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173690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174624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pic>
        <p:nvPicPr>
          <p:cNvPr id="172" name="Google Shape;172;p2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300" y="1138950"/>
            <a:ext cx="3640350" cy="319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508050" y="4210075"/>
            <a:ext cx="81279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1345225" y="270400"/>
            <a:ext cx="604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400">
                <a:latin typeface="EB Garamond"/>
                <a:ea typeface="EB Garamond"/>
                <a:cs typeface="EB Garamond"/>
                <a:sym typeface="EB Garamond"/>
              </a:rPr>
              <a:t>Cost</a:t>
            </a:r>
            <a:r>
              <a:rPr b="1" lang="en-GB" sz="2400">
                <a:latin typeface="EB Garamond"/>
                <a:ea typeface="EB Garamond"/>
                <a:cs typeface="EB Garamond"/>
                <a:sym typeface="EB Garamond"/>
              </a:rPr>
              <a:t> Reduction Strategies </a:t>
            </a:r>
            <a:endParaRPr b="1" sz="24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•We have taken many steps for cost reduction and comparison in which some of them are as follows-</a:t>
            </a:r>
            <a:endParaRPr sz="1400">
              <a:solidFill>
                <a:schemeClr val="dk1"/>
              </a:solidFill>
            </a:endParaRPr>
          </a:p>
        </p:txBody>
      </p:sp>
      <p:grpSp>
        <p:nvGrpSpPr>
          <p:cNvPr id="71" name="Google Shape;71;p14"/>
          <p:cNvGrpSpPr/>
          <p:nvPr/>
        </p:nvGrpSpPr>
        <p:grpSpPr>
          <a:xfrm>
            <a:off x="5648192" y="933500"/>
            <a:ext cx="3305700" cy="3334175"/>
            <a:chOff x="5632317" y="1189775"/>
            <a:chExt cx="3305700" cy="3334175"/>
          </a:xfrm>
        </p:grpSpPr>
        <p:sp>
          <p:nvSpPr>
            <p:cNvPr id="72" name="Google Shape;72;p14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 . Quality check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6133525" y="1709950"/>
              <a:ext cx="2682900" cy="28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Before physically visiting the shops: 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17500" lvl="0" marL="45720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AutoNum type="arabicPeriod"/>
              </a:pPr>
              <a:r>
                <a:rPr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 checked their </a:t>
              </a:r>
              <a:r>
                <a:rPr b="1"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 reviews </a:t>
              </a:r>
              <a:endParaRPr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17500" lvl="0" marL="45720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AutoNum type="arabicPeriod"/>
              </a:pPr>
              <a:r>
                <a:rPr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We also analysed their </a:t>
              </a:r>
              <a:r>
                <a:rPr b="1"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brand value</a:t>
              </a:r>
              <a:r>
                <a:rPr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after-sale services, </a:t>
              </a:r>
              <a:r>
                <a:rPr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sustainability</a:t>
              </a:r>
              <a:r>
                <a:rPr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in the market, permanent customer-base and many such parameters before  visiting the best dealers.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14"/>
          <p:cNvGrpSpPr/>
          <p:nvPr/>
        </p:nvGrpSpPr>
        <p:grpSpPr>
          <a:xfrm>
            <a:off x="0" y="933414"/>
            <a:ext cx="3546900" cy="3276661"/>
            <a:chOff x="0" y="1189989"/>
            <a:chExt cx="3546900" cy="3276661"/>
          </a:xfrm>
        </p:grpSpPr>
        <p:sp>
          <p:nvSpPr>
            <p:cNvPr id="75" name="Google Shape;75;p14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1. </a:t>
              </a:r>
              <a:r>
                <a:rPr lang="en-GB">
                  <a:solidFill>
                    <a:schemeClr val="lt1"/>
                  </a:solidFill>
                </a:rPr>
                <a:t>Filtration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" name="Google Shape;76;p14"/>
            <p:cNvSpPr txBox="1"/>
            <p:nvPr/>
          </p:nvSpPr>
          <p:spPr>
            <a:xfrm>
              <a:off x="238125" y="1730650"/>
              <a:ext cx="2817300" cy="273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 filtered all the available dealers and providers by: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17500" lvl="0" marL="45720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AutoNum type="arabicPeriod"/>
              </a:pPr>
              <a:r>
                <a:rPr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Online Resources 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17500" lvl="0" marL="45720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AutoNum type="arabicPeriod"/>
              </a:pPr>
              <a:r>
                <a:rPr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Word Of Mouth 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17500" lvl="0" marL="45720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AutoNum type="arabicPeriod"/>
              </a:pPr>
              <a:r>
                <a:rPr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</a:t>
              </a:r>
              <a:r>
                <a:rPr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 also visited the industrial belt region and surveyed the industries for the best dealers in the domain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17500" lvl="0" marL="45720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AutoNum type="arabicPeriod"/>
              </a:pPr>
              <a:r>
                <a:rPr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 included our previous dealers in the list as well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" name="Google Shape;77;p14"/>
          <p:cNvGrpSpPr/>
          <p:nvPr/>
        </p:nvGrpSpPr>
        <p:grpSpPr>
          <a:xfrm>
            <a:off x="2919154" y="933425"/>
            <a:ext cx="3305700" cy="3356300"/>
            <a:chOff x="2944204" y="1189775"/>
            <a:chExt cx="3305700" cy="3356300"/>
          </a:xfrm>
        </p:grpSpPr>
        <p:sp>
          <p:nvSpPr>
            <p:cNvPr id="78" name="Google Shape;78;p14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2 . Comparison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3255600" y="1731775"/>
              <a:ext cx="2682900" cy="281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After finalising the dealers post the filtration round: 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17500" lvl="0" marL="45720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AutoNum type="arabicPeriod"/>
              </a:pPr>
              <a:r>
                <a:rPr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 </a:t>
              </a:r>
              <a:r>
                <a:rPr b="1"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compared their total market cost</a:t>
              </a:r>
              <a:r>
                <a:rPr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(inclusive of transportation/delivery cost , taxes etc)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17500" lvl="0" marL="45720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AutoNum type="arabicPeriod"/>
              </a:pPr>
              <a:r>
                <a:rPr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 also checked the possibilities of </a:t>
              </a:r>
              <a:r>
                <a:rPr b="1"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discounts</a:t>
              </a:r>
              <a:r>
                <a:rPr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b="1"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sponsorships </a:t>
              </a:r>
              <a:r>
                <a:rPr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and other likelihoods of </a:t>
              </a:r>
              <a:r>
                <a:rPr b="1"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mutual benefits.  </a:t>
              </a:r>
              <a:endParaRPr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0" name="Google Shape;80;p14"/>
          <p:cNvSpPr txBox="1"/>
          <p:nvPr/>
        </p:nvSpPr>
        <p:spPr>
          <a:xfrm>
            <a:off x="473400" y="4188625"/>
            <a:ext cx="819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After passing through all these stages the top dealers that stood out, were visited in-person by us. After making several in-person visits and meetings we finalised those deals that offered us the</a:t>
            </a: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 best quality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optimum rate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.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4294967295" type="body"/>
          </p:nvPr>
        </p:nvSpPr>
        <p:spPr>
          <a:xfrm>
            <a:off x="311700" y="539750"/>
            <a:ext cx="8520600" cy="40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alibri"/>
                <a:ea typeface="Calibri"/>
                <a:cs typeface="Calibri"/>
                <a:sym typeface="Calibri"/>
              </a:rPr>
              <a:t>                    </a:t>
            </a:r>
            <a:r>
              <a:rPr lang="en-GB" sz="1400">
                <a:latin typeface="Calibri"/>
                <a:ea typeface="Calibri"/>
                <a:cs typeface="Calibri"/>
                <a:sym typeface="Calibri"/>
              </a:rPr>
              <a:t> SEAMLESS PIPE FOR CHASSIS</a:t>
            </a:r>
            <a:r>
              <a:rPr lang="en-GB" sz="1400"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GB"/>
              <a:t>                                 </a:t>
            </a: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FRP SHEETS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81325"/>
            <a:ext cx="2958550" cy="241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3775" y="2571749"/>
            <a:ext cx="1274423" cy="3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2915700" y="1746250"/>
            <a:ext cx="16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 rotWithShape="1">
          <a:blip r:embed="rId5">
            <a:alphaModFix/>
          </a:blip>
          <a:srcRect b="3460" l="900" r="-900" t="-3460"/>
          <a:stretch/>
        </p:blipFill>
        <p:spPr>
          <a:xfrm>
            <a:off x="3429000" y="2459375"/>
            <a:ext cx="5556249" cy="203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41994" y="4489556"/>
            <a:ext cx="1891275" cy="3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 title="Chart"/>
          <p:cNvPicPr preferRelativeResize="0"/>
          <p:nvPr/>
        </p:nvPicPr>
        <p:blipFill rotWithShape="1">
          <a:blip r:embed="rId7">
            <a:alphaModFix/>
          </a:blip>
          <a:srcRect b="18693" l="0" r="3100" t="17396"/>
          <a:stretch/>
        </p:blipFill>
        <p:spPr>
          <a:xfrm>
            <a:off x="311700" y="944375"/>
            <a:ext cx="3270250" cy="120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 rotWithShape="1">
          <a:blip r:embed="rId8">
            <a:alphaModFix/>
          </a:blip>
          <a:srcRect b="31525" l="1325" r="17333" t="8208"/>
          <a:stretch/>
        </p:blipFill>
        <p:spPr>
          <a:xfrm>
            <a:off x="3581950" y="888600"/>
            <a:ext cx="5250349" cy="13169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730250" y="158675"/>
            <a:ext cx="7340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AutoNum type="arabicPeriod"/>
            </a:pPr>
            <a:r>
              <a:rPr b="1" lang="en-GB" sz="2400">
                <a:latin typeface="EB Garamond"/>
                <a:ea typeface="EB Garamond"/>
                <a:cs typeface="EB Garamond"/>
                <a:sym typeface="EB Garamond"/>
              </a:rPr>
              <a:t>CHASSIS AND BODY MATERIAL</a:t>
            </a:r>
            <a:endParaRPr b="1" sz="24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75" y="2186075"/>
            <a:ext cx="4221624" cy="26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7375" y="993375"/>
            <a:ext cx="4825999" cy="359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 rotWithShape="1">
          <a:blip r:embed="rId5">
            <a:alphaModFix/>
          </a:blip>
          <a:srcRect b="46643" l="0" r="31968" t="0"/>
          <a:stretch/>
        </p:blipFill>
        <p:spPr>
          <a:xfrm>
            <a:off x="431025" y="1056475"/>
            <a:ext cx="3759051" cy="125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/>
        </p:nvSpPr>
        <p:spPr>
          <a:xfrm>
            <a:off x="1512100" y="706475"/>
            <a:ext cx="23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Brake Calipers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5310375" y="44901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320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COST REDUCED = Rs 1350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9250" y="2411800"/>
            <a:ext cx="1474825" cy="38419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/>
        </p:nvSpPr>
        <p:spPr>
          <a:xfrm>
            <a:off x="901650" y="190500"/>
            <a:ext cx="7340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EB Garamond"/>
                <a:ea typeface="EB Garamond"/>
                <a:cs typeface="EB Garamond"/>
                <a:sym typeface="EB Garamond"/>
              </a:rPr>
              <a:t>2. BRAKING</a:t>
            </a:r>
            <a:r>
              <a:rPr b="1" lang="en-GB" sz="2400">
                <a:latin typeface="EB Garamond"/>
                <a:ea typeface="EB Garamond"/>
                <a:cs typeface="EB Garamond"/>
                <a:sym typeface="EB Garamond"/>
              </a:rPr>
              <a:t>, WHEELS AND TYRES</a:t>
            </a:r>
            <a:endParaRPr b="1" sz="24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97625"/>
            <a:ext cx="4454476" cy="253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000" y="1016300"/>
            <a:ext cx="4540250" cy="3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 rotWithShape="1">
          <a:blip r:embed="rId5">
            <a:alphaModFix/>
          </a:blip>
          <a:srcRect b="39997" l="0" r="48073" t="0"/>
          <a:stretch/>
        </p:blipFill>
        <p:spPr>
          <a:xfrm>
            <a:off x="309850" y="1016300"/>
            <a:ext cx="4297025" cy="12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1227000" y="592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 Damper System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5523950" y="4425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320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COST REDUCED = Rs 13384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43175" y="2899126"/>
            <a:ext cx="1436550" cy="38334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1079500" y="192250"/>
            <a:ext cx="7340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EB Garamond"/>
                <a:ea typeface="EB Garamond"/>
                <a:cs typeface="EB Garamond"/>
                <a:sym typeface="EB Garamond"/>
              </a:rPr>
              <a:t>3. SUSPENSION SYSTEM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375" y="952500"/>
            <a:ext cx="4408500" cy="37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057275"/>
            <a:ext cx="4346576" cy="3374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5087" y="4431850"/>
            <a:ext cx="2286000" cy="3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87650" y="1387075"/>
            <a:ext cx="1588376" cy="42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1095375" y="238125"/>
            <a:ext cx="7340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EB Garamond"/>
                <a:ea typeface="EB Garamond"/>
                <a:cs typeface="EB Garamond"/>
                <a:sym typeface="EB Garamond"/>
              </a:rPr>
              <a:t>4. </a:t>
            </a:r>
            <a:r>
              <a:rPr b="1" lang="en-GB" sz="2400">
                <a:latin typeface="EB Garamond"/>
                <a:ea typeface="EB Garamond"/>
                <a:cs typeface="EB Garamond"/>
                <a:sym typeface="EB Garamond"/>
              </a:rPr>
              <a:t>ELECTRICAL AND ELECTRONICS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129;p19"/>
          <p:cNvGraphicFramePr/>
          <p:nvPr/>
        </p:nvGraphicFramePr>
        <p:xfrm>
          <a:off x="3885125" y="198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{4F8AF81A-2259-41B5-BB62-D83A4010706D}</a:tableStyleId>
              </a:tblPr>
              <a:tblGrid>
                <a:gridCol w="382850"/>
                <a:gridCol w="1072875"/>
                <a:gridCol w="963675"/>
                <a:gridCol w="823500"/>
                <a:gridCol w="893575"/>
                <a:gridCol w="893575"/>
              </a:tblGrid>
              <a:tr h="349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SI. NO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MATERIAL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AND CONTACT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QUANTITY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RATE OF COMPONENTS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(INR)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MARKET PRICE(INR)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Differential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Nanya airconn Pvt ltd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3800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3900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573225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3800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3900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900" y="2831650"/>
            <a:ext cx="2429150" cy="50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700" y="1305975"/>
            <a:ext cx="3181224" cy="314434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1965150" y="381750"/>
            <a:ext cx="521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r>
              <a:rPr b="1" lang="en-GB" sz="2400">
                <a:latin typeface="Quattrocento Sans"/>
                <a:ea typeface="Quattrocento Sans"/>
                <a:cs typeface="Quattrocento Sans"/>
                <a:sym typeface="Quattrocento Sans"/>
              </a:rPr>
              <a:t>.TRANSMISSION SYSTEM</a:t>
            </a:r>
            <a:endParaRPr b="1"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4832075" y="4229325"/>
            <a:ext cx="35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COST REDUCED=RS. 100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750" y="1028700"/>
            <a:ext cx="4757250" cy="34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 rotWithShape="1">
          <a:blip r:embed="rId4">
            <a:alphaModFix/>
          </a:blip>
          <a:srcRect b="17796" l="0" r="60325" t="0"/>
          <a:stretch/>
        </p:blipFill>
        <p:spPr>
          <a:xfrm>
            <a:off x="1031875" y="822375"/>
            <a:ext cx="3144901" cy="136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007825"/>
            <a:ext cx="4234350" cy="228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/>
        </p:nvSpPr>
        <p:spPr>
          <a:xfrm>
            <a:off x="1386750" y="4833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Rack and Pinion system</a:t>
            </a:r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675" y="4288325"/>
            <a:ext cx="2429150" cy="50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5479913" y="45121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320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COST REDUCED = Rs 200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1031875" y="83175"/>
            <a:ext cx="7340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EB Garamond"/>
                <a:ea typeface="EB Garamond"/>
                <a:cs typeface="EB Garamond"/>
                <a:sym typeface="EB Garamond"/>
              </a:rPr>
              <a:t>6</a:t>
            </a:r>
            <a:r>
              <a:rPr b="1" lang="en-GB" sz="2400">
                <a:latin typeface="EB Garamond"/>
                <a:ea typeface="EB Garamond"/>
                <a:cs typeface="EB Garamond"/>
                <a:sym typeface="EB Garamond"/>
              </a:rPr>
              <a:t>. STEERING SYSTEM </a:t>
            </a:r>
            <a:endParaRPr b="1" sz="24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3725" y="1063625"/>
            <a:ext cx="5750274" cy="363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525" y="1319925"/>
            <a:ext cx="3088926" cy="250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125" y="3902950"/>
            <a:ext cx="1673225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525" y="4347450"/>
            <a:ext cx="2879726" cy="46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/>
        </p:nvSpPr>
        <p:spPr>
          <a:xfrm>
            <a:off x="1127125" y="301625"/>
            <a:ext cx="7340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EB Garamond"/>
                <a:ea typeface="EB Garamond"/>
                <a:cs typeface="EB Garamond"/>
                <a:sym typeface="EB Garamond"/>
              </a:rPr>
              <a:t>7</a:t>
            </a:r>
            <a:r>
              <a:rPr b="1" lang="en-GB" sz="2400">
                <a:latin typeface="EB Garamond"/>
                <a:ea typeface="EB Garamond"/>
                <a:cs typeface="EB Garamond"/>
                <a:sym typeface="EB Garamond"/>
              </a:rPr>
              <a:t>. SAFETY AND ERGONOMICS</a:t>
            </a:r>
            <a:endParaRPr b="1" sz="24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