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7" r:id="rId6"/>
    <p:sldId id="263" r:id="rId7"/>
    <p:sldId id="264" r:id="rId8"/>
    <p:sldId id="265" r:id="rId9"/>
    <p:sldId id="266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20" autoAdjust="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outlineViewPr>
    <p:cViewPr>
      <p:scale>
        <a:sx n="33" d="100"/>
        <a:sy n="33" d="100"/>
      </p:scale>
      <p:origin x="0" y="-18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338A4-F35C-4038-913E-7C0B0DC33585}" type="datetimeFigureOut">
              <a:rPr lang="ru-RU" smtClean="0"/>
              <a:t>03.07.2022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4A256-DB74-4A45-B867-D60A1D2F9F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995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2. Чтение данных из конфигурационного файла, объявление необходимых переменных, инициализация списков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C4A256-DB74-4A45-B867-D60A1D2F9F5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435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rum.sources.ru/index.php?showtopic=9381" TargetMode="External"/><Relationship Id="rId2" Type="http://schemas.openxmlformats.org/officeDocument/2006/relationships/hyperlink" Target="http://crydee.sai.msu.ru/ak4/Chapt_11_3_154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5" Type="http://schemas.openxmlformats.org/officeDocument/2006/relationships/hyperlink" Target="https://www.geeksforgeeks.org/how-to-implement-linear-interpolation-in-python/amp/" TargetMode="External"/><Relationship Id="rId4" Type="http://schemas.openxmlformats.org/officeDocument/2006/relationships/hyperlink" Target="https://ru.wikipedia.org/wiki/%D0%A3%D1%80%D0%B0%D0%B2%D0%BD%D0%B5%D0%BD%D0%B8%D0%B5_%D0%9A%D0%B5%D0%BF%D0%BB%D0%B5%D1%80%D0%B0#%D0%9F%D1%80%D0%B8%D0%B1%D0%BB%D0%B8%D0%B6%D1%91%D0%BD%D0%BD%D1%8B%D0%B5_%D0%BC%D0%B5%D1%82%D0%BE%D0%B4%D1%8B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github.com/PM-95025/scientificProject/network/dependenc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ithub.com/PM-95025/scientificProject#%D0%B8%D1%81%D0%BF%D0%BE%D0%BB%D1%8C%D0%B7%D1%83%D0%B5%D0%BC%D1%8B%D0%B5-%D0%B8%D0%BD%D1%82%D0%B5%D1%80%D0%BD%D0%B5%D1%82-%D0%B8%D1%81%D1%82%D0%BE%D1%87%D0%BD%D0%B8%D0%BA%D0%B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E3864-2DD4-4017-A8D8-4624A40C0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781" y="1964267"/>
            <a:ext cx="8684344" cy="2421464"/>
          </a:xfrm>
        </p:spPr>
        <p:txBody>
          <a:bodyPr>
            <a:normAutofit fontScale="90000"/>
          </a:bodyPr>
          <a:lstStyle/>
          <a:p>
            <a:r>
              <a:rPr lang="ru-RU" dirty="0"/>
              <a:t>Компьютерное моделирование кривой блеска </a:t>
            </a:r>
            <a:r>
              <a:rPr lang="ru-RU" dirty="0" err="1"/>
              <a:t>затменной</a:t>
            </a:r>
            <a:r>
              <a:rPr lang="ru-RU" dirty="0"/>
              <a:t> звёздной системы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AE47B7-F039-45C8-AA2A-4B74E633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Матвей Полубрюхов, </a:t>
            </a:r>
            <a:r>
              <a:rPr lang="ru-RU" dirty="0" err="1"/>
              <a:t>астрошкольник</a:t>
            </a:r>
            <a:r>
              <a:rPr lang="ru-RU" dirty="0"/>
              <a:t>,</a:t>
            </a:r>
          </a:p>
          <a:p>
            <a:r>
              <a:rPr lang="ru-RU" dirty="0"/>
              <a:t>Ученик 7И класса МАОУ лицея №13 </a:t>
            </a:r>
            <a:r>
              <a:rPr lang="ru-RU" dirty="0" err="1"/>
              <a:t>г.Химки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646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prism isContent="1" isInverted="1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6A8EA-8913-4526-B810-A71883B4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0"/>
            <a:ext cx="10131425" cy="1456267"/>
          </a:xfrm>
        </p:spPr>
        <p:txBody>
          <a:bodyPr/>
          <a:lstStyle/>
          <a:p>
            <a:r>
              <a:rPr lang="ru-RU" dirty="0"/>
              <a:t>Источники информации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75674-6705-402A-8909-DCBD3CBBA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47313"/>
            <a:ext cx="10131425" cy="4977442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2"/>
              </a:rPr>
              <a:t>http://crydee.sai.msu.ru/ak4/Chapt_11_3_154.htm</a:t>
            </a:r>
            <a:r>
              <a:rPr lang="en-US" sz="2000" dirty="0"/>
              <a:t> - </a:t>
            </a:r>
            <a:r>
              <a:rPr lang="ru-RU" sz="2000" dirty="0"/>
              <a:t>статья из электронной библиотеки ГАИШ "§ 154. Общие характеристики двойных систем"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3"/>
              </a:rPr>
              <a:t>https://forum.sources.ru/index.php?showtopic=9381</a:t>
            </a:r>
            <a:r>
              <a:rPr lang="en-US" sz="2000" dirty="0"/>
              <a:t> - </a:t>
            </a:r>
            <a:r>
              <a:rPr lang="ru-RU" sz="2000" dirty="0"/>
              <a:t>тема с форума </a:t>
            </a:r>
            <a:r>
              <a:rPr lang="en-US" sz="2000" dirty="0" err="1"/>
              <a:t>Sources.Ru</a:t>
            </a:r>
            <a:r>
              <a:rPr lang="en-US" sz="2000" dirty="0"/>
              <a:t> (</a:t>
            </a:r>
            <a:r>
              <a:rPr lang="ru-RU" sz="2000" dirty="0"/>
              <a:t>задача о пересечении двух кругов)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4"/>
              </a:rPr>
              <a:t>https://ru.wikipedia.org/wiki/</a:t>
            </a:r>
            <a:r>
              <a:rPr lang="ru-RU" sz="2000" b="0" i="0" u="none" strike="noStrike" dirty="0" err="1">
                <a:solidFill>
                  <a:srgbClr val="BCB7AE"/>
                </a:solidFill>
                <a:effectLst/>
                <a:hlinkClick r:id="rId4"/>
              </a:rPr>
              <a:t>Уравнение_Кеплера#Приближённые_методы</a:t>
            </a:r>
            <a:endParaRPr lang="ru-RU" sz="2000" b="0" i="0" dirty="0">
              <a:solidFill>
                <a:srgbClr val="BCB7AE"/>
              </a:solidFill>
              <a:effectLst/>
            </a:endParaRP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Официальная документация к библиотеке </a:t>
            </a:r>
            <a:r>
              <a:rPr lang="en-US" sz="2000" b="0" i="0" dirty="0">
                <a:effectLst/>
              </a:rPr>
              <a:t>matplotlib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StackOverflow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 algn="l">
              <a:spcAft>
                <a:spcPts val="1200"/>
              </a:spcAft>
              <a:buFont typeface="+mj-lt"/>
              <a:buAutoNum type="arabicPeriod"/>
            </a:pPr>
            <a:r>
              <a:rPr lang="ru-RU" sz="2000" b="0" i="0" dirty="0">
                <a:effectLst/>
              </a:rPr>
              <a:t>Обсуждения на форуме </a:t>
            </a:r>
            <a:r>
              <a:rPr lang="en-US" sz="2000" b="0" i="0" dirty="0" err="1">
                <a:effectLst/>
              </a:rPr>
              <a:t>OverCoder</a:t>
            </a:r>
            <a:r>
              <a:rPr lang="en-US" sz="2000" b="0" i="0" dirty="0">
                <a:effectLst/>
              </a:rPr>
              <a:t> (</a:t>
            </a:r>
            <a:r>
              <a:rPr lang="ru-RU" sz="2000" b="0" i="0" dirty="0">
                <a:effectLst/>
              </a:rPr>
              <a:t>настройка </a:t>
            </a:r>
            <a:r>
              <a:rPr lang="en-US" sz="2000" b="0" i="0" dirty="0">
                <a:effectLst/>
              </a:rPr>
              <a:t>matplotlib)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000" b="0" i="0" u="none" strike="noStrike" dirty="0">
                <a:solidFill>
                  <a:srgbClr val="BCB7AE"/>
                </a:solidFill>
                <a:effectLst/>
                <a:hlinkClick r:id="rId5"/>
              </a:rPr>
              <a:t>https://www.geeksforgeeks.org/how-to-implement-linear-interpolation-in-python/amp/</a:t>
            </a:r>
            <a:r>
              <a:rPr lang="en-US" sz="2000" dirty="0"/>
              <a:t> - </a:t>
            </a:r>
            <a:r>
              <a:rPr lang="ru-RU" sz="2000" dirty="0"/>
              <a:t>учебный материал с портала </a:t>
            </a:r>
            <a:r>
              <a:rPr lang="en-US" sz="2000" dirty="0" err="1"/>
              <a:t>GeeksForGeeks</a:t>
            </a:r>
            <a:r>
              <a:rPr lang="en-US" sz="2000" dirty="0"/>
              <a:t> "How to implement linear interpolation in Python</a:t>
            </a:r>
            <a:endParaRPr lang="ru-RU" sz="2000" dirty="0"/>
          </a:p>
          <a:p>
            <a:pPr marL="0" indent="0" algn="l">
              <a:spcAft>
                <a:spcPts val="1200"/>
              </a:spcAft>
              <a:buNone/>
            </a:pPr>
            <a:r>
              <a:rPr lang="ru-RU" sz="2000" dirty="0"/>
              <a:t>Подробнее см. </a:t>
            </a:r>
            <a:r>
              <a:rPr lang="ru-RU" sz="2000" b="0" i="0" dirty="0">
                <a:solidFill>
                  <a:srgbClr val="BCB7AE"/>
                </a:solidFill>
                <a:effectLst/>
                <a:hlinkClick r:id="rId6"/>
              </a:rPr>
              <a:t>Используемые интернет-источники</a:t>
            </a:r>
            <a:endParaRPr lang="en-US" sz="2000" b="0" i="0" dirty="0">
              <a:solidFill>
                <a:srgbClr val="BCB7AE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0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4CCA-349E-4698-BEC1-F62F6BF04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849" y="-28427"/>
            <a:ext cx="10556276" cy="2421464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B7141E-2D43-4D2A-BDDF-3DB74A2C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867489"/>
            <a:ext cx="5195977" cy="3646477"/>
          </a:xfrm>
        </p:spPr>
        <p:txBody>
          <a:bodyPr>
            <a:normAutofit/>
          </a:bodyPr>
          <a:lstStyle/>
          <a:p>
            <a:pPr algn="l">
              <a:spcAft>
                <a:spcPts val="2400"/>
              </a:spcAft>
            </a:pPr>
            <a:r>
              <a:rPr lang="ru-RU" sz="2800" dirty="0"/>
              <a:t>Мои контакты:</a:t>
            </a:r>
          </a:p>
          <a:p>
            <a:pPr marL="715963" algn="l">
              <a:spcAft>
                <a:spcPts val="1200"/>
              </a:spcAft>
            </a:pPr>
            <a:r>
              <a:rPr lang="ru-RU" sz="2800" dirty="0"/>
              <a:t>+7 (917) 571-20-36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m9175712036@gmail.com</a:t>
            </a:r>
            <a:endParaRPr lang="ru-RU" sz="2800" dirty="0"/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@matveypol003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@PM-95025</a:t>
            </a:r>
          </a:p>
          <a:p>
            <a:pPr marL="715963" algn="l">
              <a:spcAft>
                <a:spcPts val="1200"/>
              </a:spcAft>
            </a:pPr>
            <a:r>
              <a:rPr lang="en-US" sz="2800" dirty="0"/>
              <a:t>Matvey#5393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FBA613-3DE9-4967-8856-89EA5F404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39" y="2774002"/>
            <a:ext cx="3656495" cy="36464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90ED4E-FD7E-4B59-BB97-BF455D15F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222" y="3675098"/>
            <a:ext cx="404948" cy="404948"/>
          </a:xfrm>
          <a:prstGeom prst="rect">
            <a:avLst/>
          </a:prstGeom>
        </p:spPr>
      </p:pic>
      <p:pic>
        <p:nvPicPr>
          <p:cNvPr id="2054" name="Picture 6" descr="Почта логотип (80 фото) » Рисунки для срисовки и не только">
            <a:extLst>
              <a:ext uri="{FF2B5EF4-FFF2-40B4-BE49-F238E27FC236}">
                <a16:creationId xmlns:a16="http://schemas.microsoft.com/office/drawing/2014/main" id="{C607566A-1B91-4AF0-8D6D-B2966EF62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169071"/>
            <a:ext cx="503492" cy="50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К логотип ПНГ на Прозрачном Фоне • Скачать PNG ВК логотип">
            <a:extLst>
              <a:ext uri="{FF2B5EF4-FFF2-40B4-BE49-F238E27FC236}">
                <a16:creationId xmlns:a16="http://schemas.microsoft.com/office/drawing/2014/main" id="{3085AC0B-D43E-4910-8EA3-C59DB5C38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50" y="4761589"/>
            <a:ext cx="527364" cy="52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значок телеграм ПНГ на Прозрачном Фоне • Скачать PNG значок телеграм">
            <a:extLst>
              <a:ext uri="{FF2B5EF4-FFF2-40B4-BE49-F238E27FC236}">
                <a16:creationId xmlns:a16="http://schemas.microsoft.com/office/drawing/2014/main" id="{725373BA-133C-419C-9D8F-6D09AB066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169" y="4744337"/>
            <a:ext cx="61378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35090-8B49-414D-877E-AD3CE9654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622" y="5364539"/>
            <a:ext cx="540021" cy="5273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CDDFD3C-1D22-4913-90DC-C93827007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24" y="3586073"/>
            <a:ext cx="599461" cy="60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B80965CA-5EC7-4965-B1B4-2536A10AB8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Discord Logo Png - Free Transparent PNG Logos">
            <a:extLst>
              <a:ext uri="{FF2B5EF4-FFF2-40B4-BE49-F238E27FC236}">
                <a16:creationId xmlns:a16="http://schemas.microsoft.com/office/drawing/2014/main" id="{665F980D-6167-478A-A355-78311094C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329" y="5952124"/>
            <a:ext cx="561842" cy="56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5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B3493-F600-4108-8153-1B393899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83A73D-46E7-4BF5-BA9D-2B434579E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Самостоятельно написать программу, выполняющую моделирование двойной звёздной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899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17A21-472E-494B-8065-7850418C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-2875"/>
            <a:ext cx="10131425" cy="1456267"/>
          </a:xfrm>
        </p:spPr>
        <p:txBody>
          <a:bodyPr/>
          <a:lstStyle/>
          <a:p>
            <a:r>
              <a:rPr lang="ru-RU" dirty="0"/>
              <a:t>Используемые технологии и софт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98E11C-0EA7-48FF-B8C4-6EFBCC175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170979"/>
            <a:ext cx="10131425" cy="422053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Операционная система </a:t>
            </a:r>
            <a:r>
              <a:rPr lang="en-US" sz="2400" dirty="0"/>
              <a:t>Windows 10 Home</a:t>
            </a:r>
            <a:endParaRPr lang="ru-RU" sz="2400" dirty="0"/>
          </a:p>
          <a:p>
            <a:pPr>
              <a:spcAft>
                <a:spcPts val="1200"/>
              </a:spcAft>
            </a:pPr>
            <a:r>
              <a:rPr lang="ru-RU" sz="2400" dirty="0"/>
              <a:t>Среда разработки </a:t>
            </a:r>
            <a:r>
              <a:rPr lang="en-US" sz="2400" dirty="0"/>
              <a:t>PyCharm Professional EAP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Система контроля версий </a:t>
            </a:r>
            <a:r>
              <a:rPr lang="en-US" sz="2400" dirty="0"/>
              <a:t>Git for Windows</a:t>
            </a:r>
          </a:p>
          <a:p>
            <a:pPr>
              <a:spcAft>
                <a:spcPts val="1200"/>
              </a:spcAft>
            </a:pPr>
            <a:r>
              <a:rPr lang="ru-RU" sz="2400" dirty="0"/>
              <a:t>Язык программирования </a:t>
            </a:r>
            <a:r>
              <a:rPr lang="en-US" sz="2400" dirty="0"/>
              <a:t>Python 3.10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Подключаемые библиотеки: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Matplotlib</a:t>
            </a:r>
          </a:p>
          <a:p>
            <a:pPr lvl="1">
              <a:spcAft>
                <a:spcPts val="600"/>
              </a:spcAft>
            </a:pPr>
            <a:r>
              <a:rPr lang="en-US" sz="2000" dirty="0" err="1"/>
              <a:t>Astropy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en-US" sz="2000" dirty="0" err="1"/>
              <a:t>Numpy</a:t>
            </a:r>
            <a:endParaRPr lang="en-US" sz="2000" dirty="0"/>
          </a:p>
          <a:p>
            <a:pPr lvl="1">
              <a:spcAft>
                <a:spcPts val="600"/>
              </a:spcAft>
            </a:pPr>
            <a:r>
              <a:rPr lang="ru-RU" sz="2000" dirty="0"/>
              <a:t>Остальное см. </a:t>
            </a:r>
            <a:r>
              <a:rPr lang="en-US" sz="2000" dirty="0">
                <a:hlinkClick r:id="rId2"/>
              </a:rPr>
              <a:t>Dependencies</a:t>
            </a:r>
            <a:endParaRPr lang="en-US" sz="2000" dirty="0"/>
          </a:p>
        </p:txBody>
      </p:sp>
      <p:pic>
        <p:nvPicPr>
          <p:cNvPr id="2050" name="Picture 2" descr="GitHub - matplotlib/matplotlib: matplotlib: plotting with Python">
            <a:extLst>
              <a:ext uri="{FF2B5EF4-FFF2-40B4-BE49-F238E27FC236}">
                <a16:creationId xmlns:a16="http://schemas.microsoft.com/office/drawing/2014/main" id="{A7DEB532-83C3-4CB6-BD89-F43468E93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23" y="5544354"/>
            <a:ext cx="437197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рограммирование на Python - Лига Роботов - Челябинск">
            <a:extLst>
              <a:ext uri="{FF2B5EF4-FFF2-40B4-BE49-F238E27FC236}">
                <a16:creationId xmlns:a16="http://schemas.microsoft.com/office/drawing/2014/main" id="{5BFBFA4D-D2BA-44A9-AD9E-3BF9D78A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601" y="340046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tropy">
            <a:extLst>
              <a:ext uri="{FF2B5EF4-FFF2-40B4-BE49-F238E27FC236}">
                <a16:creationId xmlns:a16="http://schemas.microsoft.com/office/drawing/2014/main" id="{39B5E6B9-B786-4936-B847-B6CEA0C5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13461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eam Community :: Guide :: Настройка и оптимизации Windows 10 и CS:GO для  поднятия FPS">
            <a:extLst>
              <a:ext uri="{FF2B5EF4-FFF2-40B4-BE49-F238E27FC236}">
                <a16:creationId xmlns:a16="http://schemas.microsoft.com/office/drawing/2014/main" id="{837FAACD-AD22-44B7-BAF3-F717019E4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" t="4412" r="2755" b="3279"/>
          <a:stretch/>
        </p:blipFill>
        <p:spPr bwMode="auto">
          <a:xfrm>
            <a:off x="10287417" y="3340882"/>
            <a:ext cx="1494828" cy="14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umPy">
            <a:extLst>
              <a:ext uri="{FF2B5EF4-FFF2-40B4-BE49-F238E27FC236}">
                <a16:creationId xmlns:a16="http://schemas.microsoft.com/office/drawing/2014/main" id="{81FF3F73-1370-4885-9EFD-AAE51B1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16" y="1170979"/>
            <a:ext cx="1914076" cy="191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Charm — Википедия">
            <a:extLst>
              <a:ext uri="{FF2B5EF4-FFF2-40B4-BE49-F238E27FC236}">
                <a16:creationId xmlns:a16="http://schemas.microsoft.com/office/drawing/2014/main" id="{FECFA692-5B3D-464D-9C12-62656495D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48" y="5122036"/>
            <a:ext cx="1470068" cy="147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Картинки по запросу git">
            <a:extLst>
              <a:ext uri="{FF2B5EF4-FFF2-40B4-BE49-F238E27FC236}">
                <a16:creationId xmlns:a16="http://schemas.microsoft.com/office/drawing/2014/main" id="{D7F560BE-1FB6-480D-8725-350DA8BD7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849" y="5202534"/>
            <a:ext cx="3348362" cy="138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48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0E68D0-E789-4090-A5E0-A10DBF12C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Алгоритм работы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6A7BF-5FE1-4A85-9B9A-26A0FA04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44" y="1197481"/>
            <a:ext cx="6569013" cy="502217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Импорт библиотек и модулей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Первоначальная настройка (инициализация)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Главный цикл (итерация по времени)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Вычисление истинной аномалии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Расчёт расстояния между центрами в видимой плоскости (обозначен за х на рис.2)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Проверка дисков звёзд на пересечение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Подсчёт суммарной звёздной величины</a:t>
            </a:r>
          </a:p>
          <a:p>
            <a:pPr marL="800100" lvl="1" indent="-342900">
              <a:spcAft>
                <a:spcPts val="800"/>
              </a:spcAft>
              <a:buFont typeface="+mj-lt"/>
              <a:buAutoNum type="arabicPeriod"/>
            </a:pPr>
            <a:r>
              <a:rPr lang="ru-RU" sz="2000" dirty="0"/>
              <a:t>Добавление данных в массивы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Инициализация </a:t>
            </a:r>
            <a:r>
              <a:rPr lang="en-US" sz="2400" dirty="0"/>
              <a:t>matplotlib</a:t>
            </a:r>
            <a:endParaRPr lang="ru-RU" sz="2400" dirty="0"/>
          </a:p>
          <a:p>
            <a:pPr marL="342900" indent="-342900">
              <a:buFont typeface="+mj-lt"/>
              <a:buAutoNum type="arabicPeriod"/>
            </a:pPr>
            <a:r>
              <a:rPr lang="ru-RU" sz="2400"/>
              <a:t>Построение графиков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388681-73F8-456A-A3D7-736D48AD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0994" y="4788408"/>
            <a:ext cx="2047875" cy="1600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D97C2-70BD-4753-9875-989C042A9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646" y="4788408"/>
            <a:ext cx="2047875" cy="1600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637E28-9C16-4417-B2D3-2CFC38DAE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3057" y="1028525"/>
            <a:ext cx="4677857" cy="33863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985002-C517-4137-BD0E-DF95581F6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004" y="4788408"/>
            <a:ext cx="20478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75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EC98C-42E1-4698-80BA-94F6CA87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0"/>
            <a:ext cx="10131425" cy="1456267"/>
          </a:xfrm>
        </p:spPr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66EC03-C3AF-4E77-9AB0-C7DF031B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14" y="1284298"/>
            <a:ext cx="3907681" cy="5298216"/>
          </a:xfrm>
        </p:spPr>
        <p:txBody>
          <a:bodyPr>
            <a:noAutofit/>
          </a:bodyPr>
          <a:lstStyle/>
          <a:p>
            <a:r>
              <a:rPr lang="en-US" sz="2400" dirty="0"/>
              <a:t>constants.py – </a:t>
            </a:r>
            <a:r>
              <a:rPr lang="ru-RU" sz="2400" dirty="0"/>
              <a:t>константы (астрономические, математические и др.)</a:t>
            </a:r>
          </a:p>
          <a:p>
            <a:r>
              <a:rPr lang="en-US" sz="2400" dirty="0"/>
              <a:t>data.ini – </a:t>
            </a:r>
            <a:r>
              <a:rPr lang="ru-RU" sz="2400" dirty="0"/>
              <a:t>информация об объекте исследования</a:t>
            </a:r>
          </a:p>
          <a:p>
            <a:r>
              <a:rPr lang="en-US" sz="2400" dirty="0"/>
              <a:t>star.py – </a:t>
            </a:r>
            <a:r>
              <a:rPr lang="ru-RU" sz="2400" dirty="0"/>
              <a:t>объявление классов </a:t>
            </a:r>
            <a:r>
              <a:rPr lang="en-US" sz="2400" dirty="0"/>
              <a:t>Star</a:t>
            </a:r>
            <a:r>
              <a:rPr lang="ru-RU" sz="2400" dirty="0"/>
              <a:t> и </a:t>
            </a:r>
            <a:r>
              <a:rPr lang="en-US" sz="2400" dirty="0" err="1"/>
              <a:t>StarSystem</a:t>
            </a:r>
            <a:endParaRPr lang="ru-RU" sz="2400" dirty="0"/>
          </a:p>
          <a:p>
            <a:r>
              <a:rPr lang="en-US" sz="2400" dirty="0"/>
              <a:t>transit.py – </a:t>
            </a:r>
            <a:r>
              <a:rPr lang="ru-RU" sz="2400" dirty="0"/>
              <a:t>расчёт прохождения дисков звёзд друг по другу</a:t>
            </a:r>
          </a:p>
          <a:p>
            <a:pPr marL="0" indent="0">
              <a:buNone/>
            </a:pPr>
            <a:r>
              <a:rPr lang="ru-RU" sz="2400" dirty="0"/>
              <a:t>Подробнее см. </a:t>
            </a:r>
            <a:r>
              <a:rPr lang="ru-RU" sz="2400" dirty="0">
                <a:hlinkClick r:id="rId2"/>
              </a:rPr>
              <a:t>Структура проекта (</a:t>
            </a:r>
            <a:r>
              <a:rPr lang="en-US" sz="2400" dirty="0">
                <a:hlinkClick r:id="rId2"/>
              </a:rPr>
              <a:t>README.md)</a:t>
            </a:r>
            <a:endParaRPr lang="ru-RU" sz="2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345A96-C3DC-49F8-AC04-A6104C37D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295" y="1257860"/>
            <a:ext cx="7778232" cy="529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94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B976C-484C-4F8C-A8E3-8BCA5A0F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89" y="0"/>
            <a:ext cx="10131425" cy="1456267"/>
          </a:xfrm>
        </p:spPr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B261B9-E7E9-49C8-9CE7-E89495CF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E3D7F6-6A17-4C79-9C25-5221203EF7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47" t="8666" r="11079" b="7883"/>
          <a:stretch/>
        </p:blipFill>
        <p:spPr>
          <a:xfrm>
            <a:off x="600289" y="1238466"/>
            <a:ext cx="3766869" cy="549445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0C2BCC-F0FF-4073-8B41-39CD775D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22" y="125083"/>
            <a:ext cx="7283634" cy="660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1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7D3751-0A63-446A-9552-CE13B803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372" y="1262332"/>
            <a:ext cx="7191256" cy="539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73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265E29-8039-4E40-BFAF-C1BD79AED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37" y="1415851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E06A73-9055-4718-A41F-4C1EF517E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488" y="0"/>
            <a:ext cx="10131425" cy="1456267"/>
          </a:xfrm>
        </p:spPr>
        <p:txBody>
          <a:bodyPr/>
          <a:lstStyle/>
          <a:p>
            <a:r>
              <a:rPr lang="ru-RU" dirty="0"/>
              <a:t>Формат вывода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48766F-AF93-40E5-929E-8C966B53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F309D-DEF4-4596-851B-6ED8F6A07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543" y="1229264"/>
            <a:ext cx="7090913" cy="531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4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{4D331AE3-E23A-461E-98B4-E0131D9527EF}tf03457452</Template>
  <TotalTime>395</TotalTime>
  <Words>354</Words>
  <Application>Microsoft Office PowerPoint</Application>
  <PresentationFormat>Широкоэкранный</PresentationFormat>
  <Paragraphs>54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Небесная</vt:lpstr>
      <vt:lpstr>Компьютерное моделирование кривой блеска затменной звёздной системы</vt:lpstr>
      <vt:lpstr>Цель</vt:lpstr>
      <vt:lpstr>Используемые технологии и софт</vt:lpstr>
      <vt:lpstr>Алгоритм работы программы</vt:lpstr>
      <vt:lpstr>Структура проекта</vt:lpstr>
      <vt:lpstr>Хранение данных</vt:lpstr>
      <vt:lpstr>Формат вывода</vt:lpstr>
      <vt:lpstr>Формат вывода</vt:lpstr>
      <vt:lpstr>Формат вывода</vt:lpstr>
      <vt:lpstr>Источники информации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Компьютерное моделирование кривой блеска затменной звёздной системы</dc:title>
  <dc:creator>Матвей Полубрюхов</dc:creator>
  <cp:lastModifiedBy>Матвей Полубрюхов</cp:lastModifiedBy>
  <cp:revision>21</cp:revision>
  <dcterms:created xsi:type="dcterms:W3CDTF">2022-06-30T06:48:26Z</dcterms:created>
  <dcterms:modified xsi:type="dcterms:W3CDTF">2022-07-03T11:33:09Z</dcterms:modified>
</cp:coreProperties>
</file>