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97" r:id="rId3"/>
    <p:sldId id="322" r:id="rId4"/>
    <p:sldId id="321" r:id="rId5"/>
    <p:sldId id="323" r:id="rId6"/>
    <p:sldId id="324" r:id="rId7"/>
    <p:sldId id="325" r:id="rId8"/>
    <p:sldId id="326" r:id="rId9"/>
    <p:sldId id="363" r:id="rId10"/>
    <p:sldId id="328" r:id="rId11"/>
    <p:sldId id="329" r:id="rId12"/>
    <p:sldId id="330" r:id="rId13"/>
    <p:sldId id="365" r:id="rId14"/>
    <p:sldId id="366" r:id="rId15"/>
    <p:sldId id="364" r:id="rId16"/>
    <p:sldId id="331" r:id="rId17"/>
    <p:sldId id="332" r:id="rId18"/>
    <p:sldId id="333" r:id="rId19"/>
    <p:sldId id="367" r:id="rId20"/>
    <p:sldId id="368" r:id="rId21"/>
    <p:sldId id="369" r:id="rId22"/>
    <p:sldId id="370" r:id="rId23"/>
    <p:sldId id="334" r:id="rId24"/>
    <p:sldId id="335" r:id="rId25"/>
    <p:sldId id="336" r:id="rId26"/>
    <p:sldId id="339" r:id="rId27"/>
    <p:sldId id="373" r:id="rId28"/>
    <p:sldId id="371" r:id="rId29"/>
    <p:sldId id="372" r:id="rId30"/>
    <p:sldId id="374" r:id="rId31"/>
    <p:sldId id="340" r:id="rId32"/>
    <p:sldId id="345" r:id="rId33"/>
    <p:sldId id="375" r:id="rId34"/>
    <p:sldId id="376" r:id="rId35"/>
    <p:sldId id="341" r:id="rId36"/>
    <p:sldId id="346" r:id="rId37"/>
    <p:sldId id="347" r:id="rId38"/>
    <p:sldId id="344" r:id="rId39"/>
    <p:sldId id="348" r:id="rId40"/>
    <p:sldId id="349" r:id="rId41"/>
    <p:sldId id="350" r:id="rId42"/>
    <p:sldId id="352" r:id="rId43"/>
    <p:sldId id="353" r:id="rId44"/>
    <p:sldId id="354" r:id="rId45"/>
    <p:sldId id="356" r:id="rId46"/>
    <p:sldId id="355" r:id="rId47"/>
    <p:sldId id="357" r:id="rId48"/>
    <p:sldId id="358" r:id="rId49"/>
    <p:sldId id="359" r:id="rId50"/>
    <p:sldId id="360" r:id="rId51"/>
    <p:sldId id="362" r:id="rId52"/>
    <p:sldId id="377" r:id="rId53"/>
    <p:sldId id="361" r:id="rId5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261"/>
    <a:srgbClr val="BC9457"/>
    <a:srgbClr val="6C99BB"/>
    <a:srgbClr val="CC7833"/>
    <a:srgbClr val="B83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37" autoAdjust="0"/>
  </p:normalViewPr>
  <p:slideViewPr>
    <p:cSldViewPr>
      <p:cViewPr varScale="1">
        <p:scale>
          <a:sx n="87" d="100"/>
          <a:sy n="87" d="100"/>
        </p:scale>
        <p:origin x="-69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0F98-C55A-4B49-9E09-4077D491ED41}" type="datetimeFigureOut">
              <a:rPr lang="nl-NL" smtClean="0"/>
              <a:t>31-5-2024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768CA-A0F6-4DBB-9A05-5F14447419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808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768CA-A0F6-4DBB-9A05-5F144474193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679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31-5-2024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364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31-5-2024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82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31-5-2024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837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31-5-2024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417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31-5-2024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46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31-5-2024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658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31-5-2024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32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31-5-2024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26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31-5-2024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37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31-5-2024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065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712B-70D5-4497-8F19-95EEB133CD03}" type="datetimeFigureOut">
              <a:rPr lang="nl-NL" smtClean="0"/>
              <a:t>31-5-2024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501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712B-70D5-4497-8F19-95EEB133CD03}" type="datetimeFigureOut">
              <a:rPr lang="nl-NL" smtClean="0"/>
              <a:t>31-5-2024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65357-0AE6-41C7-AB9D-B83EBB7056A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651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M-RGO-FP-202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Functioneel Programmeren</a:t>
            </a:r>
            <a:br>
              <a:rPr lang="nl-NL" dirty="0"/>
            </a:br>
            <a:r>
              <a:rPr lang="nl-NL" dirty="0"/>
              <a:t>Week 3 – </a:t>
            </a:r>
            <a:r>
              <a:rPr lang="nl-NL" dirty="0" err="1"/>
              <a:t>Conditional</a:t>
            </a:r>
            <a:r>
              <a:rPr lang="nl-NL" dirty="0"/>
              <a:t> </a:t>
            </a:r>
            <a:r>
              <a:rPr lang="nl-NL" dirty="0" err="1" smtClean="0"/>
              <a:t>expressions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en </a:t>
            </a:r>
            <a:r>
              <a:rPr lang="nl-NL" dirty="0" err="1"/>
              <a:t>pattern</a:t>
            </a:r>
            <a:r>
              <a:rPr lang="nl-NL" dirty="0"/>
              <a:t> matching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nl-NL" dirty="0" smtClean="0"/>
          </a:p>
          <a:p>
            <a:r>
              <a:rPr lang="nl-NL" dirty="0" smtClean="0"/>
              <a:t>Informatica </a:t>
            </a:r>
            <a:r>
              <a:rPr lang="nl-NL" dirty="0" smtClean="0"/>
              <a:t>– VWO 5</a:t>
            </a:r>
          </a:p>
          <a:p>
            <a:r>
              <a:rPr lang="nl-NL" sz="2000" dirty="0" smtClean="0"/>
              <a:t>31 mei </a:t>
            </a:r>
            <a:r>
              <a:rPr lang="nl-NL" sz="2000" dirty="0" smtClean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8545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55576" y="2571750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&gt;= 0) x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-x</a:t>
            </a:r>
            <a:endParaRPr lang="nl-NL" sz="2400" dirty="0">
              <a:latin typeface="Consolas" panose="020B0609020204030204" pitchFamily="49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1475656" y="1828437"/>
            <a:ext cx="1055303" cy="802723"/>
            <a:chOff x="1475656" y="1828437"/>
            <a:chExt cx="1055303" cy="802723"/>
          </a:xfrm>
        </p:grpSpPr>
        <p:sp>
          <p:nvSpPr>
            <p:cNvPr id="5" name="Tekstvak 4"/>
            <p:cNvSpPr txBox="1"/>
            <p:nvPr/>
          </p:nvSpPr>
          <p:spPr>
            <a:xfrm>
              <a:off x="1475656" y="1828437"/>
              <a:ext cx="944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conditie</a:t>
              </a:r>
              <a:endParaRPr lang="nl-NL" dirty="0"/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1475656" y="2139702"/>
              <a:ext cx="1055303" cy="491458"/>
              <a:chOff x="877217" y="2512340"/>
              <a:chExt cx="1055303" cy="491458"/>
            </a:xfrm>
          </p:grpSpPr>
          <p:cxnSp>
            <p:nvCxnSpPr>
              <p:cNvPr id="8" name="Rechte verbindingslijn met pijl 7"/>
              <p:cNvCxnSpPr/>
              <p:nvPr/>
            </p:nvCxnSpPr>
            <p:spPr>
              <a:xfrm flipV="1">
                <a:off x="1381273" y="2512340"/>
                <a:ext cx="0" cy="491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877217" y="3003798"/>
                <a:ext cx="105530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ep 12"/>
          <p:cNvGrpSpPr/>
          <p:nvPr/>
        </p:nvGrpSpPr>
        <p:grpSpPr>
          <a:xfrm>
            <a:off x="2771800" y="3003798"/>
            <a:ext cx="2952328" cy="731113"/>
            <a:chOff x="877217" y="3003798"/>
            <a:chExt cx="2952328" cy="731113"/>
          </a:xfrm>
        </p:grpSpPr>
        <p:sp>
          <p:nvSpPr>
            <p:cNvPr id="14" name="Tekstvak 13"/>
            <p:cNvSpPr txBox="1"/>
            <p:nvPr/>
          </p:nvSpPr>
          <p:spPr>
            <a:xfrm>
              <a:off x="877217" y="3365579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1691680" y="3352805"/>
            <a:ext cx="3096344" cy="731113"/>
            <a:chOff x="877217" y="3003798"/>
            <a:chExt cx="3096344" cy="731113"/>
          </a:xfrm>
        </p:grpSpPr>
        <p:sp>
          <p:nvSpPr>
            <p:cNvPr id="20" name="Tekstvak 19"/>
            <p:cNvSpPr txBox="1"/>
            <p:nvPr/>
          </p:nvSpPr>
          <p:spPr>
            <a:xfrm>
              <a:off x="877217" y="3365579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21" name="Rechte verbindingslijn met pijl 20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877217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14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55576" y="2571750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&gt;= 0) x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-x</a:t>
            </a:r>
            <a:endParaRPr lang="nl-NL" sz="2400" dirty="0">
              <a:latin typeface="Consolas" panose="020B0609020204030204" pitchFamily="49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1475656" y="1828437"/>
            <a:ext cx="1055303" cy="802723"/>
            <a:chOff x="1475656" y="1828437"/>
            <a:chExt cx="1055303" cy="802723"/>
          </a:xfrm>
        </p:grpSpPr>
        <p:sp>
          <p:nvSpPr>
            <p:cNvPr id="5" name="Tekstvak 4"/>
            <p:cNvSpPr txBox="1"/>
            <p:nvPr/>
          </p:nvSpPr>
          <p:spPr>
            <a:xfrm>
              <a:off x="1475656" y="1828437"/>
              <a:ext cx="944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conditie</a:t>
              </a:r>
              <a:endParaRPr lang="nl-NL" dirty="0"/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1475656" y="2139702"/>
              <a:ext cx="1055303" cy="491458"/>
              <a:chOff x="877217" y="2512340"/>
              <a:chExt cx="1055303" cy="491458"/>
            </a:xfrm>
          </p:grpSpPr>
          <p:cxnSp>
            <p:nvCxnSpPr>
              <p:cNvPr id="8" name="Rechte verbindingslijn met pijl 7"/>
              <p:cNvCxnSpPr/>
              <p:nvPr/>
            </p:nvCxnSpPr>
            <p:spPr>
              <a:xfrm flipV="1">
                <a:off x="1381273" y="2512340"/>
                <a:ext cx="0" cy="491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877217" y="3003798"/>
                <a:ext cx="105530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ep 12"/>
          <p:cNvGrpSpPr/>
          <p:nvPr/>
        </p:nvGrpSpPr>
        <p:grpSpPr>
          <a:xfrm>
            <a:off x="2771800" y="3003798"/>
            <a:ext cx="2952328" cy="731113"/>
            <a:chOff x="877217" y="3003798"/>
            <a:chExt cx="2952328" cy="731113"/>
          </a:xfrm>
        </p:grpSpPr>
        <p:sp>
          <p:nvSpPr>
            <p:cNvPr id="14" name="Tekstvak 13"/>
            <p:cNvSpPr txBox="1"/>
            <p:nvPr/>
          </p:nvSpPr>
          <p:spPr>
            <a:xfrm>
              <a:off x="877217" y="3365579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1691680" y="3352805"/>
            <a:ext cx="3096344" cy="731113"/>
            <a:chOff x="877217" y="3003798"/>
            <a:chExt cx="3096344" cy="731113"/>
          </a:xfrm>
        </p:grpSpPr>
        <p:sp>
          <p:nvSpPr>
            <p:cNvPr id="20" name="Tekstvak 19"/>
            <p:cNvSpPr txBox="1"/>
            <p:nvPr/>
          </p:nvSpPr>
          <p:spPr>
            <a:xfrm>
              <a:off x="877217" y="3365579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21" name="Rechte verbindingslijn met pijl 20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877217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23" name="Rechthoek 22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24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kstvak 24"/>
            <p:cNvSpPr txBox="1"/>
            <p:nvPr/>
          </p:nvSpPr>
          <p:spPr>
            <a:xfrm>
              <a:off x="323528" y="357504"/>
              <a:ext cx="864096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 &gt;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 &lt;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-1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else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???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???</a:t>
              </a: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???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81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55576" y="2571750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&gt;= 0) x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-x</a:t>
            </a:r>
            <a:endParaRPr lang="nl-NL" sz="2400" dirty="0">
              <a:latin typeface="Consolas" panose="020B0609020204030204" pitchFamily="49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1475656" y="1828437"/>
            <a:ext cx="1055303" cy="802723"/>
            <a:chOff x="1475656" y="1828437"/>
            <a:chExt cx="1055303" cy="802723"/>
          </a:xfrm>
        </p:grpSpPr>
        <p:sp>
          <p:nvSpPr>
            <p:cNvPr id="5" name="Tekstvak 4"/>
            <p:cNvSpPr txBox="1"/>
            <p:nvPr/>
          </p:nvSpPr>
          <p:spPr>
            <a:xfrm>
              <a:off x="1475656" y="1828437"/>
              <a:ext cx="944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conditie</a:t>
              </a:r>
              <a:endParaRPr lang="nl-NL" dirty="0"/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1475656" y="2139702"/>
              <a:ext cx="1055303" cy="491458"/>
              <a:chOff x="877217" y="2512340"/>
              <a:chExt cx="1055303" cy="491458"/>
            </a:xfrm>
          </p:grpSpPr>
          <p:cxnSp>
            <p:nvCxnSpPr>
              <p:cNvPr id="8" name="Rechte verbindingslijn met pijl 7"/>
              <p:cNvCxnSpPr/>
              <p:nvPr/>
            </p:nvCxnSpPr>
            <p:spPr>
              <a:xfrm flipV="1">
                <a:off x="1381273" y="2512340"/>
                <a:ext cx="0" cy="491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877217" y="3003798"/>
                <a:ext cx="105530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ep 12"/>
          <p:cNvGrpSpPr/>
          <p:nvPr/>
        </p:nvGrpSpPr>
        <p:grpSpPr>
          <a:xfrm>
            <a:off x="2771800" y="3003798"/>
            <a:ext cx="2952328" cy="731113"/>
            <a:chOff x="877217" y="3003798"/>
            <a:chExt cx="2952328" cy="731113"/>
          </a:xfrm>
        </p:grpSpPr>
        <p:sp>
          <p:nvSpPr>
            <p:cNvPr id="14" name="Tekstvak 13"/>
            <p:cNvSpPr txBox="1"/>
            <p:nvPr/>
          </p:nvSpPr>
          <p:spPr>
            <a:xfrm>
              <a:off x="877217" y="3365579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1691680" y="3352805"/>
            <a:ext cx="3096344" cy="731113"/>
            <a:chOff x="877217" y="3003798"/>
            <a:chExt cx="3096344" cy="731113"/>
          </a:xfrm>
        </p:grpSpPr>
        <p:sp>
          <p:nvSpPr>
            <p:cNvPr id="20" name="Tekstvak 19"/>
            <p:cNvSpPr txBox="1"/>
            <p:nvPr/>
          </p:nvSpPr>
          <p:spPr>
            <a:xfrm>
              <a:off x="877217" y="3365579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21" name="Rechte verbindingslijn met pijl 20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877217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23" name="Rechthoek 22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24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kstvak 24"/>
            <p:cNvSpPr txBox="1"/>
            <p:nvPr/>
          </p:nvSpPr>
          <p:spPr>
            <a:xfrm>
              <a:off x="323528" y="357504"/>
              <a:ext cx="864096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 &gt;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 &lt;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-1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else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1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???</a:t>
              </a: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???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7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55576" y="2571750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&gt;= 0) x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-x</a:t>
            </a:r>
            <a:endParaRPr lang="nl-NL" sz="2400" dirty="0">
              <a:latin typeface="Consolas" panose="020B0609020204030204" pitchFamily="49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1475656" y="1828437"/>
            <a:ext cx="1055303" cy="802723"/>
            <a:chOff x="1475656" y="1828437"/>
            <a:chExt cx="1055303" cy="802723"/>
          </a:xfrm>
        </p:grpSpPr>
        <p:sp>
          <p:nvSpPr>
            <p:cNvPr id="5" name="Tekstvak 4"/>
            <p:cNvSpPr txBox="1"/>
            <p:nvPr/>
          </p:nvSpPr>
          <p:spPr>
            <a:xfrm>
              <a:off x="1475656" y="1828437"/>
              <a:ext cx="944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conditie</a:t>
              </a:r>
              <a:endParaRPr lang="nl-NL" dirty="0"/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1475656" y="2139702"/>
              <a:ext cx="1055303" cy="491458"/>
              <a:chOff x="877217" y="2512340"/>
              <a:chExt cx="1055303" cy="491458"/>
            </a:xfrm>
          </p:grpSpPr>
          <p:cxnSp>
            <p:nvCxnSpPr>
              <p:cNvPr id="8" name="Rechte verbindingslijn met pijl 7"/>
              <p:cNvCxnSpPr/>
              <p:nvPr/>
            </p:nvCxnSpPr>
            <p:spPr>
              <a:xfrm flipV="1">
                <a:off x="1381273" y="2512340"/>
                <a:ext cx="0" cy="491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877217" y="3003798"/>
                <a:ext cx="105530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ep 12"/>
          <p:cNvGrpSpPr/>
          <p:nvPr/>
        </p:nvGrpSpPr>
        <p:grpSpPr>
          <a:xfrm>
            <a:off x="2771800" y="3003798"/>
            <a:ext cx="2952328" cy="731113"/>
            <a:chOff x="877217" y="3003798"/>
            <a:chExt cx="2952328" cy="731113"/>
          </a:xfrm>
        </p:grpSpPr>
        <p:sp>
          <p:nvSpPr>
            <p:cNvPr id="14" name="Tekstvak 13"/>
            <p:cNvSpPr txBox="1"/>
            <p:nvPr/>
          </p:nvSpPr>
          <p:spPr>
            <a:xfrm>
              <a:off x="877217" y="3365579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1691680" y="3352805"/>
            <a:ext cx="3096344" cy="731113"/>
            <a:chOff x="877217" y="3003798"/>
            <a:chExt cx="3096344" cy="731113"/>
          </a:xfrm>
        </p:grpSpPr>
        <p:sp>
          <p:nvSpPr>
            <p:cNvPr id="20" name="Tekstvak 19"/>
            <p:cNvSpPr txBox="1"/>
            <p:nvPr/>
          </p:nvSpPr>
          <p:spPr>
            <a:xfrm>
              <a:off x="877217" y="3365579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21" name="Rechte verbindingslijn met pijl 20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877217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23" name="Rechthoek 22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24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kstvak 24"/>
            <p:cNvSpPr txBox="1"/>
            <p:nvPr/>
          </p:nvSpPr>
          <p:spPr>
            <a:xfrm>
              <a:off x="323528" y="357504"/>
              <a:ext cx="864096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 &gt;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 &lt;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-1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else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1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-1</a:t>
              </a: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???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55576" y="2571750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&gt;= 0) x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-x</a:t>
            </a:r>
            <a:endParaRPr lang="nl-NL" sz="2400" dirty="0">
              <a:latin typeface="Consolas" panose="020B0609020204030204" pitchFamily="49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1475656" y="1828437"/>
            <a:ext cx="1055303" cy="802723"/>
            <a:chOff x="1475656" y="1828437"/>
            <a:chExt cx="1055303" cy="802723"/>
          </a:xfrm>
        </p:grpSpPr>
        <p:sp>
          <p:nvSpPr>
            <p:cNvPr id="5" name="Tekstvak 4"/>
            <p:cNvSpPr txBox="1"/>
            <p:nvPr/>
          </p:nvSpPr>
          <p:spPr>
            <a:xfrm>
              <a:off x="1475656" y="1828437"/>
              <a:ext cx="944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conditie</a:t>
              </a:r>
              <a:endParaRPr lang="nl-NL" dirty="0"/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1475656" y="2139702"/>
              <a:ext cx="1055303" cy="491458"/>
              <a:chOff x="877217" y="2512340"/>
              <a:chExt cx="1055303" cy="491458"/>
            </a:xfrm>
          </p:grpSpPr>
          <p:cxnSp>
            <p:nvCxnSpPr>
              <p:cNvPr id="8" name="Rechte verbindingslijn met pijl 7"/>
              <p:cNvCxnSpPr/>
              <p:nvPr/>
            </p:nvCxnSpPr>
            <p:spPr>
              <a:xfrm flipV="1">
                <a:off x="1381273" y="2512340"/>
                <a:ext cx="0" cy="491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877217" y="3003798"/>
                <a:ext cx="105530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ep 12"/>
          <p:cNvGrpSpPr/>
          <p:nvPr/>
        </p:nvGrpSpPr>
        <p:grpSpPr>
          <a:xfrm>
            <a:off x="2771800" y="3003798"/>
            <a:ext cx="2952328" cy="731113"/>
            <a:chOff x="877217" y="3003798"/>
            <a:chExt cx="2952328" cy="731113"/>
          </a:xfrm>
        </p:grpSpPr>
        <p:sp>
          <p:nvSpPr>
            <p:cNvPr id="14" name="Tekstvak 13"/>
            <p:cNvSpPr txBox="1"/>
            <p:nvPr/>
          </p:nvSpPr>
          <p:spPr>
            <a:xfrm>
              <a:off x="877217" y="3365579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1691680" y="3352805"/>
            <a:ext cx="3096344" cy="731113"/>
            <a:chOff x="877217" y="3003798"/>
            <a:chExt cx="3096344" cy="731113"/>
          </a:xfrm>
        </p:grpSpPr>
        <p:sp>
          <p:nvSpPr>
            <p:cNvPr id="20" name="Tekstvak 19"/>
            <p:cNvSpPr txBox="1"/>
            <p:nvPr/>
          </p:nvSpPr>
          <p:spPr>
            <a:xfrm>
              <a:off x="877217" y="3365579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21" name="Rechte verbindingslijn met pijl 20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877217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23" name="Rechthoek 22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24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kstvak 24"/>
            <p:cNvSpPr txBox="1"/>
            <p:nvPr/>
          </p:nvSpPr>
          <p:spPr>
            <a:xfrm>
              <a:off x="323528" y="357504"/>
              <a:ext cx="864096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 &gt;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 &lt;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-1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else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1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-1</a:t>
              </a: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0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55576" y="2571750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&gt;= 0) x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-x</a:t>
            </a:r>
            <a:endParaRPr lang="nl-NL" sz="2400" dirty="0">
              <a:latin typeface="Consolas" panose="020B0609020204030204" pitchFamily="49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1475656" y="1828437"/>
            <a:ext cx="1055303" cy="802723"/>
            <a:chOff x="1475656" y="1828437"/>
            <a:chExt cx="1055303" cy="802723"/>
          </a:xfrm>
        </p:grpSpPr>
        <p:sp>
          <p:nvSpPr>
            <p:cNvPr id="5" name="Tekstvak 4"/>
            <p:cNvSpPr txBox="1"/>
            <p:nvPr/>
          </p:nvSpPr>
          <p:spPr>
            <a:xfrm>
              <a:off x="1475656" y="1828437"/>
              <a:ext cx="944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conditie</a:t>
              </a:r>
              <a:endParaRPr lang="nl-NL" dirty="0"/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1475656" y="2139702"/>
              <a:ext cx="1055303" cy="491458"/>
              <a:chOff x="877217" y="2512340"/>
              <a:chExt cx="1055303" cy="491458"/>
            </a:xfrm>
          </p:grpSpPr>
          <p:cxnSp>
            <p:nvCxnSpPr>
              <p:cNvPr id="8" name="Rechte verbindingslijn met pijl 7"/>
              <p:cNvCxnSpPr/>
              <p:nvPr/>
            </p:nvCxnSpPr>
            <p:spPr>
              <a:xfrm flipV="1">
                <a:off x="1381273" y="2512340"/>
                <a:ext cx="0" cy="491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877217" y="3003798"/>
                <a:ext cx="105530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ep 12"/>
          <p:cNvGrpSpPr/>
          <p:nvPr/>
        </p:nvGrpSpPr>
        <p:grpSpPr>
          <a:xfrm>
            <a:off x="2771800" y="3003798"/>
            <a:ext cx="2952328" cy="731113"/>
            <a:chOff x="877217" y="3003798"/>
            <a:chExt cx="2952328" cy="731113"/>
          </a:xfrm>
        </p:grpSpPr>
        <p:sp>
          <p:nvSpPr>
            <p:cNvPr id="14" name="Tekstvak 13"/>
            <p:cNvSpPr txBox="1"/>
            <p:nvPr/>
          </p:nvSpPr>
          <p:spPr>
            <a:xfrm>
              <a:off x="877217" y="3365579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1691680" y="3352805"/>
            <a:ext cx="3096344" cy="731113"/>
            <a:chOff x="877217" y="3003798"/>
            <a:chExt cx="3096344" cy="731113"/>
          </a:xfrm>
        </p:grpSpPr>
        <p:sp>
          <p:nvSpPr>
            <p:cNvPr id="20" name="Tekstvak 19"/>
            <p:cNvSpPr txBox="1"/>
            <p:nvPr/>
          </p:nvSpPr>
          <p:spPr>
            <a:xfrm>
              <a:off x="877217" y="3365579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21" name="Rechte verbindingslijn met pijl 20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877217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ep 1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23" name="Rechthoek 22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24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kstvak 24"/>
            <p:cNvSpPr txBox="1"/>
            <p:nvPr/>
          </p:nvSpPr>
          <p:spPr>
            <a:xfrm>
              <a:off x="323528" y="357504"/>
              <a:ext cx="864096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 &gt;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 &lt;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-1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 else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1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-1</a:t>
              </a: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signum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0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58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55576" y="2571750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&gt; 0) 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&lt; 0) -1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0</a:t>
            </a:r>
            <a:endParaRPr lang="nl-NL" sz="2400" dirty="0">
              <a:latin typeface="Consolas" panose="020B0609020204030204" pitchFamily="49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1403648" y="1828437"/>
            <a:ext cx="1114088" cy="802723"/>
            <a:chOff x="1475656" y="1828437"/>
            <a:chExt cx="1114088" cy="802723"/>
          </a:xfrm>
        </p:grpSpPr>
        <p:sp>
          <p:nvSpPr>
            <p:cNvPr id="5" name="Tekstvak 4"/>
            <p:cNvSpPr txBox="1"/>
            <p:nvPr/>
          </p:nvSpPr>
          <p:spPr>
            <a:xfrm>
              <a:off x="1475656" y="1828437"/>
              <a:ext cx="111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conditie 1</a:t>
              </a:r>
              <a:endParaRPr lang="nl-NL" dirty="0"/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1475656" y="2139702"/>
              <a:ext cx="1055303" cy="491458"/>
              <a:chOff x="877217" y="2512340"/>
              <a:chExt cx="1055303" cy="491458"/>
            </a:xfrm>
          </p:grpSpPr>
          <p:cxnSp>
            <p:nvCxnSpPr>
              <p:cNvPr id="8" name="Rechte verbindingslijn met pijl 7"/>
              <p:cNvCxnSpPr/>
              <p:nvPr/>
            </p:nvCxnSpPr>
            <p:spPr>
              <a:xfrm flipV="1">
                <a:off x="1381273" y="2512340"/>
                <a:ext cx="0" cy="491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877217" y="3003798"/>
                <a:ext cx="105530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ep 12"/>
          <p:cNvGrpSpPr/>
          <p:nvPr/>
        </p:nvGrpSpPr>
        <p:grpSpPr>
          <a:xfrm>
            <a:off x="2555776" y="1828437"/>
            <a:ext cx="3240360" cy="809805"/>
            <a:chOff x="842157" y="2193994"/>
            <a:chExt cx="3240360" cy="809805"/>
          </a:xfrm>
        </p:grpSpPr>
        <p:sp>
          <p:nvSpPr>
            <p:cNvPr id="14" name="Tekstvak 13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1547664" y="3723878"/>
            <a:ext cx="3672408" cy="731113"/>
            <a:chOff x="877217" y="3003798"/>
            <a:chExt cx="3672408" cy="731113"/>
          </a:xfrm>
        </p:grpSpPr>
        <p:sp>
          <p:nvSpPr>
            <p:cNvPr id="20" name="Tekstvak 19"/>
            <p:cNvSpPr txBox="1"/>
            <p:nvPr/>
          </p:nvSpPr>
          <p:spPr>
            <a:xfrm>
              <a:off x="877217" y="3365579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beide condities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zijn</a:t>
              </a:r>
              <a:endParaRPr lang="nl-NL" dirty="0"/>
            </a:p>
          </p:txBody>
        </p:sp>
        <p:cxnSp>
          <p:nvCxnSpPr>
            <p:cNvPr id="21" name="Rechte verbindingslijn met pijl 20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877217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ep 22"/>
          <p:cNvGrpSpPr/>
          <p:nvPr/>
        </p:nvGrpSpPr>
        <p:grpSpPr>
          <a:xfrm>
            <a:off x="2267744" y="3406522"/>
            <a:ext cx="4104456" cy="731113"/>
            <a:chOff x="877217" y="3003798"/>
            <a:chExt cx="4104456" cy="731113"/>
          </a:xfrm>
        </p:grpSpPr>
        <p:sp>
          <p:nvSpPr>
            <p:cNvPr id="24" name="Tekstvak 23"/>
            <p:cNvSpPr txBox="1"/>
            <p:nvPr/>
          </p:nvSpPr>
          <p:spPr>
            <a:xfrm>
              <a:off x="877217" y="3365579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Als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is, kijk naar conditie 2</a:t>
              </a:r>
              <a:endParaRPr lang="nl-NL" dirty="0"/>
            </a:p>
          </p:txBody>
        </p:sp>
        <p:cxnSp>
          <p:nvCxnSpPr>
            <p:cNvPr id="25" name="Rechte verbindingslijn met pijl 24"/>
            <p:cNvCxnSpPr/>
            <p:nvPr/>
          </p:nvCxnSpPr>
          <p:spPr>
            <a:xfrm>
              <a:off x="13812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Rechte verbindingslijn 25"/>
            <p:cNvCxnSpPr/>
            <p:nvPr/>
          </p:nvCxnSpPr>
          <p:spPr>
            <a:xfrm>
              <a:off x="877217" y="300379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ep 26"/>
          <p:cNvGrpSpPr/>
          <p:nvPr/>
        </p:nvGrpSpPr>
        <p:grpSpPr>
          <a:xfrm>
            <a:off x="3491880" y="2193993"/>
            <a:ext cx="3240360" cy="809805"/>
            <a:chOff x="842157" y="2193994"/>
            <a:chExt cx="3240360" cy="809805"/>
          </a:xfrm>
        </p:grpSpPr>
        <p:sp>
          <p:nvSpPr>
            <p:cNvPr id="28" name="Tekstvak 27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2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29" name="Rechte verbindingslijn met pijl 28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732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55576" y="2571750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&gt; 0) 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&lt; 0) -1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0</a:t>
            </a:r>
            <a:endParaRPr lang="nl-NL" sz="2400" dirty="0">
              <a:latin typeface="Consolas" panose="020B0609020204030204" pitchFamily="49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1403648" y="1828437"/>
            <a:ext cx="1114088" cy="802723"/>
            <a:chOff x="1475656" y="1828437"/>
            <a:chExt cx="1114088" cy="802723"/>
          </a:xfrm>
        </p:grpSpPr>
        <p:sp>
          <p:nvSpPr>
            <p:cNvPr id="5" name="Tekstvak 4"/>
            <p:cNvSpPr txBox="1"/>
            <p:nvPr/>
          </p:nvSpPr>
          <p:spPr>
            <a:xfrm>
              <a:off x="1475656" y="1828437"/>
              <a:ext cx="111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conditie 1</a:t>
              </a:r>
              <a:endParaRPr lang="nl-NL" dirty="0"/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1475656" y="2139702"/>
              <a:ext cx="1055303" cy="491458"/>
              <a:chOff x="877217" y="2512340"/>
              <a:chExt cx="1055303" cy="491458"/>
            </a:xfrm>
          </p:grpSpPr>
          <p:cxnSp>
            <p:nvCxnSpPr>
              <p:cNvPr id="8" name="Rechte verbindingslijn met pijl 7"/>
              <p:cNvCxnSpPr/>
              <p:nvPr/>
            </p:nvCxnSpPr>
            <p:spPr>
              <a:xfrm flipV="1">
                <a:off x="1381273" y="2512340"/>
                <a:ext cx="0" cy="491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877217" y="3003798"/>
                <a:ext cx="105530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ep 12"/>
          <p:cNvGrpSpPr/>
          <p:nvPr/>
        </p:nvGrpSpPr>
        <p:grpSpPr>
          <a:xfrm>
            <a:off x="2555776" y="1828437"/>
            <a:ext cx="3240360" cy="809805"/>
            <a:chOff x="842157" y="2193994"/>
            <a:chExt cx="3240360" cy="809805"/>
          </a:xfrm>
        </p:grpSpPr>
        <p:sp>
          <p:nvSpPr>
            <p:cNvPr id="14" name="Tekstvak 13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1547664" y="3723878"/>
            <a:ext cx="3672408" cy="731113"/>
            <a:chOff x="877217" y="3003798"/>
            <a:chExt cx="3672408" cy="731113"/>
          </a:xfrm>
        </p:grpSpPr>
        <p:sp>
          <p:nvSpPr>
            <p:cNvPr id="20" name="Tekstvak 19"/>
            <p:cNvSpPr txBox="1"/>
            <p:nvPr/>
          </p:nvSpPr>
          <p:spPr>
            <a:xfrm>
              <a:off x="877217" y="3365579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beide condities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zijn</a:t>
              </a:r>
              <a:endParaRPr lang="nl-NL" dirty="0"/>
            </a:p>
          </p:txBody>
        </p:sp>
        <p:cxnSp>
          <p:nvCxnSpPr>
            <p:cNvPr id="21" name="Rechte verbindingslijn met pijl 20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877217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ep 22"/>
          <p:cNvGrpSpPr/>
          <p:nvPr/>
        </p:nvGrpSpPr>
        <p:grpSpPr>
          <a:xfrm>
            <a:off x="2267744" y="3406522"/>
            <a:ext cx="4104456" cy="731113"/>
            <a:chOff x="877217" y="3003798"/>
            <a:chExt cx="4104456" cy="731113"/>
          </a:xfrm>
        </p:grpSpPr>
        <p:sp>
          <p:nvSpPr>
            <p:cNvPr id="24" name="Tekstvak 23"/>
            <p:cNvSpPr txBox="1"/>
            <p:nvPr/>
          </p:nvSpPr>
          <p:spPr>
            <a:xfrm>
              <a:off x="877217" y="3365579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Als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is, kijk naar conditie 2</a:t>
              </a:r>
              <a:endParaRPr lang="nl-NL" dirty="0"/>
            </a:p>
          </p:txBody>
        </p:sp>
        <p:cxnSp>
          <p:nvCxnSpPr>
            <p:cNvPr id="25" name="Rechte verbindingslijn met pijl 24"/>
            <p:cNvCxnSpPr/>
            <p:nvPr/>
          </p:nvCxnSpPr>
          <p:spPr>
            <a:xfrm>
              <a:off x="13812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Rechte verbindingslijn 25"/>
            <p:cNvCxnSpPr/>
            <p:nvPr/>
          </p:nvCxnSpPr>
          <p:spPr>
            <a:xfrm>
              <a:off x="877217" y="300379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ep 26"/>
          <p:cNvGrpSpPr/>
          <p:nvPr/>
        </p:nvGrpSpPr>
        <p:grpSpPr>
          <a:xfrm>
            <a:off x="3491880" y="2193993"/>
            <a:ext cx="3240360" cy="809805"/>
            <a:chOff x="842157" y="2193994"/>
            <a:chExt cx="3240360" cy="809805"/>
          </a:xfrm>
        </p:grpSpPr>
        <p:sp>
          <p:nvSpPr>
            <p:cNvPr id="28" name="Tekstvak 27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2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29" name="Rechte verbindingslijn met pijl 28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2" name="Rechthoek 31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3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kstvak 33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grade(score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90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"A"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80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"B"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70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"C"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60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"D"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"F"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87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// ???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???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???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92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???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???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13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55576" y="2571750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&gt; 0) 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&lt; 0) -1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0</a:t>
            </a:r>
            <a:endParaRPr lang="nl-NL" sz="2400" dirty="0">
              <a:latin typeface="Consolas" panose="020B0609020204030204" pitchFamily="49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1403648" y="1828437"/>
            <a:ext cx="1114088" cy="802723"/>
            <a:chOff x="1475656" y="1828437"/>
            <a:chExt cx="1114088" cy="802723"/>
          </a:xfrm>
        </p:grpSpPr>
        <p:sp>
          <p:nvSpPr>
            <p:cNvPr id="5" name="Tekstvak 4"/>
            <p:cNvSpPr txBox="1"/>
            <p:nvPr/>
          </p:nvSpPr>
          <p:spPr>
            <a:xfrm>
              <a:off x="1475656" y="1828437"/>
              <a:ext cx="111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conditie 1</a:t>
              </a:r>
              <a:endParaRPr lang="nl-NL" dirty="0"/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1475656" y="2139702"/>
              <a:ext cx="1055303" cy="491458"/>
              <a:chOff x="877217" y="2512340"/>
              <a:chExt cx="1055303" cy="491458"/>
            </a:xfrm>
          </p:grpSpPr>
          <p:cxnSp>
            <p:nvCxnSpPr>
              <p:cNvPr id="8" name="Rechte verbindingslijn met pijl 7"/>
              <p:cNvCxnSpPr/>
              <p:nvPr/>
            </p:nvCxnSpPr>
            <p:spPr>
              <a:xfrm flipV="1">
                <a:off x="1381273" y="2512340"/>
                <a:ext cx="0" cy="491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877217" y="3003798"/>
                <a:ext cx="105530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ep 12"/>
          <p:cNvGrpSpPr/>
          <p:nvPr/>
        </p:nvGrpSpPr>
        <p:grpSpPr>
          <a:xfrm>
            <a:off x="2555776" y="1828437"/>
            <a:ext cx="3240360" cy="809805"/>
            <a:chOff x="842157" y="2193994"/>
            <a:chExt cx="3240360" cy="809805"/>
          </a:xfrm>
        </p:grpSpPr>
        <p:sp>
          <p:nvSpPr>
            <p:cNvPr id="14" name="Tekstvak 13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1547664" y="3723878"/>
            <a:ext cx="3672408" cy="731113"/>
            <a:chOff x="877217" y="3003798"/>
            <a:chExt cx="3672408" cy="731113"/>
          </a:xfrm>
        </p:grpSpPr>
        <p:sp>
          <p:nvSpPr>
            <p:cNvPr id="20" name="Tekstvak 19"/>
            <p:cNvSpPr txBox="1"/>
            <p:nvPr/>
          </p:nvSpPr>
          <p:spPr>
            <a:xfrm>
              <a:off x="877217" y="3365579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beide condities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zijn</a:t>
              </a:r>
              <a:endParaRPr lang="nl-NL" dirty="0"/>
            </a:p>
          </p:txBody>
        </p:sp>
        <p:cxnSp>
          <p:nvCxnSpPr>
            <p:cNvPr id="21" name="Rechte verbindingslijn met pijl 20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877217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ep 22"/>
          <p:cNvGrpSpPr/>
          <p:nvPr/>
        </p:nvGrpSpPr>
        <p:grpSpPr>
          <a:xfrm>
            <a:off x="2267744" y="3406522"/>
            <a:ext cx="4104456" cy="731113"/>
            <a:chOff x="877217" y="3003798"/>
            <a:chExt cx="4104456" cy="731113"/>
          </a:xfrm>
        </p:grpSpPr>
        <p:sp>
          <p:nvSpPr>
            <p:cNvPr id="24" name="Tekstvak 23"/>
            <p:cNvSpPr txBox="1"/>
            <p:nvPr/>
          </p:nvSpPr>
          <p:spPr>
            <a:xfrm>
              <a:off x="877217" y="3365579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Als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is, kijk naar conditie 2</a:t>
              </a:r>
              <a:endParaRPr lang="nl-NL" dirty="0"/>
            </a:p>
          </p:txBody>
        </p:sp>
        <p:cxnSp>
          <p:nvCxnSpPr>
            <p:cNvPr id="25" name="Rechte verbindingslijn met pijl 24"/>
            <p:cNvCxnSpPr/>
            <p:nvPr/>
          </p:nvCxnSpPr>
          <p:spPr>
            <a:xfrm>
              <a:off x="13812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Rechte verbindingslijn 25"/>
            <p:cNvCxnSpPr/>
            <p:nvPr/>
          </p:nvCxnSpPr>
          <p:spPr>
            <a:xfrm>
              <a:off x="877217" y="300379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ep 26"/>
          <p:cNvGrpSpPr/>
          <p:nvPr/>
        </p:nvGrpSpPr>
        <p:grpSpPr>
          <a:xfrm>
            <a:off x="3491880" y="2193993"/>
            <a:ext cx="3240360" cy="809805"/>
            <a:chOff x="842157" y="2193994"/>
            <a:chExt cx="3240360" cy="809805"/>
          </a:xfrm>
        </p:grpSpPr>
        <p:sp>
          <p:nvSpPr>
            <p:cNvPr id="28" name="Tekstvak 27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2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29" name="Rechte verbindingslijn met pijl 28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2" name="Rechthoek 31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3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kstvak 33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grade(score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90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"A"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80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"B"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70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"C"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60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"D"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"F"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87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// "B"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???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???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92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???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???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1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55576" y="2571750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&gt; 0) 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&lt; 0) -1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0</a:t>
            </a:r>
            <a:endParaRPr lang="nl-NL" sz="2400" dirty="0">
              <a:latin typeface="Consolas" panose="020B0609020204030204" pitchFamily="49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1403648" y="1828437"/>
            <a:ext cx="1114088" cy="802723"/>
            <a:chOff x="1475656" y="1828437"/>
            <a:chExt cx="1114088" cy="802723"/>
          </a:xfrm>
        </p:grpSpPr>
        <p:sp>
          <p:nvSpPr>
            <p:cNvPr id="5" name="Tekstvak 4"/>
            <p:cNvSpPr txBox="1"/>
            <p:nvPr/>
          </p:nvSpPr>
          <p:spPr>
            <a:xfrm>
              <a:off x="1475656" y="1828437"/>
              <a:ext cx="111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conditie 1</a:t>
              </a:r>
              <a:endParaRPr lang="nl-NL" dirty="0"/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1475656" y="2139702"/>
              <a:ext cx="1055303" cy="491458"/>
              <a:chOff x="877217" y="2512340"/>
              <a:chExt cx="1055303" cy="491458"/>
            </a:xfrm>
          </p:grpSpPr>
          <p:cxnSp>
            <p:nvCxnSpPr>
              <p:cNvPr id="8" name="Rechte verbindingslijn met pijl 7"/>
              <p:cNvCxnSpPr/>
              <p:nvPr/>
            </p:nvCxnSpPr>
            <p:spPr>
              <a:xfrm flipV="1">
                <a:off x="1381273" y="2512340"/>
                <a:ext cx="0" cy="491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877217" y="3003798"/>
                <a:ext cx="105530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ep 12"/>
          <p:cNvGrpSpPr/>
          <p:nvPr/>
        </p:nvGrpSpPr>
        <p:grpSpPr>
          <a:xfrm>
            <a:off x="2555776" y="1828437"/>
            <a:ext cx="3240360" cy="809805"/>
            <a:chOff x="842157" y="2193994"/>
            <a:chExt cx="3240360" cy="809805"/>
          </a:xfrm>
        </p:grpSpPr>
        <p:sp>
          <p:nvSpPr>
            <p:cNvPr id="14" name="Tekstvak 13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1547664" y="3723878"/>
            <a:ext cx="3672408" cy="731113"/>
            <a:chOff x="877217" y="3003798"/>
            <a:chExt cx="3672408" cy="731113"/>
          </a:xfrm>
        </p:grpSpPr>
        <p:sp>
          <p:nvSpPr>
            <p:cNvPr id="20" name="Tekstvak 19"/>
            <p:cNvSpPr txBox="1"/>
            <p:nvPr/>
          </p:nvSpPr>
          <p:spPr>
            <a:xfrm>
              <a:off x="877217" y="3365579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beide condities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zijn</a:t>
              </a:r>
              <a:endParaRPr lang="nl-NL" dirty="0"/>
            </a:p>
          </p:txBody>
        </p:sp>
        <p:cxnSp>
          <p:nvCxnSpPr>
            <p:cNvPr id="21" name="Rechte verbindingslijn met pijl 20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877217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ep 22"/>
          <p:cNvGrpSpPr/>
          <p:nvPr/>
        </p:nvGrpSpPr>
        <p:grpSpPr>
          <a:xfrm>
            <a:off x="2267744" y="3406522"/>
            <a:ext cx="4104456" cy="731113"/>
            <a:chOff x="877217" y="3003798"/>
            <a:chExt cx="4104456" cy="731113"/>
          </a:xfrm>
        </p:grpSpPr>
        <p:sp>
          <p:nvSpPr>
            <p:cNvPr id="24" name="Tekstvak 23"/>
            <p:cNvSpPr txBox="1"/>
            <p:nvPr/>
          </p:nvSpPr>
          <p:spPr>
            <a:xfrm>
              <a:off x="877217" y="3365579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Als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is, kijk naar conditie 2</a:t>
              </a:r>
              <a:endParaRPr lang="nl-NL" dirty="0"/>
            </a:p>
          </p:txBody>
        </p:sp>
        <p:cxnSp>
          <p:nvCxnSpPr>
            <p:cNvPr id="25" name="Rechte verbindingslijn met pijl 24"/>
            <p:cNvCxnSpPr/>
            <p:nvPr/>
          </p:nvCxnSpPr>
          <p:spPr>
            <a:xfrm>
              <a:off x="13812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Rechte verbindingslijn 25"/>
            <p:cNvCxnSpPr/>
            <p:nvPr/>
          </p:nvCxnSpPr>
          <p:spPr>
            <a:xfrm>
              <a:off x="877217" y="300379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ep 26"/>
          <p:cNvGrpSpPr/>
          <p:nvPr/>
        </p:nvGrpSpPr>
        <p:grpSpPr>
          <a:xfrm>
            <a:off x="3491880" y="2193993"/>
            <a:ext cx="3240360" cy="809805"/>
            <a:chOff x="842157" y="2193994"/>
            <a:chExt cx="3240360" cy="809805"/>
          </a:xfrm>
        </p:grpSpPr>
        <p:sp>
          <p:nvSpPr>
            <p:cNvPr id="28" name="Tekstvak 27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2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29" name="Rechte verbindingslijn met pijl 28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2" name="Rechthoek 31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3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kstvak 33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grade(score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90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"A"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80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"B"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70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"C"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60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"D"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"F"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87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// "B"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"F"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???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92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???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???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5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Vorige les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endParaRPr lang="nl-NL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sz="9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Int</a:t>
            </a:r>
          </a:p>
          <a:p>
            <a:pPr marL="0" indent="0">
              <a:buNone/>
            </a:pPr>
            <a:endParaRPr lang="nl-NL" sz="9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Double</a:t>
            </a:r>
          </a:p>
          <a:p>
            <a:pPr marL="0" indent="0">
              <a:buNone/>
            </a:pPr>
            <a:endParaRPr lang="nl-NL" sz="9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String</a:t>
            </a:r>
          </a:p>
          <a:p>
            <a:pPr marL="0" indent="0">
              <a:buNone/>
            </a:pPr>
            <a:endParaRPr lang="nl-NL" sz="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List[A]</a:t>
            </a:r>
          </a:p>
          <a:p>
            <a:pPr marL="0" indent="0">
              <a:buNone/>
            </a:pPr>
            <a:endParaRPr lang="nl-NL" sz="9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err="1" smtClean="0">
                <a:latin typeface="Consolas" panose="020B0609020204030204" pitchFamily="49" charset="0"/>
              </a:rPr>
              <a:t>Tuple</a:t>
            </a:r>
            <a:endParaRPr lang="nl-NL" sz="2400" dirty="0">
              <a:latin typeface="Consolas" panose="020B0609020204030204" pitchFamily="49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2267744" y="1200151"/>
            <a:ext cx="66247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dirty="0" err="1" smtClean="0">
                <a:latin typeface="Consolas" panose="020B0609020204030204" pitchFamily="49" charset="0"/>
              </a:rPr>
              <a:t>true</a:t>
            </a:r>
            <a:r>
              <a:rPr lang="nl-NL" sz="2400" dirty="0" smtClean="0">
                <a:latin typeface="Consolas" panose="020B0609020204030204" pitchFamily="49" charset="0"/>
              </a:rPr>
              <a:t>, </a:t>
            </a:r>
            <a:r>
              <a:rPr lang="nl-NL" sz="2400" dirty="0" err="1" smtClean="0">
                <a:latin typeface="Consolas" panose="020B0609020204030204" pitchFamily="49" charset="0"/>
              </a:rPr>
              <a:t>false</a:t>
            </a:r>
            <a:endParaRPr lang="nl-NL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sz="9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0</a:t>
            </a:r>
            <a:r>
              <a:rPr lang="nl-NL" sz="2400" dirty="0" smtClean="0">
                <a:latin typeface="Consolas" panose="020B0609020204030204" pitchFamily="49" charset="0"/>
              </a:rPr>
              <a:t>, 1, 2, -42, -122, </a:t>
            </a:r>
            <a:r>
              <a:rPr lang="nl-NL" sz="24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nl-NL" sz="9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0.0</a:t>
            </a:r>
            <a:r>
              <a:rPr lang="nl-NL" sz="2400" dirty="0" smtClean="0">
                <a:latin typeface="Consolas" panose="020B0609020204030204" pitchFamily="49" charset="0"/>
              </a:rPr>
              <a:t>, 1.0, 0.5, -7.36, </a:t>
            </a:r>
            <a:r>
              <a:rPr lang="nl-NL" sz="2400" dirty="0" err="1" smtClean="0">
                <a:latin typeface="Consolas" panose="020B0609020204030204" pitchFamily="49" charset="0"/>
              </a:rPr>
              <a:t>math.pi</a:t>
            </a:r>
            <a:r>
              <a:rPr lang="nl-NL" sz="2400" dirty="0" smtClean="0">
                <a:latin typeface="Consolas" panose="020B0609020204030204" pitchFamily="49" charset="0"/>
              </a:rPr>
              <a:t>, </a:t>
            </a:r>
            <a:r>
              <a:rPr lang="nl-NL" sz="24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nl-NL" sz="9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"", </a:t>
            </a:r>
            <a:r>
              <a:rPr lang="nl-NL" sz="2400" dirty="0" smtClean="0">
                <a:latin typeface="Consolas" panose="020B0609020204030204" pitchFamily="49" charset="0"/>
              </a:rPr>
              <a:t>"abc", "dit is een zin", </a:t>
            </a:r>
            <a:r>
              <a:rPr lang="nl-NL" sz="24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nl-NL" sz="9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List(1, 2, 3), …</a:t>
            </a:r>
          </a:p>
          <a:p>
            <a:pPr marL="0" indent="0">
              <a:buNone/>
            </a:pPr>
            <a:endParaRPr lang="nl-NL" sz="9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smtClean="0">
                <a:latin typeface="Consolas" panose="020B0609020204030204" pitchFamily="49" charset="0"/>
              </a:rPr>
              <a:t>(5, "abc", </a:t>
            </a:r>
            <a:r>
              <a:rPr lang="nl-NL" sz="2400" dirty="0" err="1" smtClean="0">
                <a:latin typeface="Consolas" panose="020B0609020204030204" pitchFamily="49" charset="0"/>
              </a:rPr>
              <a:t>true</a:t>
            </a:r>
            <a:r>
              <a:rPr lang="nl-NL" sz="2400" dirty="0" smtClean="0">
                <a:latin typeface="Consolas" panose="020B0609020204030204" pitchFamily="49" charset="0"/>
              </a:rPr>
              <a:t>)</a:t>
            </a:r>
            <a:endParaRPr lang="nl-NL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7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55576" y="2571750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&gt; 0) 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&lt; 0) -1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0</a:t>
            </a:r>
            <a:endParaRPr lang="nl-NL" sz="2400" dirty="0">
              <a:latin typeface="Consolas" panose="020B0609020204030204" pitchFamily="49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1403648" y="1828437"/>
            <a:ext cx="1114088" cy="802723"/>
            <a:chOff x="1475656" y="1828437"/>
            <a:chExt cx="1114088" cy="802723"/>
          </a:xfrm>
        </p:grpSpPr>
        <p:sp>
          <p:nvSpPr>
            <p:cNvPr id="5" name="Tekstvak 4"/>
            <p:cNvSpPr txBox="1"/>
            <p:nvPr/>
          </p:nvSpPr>
          <p:spPr>
            <a:xfrm>
              <a:off x="1475656" y="1828437"/>
              <a:ext cx="111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conditie 1</a:t>
              </a:r>
              <a:endParaRPr lang="nl-NL" dirty="0"/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1475656" y="2139702"/>
              <a:ext cx="1055303" cy="491458"/>
              <a:chOff x="877217" y="2512340"/>
              <a:chExt cx="1055303" cy="491458"/>
            </a:xfrm>
          </p:grpSpPr>
          <p:cxnSp>
            <p:nvCxnSpPr>
              <p:cNvPr id="8" name="Rechte verbindingslijn met pijl 7"/>
              <p:cNvCxnSpPr/>
              <p:nvPr/>
            </p:nvCxnSpPr>
            <p:spPr>
              <a:xfrm flipV="1">
                <a:off x="1381273" y="2512340"/>
                <a:ext cx="0" cy="491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877217" y="3003798"/>
                <a:ext cx="105530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ep 12"/>
          <p:cNvGrpSpPr/>
          <p:nvPr/>
        </p:nvGrpSpPr>
        <p:grpSpPr>
          <a:xfrm>
            <a:off x="2555776" y="1828437"/>
            <a:ext cx="3240360" cy="809805"/>
            <a:chOff x="842157" y="2193994"/>
            <a:chExt cx="3240360" cy="809805"/>
          </a:xfrm>
        </p:grpSpPr>
        <p:sp>
          <p:nvSpPr>
            <p:cNvPr id="14" name="Tekstvak 13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1547664" y="3723878"/>
            <a:ext cx="3672408" cy="731113"/>
            <a:chOff x="877217" y="3003798"/>
            <a:chExt cx="3672408" cy="731113"/>
          </a:xfrm>
        </p:grpSpPr>
        <p:sp>
          <p:nvSpPr>
            <p:cNvPr id="20" name="Tekstvak 19"/>
            <p:cNvSpPr txBox="1"/>
            <p:nvPr/>
          </p:nvSpPr>
          <p:spPr>
            <a:xfrm>
              <a:off x="877217" y="3365579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beide condities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zijn</a:t>
              </a:r>
              <a:endParaRPr lang="nl-NL" dirty="0"/>
            </a:p>
          </p:txBody>
        </p:sp>
        <p:cxnSp>
          <p:nvCxnSpPr>
            <p:cNvPr id="21" name="Rechte verbindingslijn met pijl 20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877217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ep 22"/>
          <p:cNvGrpSpPr/>
          <p:nvPr/>
        </p:nvGrpSpPr>
        <p:grpSpPr>
          <a:xfrm>
            <a:off x="2267744" y="3406522"/>
            <a:ext cx="4104456" cy="731113"/>
            <a:chOff x="877217" y="3003798"/>
            <a:chExt cx="4104456" cy="731113"/>
          </a:xfrm>
        </p:grpSpPr>
        <p:sp>
          <p:nvSpPr>
            <p:cNvPr id="24" name="Tekstvak 23"/>
            <p:cNvSpPr txBox="1"/>
            <p:nvPr/>
          </p:nvSpPr>
          <p:spPr>
            <a:xfrm>
              <a:off x="877217" y="3365579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Als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is, kijk naar conditie 2</a:t>
              </a:r>
              <a:endParaRPr lang="nl-NL" dirty="0"/>
            </a:p>
          </p:txBody>
        </p:sp>
        <p:cxnSp>
          <p:nvCxnSpPr>
            <p:cNvPr id="25" name="Rechte verbindingslijn met pijl 24"/>
            <p:cNvCxnSpPr/>
            <p:nvPr/>
          </p:nvCxnSpPr>
          <p:spPr>
            <a:xfrm>
              <a:off x="13812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Rechte verbindingslijn 25"/>
            <p:cNvCxnSpPr/>
            <p:nvPr/>
          </p:nvCxnSpPr>
          <p:spPr>
            <a:xfrm>
              <a:off x="877217" y="300379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ep 26"/>
          <p:cNvGrpSpPr/>
          <p:nvPr/>
        </p:nvGrpSpPr>
        <p:grpSpPr>
          <a:xfrm>
            <a:off x="3491880" y="2193993"/>
            <a:ext cx="3240360" cy="809805"/>
            <a:chOff x="842157" y="2193994"/>
            <a:chExt cx="3240360" cy="809805"/>
          </a:xfrm>
        </p:grpSpPr>
        <p:sp>
          <p:nvSpPr>
            <p:cNvPr id="28" name="Tekstvak 27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2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29" name="Rechte verbindingslijn met pijl 28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2" name="Rechthoek 31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3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kstvak 33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grade(score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90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"A"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80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"B"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70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"C"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60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"D"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"F"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87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// "B"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"F"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"C"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92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???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???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5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55576" y="2571750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&gt; 0) 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&lt; 0) -1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0</a:t>
            </a:r>
            <a:endParaRPr lang="nl-NL" sz="2400" dirty="0">
              <a:latin typeface="Consolas" panose="020B0609020204030204" pitchFamily="49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1403648" y="1828437"/>
            <a:ext cx="1114088" cy="802723"/>
            <a:chOff x="1475656" y="1828437"/>
            <a:chExt cx="1114088" cy="802723"/>
          </a:xfrm>
        </p:grpSpPr>
        <p:sp>
          <p:nvSpPr>
            <p:cNvPr id="5" name="Tekstvak 4"/>
            <p:cNvSpPr txBox="1"/>
            <p:nvPr/>
          </p:nvSpPr>
          <p:spPr>
            <a:xfrm>
              <a:off x="1475656" y="1828437"/>
              <a:ext cx="111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conditie 1</a:t>
              </a:r>
              <a:endParaRPr lang="nl-NL" dirty="0"/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1475656" y="2139702"/>
              <a:ext cx="1055303" cy="491458"/>
              <a:chOff x="877217" y="2512340"/>
              <a:chExt cx="1055303" cy="491458"/>
            </a:xfrm>
          </p:grpSpPr>
          <p:cxnSp>
            <p:nvCxnSpPr>
              <p:cNvPr id="8" name="Rechte verbindingslijn met pijl 7"/>
              <p:cNvCxnSpPr/>
              <p:nvPr/>
            </p:nvCxnSpPr>
            <p:spPr>
              <a:xfrm flipV="1">
                <a:off x="1381273" y="2512340"/>
                <a:ext cx="0" cy="491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877217" y="3003798"/>
                <a:ext cx="105530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ep 12"/>
          <p:cNvGrpSpPr/>
          <p:nvPr/>
        </p:nvGrpSpPr>
        <p:grpSpPr>
          <a:xfrm>
            <a:off x="2555776" y="1828437"/>
            <a:ext cx="3240360" cy="809805"/>
            <a:chOff x="842157" y="2193994"/>
            <a:chExt cx="3240360" cy="809805"/>
          </a:xfrm>
        </p:grpSpPr>
        <p:sp>
          <p:nvSpPr>
            <p:cNvPr id="14" name="Tekstvak 13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1547664" y="3723878"/>
            <a:ext cx="3672408" cy="731113"/>
            <a:chOff x="877217" y="3003798"/>
            <a:chExt cx="3672408" cy="731113"/>
          </a:xfrm>
        </p:grpSpPr>
        <p:sp>
          <p:nvSpPr>
            <p:cNvPr id="20" name="Tekstvak 19"/>
            <p:cNvSpPr txBox="1"/>
            <p:nvPr/>
          </p:nvSpPr>
          <p:spPr>
            <a:xfrm>
              <a:off x="877217" y="3365579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beide condities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zijn</a:t>
              </a:r>
              <a:endParaRPr lang="nl-NL" dirty="0"/>
            </a:p>
          </p:txBody>
        </p:sp>
        <p:cxnSp>
          <p:nvCxnSpPr>
            <p:cNvPr id="21" name="Rechte verbindingslijn met pijl 20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877217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ep 22"/>
          <p:cNvGrpSpPr/>
          <p:nvPr/>
        </p:nvGrpSpPr>
        <p:grpSpPr>
          <a:xfrm>
            <a:off x="2267744" y="3406522"/>
            <a:ext cx="4104456" cy="731113"/>
            <a:chOff x="877217" y="3003798"/>
            <a:chExt cx="4104456" cy="731113"/>
          </a:xfrm>
        </p:grpSpPr>
        <p:sp>
          <p:nvSpPr>
            <p:cNvPr id="24" name="Tekstvak 23"/>
            <p:cNvSpPr txBox="1"/>
            <p:nvPr/>
          </p:nvSpPr>
          <p:spPr>
            <a:xfrm>
              <a:off x="877217" y="3365579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Als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is, kijk naar conditie 2</a:t>
              </a:r>
              <a:endParaRPr lang="nl-NL" dirty="0"/>
            </a:p>
          </p:txBody>
        </p:sp>
        <p:cxnSp>
          <p:nvCxnSpPr>
            <p:cNvPr id="25" name="Rechte verbindingslijn met pijl 24"/>
            <p:cNvCxnSpPr/>
            <p:nvPr/>
          </p:nvCxnSpPr>
          <p:spPr>
            <a:xfrm>
              <a:off x="13812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Rechte verbindingslijn 25"/>
            <p:cNvCxnSpPr/>
            <p:nvPr/>
          </p:nvCxnSpPr>
          <p:spPr>
            <a:xfrm>
              <a:off x="877217" y="300379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ep 26"/>
          <p:cNvGrpSpPr/>
          <p:nvPr/>
        </p:nvGrpSpPr>
        <p:grpSpPr>
          <a:xfrm>
            <a:off x="3491880" y="2193993"/>
            <a:ext cx="3240360" cy="809805"/>
            <a:chOff x="842157" y="2193994"/>
            <a:chExt cx="3240360" cy="809805"/>
          </a:xfrm>
        </p:grpSpPr>
        <p:sp>
          <p:nvSpPr>
            <p:cNvPr id="28" name="Tekstvak 27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2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29" name="Rechte verbindingslijn met pijl 28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2" name="Rechthoek 31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3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kstvak 33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grade(score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90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"A"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80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"B"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70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"C"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60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"D"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"F"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87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// "B"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"F"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"C"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92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"A"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???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5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55576" y="2571750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&gt; 0) 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&lt; 0) -1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0</a:t>
            </a:r>
            <a:endParaRPr lang="nl-NL" sz="2400" dirty="0">
              <a:latin typeface="Consolas" panose="020B0609020204030204" pitchFamily="49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1403648" y="1828437"/>
            <a:ext cx="1114088" cy="802723"/>
            <a:chOff x="1475656" y="1828437"/>
            <a:chExt cx="1114088" cy="802723"/>
          </a:xfrm>
        </p:grpSpPr>
        <p:sp>
          <p:nvSpPr>
            <p:cNvPr id="5" name="Tekstvak 4"/>
            <p:cNvSpPr txBox="1"/>
            <p:nvPr/>
          </p:nvSpPr>
          <p:spPr>
            <a:xfrm>
              <a:off x="1475656" y="1828437"/>
              <a:ext cx="111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conditie 1</a:t>
              </a:r>
              <a:endParaRPr lang="nl-NL" dirty="0"/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1475656" y="2139702"/>
              <a:ext cx="1055303" cy="491458"/>
              <a:chOff x="877217" y="2512340"/>
              <a:chExt cx="1055303" cy="491458"/>
            </a:xfrm>
          </p:grpSpPr>
          <p:cxnSp>
            <p:nvCxnSpPr>
              <p:cNvPr id="8" name="Rechte verbindingslijn met pijl 7"/>
              <p:cNvCxnSpPr/>
              <p:nvPr/>
            </p:nvCxnSpPr>
            <p:spPr>
              <a:xfrm flipV="1">
                <a:off x="1381273" y="2512340"/>
                <a:ext cx="0" cy="491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877217" y="3003798"/>
                <a:ext cx="105530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ep 12"/>
          <p:cNvGrpSpPr/>
          <p:nvPr/>
        </p:nvGrpSpPr>
        <p:grpSpPr>
          <a:xfrm>
            <a:off x="2555776" y="1828437"/>
            <a:ext cx="3240360" cy="809805"/>
            <a:chOff x="842157" y="2193994"/>
            <a:chExt cx="3240360" cy="809805"/>
          </a:xfrm>
        </p:grpSpPr>
        <p:sp>
          <p:nvSpPr>
            <p:cNvPr id="14" name="Tekstvak 13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1547664" y="3723878"/>
            <a:ext cx="3672408" cy="731113"/>
            <a:chOff x="877217" y="3003798"/>
            <a:chExt cx="3672408" cy="731113"/>
          </a:xfrm>
        </p:grpSpPr>
        <p:sp>
          <p:nvSpPr>
            <p:cNvPr id="20" name="Tekstvak 19"/>
            <p:cNvSpPr txBox="1"/>
            <p:nvPr/>
          </p:nvSpPr>
          <p:spPr>
            <a:xfrm>
              <a:off x="877217" y="3365579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beide condities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zijn</a:t>
              </a:r>
              <a:endParaRPr lang="nl-NL" dirty="0"/>
            </a:p>
          </p:txBody>
        </p:sp>
        <p:cxnSp>
          <p:nvCxnSpPr>
            <p:cNvPr id="21" name="Rechte verbindingslijn met pijl 20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877217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ep 22"/>
          <p:cNvGrpSpPr/>
          <p:nvPr/>
        </p:nvGrpSpPr>
        <p:grpSpPr>
          <a:xfrm>
            <a:off x="2267744" y="3406522"/>
            <a:ext cx="4104456" cy="731113"/>
            <a:chOff x="877217" y="3003798"/>
            <a:chExt cx="4104456" cy="731113"/>
          </a:xfrm>
        </p:grpSpPr>
        <p:sp>
          <p:nvSpPr>
            <p:cNvPr id="24" name="Tekstvak 23"/>
            <p:cNvSpPr txBox="1"/>
            <p:nvPr/>
          </p:nvSpPr>
          <p:spPr>
            <a:xfrm>
              <a:off x="877217" y="3365579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Als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is, kijk naar conditie 2</a:t>
              </a:r>
              <a:endParaRPr lang="nl-NL" dirty="0"/>
            </a:p>
          </p:txBody>
        </p:sp>
        <p:cxnSp>
          <p:nvCxnSpPr>
            <p:cNvPr id="25" name="Rechte verbindingslijn met pijl 24"/>
            <p:cNvCxnSpPr/>
            <p:nvPr/>
          </p:nvCxnSpPr>
          <p:spPr>
            <a:xfrm>
              <a:off x="13812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Rechte verbindingslijn 25"/>
            <p:cNvCxnSpPr/>
            <p:nvPr/>
          </p:nvCxnSpPr>
          <p:spPr>
            <a:xfrm>
              <a:off x="877217" y="300379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ep 26"/>
          <p:cNvGrpSpPr/>
          <p:nvPr/>
        </p:nvGrpSpPr>
        <p:grpSpPr>
          <a:xfrm>
            <a:off x="3491880" y="2193993"/>
            <a:ext cx="3240360" cy="809805"/>
            <a:chOff x="842157" y="2193994"/>
            <a:chExt cx="3240360" cy="809805"/>
          </a:xfrm>
        </p:grpSpPr>
        <p:sp>
          <p:nvSpPr>
            <p:cNvPr id="28" name="Tekstvak 27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2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29" name="Rechte verbindingslijn met pijl 28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ep 30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32" name="Rechthoek 31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3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kstvak 33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grade(score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90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"A"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80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"B"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70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"C"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 if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(score &gt;=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60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"D"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"F"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 smtClean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87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 // "B"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"F"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"C"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92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"A"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grade(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 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"D"</a:t>
              </a:r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5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55576" y="2571750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&gt; 0) 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(x &lt; 0) -1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0</a:t>
            </a:r>
            <a:endParaRPr lang="nl-NL" sz="2400" dirty="0">
              <a:latin typeface="Consolas" panose="020B0609020204030204" pitchFamily="49" charset="0"/>
            </a:endParaRPr>
          </a:p>
        </p:txBody>
      </p:sp>
      <p:grpSp>
        <p:nvGrpSpPr>
          <p:cNvPr id="12" name="Groep 11"/>
          <p:cNvGrpSpPr/>
          <p:nvPr/>
        </p:nvGrpSpPr>
        <p:grpSpPr>
          <a:xfrm>
            <a:off x="1403648" y="1828437"/>
            <a:ext cx="1114088" cy="802723"/>
            <a:chOff x="1475656" y="1828437"/>
            <a:chExt cx="1114088" cy="802723"/>
          </a:xfrm>
        </p:grpSpPr>
        <p:sp>
          <p:nvSpPr>
            <p:cNvPr id="5" name="Tekstvak 4"/>
            <p:cNvSpPr txBox="1"/>
            <p:nvPr/>
          </p:nvSpPr>
          <p:spPr>
            <a:xfrm>
              <a:off x="1475656" y="1828437"/>
              <a:ext cx="111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conditie 1</a:t>
              </a:r>
              <a:endParaRPr lang="nl-NL" dirty="0"/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1475656" y="2139702"/>
              <a:ext cx="1055303" cy="491458"/>
              <a:chOff x="877217" y="2512340"/>
              <a:chExt cx="1055303" cy="491458"/>
            </a:xfrm>
          </p:grpSpPr>
          <p:cxnSp>
            <p:nvCxnSpPr>
              <p:cNvPr id="8" name="Rechte verbindingslijn met pijl 7"/>
              <p:cNvCxnSpPr/>
              <p:nvPr/>
            </p:nvCxnSpPr>
            <p:spPr>
              <a:xfrm flipV="1">
                <a:off x="1381273" y="2512340"/>
                <a:ext cx="0" cy="491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Rechte verbindingslijn 8"/>
              <p:cNvCxnSpPr/>
              <p:nvPr/>
            </p:nvCxnSpPr>
            <p:spPr>
              <a:xfrm>
                <a:off x="877217" y="3003798"/>
                <a:ext cx="105530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ep 12"/>
          <p:cNvGrpSpPr/>
          <p:nvPr/>
        </p:nvGrpSpPr>
        <p:grpSpPr>
          <a:xfrm>
            <a:off x="2555776" y="1828437"/>
            <a:ext cx="3240360" cy="809805"/>
            <a:chOff x="842157" y="2193994"/>
            <a:chExt cx="3240360" cy="809805"/>
          </a:xfrm>
        </p:grpSpPr>
        <p:sp>
          <p:nvSpPr>
            <p:cNvPr id="14" name="Tekstvak 13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15" name="Rechte verbindingslijn met pijl 14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ep 18"/>
          <p:cNvGrpSpPr/>
          <p:nvPr/>
        </p:nvGrpSpPr>
        <p:grpSpPr>
          <a:xfrm>
            <a:off x="1547664" y="3723878"/>
            <a:ext cx="3672408" cy="731113"/>
            <a:chOff x="877217" y="3003798"/>
            <a:chExt cx="3672408" cy="731113"/>
          </a:xfrm>
        </p:grpSpPr>
        <p:sp>
          <p:nvSpPr>
            <p:cNvPr id="20" name="Tekstvak 19"/>
            <p:cNvSpPr txBox="1"/>
            <p:nvPr/>
          </p:nvSpPr>
          <p:spPr>
            <a:xfrm>
              <a:off x="877217" y="3365579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beide condities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zijn</a:t>
              </a:r>
              <a:endParaRPr lang="nl-NL" dirty="0"/>
            </a:p>
          </p:txBody>
        </p:sp>
        <p:cxnSp>
          <p:nvCxnSpPr>
            <p:cNvPr id="21" name="Rechte verbindingslijn met pijl 20"/>
            <p:cNvCxnSpPr/>
            <p:nvPr/>
          </p:nvCxnSpPr>
          <p:spPr>
            <a:xfrm>
              <a:off x="1093241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877217" y="3003798"/>
              <a:ext cx="4320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ep 22"/>
          <p:cNvGrpSpPr/>
          <p:nvPr/>
        </p:nvGrpSpPr>
        <p:grpSpPr>
          <a:xfrm>
            <a:off x="2267744" y="3406522"/>
            <a:ext cx="4104456" cy="731113"/>
            <a:chOff x="877217" y="3003798"/>
            <a:chExt cx="4104456" cy="731113"/>
          </a:xfrm>
        </p:grpSpPr>
        <p:sp>
          <p:nvSpPr>
            <p:cNvPr id="24" name="Tekstvak 23"/>
            <p:cNvSpPr txBox="1"/>
            <p:nvPr/>
          </p:nvSpPr>
          <p:spPr>
            <a:xfrm>
              <a:off x="877217" y="3365579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Als conditie 1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false</a:t>
              </a:r>
              <a:r>
                <a:rPr lang="nl-NL" dirty="0" smtClean="0"/>
                <a:t> is, kijk naar conditie 2</a:t>
              </a:r>
              <a:endParaRPr lang="nl-NL" dirty="0"/>
            </a:p>
          </p:txBody>
        </p:sp>
        <p:cxnSp>
          <p:nvCxnSpPr>
            <p:cNvPr id="25" name="Rechte verbindingslijn met pijl 24"/>
            <p:cNvCxnSpPr/>
            <p:nvPr/>
          </p:nvCxnSpPr>
          <p:spPr>
            <a:xfrm>
              <a:off x="1381273" y="3003798"/>
              <a:ext cx="0" cy="3989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Rechte verbindingslijn 25"/>
            <p:cNvCxnSpPr/>
            <p:nvPr/>
          </p:nvCxnSpPr>
          <p:spPr>
            <a:xfrm>
              <a:off x="877217" y="300379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ep 26"/>
          <p:cNvGrpSpPr/>
          <p:nvPr/>
        </p:nvGrpSpPr>
        <p:grpSpPr>
          <a:xfrm>
            <a:off x="3491880" y="2193993"/>
            <a:ext cx="3240360" cy="809805"/>
            <a:chOff x="842157" y="2193994"/>
            <a:chExt cx="3240360" cy="809805"/>
          </a:xfrm>
        </p:grpSpPr>
        <p:sp>
          <p:nvSpPr>
            <p:cNvPr id="28" name="Tekstvak 27"/>
            <p:cNvSpPr txBox="1"/>
            <p:nvPr/>
          </p:nvSpPr>
          <p:spPr>
            <a:xfrm>
              <a:off x="842157" y="2193994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Doe dit als de conditie 2 </a:t>
              </a:r>
              <a:r>
                <a:rPr lang="nl-NL" sz="1600" dirty="0" err="1" smtClean="0">
                  <a:latin typeface="Consolas" panose="020B0609020204030204" pitchFamily="49" charset="0"/>
                </a:rPr>
                <a:t>true</a:t>
              </a:r>
              <a:r>
                <a:rPr lang="nl-NL" dirty="0" smtClean="0"/>
                <a:t> is</a:t>
              </a:r>
              <a:endParaRPr lang="nl-NL" dirty="0"/>
            </a:p>
          </p:txBody>
        </p:sp>
        <p:cxnSp>
          <p:nvCxnSpPr>
            <p:cNvPr id="29" name="Rechte verbindingslijn met pijl 28"/>
            <p:cNvCxnSpPr/>
            <p:nvPr/>
          </p:nvCxnSpPr>
          <p:spPr>
            <a:xfrm flipV="1">
              <a:off x="1093241" y="2505259"/>
              <a:ext cx="0" cy="498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>
              <a:off x="877217" y="3003798"/>
              <a:ext cx="3960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ep 41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grpSp>
          <p:nvGrpSpPr>
            <p:cNvPr id="31" name="Groep 30"/>
            <p:cNvGrpSpPr/>
            <p:nvPr/>
          </p:nvGrpSpPr>
          <p:grpSpPr>
            <a:xfrm>
              <a:off x="323528" y="357504"/>
              <a:ext cx="8640960" cy="4524315"/>
              <a:chOff x="323528" y="357504"/>
              <a:chExt cx="8640960" cy="4524315"/>
            </a:xfrm>
          </p:grpSpPr>
          <p:sp>
            <p:nvSpPr>
              <p:cNvPr id="32" name="Rechthoek 31"/>
              <p:cNvSpPr/>
              <p:nvPr/>
            </p:nvSpPr>
            <p:spPr>
              <a:xfrm>
                <a:off x="323528" y="357504"/>
                <a:ext cx="8640960" cy="4446494"/>
              </a:xfrm>
              <a:prstGeom prst="rect">
                <a:avLst/>
              </a:prstGeom>
              <a:solidFill>
                <a:schemeClr val="tx1">
                  <a:alpha val="8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33" name="Picture 2" descr="https://upload.wikimedia.org/wikipedia/commons/thumb/3/39/Scala-full-color.svg/2560px-Scala-full-color.svg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7" r="68307" b="11780"/>
              <a:stretch/>
            </p:blipFill>
            <p:spPr bwMode="auto">
              <a:xfrm>
                <a:off x="8325632" y="3903898"/>
                <a:ext cx="638856" cy="900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kstvak 33"/>
              <p:cNvSpPr txBox="1"/>
              <p:nvPr/>
            </p:nvSpPr>
            <p:spPr>
              <a:xfrm>
                <a:off x="323528" y="357504"/>
                <a:ext cx="864096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NL" b="1" dirty="0" smtClean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nl-NL" b="1" dirty="0" smtClean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endParaRPr lang="nl-NL" b="1" dirty="0" smtClean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en-US" b="1" dirty="0" err="1" smtClean="0">
                    <a:solidFill>
                      <a:srgbClr val="CC7833"/>
                    </a:solidFill>
                    <a:latin typeface="Consolas" panose="020B0609020204030204" pitchFamily="49" charset="0"/>
                  </a:rPr>
                  <a:t>def</a:t>
                </a:r>
                <a:r>
                  <a:rPr lang="en-US" b="1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grade(score</a:t>
                </a:r>
                <a:r>
                  <a:rPr lang="en-US" b="1" dirty="0">
                    <a:solidFill>
                      <a:srgbClr val="CC7833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dirty="0">
                    <a:solidFill>
                      <a:srgbClr val="CC7833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String </a:t>
                </a:r>
                <a:r>
                  <a:rPr lang="en-US" b="1" dirty="0">
                    <a:solidFill>
                      <a:srgbClr val="CC7833"/>
                    </a:solidFill>
                    <a:latin typeface="Consolas" panose="020B0609020204030204" pitchFamily="49" charset="0"/>
                  </a:rPr>
                  <a:t>= {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</a:b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b="1" dirty="0">
                    <a:solidFill>
                      <a:srgbClr val="CC7833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(score &gt;= </a:t>
                </a:r>
                <a:r>
                  <a:rPr lang="en-US" b="1" dirty="0" smtClean="0">
                    <a:solidFill>
                      <a:srgbClr val="6C99BB"/>
                    </a:solidFill>
                    <a:latin typeface="Consolas" panose="020B0609020204030204" pitchFamily="49" charset="0"/>
                  </a:rPr>
                  <a:t>80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b="1" dirty="0" smtClean="0">
                    <a:solidFill>
                      <a:srgbClr val="A5C261"/>
                    </a:solidFill>
                    <a:latin typeface="Consolas" panose="020B0609020204030204" pitchFamily="49" charset="0"/>
                  </a:rPr>
                  <a:t>"B"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</a:b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b="1" dirty="0">
                    <a:solidFill>
                      <a:srgbClr val="CC7833"/>
                    </a:solidFill>
                    <a:latin typeface="Consolas" panose="020B0609020204030204" pitchFamily="49" charset="0"/>
                  </a:rPr>
                  <a:t>else if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(score &gt;= </a:t>
                </a:r>
                <a:r>
                  <a:rPr lang="en-US" b="1" dirty="0" smtClean="0">
                    <a:solidFill>
                      <a:srgbClr val="6C99BB"/>
                    </a:solidFill>
                    <a:latin typeface="Consolas" panose="020B0609020204030204" pitchFamily="49" charset="0"/>
                  </a:rPr>
                  <a:t>90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b="1" dirty="0" smtClean="0">
                    <a:solidFill>
                      <a:srgbClr val="A5C261"/>
                    </a:solidFill>
                    <a:latin typeface="Consolas" panose="020B0609020204030204" pitchFamily="49" charset="0"/>
                  </a:rPr>
                  <a:t>"A"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</a:b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b="1" dirty="0">
                    <a:solidFill>
                      <a:srgbClr val="CC7833"/>
                    </a:solidFill>
                    <a:latin typeface="Consolas" panose="020B0609020204030204" pitchFamily="49" charset="0"/>
                  </a:rPr>
                  <a:t>else if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(score &gt;= </a:t>
                </a:r>
                <a:r>
                  <a:rPr lang="en-US" b="1" dirty="0">
                    <a:solidFill>
                      <a:srgbClr val="6C99BB"/>
                    </a:solidFill>
                    <a:latin typeface="Consolas" panose="020B0609020204030204" pitchFamily="49" charset="0"/>
                  </a:rPr>
                  <a:t>70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b="1" dirty="0">
                    <a:solidFill>
                      <a:srgbClr val="A5C261"/>
                    </a:solidFill>
                    <a:latin typeface="Consolas" panose="020B0609020204030204" pitchFamily="49" charset="0"/>
                  </a:rPr>
                  <a:t>"C"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</a:b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b="1" dirty="0">
                    <a:solidFill>
                      <a:srgbClr val="CC7833"/>
                    </a:solidFill>
                    <a:latin typeface="Consolas" panose="020B0609020204030204" pitchFamily="49" charset="0"/>
                  </a:rPr>
                  <a:t>else if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(score &gt;= </a:t>
                </a:r>
                <a:r>
                  <a:rPr lang="en-US" b="1" dirty="0">
                    <a:solidFill>
                      <a:srgbClr val="6C99BB"/>
                    </a:solidFill>
                    <a:latin typeface="Consolas" panose="020B0609020204030204" pitchFamily="49" charset="0"/>
                  </a:rPr>
                  <a:t>60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b="1" dirty="0">
                    <a:solidFill>
                      <a:srgbClr val="A5C261"/>
                    </a:solidFill>
                    <a:latin typeface="Consolas" panose="020B0609020204030204" pitchFamily="49" charset="0"/>
                  </a:rPr>
                  <a:t>"D"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</a:b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b="1" dirty="0">
                    <a:solidFill>
                      <a:srgbClr val="CC7833"/>
                    </a:solidFill>
                    <a:latin typeface="Consolas" panose="020B0609020204030204" pitchFamily="49" charset="0"/>
                  </a:rPr>
                  <a:t>else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rgbClr val="A5C261"/>
                    </a:solidFill>
                    <a:latin typeface="Consolas" panose="020B0609020204030204" pitchFamily="49" charset="0"/>
                  </a:rPr>
                  <a:t>"F"</a:t>
                </a: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</a:br>
                <a:r>
                  <a:rPr lang="en-US" b="1" dirty="0">
                    <a:solidFill>
                      <a:srgbClr val="CC7833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endPara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endParaRPr>
              </a:p>
              <a:p>
                <a:r>
                  <a:rPr lang="en-US" b="1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grade(</a:t>
                </a:r>
                <a:r>
                  <a:rPr lang="en-US" b="1" dirty="0" smtClean="0">
                    <a:solidFill>
                      <a:srgbClr val="6C99BB"/>
                    </a:solidFill>
                    <a:latin typeface="Consolas" panose="020B0609020204030204" pitchFamily="49" charset="0"/>
                  </a:rPr>
                  <a:t>87</a:t>
                </a:r>
                <a:r>
                  <a:rPr lang="en-US" b="1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dirty="0" smtClean="0">
                    <a:solidFill>
                      <a:srgbClr val="BC9457"/>
                    </a:solidFill>
                    <a:latin typeface="Consolas" panose="020B0609020204030204" pitchFamily="49" charset="0"/>
                  </a:rPr>
                  <a:t> // "B"</a:t>
                </a:r>
              </a:p>
              <a:p>
                <a:r>
                  <a:rPr lang="en-US" b="1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grade(</a:t>
                </a:r>
                <a:r>
                  <a:rPr lang="en-US" b="1" dirty="0" smtClean="0">
                    <a:solidFill>
                      <a:srgbClr val="6C99BB"/>
                    </a:solidFill>
                    <a:latin typeface="Consolas" panose="020B0609020204030204" pitchFamily="49" charset="0"/>
                  </a:rPr>
                  <a:t>55</a:t>
                </a:r>
                <a:r>
                  <a:rPr lang="en-US" b="1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dirty="0">
                    <a:solidFill>
                      <a:srgbClr val="BC9457"/>
                    </a:solidFill>
                    <a:latin typeface="Consolas" panose="020B0609020204030204" pitchFamily="49" charset="0"/>
                  </a:rPr>
                  <a:t> // </a:t>
                </a:r>
                <a:r>
                  <a:rPr lang="en-US" b="1" dirty="0" smtClean="0">
                    <a:solidFill>
                      <a:srgbClr val="BC9457"/>
                    </a:solidFill>
                    <a:latin typeface="Consolas" panose="020B0609020204030204" pitchFamily="49" charset="0"/>
                  </a:rPr>
                  <a:t>"F"</a:t>
                </a:r>
                <a:endPara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en-US" b="1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grade(</a:t>
                </a:r>
                <a:r>
                  <a:rPr lang="en-US" b="1" dirty="0" smtClean="0">
                    <a:solidFill>
                      <a:srgbClr val="6C99BB"/>
                    </a:solidFill>
                    <a:latin typeface="Consolas" panose="020B0609020204030204" pitchFamily="49" charset="0"/>
                  </a:rPr>
                  <a:t>78</a:t>
                </a:r>
                <a:r>
                  <a:rPr lang="en-US" b="1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dirty="0">
                    <a:solidFill>
                      <a:srgbClr val="BC9457"/>
                    </a:solidFill>
                    <a:latin typeface="Consolas" panose="020B0609020204030204" pitchFamily="49" charset="0"/>
                  </a:rPr>
                  <a:t> // </a:t>
                </a:r>
                <a:r>
                  <a:rPr lang="en-US" b="1" dirty="0" smtClean="0">
                    <a:solidFill>
                      <a:srgbClr val="BC9457"/>
                    </a:solidFill>
                    <a:latin typeface="Consolas" panose="020B0609020204030204" pitchFamily="49" charset="0"/>
                  </a:rPr>
                  <a:t>"C"</a:t>
                </a:r>
                <a:endPara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en-US" b="1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grade(</a:t>
                </a:r>
                <a:r>
                  <a:rPr lang="en-US" b="1" dirty="0" smtClean="0">
                    <a:solidFill>
                      <a:srgbClr val="6C99BB"/>
                    </a:solidFill>
                    <a:latin typeface="Consolas" panose="020B0609020204030204" pitchFamily="49" charset="0"/>
                  </a:rPr>
                  <a:t>92</a:t>
                </a:r>
                <a:r>
                  <a:rPr lang="en-US" b="1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dirty="0">
                    <a:solidFill>
                      <a:srgbClr val="BC9457"/>
                    </a:solidFill>
                    <a:latin typeface="Consolas" panose="020B0609020204030204" pitchFamily="49" charset="0"/>
                  </a:rPr>
                  <a:t> // </a:t>
                </a:r>
                <a:r>
                  <a:rPr lang="en-US" b="1" strike="sngStrike" dirty="0" smtClean="0">
                    <a:solidFill>
                      <a:srgbClr val="BC9457"/>
                    </a:solidFill>
                    <a:latin typeface="Consolas" panose="020B0609020204030204" pitchFamily="49" charset="0"/>
                  </a:rPr>
                  <a:t>"A"</a:t>
                </a:r>
                <a:r>
                  <a:rPr lang="en-US" b="1" dirty="0" smtClean="0">
                    <a:solidFill>
                      <a:srgbClr val="BC9457"/>
                    </a:solidFill>
                    <a:latin typeface="Consolas" panose="020B0609020204030204" pitchFamily="49" charset="0"/>
                  </a:rPr>
                  <a:t> "B"</a:t>
                </a:r>
                <a:endPara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  <a:p>
                <a:r>
                  <a:rPr lang="en-US" b="1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grade(</a:t>
                </a:r>
                <a:r>
                  <a:rPr lang="en-US" b="1" dirty="0" smtClean="0">
                    <a:solidFill>
                      <a:srgbClr val="6C99BB"/>
                    </a:solidFill>
                    <a:latin typeface="Consolas" panose="020B0609020204030204" pitchFamily="49" charset="0"/>
                  </a:rPr>
                  <a:t>66</a:t>
                </a:r>
                <a:r>
                  <a:rPr lang="en-US" b="1" dirty="0" smtClean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dirty="0">
                    <a:solidFill>
                      <a:srgbClr val="BC9457"/>
                    </a:solidFill>
                    <a:latin typeface="Consolas" panose="020B0609020204030204" pitchFamily="49" charset="0"/>
                  </a:rPr>
                  <a:t> // </a:t>
                </a:r>
                <a:r>
                  <a:rPr lang="en-US" b="1" dirty="0" smtClean="0">
                    <a:solidFill>
                      <a:srgbClr val="BC9457"/>
                    </a:solidFill>
                    <a:latin typeface="Consolas" panose="020B0609020204030204" pitchFamily="49" charset="0"/>
                  </a:rPr>
                  <a:t>"D"</a:t>
                </a:r>
                <a:endParaRPr 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6" name="Rechteraccolade 35"/>
            <p:cNvSpPr/>
            <p:nvPr/>
          </p:nvSpPr>
          <p:spPr>
            <a:xfrm>
              <a:off x="3851920" y="1491630"/>
              <a:ext cx="252028" cy="521473"/>
            </a:xfrm>
            <a:prstGeom prst="rightBrace">
              <a:avLst>
                <a:gd name="adj1" fmla="val 36242"/>
                <a:gd name="adj2" fmla="val 50000"/>
              </a:avLst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7" name="Tekstvak 36"/>
            <p:cNvSpPr txBox="1"/>
            <p:nvPr/>
          </p:nvSpPr>
          <p:spPr>
            <a:xfrm>
              <a:off x="4175956" y="1567700"/>
              <a:ext cx="344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>
                  <a:solidFill>
                    <a:schemeClr val="bg1"/>
                  </a:solidFill>
                </a:rPr>
                <a:t>omdraaien geeft ander resultaat!!!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Gekromde verbindingslijn 38"/>
            <p:cNvCxnSpPr>
              <a:stCxn id="37" idx="2"/>
            </p:cNvCxnSpPr>
            <p:nvPr/>
          </p:nvCxnSpPr>
          <p:spPr>
            <a:xfrm rot="5400000">
              <a:off x="3234092" y="1689821"/>
              <a:ext cx="2416921" cy="2911343"/>
            </a:xfrm>
            <a:prstGeom prst="curvedConnector2">
              <a:avLst/>
            </a:prstGeom>
            <a:ln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58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</p:spTree>
    <p:extLst>
      <p:ext uri="{BB962C8B-B14F-4D97-AF65-F5344CB8AC3E}">
        <p14:creationId xmlns:p14="http://schemas.microsoft.com/office/powerpoint/2010/main" val="27417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not(b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Boolean)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Boolean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???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false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true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4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not(b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Boolean)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Boolean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false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true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5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not(b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Boolean)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Boolean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???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false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true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not(b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Boolean)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Boolean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???</a:t>
              </a:r>
              <a:endParaRPr lang="en-US" b="1" dirty="0" smtClean="0">
                <a:solidFill>
                  <a:srgbClr val="6C99BB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???</a:t>
              </a:r>
              <a:endParaRPr lang="en-US" b="1" dirty="0" smtClean="0">
                <a:solidFill>
                  <a:srgbClr val="6C99BB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false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true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not(b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Boolean)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Boolean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???</a:t>
              </a:r>
              <a:endParaRPr lang="en-US" b="1" dirty="0" smtClean="0">
                <a:solidFill>
                  <a:srgbClr val="6C99BB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false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true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4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Vorige les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457200" y="1200151"/>
            <a:ext cx="850728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 smtClean="0">
                <a:latin typeface="Consolas" panose="020B0609020204030204" pitchFamily="49" charset="0"/>
              </a:rPr>
              <a:t>def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isEven</a:t>
            </a:r>
            <a:r>
              <a:rPr lang="nl-NL" sz="2400" dirty="0" smtClean="0">
                <a:latin typeface="Consolas" panose="020B0609020204030204" pitchFamily="49" charset="0"/>
              </a:rPr>
              <a:t>(i: Int): </a:t>
            </a:r>
            <a:r>
              <a:rPr lang="nl-NL" sz="2400" dirty="0" err="1" smtClean="0">
                <a:latin typeface="Consolas" panose="020B0609020204030204" pitchFamily="49" charset="0"/>
              </a:rPr>
              <a:t>Boolean</a:t>
            </a:r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= ???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err="1" smtClean="0">
                <a:latin typeface="Consolas" panose="020B0609020204030204" pitchFamily="49" charset="0"/>
              </a:rPr>
              <a:t>def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>
                <a:latin typeface="Consolas" panose="020B0609020204030204" pitchFamily="49" charset="0"/>
              </a:rPr>
              <a:t>isPalindroom</a:t>
            </a:r>
            <a:r>
              <a:rPr lang="nl-NL" sz="2400" dirty="0">
                <a:latin typeface="Consolas" panose="020B0609020204030204" pitchFamily="49" charset="0"/>
              </a:rPr>
              <a:t>(s: String): </a:t>
            </a:r>
            <a:r>
              <a:rPr lang="nl-NL" sz="2400" dirty="0" err="1">
                <a:latin typeface="Consolas" panose="020B0609020204030204" pitchFamily="49" charset="0"/>
              </a:rPr>
              <a:t>Boolean</a:t>
            </a:r>
            <a:r>
              <a:rPr lang="nl-NL" sz="2400" dirty="0">
                <a:latin typeface="Consolas" panose="020B0609020204030204" pitchFamily="49" charset="0"/>
              </a:rPr>
              <a:t> = </a:t>
            </a:r>
            <a:r>
              <a:rPr lang="nl-NL" sz="2400" dirty="0" smtClean="0">
                <a:latin typeface="Consolas" panose="020B0609020204030204" pitchFamily="49" charset="0"/>
              </a:rPr>
              <a:t>???</a:t>
            </a:r>
          </a:p>
          <a:p>
            <a:pPr marL="0" indent="0">
              <a:buNone/>
            </a:pPr>
            <a:endParaRPr lang="nl-NL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err="1">
                <a:latin typeface="Consolas" panose="020B0609020204030204" pitchFamily="49" charset="0"/>
              </a:rPr>
              <a:t>def</a:t>
            </a:r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err="1">
                <a:latin typeface="Consolas" panose="020B0609020204030204" pitchFamily="49" charset="0"/>
              </a:rPr>
              <a:t>isIsogram</a:t>
            </a:r>
            <a:r>
              <a:rPr lang="nl-NL" sz="2400" dirty="0">
                <a:latin typeface="Consolas" panose="020B0609020204030204" pitchFamily="49" charset="0"/>
              </a:rPr>
              <a:t>(s: String): </a:t>
            </a:r>
            <a:r>
              <a:rPr lang="nl-NL" sz="2400" dirty="0" err="1">
                <a:latin typeface="Consolas" panose="020B0609020204030204" pitchFamily="49" charset="0"/>
              </a:rPr>
              <a:t>Boolean</a:t>
            </a:r>
            <a:r>
              <a:rPr lang="nl-NL" sz="2400" dirty="0">
                <a:latin typeface="Consolas" panose="020B0609020204030204" pitchFamily="49" charset="0"/>
              </a:rPr>
              <a:t> = ???</a:t>
            </a:r>
          </a:p>
          <a:p>
            <a:pPr marL="0" indent="0">
              <a:buNone/>
            </a:pPr>
            <a:endParaRPr lang="nl-NL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 err="1" smtClean="0">
                <a:latin typeface="Consolas" panose="020B0609020204030204" pitchFamily="49" charset="0"/>
              </a:rPr>
              <a:t>def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>
                <a:latin typeface="Consolas" panose="020B0609020204030204" pitchFamily="49" charset="0"/>
              </a:rPr>
              <a:t>isSchrikkeljaar</a:t>
            </a:r>
            <a:r>
              <a:rPr lang="nl-NL" sz="2400" dirty="0">
                <a:latin typeface="Consolas" panose="020B0609020204030204" pitchFamily="49" charset="0"/>
              </a:rPr>
              <a:t>(jaartal: Int): </a:t>
            </a:r>
            <a:r>
              <a:rPr lang="nl-NL" sz="2400" dirty="0" err="1">
                <a:latin typeface="Consolas" panose="020B0609020204030204" pitchFamily="49" charset="0"/>
              </a:rPr>
              <a:t>Boolean</a:t>
            </a:r>
            <a:r>
              <a:rPr lang="nl-NL" sz="2400" dirty="0">
                <a:latin typeface="Consolas" panose="020B0609020204030204" pitchFamily="49" charset="0"/>
              </a:rPr>
              <a:t> = ???</a:t>
            </a:r>
          </a:p>
        </p:txBody>
      </p:sp>
    </p:spTree>
    <p:extLst>
      <p:ext uri="{BB962C8B-B14F-4D97-AF65-F5344CB8AC3E}">
        <p14:creationId xmlns:p14="http://schemas.microsoft.com/office/powerpoint/2010/main" val="10209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not(b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Boolean)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Boolean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true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false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not(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false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true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8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example(number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number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"one"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"two"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???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???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???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9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example(number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number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"one"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"two"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???</a:t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77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example(number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number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"one"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"two"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"one"</a:t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3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example(number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number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"one"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"two"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"one"</a:t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"two"</a:t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3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example(number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number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"one"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"two"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b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"one"</a:t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"two"</a:t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???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4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example(number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number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"one"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"two"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"other"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"one"</a:t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"two"</a:t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???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16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example(number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number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"one"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"two"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"other"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"one"</a:t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"two"</a:t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"other"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9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524315"/>
            <a:chOff x="323528" y="357504"/>
            <a:chExt cx="8640960" cy="4524315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example(number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number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"one"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"two"</a:t>
              </a:r>
              <a:b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_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"other"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"zero"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"one"</a:t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"two"</a:t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"other"</a:t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16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"other"</a:t>
              </a:r>
              <a:b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example(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-10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"other"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4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coord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???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Oorsprong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"4 op de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x-as"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"3 op de y-as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"Punt op (5, 3)"</a:t>
              </a:r>
            </a:p>
          </p:txBody>
        </p:sp>
      </p:grpSp>
      <p:grpSp>
        <p:nvGrpSpPr>
          <p:cNvPr id="9" name="Groep 8"/>
          <p:cNvGrpSpPr/>
          <p:nvPr/>
        </p:nvGrpSpPr>
        <p:grpSpPr>
          <a:xfrm>
            <a:off x="6012368" y="1563638"/>
            <a:ext cx="1945015" cy="2016224"/>
            <a:chOff x="6012368" y="1563638"/>
            <a:chExt cx="1945015" cy="2016224"/>
          </a:xfrm>
        </p:grpSpPr>
        <p:cxnSp>
          <p:nvCxnSpPr>
            <p:cNvPr id="10" name="Rechte verbindingslijn 9"/>
            <p:cNvCxnSpPr/>
            <p:nvPr/>
          </p:nvCxnSpPr>
          <p:spPr>
            <a:xfrm>
              <a:off x="6876256" y="1707654"/>
              <a:ext cx="0" cy="187220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>
            <a:xfrm>
              <a:off x="6012368" y="2571750"/>
              <a:ext cx="18720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Tekstvak 11"/>
            <p:cNvSpPr txBox="1"/>
            <p:nvPr/>
          </p:nvSpPr>
          <p:spPr>
            <a:xfrm>
              <a:off x="7666919" y="257175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nl-NL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kstvak 12"/>
            <p:cNvSpPr txBox="1"/>
            <p:nvPr/>
          </p:nvSpPr>
          <p:spPr>
            <a:xfrm>
              <a:off x="6588224" y="156363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nl-NL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4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</p:txBody>
      </p:sp>
    </p:spTree>
    <p:extLst>
      <p:ext uri="{BB962C8B-B14F-4D97-AF65-F5344CB8AC3E}">
        <p14:creationId xmlns:p14="http://schemas.microsoft.com/office/powerpoint/2010/main" val="42714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coord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coord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Oorsprong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"4 op de x-as"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"3 op de y-as"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"Punt op (5, 3)"</a:t>
              </a:r>
            </a:p>
          </p:txBody>
        </p:sp>
      </p:grpSp>
      <p:grpSp>
        <p:nvGrpSpPr>
          <p:cNvPr id="8" name="Groep 7"/>
          <p:cNvGrpSpPr/>
          <p:nvPr/>
        </p:nvGrpSpPr>
        <p:grpSpPr>
          <a:xfrm>
            <a:off x="6012368" y="1563638"/>
            <a:ext cx="1945015" cy="2016224"/>
            <a:chOff x="6012368" y="1563638"/>
            <a:chExt cx="1945015" cy="2016224"/>
          </a:xfrm>
        </p:grpSpPr>
        <p:cxnSp>
          <p:nvCxnSpPr>
            <p:cNvPr id="9" name="Rechte verbindingslijn 8"/>
            <p:cNvCxnSpPr/>
            <p:nvPr/>
          </p:nvCxnSpPr>
          <p:spPr>
            <a:xfrm>
              <a:off x="6876256" y="1707654"/>
              <a:ext cx="0" cy="187220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>
            <a:xfrm>
              <a:off x="6012368" y="2571750"/>
              <a:ext cx="18720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Tekstvak 10"/>
            <p:cNvSpPr txBox="1"/>
            <p:nvPr/>
          </p:nvSpPr>
          <p:spPr>
            <a:xfrm>
              <a:off x="7666919" y="257175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nl-NL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6588224" y="156363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nl-NL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5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coord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coord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Oorsprong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</a:p>
            <a:p>
              <a:endParaRPr lang="en-US" b="1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A5C26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Oorsprong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"4 op de x-as"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"3 op de y-as"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"Punt op (5, 3)"</a:t>
              </a:r>
            </a:p>
          </p:txBody>
        </p:sp>
      </p:grpSp>
      <p:grpSp>
        <p:nvGrpSpPr>
          <p:cNvPr id="8" name="Groep 7"/>
          <p:cNvGrpSpPr/>
          <p:nvPr/>
        </p:nvGrpSpPr>
        <p:grpSpPr>
          <a:xfrm>
            <a:off x="6012368" y="1563638"/>
            <a:ext cx="1945015" cy="2016224"/>
            <a:chOff x="6012368" y="1563638"/>
            <a:chExt cx="1945015" cy="2016224"/>
          </a:xfrm>
        </p:grpSpPr>
        <p:cxnSp>
          <p:nvCxnSpPr>
            <p:cNvPr id="9" name="Rechte verbindingslijn 8"/>
            <p:cNvCxnSpPr/>
            <p:nvPr/>
          </p:nvCxnSpPr>
          <p:spPr>
            <a:xfrm>
              <a:off x="6876256" y="1707654"/>
              <a:ext cx="0" cy="187220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>
            <a:xfrm>
              <a:off x="6012368" y="2571750"/>
              <a:ext cx="18720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Tekstvak 10"/>
            <p:cNvSpPr txBox="1"/>
            <p:nvPr/>
          </p:nvSpPr>
          <p:spPr>
            <a:xfrm>
              <a:off x="7666919" y="257175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nl-NL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6588224" y="156363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nl-NL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al 12"/>
            <p:cNvSpPr/>
            <p:nvPr/>
          </p:nvSpPr>
          <p:spPr>
            <a:xfrm>
              <a:off x="6851305" y="2552494"/>
              <a:ext cx="70583" cy="72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0532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coord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coord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Oorsprong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"$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 op de x-as"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Oorsprong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"4 op de x-as"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"3 op de y-as"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"Punt op (5, 3)"</a:t>
              </a:r>
            </a:p>
          </p:txBody>
        </p:sp>
      </p:grpSp>
      <p:grpSp>
        <p:nvGrpSpPr>
          <p:cNvPr id="14" name="Groep 13"/>
          <p:cNvGrpSpPr/>
          <p:nvPr/>
        </p:nvGrpSpPr>
        <p:grpSpPr>
          <a:xfrm>
            <a:off x="6012368" y="1563638"/>
            <a:ext cx="1945015" cy="2016224"/>
            <a:chOff x="6012368" y="1563638"/>
            <a:chExt cx="1945015" cy="2016224"/>
          </a:xfrm>
        </p:grpSpPr>
        <p:cxnSp>
          <p:nvCxnSpPr>
            <p:cNvPr id="15" name="Rechte verbindingslijn 14"/>
            <p:cNvCxnSpPr/>
            <p:nvPr/>
          </p:nvCxnSpPr>
          <p:spPr>
            <a:xfrm>
              <a:off x="6876256" y="1707654"/>
              <a:ext cx="0" cy="187220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Rechte verbindingslijn 15"/>
            <p:cNvCxnSpPr/>
            <p:nvPr/>
          </p:nvCxnSpPr>
          <p:spPr>
            <a:xfrm>
              <a:off x="6012368" y="2571750"/>
              <a:ext cx="18720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7" name="Tekstvak 16"/>
            <p:cNvSpPr txBox="1"/>
            <p:nvPr/>
          </p:nvSpPr>
          <p:spPr>
            <a:xfrm>
              <a:off x="7666919" y="257175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nl-NL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kstvak 17"/>
            <p:cNvSpPr txBox="1"/>
            <p:nvPr/>
          </p:nvSpPr>
          <p:spPr>
            <a:xfrm>
              <a:off x="6588224" y="156363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nl-NL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Ovaal 18"/>
            <p:cNvSpPr/>
            <p:nvPr/>
          </p:nvSpPr>
          <p:spPr>
            <a:xfrm>
              <a:off x="7453745" y="2543702"/>
              <a:ext cx="70583" cy="72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0532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coord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coord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Oorsprong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"$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 op de x-as"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y)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"$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y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 op de y-as"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endParaRPr lang="en-US" b="1" dirty="0" smtClean="0">
                <a:solidFill>
                  <a:srgbClr val="A5C26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Oorsprong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"4 op de x-as"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"3 op de y-as"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"Punt op (5, 3)"</a:t>
              </a:r>
            </a:p>
          </p:txBody>
        </p:sp>
      </p:grpSp>
      <p:grpSp>
        <p:nvGrpSpPr>
          <p:cNvPr id="8" name="Groep 7"/>
          <p:cNvGrpSpPr/>
          <p:nvPr/>
        </p:nvGrpSpPr>
        <p:grpSpPr>
          <a:xfrm>
            <a:off x="6012368" y="1563638"/>
            <a:ext cx="1945015" cy="2016224"/>
            <a:chOff x="6012368" y="1563638"/>
            <a:chExt cx="1945015" cy="2016224"/>
          </a:xfrm>
        </p:grpSpPr>
        <p:cxnSp>
          <p:nvCxnSpPr>
            <p:cNvPr id="9" name="Rechte verbindingslijn 8"/>
            <p:cNvCxnSpPr/>
            <p:nvPr/>
          </p:nvCxnSpPr>
          <p:spPr>
            <a:xfrm>
              <a:off x="6876256" y="1707654"/>
              <a:ext cx="0" cy="187220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Rechte verbindingslijn 9"/>
            <p:cNvCxnSpPr/>
            <p:nvPr/>
          </p:nvCxnSpPr>
          <p:spPr>
            <a:xfrm>
              <a:off x="6012368" y="2571750"/>
              <a:ext cx="18720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Tekstvak 10"/>
            <p:cNvSpPr txBox="1"/>
            <p:nvPr/>
          </p:nvSpPr>
          <p:spPr>
            <a:xfrm>
              <a:off x="7666919" y="257175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nl-NL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kstvak 11"/>
            <p:cNvSpPr txBox="1"/>
            <p:nvPr/>
          </p:nvSpPr>
          <p:spPr>
            <a:xfrm>
              <a:off x="6588224" y="156363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nl-NL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Ovaal 12"/>
            <p:cNvSpPr/>
            <p:nvPr/>
          </p:nvSpPr>
          <p:spPr>
            <a:xfrm>
              <a:off x="6851305" y="2139702"/>
              <a:ext cx="70583" cy="72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0866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coord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coord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Oorsprong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(x,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"$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 op de x-as"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, y)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"$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y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 op de y-as"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(x, y)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s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"Punt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 op ($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x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, $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y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)"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Oorsprong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4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"4 op de x-as"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"3 op de y-as"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((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, </a:t>
              </a:r>
              <a:r>
                <a:rPr lang="en-US" b="1" dirty="0">
                  <a:solidFill>
                    <a:srgbClr val="6C99BB"/>
                  </a:solidFill>
                  <a:latin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"Punt op (5, 3)"</a:t>
              </a:r>
            </a:p>
          </p:txBody>
        </p:sp>
      </p:grpSp>
      <p:grpSp>
        <p:nvGrpSpPr>
          <p:cNvPr id="15" name="Groep 14"/>
          <p:cNvGrpSpPr/>
          <p:nvPr/>
        </p:nvGrpSpPr>
        <p:grpSpPr>
          <a:xfrm>
            <a:off x="6012368" y="1563638"/>
            <a:ext cx="1945015" cy="2016224"/>
            <a:chOff x="6012368" y="1563638"/>
            <a:chExt cx="1945015" cy="2016224"/>
          </a:xfrm>
        </p:grpSpPr>
        <p:cxnSp>
          <p:nvCxnSpPr>
            <p:cNvPr id="16" name="Rechte verbindingslijn 15"/>
            <p:cNvCxnSpPr/>
            <p:nvPr/>
          </p:nvCxnSpPr>
          <p:spPr>
            <a:xfrm>
              <a:off x="6876256" y="1707654"/>
              <a:ext cx="0" cy="187220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Rechte verbindingslijn 16"/>
            <p:cNvCxnSpPr/>
            <p:nvPr/>
          </p:nvCxnSpPr>
          <p:spPr>
            <a:xfrm>
              <a:off x="6012368" y="2571750"/>
              <a:ext cx="18720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kstvak 17"/>
            <p:cNvSpPr txBox="1"/>
            <p:nvPr/>
          </p:nvSpPr>
          <p:spPr>
            <a:xfrm>
              <a:off x="7666919" y="257175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nl-NL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kstvak 18"/>
            <p:cNvSpPr txBox="1"/>
            <p:nvPr/>
          </p:nvSpPr>
          <p:spPr>
            <a:xfrm>
              <a:off x="6588224" y="156363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nl-NL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al 19"/>
            <p:cNvSpPr/>
            <p:nvPr/>
          </p:nvSpPr>
          <p:spPr>
            <a:xfrm>
              <a:off x="7453745" y="2139702"/>
              <a:ext cx="70583" cy="72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4985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???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"kind"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jongere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volwassene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oudere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10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"kind"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jongere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volwassene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oudere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3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&lt;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"kind"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"kind"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jongere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volwassene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oudere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6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&lt;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"kind"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&lt;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jongere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"kind"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jongere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volwassene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oudere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6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&lt;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"kind"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&lt;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jongere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&gt;=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&amp;&amp; l &lt;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volwassene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"kind"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jongere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volwassene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oudere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6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</p:txBody>
      </p:sp>
      <p:grpSp>
        <p:nvGrpSpPr>
          <p:cNvPr id="8" name="Groep 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abs(x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 &gt;=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x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-x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abs(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???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abs(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???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7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 bepaalt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pattern</a:t>
            </a:r>
            <a:r>
              <a:rPr lang="nl-NL" dirty="0" smtClean="0"/>
              <a:t> matching – bij een bepaald patroon geef je een bepaald resultaat terug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match {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&lt;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"kind"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&lt;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jongere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&gt;=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18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&amp;&amp; l &lt;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volwassene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case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l &gt;=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65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       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=&gt;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oudere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"kind"</a:t>
              </a:r>
              <a:endParaRPr lang="en-US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15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jongere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36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volwassene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leeftijdsgroep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70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BC9457"/>
                  </a:solidFill>
                  <a:latin typeface="Consolas" panose="020B0609020204030204" pitchFamily="49" charset="0"/>
                </a:rPr>
                <a:t>//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oudere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"</a:t>
              </a:r>
              <a:endParaRPr lang="en-US" b="1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6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Samenvatting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23528" y="1155397"/>
            <a:ext cx="596188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(&lt;conditie) &lt;iets&gt;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(&lt;conditie&gt;) &lt;iets anders&gt;</a:t>
            </a:r>
          </a:p>
          <a:p>
            <a:r>
              <a:rPr lang="nl-NL" sz="2400" dirty="0" err="1" smtClean="0">
                <a:latin typeface="Consolas" panose="020B0609020204030204" pitchFamily="49" charset="0"/>
              </a:rPr>
              <a:t>else</a:t>
            </a:r>
            <a:r>
              <a:rPr lang="nl-NL" sz="2400" dirty="0" smtClean="0">
                <a:latin typeface="Consolas" panose="020B0609020204030204" pitchFamily="49" charset="0"/>
              </a:rPr>
              <a:t> &lt;anders&gt;</a:t>
            </a:r>
            <a:endParaRPr lang="nl-NL" sz="2400" dirty="0">
              <a:latin typeface="Consolas" panose="020B0609020204030204" pitchFamily="49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23528" y="2859782"/>
            <a:ext cx="817082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 sz="2400" dirty="0" smtClean="0">
                <a:latin typeface="Consolas" panose="020B0609020204030204" pitchFamily="49" charset="0"/>
              </a:rPr>
              <a:t>x match {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&lt;patroon&gt;               =&gt; &lt;iets&gt;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&lt;patroon&gt; </a:t>
            </a:r>
            <a:r>
              <a:rPr lang="nl-NL" sz="2400" dirty="0" err="1" smtClean="0">
                <a:latin typeface="Consolas" panose="020B0609020204030204" pitchFamily="49" charset="0"/>
              </a:rPr>
              <a:t>if</a:t>
            </a:r>
            <a:r>
              <a:rPr lang="nl-NL" sz="2400" dirty="0" smtClean="0">
                <a:latin typeface="Consolas" panose="020B0609020204030204" pitchFamily="49" charset="0"/>
              </a:rPr>
              <a:t> &lt;conditie&gt; =&gt; &lt;iets anders&gt;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 </a:t>
            </a:r>
            <a:r>
              <a:rPr lang="nl-NL" sz="2400" dirty="0" smtClean="0">
                <a:latin typeface="Consolas" panose="020B0609020204030204" pitchFamily="49" charset="0"/>
              </a:rPr>
              <a:t> case _                       =&gt; &lt;anders&gt;</a:t>
            </a:r>
          </a:p>
          <a:p>
            <a:r>
              <a:rPr lang="nl-NL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9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In de praktijk…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0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Practicum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https://github.com/PM-RGO-FP-2024</a:t>
            </a:r>
            <a:r>
              <a:rPr lang="nl-NL" dirty="0" smtClean="0">
                <a:hlinkClick r:id="rId2"/>
              </a:rPr>
              <a:t>/</a:t>
            </a:r>
            <a:endParaRPr lang="nl-NL" dirty="0"/>
          </a:p>
          <a:p>
            <a:r>
              <a:rPr lang="nl-NL" dirty="0" smtClean="0"/>
              <a:t>Deadline: </a:t>
            </a:r>
            <a:r>
              <a:rPr lang="nl-NL" dirty="0" smtClean="0"/>
              <a:t>7 juni </a:t>
            </a:r>
            <a:r>
              <a:rPr lang="nl-NL" dirty="0" smtClean="0"/>
              <a:t>2024 9:00 uur</a:t>
            </a:r>
          </a:p>
          <a:p>
            <a:pPr lvl="1"/>
            <a:r>
              <a:rPr lang="nl-NL" dirty="0" smtClean="0"/>
              <a:t>Mail naar docent + gastdocent</a:t>
            </a:r>
          </a:p>
          <a:p>
            <a:pPr lvl="1"/>
            <a:r>
              <a:rPr lang="nl-NL" dirty="0" smtClean="0"/>
              <a:t>Inleveren in PDF formaat!!!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0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</p:txBody>
      </p:sp>
      <p:grpSp>
        <p:nvGrpSpPr>
          <p:cNvPr id="8" name="Groep 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abs(x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 &gt;=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x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-x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abs(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12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abs(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???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2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</p:txBody>
      </p:sp>
      <p:grpSp>
        <p:nvGrpSpPr>
          <p:cNvPr id="8" name="Groep 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abs(x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Int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</a:p>
            <a:p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 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(x &gt;= 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0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x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-x</a:t>
              </a:r>
              <a:endParaRPr lang="en-US" b="1" dirty="0" smtClean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abs(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12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12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abs(</a:t>
              </a:r>
              <a:r>
                <a:rPr lang="en-US" b="1" dirty="0" smtClean="0">
                  <a:solidFill>
                    <a:srgbClr val="6C99BB"/>
                  </a:solidFill>
                  <a:latin typeface="Consolas" panose="020B0609020204030204" pitchFamily="49" charset="0"/>
                </a:rPr>
                <a:t>-4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 smtClean="0">
                  <a:solidFill>
                    <a:srgbClr val="BC9457"/>
                  </a:solidFill>
                  <a:latin typeface="Consolas" panose="020B0609020204030204" pitchFamily="49" charset="0"/>
                </a:rPr>
                <a:t>// 4</a:t>
              </a:r>
              <a:endParaRPr lang="en-US" dirty="0">
                <a:solidFill>
                  <a:srgbClr val="BC945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4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</p:txBody>
      </p:sp>
      <p:grpSp>
        <p:nvGrpSpPr>
          <p:cNvPr id="8" name="Groep 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beschrijfStringLengte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(s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s.isEmpty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deze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 string is 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leeg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"deze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heeft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lengte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 $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{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s.length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beschrijfStringLengte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abc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beschrijfStringLengte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 err="1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beschrijfStringLengte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smtClean="0">
                  <a:solidFill>
                    <a:srgbClr val="A5C261"/>
                  </a:solidFill>
                  <a:latin typeface="Consolas" panose="020B0609020204030204" pitchFamily="49" charset="0"/>
                </a:rPr>
                <a:t>"Hallo VWO5!"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7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Booleans</a:t>
            </a:r>
            <a:r>
              <a:rPr lang="nl-NL" dirty="0" smtClean="0"/>
              <a:t> bepalen gedrag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if-else</a:t>
            </a:r>
            <a:r>
              <a:rPr lang="nl-NL" dirty="0" smtClean="0"/>
              <a:t> expressie</a:t>
            </a:r>
          </a:p>
        </p:txBody>
      </p:sp>
      <p:grpSp>
        <p:nvGrpSpPr>
          <p:cNvPr id="8" name="Groep 7"/>
          <p:cNvGrpSpPr/>
          <p:nvPr/>
        </p:nvGrpSpPr>
        <p:grpSpPr>
          <a:xfrm>
            <a:off x="323528" y="357504"/>
            <a:ext cx="8640960" cy="4446494"/>
            <a:chOff x="323528" y="357504"/>
            <a:chExt cx="8640960" cy="4446494"/>
          </a:xfrm>
        </p:grpSpPr>
        <p:sp>
          <p:nvSpPr>
            <p:cNvPr id="5" name="Rechthoek 4"/>
            <p:cNvSpPr/>
            <p:nvPr/>
          </p:nvSpPr>
          <p:spPr>
            <a:xfrm>
              <a:off x="323528" y="357504"/>
              <a:ext cx="8640960" cy="444649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6" name="Picture 2" descr="https://upload.wikimedia.org/wikipedia/commons/thumb/3/39/Scala-full-color.svg/2560px-Scala-full-color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" r="68307" b="11780"/>
            <a:stretch/>
          </p:blipFill>
          <p:spPr bwMode="auto">
            <a:xfrm>
              <a:off x="8325632" y="3903898"/>
              <a:ext cx="638856" cy="9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kstvak 6"/>
            <p:cNvSpPr txBox="1"/>
            <p:nvPr/>
          </p:nvSpPr>
          <p:spPr>
            <a:xfrm>
              <a:off x="323528" y="357504"/>
              <a:ext cx="864096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nl-NL" b="1" dirty="0" smtClean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rgbClr val="CC7833"/>
                  </a:solidFill>
                  <a:latin typeface="Consolas" panose="020B0609020204030204" pitchFamily="49" charset="0"/>
                </a:rPr>
                <a:t>def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beschrijfStringLengte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(s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String)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: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= {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if</a:t>
              </a:r>
              <a:r>
                <a:rPr lang="en-US" b="1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s.isEmpty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 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deze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 string is 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leeg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 </a:t>
              </a:r>
              <a:r>
                <a:rPr lang="en-US" b="1" dirty="0">
                  <a:solidFill>
                    <a:srgbClr val="CC7833"/>
                  </a:solidFill>
                  <a:latin typeface="Consolas" panose="020B0609020204030204" pitchFamily="49" charset="0"/>
                </a:rPr>
                <a:t>else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"deze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 string 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heeft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lengte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 $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{</a:t>
              </a:r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s.length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en-US" b="1" dirty="0" smtClean="0">
                  <a:solidFill>
                    <a:srgbClr val="CC7833"/>
                  </a:solidFill>
                  <a:latin typeface="Consolas" panose="020B0609020204030204" pitchFamily="49" charset="0"/>
                </a:rPr>
                <a:t>}</a:t>
              </a:r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endParaRPr lang="en-US" b="1" dirty="0">
                <a:solidFill>
                  <a:srgbClr val="CC7833"/>
                </a:solidFill>
                <a:latin typeface="Consolas" panose="020B0609020204030204" pitchFamily="49" charset="0"/>
              </a:endParaRP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beschrijfStringLengte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 err="1">
                  <a:solidFill>
                    <a:srgbClr val="A5C261"/>
                  </a:solidFill>
                  <a:latin typeface="Consolas" panose="020B0609020204030204" pitchFamily="49" charset="0"/>
                </a:rPr>
                <a:t>abc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beschrijfStringLengte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beschrijfStringLengte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b="1" dirty="0">
                  <a:solidFill>
                    <a:srgbClr val="A5C261"/>
                  </a:solidFill>
                  <a:latin typeface="Consolas" panose="020B0609020204030204" pitchFamily="49" charset="0"/>
                </a:rPr>
                <a:t>"Hallo VWO5!"</a:t>
              </a:r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  <a:endParaRPr 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57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10223</TotalTime>
  <Words>2844</Words>
  <Application>Microsoft Office PowerPoint</Application>
  <PresentationFormat>Diavoorstelling (16:9)</PresentationFormat>
  <Paragraphs>694</Paragraphs>
  <Slides>53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53</vt:i4>
      </vt:variant>
    </vt:vector>
  </HeadingPairs>
  <TitlesOfParts>
    <vt:vector size="54" baseType="lpstr">
      <vt:lpstr>Kantoorthema</vt:lpstr>
      <vt:lpstr>Functioneel Programmeren Week 3 – Conditional expressions en pattern matching</vt:lpstr>
      <vt:lpstr>Vorige les</vt:lpstr>
      <vt:lpstr>Vorige les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Booleans bepalen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Inhoud bepaalt gedrag</vt:lpstr>
      <vt:lpstr>Samenvatting</vt:lpstr>
      <vt:lpstr>In de praktijk…</vt:lpstr>
      <vt:lpstr>Practicum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Programmeer paradigma’s</dc:title>
  <dc:creator>Richard van Heest</dc:creator>
  <cp:lastModifiedBy>Richard van Heest</cp:lastModifiedBy>
  <cp:revision>88</cp:revision>
  <dcterms:created xsi:type="dcterms:W3CDTF">2023-09-19T20:36:40Z</dcterms:created>
  <dcterms:modified xsi:type="dcterms:W3CDTF">2024-05-31T08:45:21Z</dcterms:modified>
</cp:coreProperties>
</file>