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81" r:id="rId3"/>
    <p:sldId id="382" r:id="rId4"/>
    <p:sldId id="383" r:id="rId5"/>
    <p:sldId id="415" r:id="rId6"/>
    <p:sldId id="385" r:id="rId7"/>
    <p:sldId id="414" r:id="rId8"/>
    <p:sldId id="384" r:id="rId9"/>
    <p:sldId id="416" r:id="rId10"/>
    <p:sldId id="387" r:id="rId11"/>
    <p:sldId id="389" r:id="rId12"/>
    <p:sldId id="390" r:id="rId13"/>
    <p:sldId id="391" r:id="rId14"/>
    <p:sldId id="392" r:id="rId15"/>
    <p:sldId id="393" r:id="rId16"/>
    <p:sldId id="417" r:id="rId17"/>
    <p:sldId id="418" r:id="rId18"/>
    <p:sldId id="419" r:id="rId19"/>
    <p:sldId id="420" r:id="rId20"/>
    <p:sldId id="421" r:id="rId21"/>
    <p:sldId id="422" r:id="rId22"/>
    <p:sldId id="434" r:id="rId23"/>
    <p:sldId id="394" r:id="rId24"/>
    <p:sldId id="395" r:id="rId25"/>
    <p:sldId id="423" r:id="rId26"/>
    <p:sldId id="424" r:id="rId27"/>
    <p:sldId id="425" r:id="rId28"/>
    <p:sldId id="426" r:id="rId29"/>
    <p:sldId id="427" r:id="rId30"/>
    <p:sldId id="428" r:id="rId31"/>
    <p:sldId id="435" r:id="rId32"/>
    <p:sldId id="396" r:id="rId33"/>
    <p:sldId id="429" r:id="rId34"/>
    <p:sldId id="397" r:id="rId35"/>
    <p:sldId id="398" r:id="rId36"/>
    <p:sldId id="399" r:id="rId37"/>
    <p:sldId id="400" r:id="rId38"/>
    <p:sldId id="401" r:id="rId39"/>
    <p:sldId id="430" r:id="rId40"/>
    <p:sldId id="403" r:id="rId41"/>
    <p:sldId id="432" r:id="rId42"/>
    <p:sldId id="404" r:id="rId43"/>
    <p:sldId id="405" r:id="rId44"/>
    <p:sldId id="406" r:id="rId45"/>
    <p:sldId id="433" r:id="rId46"/>
    <p:sldId id="411" r:id="rId47"/>
    <p:sldId id="412" r:id="rId48"/>
    <p:sldId id="410" r:id="rId49"/>
    <p:sldId id="413" r:id="rId50"/>
    <p:sldId id="361" r:id="rId5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457"/>
    <a:srgbClr val="6C99BB"/>
    <a:srgbClr val="CC7833"/>
    <a:srgbClr val="A5C261"/>
    <a:srgbClr val="B83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37" autoAdjust="0"/>
  </p:normalViewPr>
  <p:slideViewPr>
    <p:cSldViewPr>
      <p:cViewPr varScale="1">
        <p:scale>
          <a:sx n="87" d="100"/>
          <a:sy n="87" d="100"/>
        </p:scale>
        <p:origin x="-69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0F98-C55A-4B49-9E09-4077D491ED41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68CA-A0F6-4DBB-9A05-5F14447419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7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6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3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6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0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12B-70D5-4497-8F19-95EEB133CD03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5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RGO-FP-202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Functioneel Programmeren</a:t>
            </a:r>
            <a:br>
              <a:rPr lang="nl-NL" dirty="0"/>
            </a:br>
            <a:r>
              <a:rPr lang="nl-NL" dirty="0"/>
              <a:t>Week </a:t>
            </a:r>
            <a:r>
              <a:rPr lang="nl-NL" dirty="0" smtClean="0"/>
              <a:t>4 </a:t>
            </a:r>
            <a:r>
              <a:rPr lang="nl-NL" dirty="0"/>
              <a:t>– </a:t>
            </a:r>
            <a:r>
              <a:rPr lang="nl-NL" dirty="0" smtClean="0"/>
              <a:t>Itereren over collecties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nl-NL" dirty="0" smtClean="0"/>
          </a:p>
          <a:p>
            <a:r>
              <a:rPr lang="nl-NL" dirty="0" smtClean="0"/>
              <a:t>Informatica – VWO 5</a:t>
            </a:r>
          </a:p>
          <a:p>
            <a:r>
              <a:rPr lang="nl-NL" sz="2000" dirty="0" smtClean="0"/>
              <a:t>7 juni </a:t>
            </a:r>
            <a:r>
              <a:rPr lang="nl-NL" sz="2000" dirty="0" smtClean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54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8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absoluteWaarden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abs(x)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absoluteWaarden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List(5, 2, 6, 1)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grades(scores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List[String]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score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scores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grades(List(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79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List("D", "C", "A", "B", "F")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"Anneke"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"rood"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Jan-Willem"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groen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Amy"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blauw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"Jordy"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zwart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"Menno"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"wit"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namen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kleur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List("Anneke", "Jan-Willem",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Amy", "Jordy", "Menno")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5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"Anneke"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"rood"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Jan-Willem"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groen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Amy"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blauw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"Jordy"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zwart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"Menno"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"wit"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namen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_, _)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List("Anneke", "Jan-Willem",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Amy", "Jordy", "Menno")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???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1979712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05172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1979712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41176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2339752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05172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(2, 5)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2339752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41176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7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(3, 4)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2727840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05172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(3, 5)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cxnSp>
        <p:nvCxnSpPr>
          <p:cNvPr id="41" name="Rechte verbindingslijn 40"/>
          <p:cNvCxnSpPr/>
          <p:nvPr/>
        </p:nvCxnSpPr>
        <p:spPr>
          <a:xfrm>
            <a:off x="2727840" y="1059582"/>
            <a:ext cx="0" cy="36004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 flipV="1">
            <a:off x="2411760" y="2034595"/>
            <a:ext cx="450760" cy="249123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(3, 5)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0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(2, 5)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(3, 4)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(3, 5)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0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???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4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1" name="Rechte verbindingslijn 40"/>
            <p:cNvCxnSpPr>
              <a:stCxn id="8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1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2" name="Groep 41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3" name="Rechte verbindingslijn 42"/>
            <p:cNvCxnSpPr>
              <a:stCxn id="44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kstvak 43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1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2" name="Rechte verbindingslijn 41"/>
            <p:cNvCxnSpPr>
              <a:stCxn id="43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kstvak 42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1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ep 43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5" name="Rechte verbindingslijn 44"/>
            <p:cNvCxnSpPr>
              <a:stCxn id="46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kstvak 45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2" name="Rechte verbindingslijn 41"/>
            <p:cNvCxnSpPr>
              <a:stCxn id="43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kstvak 42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1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ep 43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5" name="Rechte verbindingslijn 44"/>
            <p:cNvCxnSpPr>
              <a:stCxn id="46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kstvak 45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2" name="Rechte verbindingslijn 41"/>
            <p:cNvCxnSpPr>
              <a:stCxn id="43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kstvak 42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ep 43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5" name="Rechte verbindingslijn 44"/>
            <p:cNvCxnSpPr>
              <a:stCxn id="46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kstvak 45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(2, 3)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2" name="Rechte verbindingslijn 41"/>
            <p:cNvCxnSpPr>
              <a:stCxn id="43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kstvak 42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ep 43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5" name="Rechte verbindingslijn 44"/>
            <p:cNvCxnSpPr>
              <a:stCxn id="46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kstvak 45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kstvak 8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abs(x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x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-x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12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4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7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(3, 3)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2143957" y="1441240"/>
            <a:ext cx="733236" cy="369332"/>
            <a:chOff x="2143957" y="1441240"/>
            <a:chExt cx="733236" cy="369332"/>
          </a:xfrm>
        </p:grpSpPr>
        <p:cxnSp>
          <p:nvCxnSpPr>
            <p:cNvPr id="42" name="Rechte verbindingslijn 41"/>
            <p:cNvCxnSpPr>
              <a:stCxn id="43" idx="1"/>
            </p:cNvCxnSpPr>
            <p:nvPr/>
          </p:nvCxnSpPr>
          <p:spPr>
            <a:xfrm flipH="1">
              <a:off x="2143957" y="1625906"/>
              <a:ext cx="421932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kstvak 42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ep 43"/>
          <p:cNvGrpSpPr/>
          <p:nvPr/>
        </p:nvGrpSpPr>
        <p:grpSpPr>
          <a:xfrm>
            <a:off x="2143957" y="1770370"/>
            <a:ext cx="1203907" cy="369332"/>
            <a:chOff x="1673286" y="1441240"/>
            <a:chExt cx="1203907" cy="369332"/>
          </a:xfrm>
        </p:grpSpPr>
        <p:cxnSp>
          <p:nvCxnSpPr>
            <p:cNvPr id="45" name="Rechte verbindingslijn 44"/>
            <p:cNvCxnSpPr>
              <a:stCxn id="46" idx="1"/>
            </p:cNvCxnSpPr>
            <p:nvPr/>
          </p:nvCxnSpPr>
          <p:spPr>
            <a:xfrm flipH="1">
              <a:off x="1673286" y="1625906"/>
              <a:ext cx="892603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kstvak 45"/>
            <p:cNvSpPr txBox="1"/>
            <p:nvPr/>
          </p:nvSpPr>
          <p:spPr>
            <a:xfrm>
              <a:off x="2565889" y="1441240"/>
              <a:ext cx="311304" cy="369332"/>
            </a:xfrm>
            <a:prstGeom prst="rect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  <a:endParaRPr lang="nl-NL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(x, y)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(1, 1)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(1, 3)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(2, 2)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(2, 3)</a:t>
              </a: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(3, 3)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7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List[List[A]])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List[A]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(List(List(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))))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4, 5, 6)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</a:t>
            </a:r>
            <a:r>
              <a:rPr lang="nl-NL" sz="3200" dirty="0" err="1" smtClean="0">
                <a:latin typeface="Consolas" panose="020B0609020204030204" pitchFamily="49" charset="0"/>
              </a:rPr>
              <a:t>eenErbij</a:t>
            </a:r>
            <a:r>
              <a:rPr lang="nl-NL" sz="3200" dirty="0" smtClean="0">
                <a:latin typeface="Consolas" panose="020B0609020204030204" pitchFamily="49" charset="0"/>
              </a:rPr>
              <a:t>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 + 1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2806384" y="2571750"/>
            <a:ext cx="3061760" cy="576064"/>
            <a:chOff x="877217" y="3003798"/>
            <a:chExt cx="306176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986649" y="321053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1418697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877217" y="3003798"/>
              <a:ext cx="1117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1475656" y="2571750"/>
            <a:ext cx="3744416" cy="792088"/>
            <a:chOff x="338577" y="3003798"/>
            <a:chExt cx="3744416" cy="792088"/>
          </a:xfrm>
        </p:grpSpPr>
        <p:sp>
          <p:nvSpPr>
            <p:cNvPr id="19" name="Tekstvak 18"/>
            <p:cNvSpPr txBox="1"/>
            <p:nvPr/>
          </p:nvSpPr>
          <p:spPr>
            <a:xfrm>
              <a:off x="338577" y="3426554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voor iedere waarde uit die lijst…</a:t>
              </a:r>
              <a:endParaRPr lang="nl-NL" dirty="0"/>
            </a:p>
          </p:txBody>
        </p:sp>
        <p:cxnSp>
          <p:nvCxnSpPr>
            <p:cNvPr id="20" name="Rechte verbindingslijn met pijl 19"/>
            <p:cNvCxnSpPr/>
            <p:nvPr/>
          </p:nvCxnSpPr>
          <p:spPr>
            <a:xfrm>
              <a:off x="1202673" y="3003798"/>
              <a:ext cx="0" cy="422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986649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467544" y="2571750"/>
            <a:ext cx="3274944" cy="1008112"/>
            <a:chOff x="698617" y="3003798"/>
            <a:chExt cx="3274944" cy="1008112"/>
          </a:xfrm>
        </p:grpSpPr>
        <p:sp>
          <p:nvSpPr>
            <p:cNvPr id="26" name="Tekstvak 25"/>
            <p:cNvSpPr txBox="1"/>
            <p:nvPr/>
          </p:nvSpPr>
          <p:spPr>
            <a:xfrm>
              <a:off x="698617" y="3642578"/>
              <a:ext cx="327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met deze naam …</a:t>
              </a:r>
              <a:endParaRPr lang="nl-NL" dirty="0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1562713" y="3003798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986649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2123728" y="4029494"/>
            <a:ext cx="3024336" cy="576064"/>
            <a:chOff x="877217" y="3003798"/>
            <a:chExt cx="3024336" cy="576064"/>
          </a:xfrm>
        </p:grpSpPr>
        <p:sp>
          <p:nvSpPr>
            <p:cNvPr id="32" name="Tekstvak 31"/>
            <p:cNvSpPr txBox="1"/>
            <p:nvPr/>
          </p:nvSpPr>
          <p:spPr>
            <a:xfrm>
              <a:off x="1237257" y="32105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doen we dit…</a:t>
              </a:r>
              <a:endParaRPr lang="nl-NL" dirty="0"/>
            </a:p>
          </p:txBody>
        </p:sp>
        <p:cxnSp>
          <p:nvCxnSpPr>
            <p:cNvPr id="33" name="Rechte verbindingslijn met pijl 32"/>
            <p:cNvCxnSpPr/>
            <p:nvPr/>
          </p:nvCxnSpPr>
          <p:spPr>
            <a:xfrm>
              <a:off x="2101353" y="300379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877217" y="3003798"/>
              <a:ext cx="2124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95536" y="4029494"/>
            <a:ext cx="5904656" cy="774504"/>
            <a:chOff x="517177" y="3003798"/>
            <a:chExt cx="5904656" cy="774504"/>
          </a:xfrm>
        </p:grpSpPr>
        <p:sp>
          <p:nvSpPr>
            <p:cNvPr id="37" name="Tekstvak 36"/>
            <p:cNvSpPr txBox="1"/>
            <p:nvPr/>
          </p:nvSpPr>
          <p:spPr>
            <a:xfrm>
              <a:off x="517177" y="340897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dat verzamelen we voor het resultaat van deze functie.</a:t>
              </a:r>
              <a:endParaRPr lang="nl-NL" dirty="0"/>
            </a:p>
          </p:txBody>
        </p:sp>
        <p:cxnSp>
          <p:nvCxnSpPr>
            <p:cNvPr id="38" name="Rechte verbindingslijn met pijl 37"/>
            <p:cNvCxnSpPr/>
            <p:nvPr/>
          </p:nvCxnSpPr>
          <p:spPr>
            <a:xfrm>
              <a:off x="1381273" y="3003798"/>
              <a:ext cx="0" cy="486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877217" y="3003798"/>
              <a:ext cx="1152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0" name="Rechthoek 29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5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List[List[A]])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List[A]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(List(List(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))))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4, 5, 6)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6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hthoek 23"/>
          <p:cNvSpPr/>
          <p:nvPr/>
        </p:nvSpPr>
        <p:spPr>
          <a:xfrm>
            <a:off x="611560" y="2531100"/>
            <a:ext cx="3456384" cy="9361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6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ep 19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1" name="Rechthoek 20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2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kstvak 22"/>
            <p:cNvSpPr txBox="1"/>
            <p:nvPr/>
          </p:nvSpPr>
          <p:spPr>
            <a:xfrm>
              <a:off x="323528" y="357504"/>
              <a:ext cx="8640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positieveGetallen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0, 1, 2, 3, 4, 5, 6, 7, 8, 9,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6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ep 19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1" name="Rechthoek 20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2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kstvak 22"/>
            <p:cNvSpPr txBox="1"/>
            <p:nvPr/>
          </p:nvSpPr>
          <p:spPr>
            <a:xfrm>
              <a:off x="323528" y="357504"/>
              <a:ext cx="8640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evenGetallen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%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-10, -8, -6, -4, -2, 0, 2, 4, 6, 8,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2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ep 19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1" name="Rechthoek 20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2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kstvak 22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positieveEvenGetallen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%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0, 2, 4, 6, 8,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9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ep 23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25" name="Rechthoek 2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kstvak 26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"Anneke"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"rood"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Jan-Willem"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groen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Amy"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blauw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"Jordy"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zwart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"Menno"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"wit"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namen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_)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List("Anneke", "Jan-Willem",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Amy", "Jordy", "Menno")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9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ep 23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25" name="Rechthoek 2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kstvak 26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List(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"Anneke"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"rood"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Jan-Willem"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groen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Amy"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blauw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"Jordy"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zwart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"Menno"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"wit"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namen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_)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personen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&amp;&amp;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&lt;=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naam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          "Jan-Willem",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Amy", "Jordy"         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kstvak 8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"F"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"C"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"A"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"D"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1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ep 31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33" name="Rechthoek 3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kstvak 3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List[List[A]])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List[A]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(List(List(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))))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4, 5, 6)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9" name="Rechthoek 28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samenvoegenSpeciaal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List[List[A]])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List[A]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 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xss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xs.length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%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>
                <a:solidFill>
                  <a:srgbClr val="6C99BB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samenvoegenSpeciaal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(List(List(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List(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))))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6)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3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9" name="Rechthoek 28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n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 % x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4, 6, 12)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List(1,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7)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9" name="Rechthoek 28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n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 % x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Boolean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(n) ==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n)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2, 3, 4, 6, 12)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List(1, 7)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        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6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29" name="Rechthoek 28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n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 % x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Boolean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(n) ==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n)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priemgetallen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(max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= for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&lt;-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to max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priemgetallen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List(2, 3, 5, 7, 11, 13, 17, 19)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Filteren in </a:t>
            </a:r>
            <a:r>
              <a:rPr lang="nl-NL" dirty="0"/>
              <a:t>lijsten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1520" y="1059582"/>
            <a:ext cx="8773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>
                <a:latin typeface="Consolas" panose="020B0609020204030204" pitchFamily="49" charset="0"/>
              </a:rPr>
              <a:t>def</a:t>
            </a:r>
            <a:r>
              <a:rPr lang="nl-NL" sz="3200" dirty="0" smtClean="0">
                <a:latin typeface="Consolas" panose="020B0609020204030204" pitchFamily="49" charset="0"/>
              </a:rPr>
              <a:t> positief(lijst: List[Int]) = </a:t>
            </a:r>
            <a:r>
              <a:rPr lang="nl-NL" sz="3200" dirty="0" err="1" smtClean="0">
                <a:latin typeface="Consolas" panose="020B0609020204030204" pitchFamily="49" charset="0"/>
              </a:rPr>
              <a:t>for</a:t>
            </a:r>
            <a:r>
              <a:rPr lang="nl-NL" sz="3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3200" dirty="0" smtClean="0">
                <a:latin typeface="Consolas" panose="020B0609020204030204" pitchFamily="49" charset="0"/>
              </a:rPr>
              <a:t>  getal &lt;- lijst</a:t>
            </a:r>
          </a:p>
          <a:p>
            <a:endParaRPr lang="nl-NL" sz="3200" dirty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  </a:t>
            </a:r>
            <a:r>
              <a:rPr lang="nl-NL" sz="3200" dirty="0" err="1" smtClean="0">
                <a:latin typeface="Consolas" panose="020B0609020204030204" pitchFamily="49" charset="0"/>
              </a:rPr>
              <a:t>if</a:t>
            </a:r>
            <a:r>
              <a:rPr lang="nl-NL" sz="3200" dirty="0" smtClean="0">
                <a:latin typeface="Consolas" panose="020B0609020204030204" pitchFamily="49" charset="0"/>
              </a:rPr>
              <a:t> getal &gt;= 0</a:t>
            </a:r>
          </a:p>
          <a:p>
            <a:endParaRPr lang="nl-NL" sz="3200" dirty="0" smtClean="0">
              <a:latin typeface="Consolas" panose="020B0609020204030204" pitchFamily="49" charset="0"/>
            </a:endParaRPr>
          </a:p>
          <a:p>
            <a:r>
              <a:rPr lang="nl-NL" sz="3200" dirty="0" smtClean="0">
                <a:latin typeface="Consolas" panose="020B0609020204030204" pitchFamily="49" charset="0"/>
              </a:rPr>
              <a:t>} </a:t>
            </a:r>
            <a:r>
              <a:rPr lang="nl-NL" sz="3200" dirty="0" err="1" smtClean="0">
                <a:latin typeface="Consolas" panose="020B0609020204030204" pitchFamily="49" charset="0"/>
              </a:rPr>
              <a:t>yield</a:t>
            </a:r>
            <a:r>
              <a:rPr lang="nl-NL" sz="3200" dirty="0" smtClean="0">
                <a:latin typeface="Consolas" panose="020B0609020204030204" pitchFamily="49" charset="0"/>
              </a:rPr>
              <a:t> getal</a:t>
            </a:r>
            <a:endParaRPr lang="nl-NL" sz="3200" dirty="0">
              <a:latin typeface="Consolas" panose="020B0609020204030204" pitchFamily="49" charset="0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092280" y="1635646"/>
            <a:ext cx="1944216" cy="731113"/>
            <a:chOff x="266569" y="3003798"/>
            <a:chExt cx="1944216" cy="731113"/>
          </a:xfrm>
        </p:grpSpPr>
        <p:sp>
          <p:nvSpPr>
            <p:cNvPr id="11" name="Tekstvak 10"/>
            <p:cNvSpPr txBox="1"/>
            <p:nvPr/>
          </p:nvSpPr>
          <p:spPr>
            <a:xfrm>
              <a:off x="266569" y="336557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We gaan itereren…</a:t>
              </a:r>
              <a:endParaRPr lang="nl-NL" dirty="0"/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2026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877217" y="3003798"/>
              <a:ext cx="6854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39552" y="2139702"/>
            <a:ext cx="4680520" cy="576064"/>
            <a:chOff x="-1389615" y="3003798"/>
            <a:chExt cx="4680520" cy="576064"/>
          </a:xfrm>
        </p:grpSpPr>
        <p:sp>
          <p:nvSpPr>
            <p:cNvPr id="15" name="Tekstvak 14"/>
            <p:cNvSpPr txBox="1"/>
            <p:nvPr/>
          </p:nvSpPr>
          <p:spPr>
            <a:xfrm>
              <a:off x="-1389615" y="3210530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over ieder van de getallen in deze lijst…</a:t>
              </a:r>
              <a:endParaRPr lang="nl-NL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-1173591" y="3003798"/>
              <a:ext cx="3168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ep 48"/>
          <p:cNvGrpSpPr/>
          <p:nvPr/>
        </p:nvGrpSpPr>
        <p:grpSpPr>
          <a:xfrm>
            <a:off x="539552" y="4029494"/>
            <a:ext cx="7416824" cy="639780"/>
            <a:chOff x="661193" y="3003798"/>
            <a:chExt cx="7416824" cy="639780"/>
          </a:xfrm>
        </p:grpSpPr>
        <p:sp>
          <p:nvSpPr>
            <p:cNvPr id="50" name="Tekstvak 49"/>
            <p:cNvSpPr txBox="1"/>
            <p:nvPr/>
          </p:nvSpPr>
          <p:spPr>
            <a:xfrm>
              <a:off x="661193" y="3274246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alleen die getallen verzamelen we voor het resultaat van deze functie.</a:t>
              </a:r>
              <a:endParaRPr lang="nl-NL" dirty="0"/>
            </a:p>
          </p:txBody>
        </p:sp>
        <p:cxnSp>
          <p:nvCxnSpPr>
            <p:cNvPr id="51" name="Rechte verbindingslijn met pijl 50"/>
            <p:cNvCxnSpPr/>
            <p:nvPr/>
          </p:nvCxnSpPr>
          <p:spPr>
            <a:xfrm>
              <a:off x="2101353" y="3003798"/>
              <a:ext cx="0" cy="342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877217" y="3003798"/>
              <a:ext cx="24482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ep 52"/>
          <p:cNvGrpSpPr/>
          <p:nvPr/>
        </p:nvGrpSpPr>
        <p:grpSpPr>
          <a:xfrm>
            <a:off x="539552" y="3075806"/>
            <a:ext cx="5112568" cy="576064"/>
            <a:chOff x="-1389615" y="3003798"/>
            <a:chExt cx="5112568" cy="576064"/>
          </a:xfrm>
        </p:grpSpPr>
        <p:sp>
          <p:nvSpPr>
            <p:cNvPr id="54" name="Tekstvak 53"/>
            <p:cNvSpPr txBox="1"/>
            <p:nvPr/>
          </p:nvSpPr>
          <p:spPr>
            <a:xfrm>
              <a:off x="-1389615" y="3210530"/>
              <a:ext cx="511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… en kijken voor ieder getal of deze conditie geldt…</a:t>
              </a:r>
              <a:endParaRPr lang="nl-NL" dirty="0"/>
            </a:p>
          </p:txBody>
        </p:sp>
        <p:cxnSp>
          <p:nvCxnSpPr>
            <p:cNvPr id="55" name="Rechte verbindingslijn met pijl 54"/>
            <p:cNvCxnSpPr/>
            <p:nvPr/>
          </p:nvCxnSpPr>
          <p:spPr>
            <a:xfrm>
              <a:off x="417372" y="301147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1173591" y="3003798"/>
              <a:ext cx="29523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29" name="Rechthoek 28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for {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&lt;-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to n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 % x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Boolean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factoren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(n) ==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n)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priemgetallen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(max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Seq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]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= for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&lt;-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to max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isPriemGetal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 yield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priemgetallen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List(2, 3, 5, 7, 11, 13, 17, 19)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5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soorten collecties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List(1</a:t>
            </a:r>
            <a:r>
              <a:rPr lang="nl-NL" sz="2400" dirty="0">
                <a:latin typeface="Consolas" panose="020B0609020204030204" pitchFamily="49" charset="0"/>
              </a:rPr>
              <a:t>, 2, 3</a:t>
            </a:r>
            <a:r>
              <a:rPr lang="nl-NL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 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5).</a:t>
            </a:r>
            <a:r>
              <a:rPr lang="nl-NL" sz="2400" dirty="0" err="1" smtClean="0">
                <a:latin typeface="Consolas" panose="020B0609020204030204" pitchFamily="49" charset="0"/>
              </a:rPr>
              <a:t>toList</a:t>
            </a: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for</a:t>
            </a:r>
            <a:r>
              <a:rPr lang="nl-NL" sz="2400" dirty="0" smtClean="0">
                <a:latin typeface="Consolas" panose="020B0609020204030204" pitchFamily="49" charset="0"/>
              </a:rPr>
              <a:t> { x &lt;- 1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 } </a:t>
            </a:r>
            <a:r>
              <a:rPr lang="nl-NL" sz="2400" dirty="0" err="1" smtClean="0">
                <a:latin typeface="Consolas" panose="020B0609020204030204" pitchFamily="49" charset="0"/>
              </a:rPr>
              <a:t>yield</a:t>
            </a:r>
            <a:r>
              <a:rPr lang="nl-NL" sz="2400" dirty="0" smtClean="0">
                <a:latin typeface="Consolas" panose="020B0609020204030204" pitchFamily="49" charset="0"/>
              </a:rPr>
              <a:t> x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List[Int]</a:t>
            </a: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Range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List[Int]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Vector[Int]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Seq</a:t>
            </a:r>
            <a:r>
              <a:rPr lang="nl-NL" sz="2400" dirty="0" smtClean="0">
                <a:latin typeface="Consolas" panose="020B0609020204030204" pitchFamily="49" charset="0"/>
              </a:rPr>
              <a:t>[Int]</a:t>
            </a:r>
            <a:endParaRPr lang="nl-NL" sz="2400" dirty="0">
              <a:latin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8856984" cy="22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5956"/>
            <a:ext cx="8568952" cy="473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3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soorten collecties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</a:rPr>
              <a:t>List(1, 2, 3</a:t>
            </a:r>
            <a:r>
              <a:rPr lang="nl-NL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5).</a:t>
            </a:r>
            <a:r>
              <a:rPr lang="nl-NL" sz="2400" dirty="0" err="1" smtClean="0">
                <a:latin typeface="Consolas" panose="020B0609020204030204" pitchFamily="49" charset="0"/>
              </a:rPr>
              <a:t>toList</a:t>
            </a: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Set(1, 2, 3)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5).</a:t>
            </a:r>
            <a:r>
              <a:rPr lang="nl-NL" sz="2400" dirty="0" err="1" smtClean="0">
                <a:latin typeface="Consolas" panose="020B0609020204030204" pitchFamily="49" charset="0"/>
              </a:rPr>
              <a:t>toSet</a:t>
            </a: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(1 to 5).</a:t>
            </a:r>
            <a:r>
              <a:rPr lang="en-US" sz="2400" dirty="0" err="1">
                <a:latin typeface="Consolas" panose="020B0609020204030204" pitchFamily="49" charset="0"/>
              </a:rPr>
              <a:t>toList</a:t>
            </a:r>
            <a:r>
              <a:rPr lang="en-US" sz="2400" dirty="0">
                <a:latin typeface="Consolas" panose="020B0609020204030204" pitchFamily="49" charset="0"/>
              </a:rPr>
              <a:t> == List(2, 5, 1, 3, 4)</a:t>
            </a:r>
            <a:endParaRPr lang="nl-NL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List[Int]</a:t>
            </a: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Set[Int]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</a:rPr>
              <a:t>(1 </a:t>
            </a:r>
            <a:r>
              <a:rPr lang="nl-NL" sz="2400" dirty="0" err="1">
                <a:latin typeface="Consolas" panose="020B0609020204030204" pitchFamily="49" charset="0"/>
              </a:rPr>
              <a:t>to</a:t>
            </a:r>
            <a:r>
              <a:rPr lang="nl-NL" sz="2400" dirty="0">
                <a:latin typeface="Consolas" panose="020B0609020204030204" pitchFamily="49" charset="0"/>
              </a:rPr>
              <a:t> 5).</a:t>
            </a:r>
            <a:r>
              <a:rPr lang="nl-NL" sz="2400" dirty="0" err="1">
                <a:latin typeface="Consolas" panose="020B0609020204030204" pitchFamily="49" charset="0"/>
              </a:rPr>
              <a:t>toSet</a:t>
            </a:r>
            <a:r>
              <a:rPr lang="nl-NL" sz="2400" dirty="0">
                <a:latin typeface="Consolas" panose="020B0609020204030204" pitchFamily="49" charset="0"/>
              </a:rPr>
              <a:t> == Set(2, 5, 1, 3, 4)</a:t>
            </a:r>
          </a:p>
        </p:txBody>
      </p:sp>
      <p:grpSp>
        <p:nvGrpSpPr>
          <p:cNvPr id="10" name="Groep 9"/>
          <p:cNvGrpSpPr/>
          <p:nvPr/>
        </p:nvGrpSpPr>
        <p:grpSpPr>
          <a:xfrm>
            <a:off x="3059832" y="3075806"/>
            <a:ext cx="3293646" cy="400110"/>
            <a:chOff x="2987824" y="4459927"/>
            <a:chExt cx="3293646" cy="40011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557647" y="4459927"/>
              <a:ext cx="2723823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i="0" u="none" strike="noStrike" cap="none" normalizeH="0" baseline="0" dirty="0" smtClean="0">
                  <a:ln>
                    <a:noFill/>
                  </a:ln>
                  <a:effectLst/>
                  <a:latin typeface="Consolas" pitchFamily="49" charset="0"/>
                  <a:cs typeface="Arial" pitchFamily="34" charset="0"/>
                </a:rPr>
                <a:t>Set(5, 1, 2, 3, 4)</a:t>
              </a:r>
              <a:endParaRPr kumimoji="0" lang="nl-NL" altLang="nl-NL" sz="4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2987824" y="4623978"/>
              <a:ext cx="569823" cy="3600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ep 11"/>
          <p:cNvGrpSpPr/>
          <p:nvPr/>
        </p:nvGrpSpPr>
        <p:grpSpPr>
          <a:xfrm>
            <a:off x="3059832" y="1827569"/>
            <a:ext cx="3440951" cy="400110"/>
            <a:chOff x="3059832" y="4459927"/>
            <a:chExt cx="3440951" cy="400110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3635896" y="4459927"/>
              <a:ext cx="2864887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i="0" u="none" strike="noStrike" cap="none" normalizeH="0" baseline="0" dirty="0" smtClean="0">
                  <a:ln>
                    <a:noFill/>
                  </a:ln>
                  <a:effectLst/>
                  <a:latin typeface="Consolas" pitchFamily="49" charset="0"/>
                  <a:cs typeface="Arial" pitchFamily="34" charset="0"/>
                </a:rPr>
                <a:t>List(1, 2, 3, 4, 5)</a:t>
              </a:r>
              <a:endParaRPr kumimoji="0" lang="nl-NL" altLang="nl-NL" sz="4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Rechte verbindingslijn met pijl 13"/>
            <p:cNvCxnSpPr>
              <a:endCxn id="13" idx="1"/>
            </p:cNvCxnSpPr>
            <p:nvPr/>
          </p:nvCxnSpPr>
          <p:spPr>
            <a:xfrm>
              <a:off x="3059832" y="4587974"/>
              <a:ext cx="576064" cy="7200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3707904" y="4227934"/>
            <a:ext cx="889987" cy="862145"/>
            <a:chOff x="3059832" y="3997892"/>
            <a:chExt cx="889987" cy="86214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3059832" y="4459927"/>
              <a:ext cx="889987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i="0" u="none" strike="noStrike" cap="none" normalizeH="0" baseline="0" dirty="0" err="1" smtClean="0">
                  <a:ln>
                    <a:noFill/>
                  </a:ln>
                  <a:effectLst/>
                  <a:latin typeface="Consolas" pitchFamily="49" charset="0"/>
                  <a:cs typeface="Arial" pitchFamily="34" charset="0"/>
                </a:rPr>
                <a:t>false</a:t>
              </a:r>
              <a:endParaRPr kumimoji="0" lang="nl-NL" altLang="nl-NL" sz="4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3059832" y="3997892"/>
              <a:ext cx="144016" cy="4620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7714461" y="4227934"/>
            <a:ext cx="748923" cy="862145"/>
            <a:chOff x="3059832" y="3997892"/>
            <a:chExt cx="748923" cy="86214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059832" y="4459927"/>
              <a:ext cx="748923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i="0" u="none" strike="noStrike" cap="none" normalizeH="0" baseline="0" dirty="0" err="1" smtClean="0">
                  <a:ln>
                    <a:noFill/>
                  </a:ln>
                  <a:effectLst/>
                  <a:latin typeface="Consolas" pitchFamily="49" charset="0"/>
                  <a:cs typeface="Arial" pitchFamily="34" charset="0"/>
                </a:rPr>
                <a:t>true</a:t>
              </a:r>
              <a:endParaRPr kumimoji="0" lang="nl-NL" altLang="nl-NL" sz="4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Rechte verbindingslijn met pijl 30"/>
            <p:cNvCxnSpPr/>
            <p:nvPr/>
          </p:nvCxnSpPr>
          <p:spPr>
            <a:xfrm>
              <a:off x="3059832" y="3997892"/>
              <a:ext cx="144016" cy="4620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6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273344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for</a:t>
            </a:r>
            <a:r>
              <a:rPr lang="nl-NL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x &lt;- &lt;list&gt;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} </a:t>
            </a:r>
            <a:r>
              <a:rPr lang="nl-NL" sz="2400" dirty="0" err="1" smtClean="0">
                <a:latin typeface="Consolas" panose="020B0609020204030204" pitchFamily="49" charset="0"/>
              </a:rPr>
              <a:t>yield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&lt;iets&gt;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3053716"/>
            <a:ext cx="554461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List(1, 2, 3, 4, 5) </a:t>
            </a:r>
            <a:r>
              <a:rPr lang="nl-NL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NL" sz="2400" dirty="0" smtClean="0">
                <a:latin typeface="Consolas" panose="020B0609020204030204" pitchFamily="49" charset="0"/>
              </a:rPr>
              <a:t>List[Int]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1 </a:t>
            </a:r>
            <a:r>
              <a:rPr lang="nl-NL" sz="2400" dirty="0" err="1" smtClean="0">
                <a:latin typeface="Consolas" panose="020B0609020204030204" pitchFamily="49" charset="0"/>
              </a:rPr>
              <a:t>to</a:t>
            </a:r>
            <a:r>
              <a:rPr lang="nl-NL" sz="2400" dirty="0" smtClean="0">
                <a:latin typeface="Consolas" panose="020B0609020204030204" pitchFamily="49" charset="0"/>
              </a:rPr>
              <a:t> 5              </a:t>
            </a:r>
            <a:r>
              <a:rPr lang="nl-NL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NL" sz="2400" dirty="0" smtClean="0">
                <a:latin typeface="Consolas" panose="020B0609020204030204" pitchFamily="49" charset="0"/>
              </a:rPr>
              <a:t>Range</a:t>
            </a:r>
            <a:endParaRPr lang="nl-NL" sz="2400" dirty="0">
              <a:latin typeface="Consolas" panose="020B0609020204030204" pitchFamily="49" charset="0"/>
            </a:endParaRPr>
          </a:p>
          <a:p>
            <a:r>
              <a:rPr lang="nl-NL" sz="2400" dirty="0">
                <a:latin typeface="Consolas" panose="020B0609020204030204" pitchFamily="49" charset="0"/>
              </a:rPr>
              <a:t>                       </a:t>
            </a:r>
            <a:r>
              <a:rPr lang="nl-NL" sz="2400" dirty="0" err="1">
                <a:latin typeface="Consolas" panose="020B0609020204030204" pitchFamily="49" charset="0"/>
              </a:rPr>
              <a:t>Seq</a:t>
            </a:r>
            <a:r>
              <a:rPr lang="nl-NL" sz="2400" dirty="0">
                <a:latin typeface="Consolas" panose="020B0609020204030204" pitchFamily="49" charset="0"/>
              </a:rPr>
              <a:t>[Int</a:t>
            </a:r>
            <a:r>
              <a:rPr lang="nl-NL" sz="24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Set(1, 2, 3, 4, 5)  </a:t>
            </a:r>
            <a:r>
              <a:rPr lang="nl-NL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NL" sz="2400" dirty="0" smtClean="0">
                <a:latin typeface="Consolas" panose="020B0609020204030204" pitchFamily="49" charset="0"/>
              </a:rPr>
              <a:t>Set[Int]</a:t>
            </a:r>
            <a:endParaRPr lang="nl-NL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kstvak 8"/>
            <p:cNvSpPr txBox="1"/>
            <p:nvPr/>
          </p:nvSpPr>
          <p:spPr>
            <a:xfrm>
              <a:off x="323528" y="357504"/>
              <a:ext cx="8640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*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+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/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100.0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100.00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121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6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https://github.com/PM-RGO-FP-2024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r>
              <a:rPr lang="nl-NL" dirty="0" smtClean="0"/>
              <a:t>Deadline: </a:t>
            </a:r>
            <a:r>
              <a:rPr lang="nl-NL" dirty="0" smtClean="0"/>
              <a:t>14 </a:t>
            </a:r>
            <a:r>
              <a:rPr lang="nl-NL" dirty="0" smtClean="0"/>
              <a:t>juni 2024 9:00 uur</a:t>
            </a:r>
          </a:p>
          <a:p>
            <a:pPr lvl="1"/>
            <a:r>
              <a:rPr lang="nl-NL" dirty="0" smtClean="0"/>
              <a:t>Mail naar docent + gastdocent</a:t>
            </a:r>
          </a:p>
          <a:p>
            <a:pPr lvl="1"/>
            <a:r>
              <a:rPr lang="nl-NL" dirty="0" smtClean="0"/>
              <a:t>Inleveren in PDF formaat!!!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0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kstvak 8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*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+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/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100.0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100.00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121</a:t>
              </a:r>
            </a:p>
            <a:p>
              <a:endParaRPr lang="nl-NL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%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true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19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kstvak 8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Double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*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+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btwPercentage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/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100.0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prijsMetBtw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100.00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121</a:t>
              </a:r>
            </a:p>
            <a:p>
              <a:endParaRPr lang="nl-NL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getal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%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==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true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isEven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19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48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Itereren over lijsten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Transformeren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186808" cy="2963466"/>
          </a:xfrm>
        </p:spPr>
        <p:txBody>
          <a:bodyPr>
            <a:normAutofit/>
          </a:bodyPr>
          <a:lstStyle/>
          <a:p>
            <a:r>
              <a:rPr lang="nl-NL" dirty="0" smtClean="0"/>
              <a:t>Getallen </a:t>
            </a:r>
            <a:r>
              <a:rPr lang="nl-NL" dirty="0" smtClean="0">
                <a:sym typeface="Wingdings" panose="05000000000000000000" pitchFamily="2" charset="2"/>
              </a:rPr>
              <a:t> absolute waardes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Scores  </a:t>
            </a:r>
            <a:r>
              <a:rPr lang="nl-NL" dirty="0" err="1" smtClean="0">
                <a:sym typeface="Wingdings" panose="05000000000000000000" pitchFamily="2" charset="2"/>
              </a:rPr>
              <a:t>grades</a:t>
            </a: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Prijzen excl. BTW  prijzen incl. BTW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Filteren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498972" cy="2963466"/>
          </a:xfrm>
        </p:spPr>
        <p:txBody>
          <a:bodyPr/>
          <a:lstStyle/>
          <a:p>
            <a:r>
              <a:rPr lang="nl-NL" dirty="0" smtClean="0">
                <a:sym typeface="Wingdings" panose="05000000000000000000" pitchFamily="2" charset="2"/>
              </a:rPr>
              <a:t>Getallen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u="sng" dirty="0">
                <a:sym typeface="Wingdings" panose="05000000000000000000" pitchFamily="2" charset="2"/>
              </a:rPr>
              <a:t>alleen</a:t>
            </a:r>
            <a:r>
              <a:rPr lang="nl-NL" i="1" dirty="0">
                <a:sym typeface="Wingdings" panose="05000000000000000000" pitchFamily="2" charset="2"/>
              </a:rPr>
              <a:t> </a:t>
            </a:r>
            <a:r>
              <a:rPr lang="nl-NL" dirty="0">
                <a:sym typeface="Wingdings" panose="05000000000000000000" pitchFamily="2" charset="2"/>
              </a:rPr>
              <a:t>even </a:t>
            </a:r>
            <a:r>
              <a:rPr lang="nl-NL" dirty="0" smtClean="0">
                <a:sym typeface="Wingdings" panose="05000000000000000000" pitchFamily="2" charset="2"/>
              </a:rPr>
              <a:t>getallen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Scores  </a:t>
            </a:r>
            <a:r>
              <a:rPr lang="nl-NL" u="sng" dirty="0" smtClean="0">
                <a:sym typeface="Wingdings" panose="05000000000000000000" pitchFamily="2" charset="2"/>
              </a:rPr>
              <a:t>alleen</a:t>
            </a:r>
            <a:r>
              <a:rPr lang="nl-NL" dirty="0" smtClean="0">
                <a:sym typeface="Wingdings" panose="05000000000000000000" pitchFamily="2" charset="2"/>
              </a:rPr>
              <a:t> met </a:t>
            </a:r>
            <a:r>
              <a:rPr lang="nl-NL" dirty="0" err="1" smtClean="0">
                <a:sym typeface="Wingdings" panose="05000000000000000000" pitchFamily="2" charset="2"/>
              </a:rPr>
              <a:t>grade</a:t>
            </a:r>
            <a:r>
              <a:rPr lang="nl-NL" dirty="0" smtClean="0">
                <a:sym typeface="Wingdings" panose="05000000000000000000" pitchFamily="2" charset="2"/>
              </a:rPr>
              <a:t> B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Prijzen  </a:t>
            </a:r>
            <a:r>
              <a:rPr lang="nl-NL" u="sng" dirty="0" smtClean="0">
                <a:sym typeface="Wingdings" panose="05000000000000000000" pitchFamily="2" charset="2"/>
              </a:rPr>
              <a:t>alleen</a:t>
            </a:r>
            <a:r>
              <a:rPr lang="nl-NL" dirty="0" smtClean="0">
                <a:sym typeface="Wingdings" panose="05000000000000000000" pitchFamily="2" charset="2"/>
              </a:rPr>
              <a:t> “hoge” bedragen</a:t>
            </a:r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0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6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Itereren over lijsten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In imperatieve talen: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467544" y="1779660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u="sng" dirty="0" smtClean="0">
                <a:latin typeface="Consolas" panose="020B0609020204030204" pitchFamily="49" charset="0"/>
              </a:rPr>
              <a:t>Input:</a:t>
            </a:r>
            <a:r>
              <a:rPr lang="nl-NL" sz="2000" b="1" dirty="0" smtClean="0">
                <a:latin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</a:rPr>
              <a:t>een lijst met getallen</a:t>
            </a:r>
          </a:p>
          <a:p>
            <a:r>
              <a:rPr lang="nl-NL" sz="2000" b="1" u="sng" dirty="0" smtClean="0">
                <a:latin typeface="Consolas" panose="020B0609020204030204" pitchFamily="49" charset="0"/>
              </a:rPr>
              <a:t>Doel:</a:t>
            </a:r>
            <a:r>
              <a:rPr lang="nl-NL" sz="2000" b="1" dirty="0" smtClean="0">
                <a:latin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</a:rPr>
              <a:t>tel bij ieder getal 1 op</a:t>
            </a:r>
          </a:p>
          <a:p>
            <a:endParaRPr lang="nl-NL" sz="2000" b="1" dirty="0" smtClean="0">
              <a:latin typeface="Consolas" panose="020B0609020204030204" pitchFamily="49" charset="0"/>
            </a:endParaRPr>
          </a:p>
          <a:p>
            <a:r>
              <a:rPr lang="nl-NL" sz="2000" dirty="0" smtClean="0">
                <a:latin typeface="Consolas" panose="020B0609020204030204" pitchFamily="49" charset="0"/>
              </a:rPr>
              <a:t>Maak een lege lijst voor de resultaten</a:t>
            </a:r>
          </a:p>
          <a:p>
            <a:r>
              <a:rPr lang="nl-NL" sz="2000" b="1" dirty="0" err="1" smtClean="0">
                <a:latin typeface="Consolas" panose="020B0609020204030204" pitchFamily="49" charset="0"/>
              </a:rPr>
              <a:t>for</a:t>
            </a:r>
            <a:r>
              <a:rPr lang="nl-NL" sz="2000" b="1" dirty="0" smtClean="0">
                <a:latin typeface="Consolas" panose="020B0609020204030204" pitchFamily="49" charset="0"/>
              </a:rPr>
              <a:t> (i = 0; i &lt; </a:t>
            </a:r>
            <a:r>
              <a:rPr lang="nl-NL" sz="2000" b="1" dirty="0" err="1" smtClean="0">
                <a:latin typeface="Consolas" panose="020B0609020204030204" pitchFamily="49" charset="0"/>
              </a:rPr>
              <a:t>input.length</a:t>
            </a:r>
            <a:r>
              <a:rPr lang="nl-NL" sz="2000" b="1" dirty="0" smtClean="0">
                <a:latin typeface="Consolas" panose="020B0609020204030204" pitchFamily="49" charset="0"/>
              </a:rPr>
              <a:t>; i++)</a:t>
            </a:r>
          </a:p>
          <a:p>
            <a:r>
              <a:rPr lang="nl-NL" sz="2000" dirty="0">
                <a:latin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</a:rPr>
              <a:t>   x = input[i]</a:t>
            </a:r>
          </a:p>
          <a:p>
            <a:r>
              <a:rPr lang="nl-NL" sz="2000" dirty="0" smtClean="0">
                <a:latin typeface="Consolas" panose="020B0609020204030204" pitchFamily="49" charset="0"/>
              </a:rPr>
              <a:t>    y = x + 1</a:t>
            </a:r>
          </a:p>
          <a:p>
            <a:r>
              <a:rPr lang="nl-NL" sz="2000" dirty="0" smtClean="0">
                <a:latin typeface="Consolas" panose="020B0609020204030204" pitchFamily="49" charset="0"/>
              </a:rPr>
              <a:t>    voeg y toe aan resultaat lijst</a:t>
            </a:r>
          </a:p>
          <a:p>
            <a:r>
              <a:rPr lang="nl-NL" sz="20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nl-NL" sz="2000" b="1" dirty="0" smtClean="0">
                <a:latin typeface="Consolas" panose="020B0609020204030204" pitchFamily="49" charset="0"/>
              </a:rPr>
              <a:t>return</a:t>
            </a:r>
            <a:r>
              <a:rPr lang="nl-NL" sz="2000" dirty="0" smtClean="0">
                <a:latin typeface="Consolas" panose="020B0609020204030204" pitchFamily="49" charset="0"/>
              </a:rPr>
              <a:t> resultaat lijst</a:t>
            </a:r>
            <a:endParaRPr lang="nl-NL" sz="2000" dirty="0">
              <a:latin typeface="Consolas" panose="020B0609020204030204" pitchFamily="49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585947" y="2996247"/>
            <a:ext cx="201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Consolas" panose="020B0609020204030204" pitchFamily="49" charset="0"/>
              </a:rPr>
              <a:t>for</a:t>
            </a:r>
            <a:r>
              <a:rPr lang="nl-NL" sz="20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nl-NL" sz="2000" dirty="0">
                <a:latin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</a:rPr>
              <a:t> x &lt;- input</a:t>
            </a:r>
          </a:p>
          <a:p>
            <a:r>
              <a:rPr lang="nl-NL" sz="2000" dirty="0" smtClean="0">
                <a:latin typeface="Consolas" panose="020B0609020204030204" pitchFamily="49" charset="0"/>
              </a:rPr>
              <a:t>} </a:t>
            </a:r>
            <a:r>
              <a:rPr lang="nl-NL" sz="2000" dirty="0" err="1" smtClean="0">
                <a:latin typeface="Consolas" panose="020B0609020204030204" pitchFamily="49" charset="0"/>
              </a:rPr>
              <a:t>yield</a:t>
            </a:r>
            <a:r>
              <a:rPr lang="nl-NL" sz="2000" dirty="0" smtClean="0">
                <a:latin typeface="Consolas" panose="020B0609020204030204" pitchFamily="49" charset="0"/>
              </a:rPr>
              <a:t> x + 1</a:t>
            </a:r>
            <a:endParaRPr lang="nl-NL" sz="2000" dirty="0">
              <a:latin typeface="Consolas" panose="020B0609020204030204" pitchFamily="49" charset="0"/>
            </a:endParaRPr>
          </a:p>
        </p:txBody>
      </p:sp>
      <p:sp>
        <p:nvSpPr>
          <p:cNvPr id="6" name="Tijdelijke aanduiding voor inhoud 7"/>
          <p:cNvSpPr txBox="1">
            <a:spLocks/>
          </p:cNvSpPr>
          <p:nvPr/>
        </p:nvSpPr>
        <p:spPr>
          <a:xfrm>
            <a:off x="5148064" y="1203598"/>
            <a:ext cx="433806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In functionele talen: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79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6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4805</Words>
  <Application>Microsoft Office PowerPoint</Application>
  <PresentationFormat>Diavoorstelling (16:9)</PresentationFormat>
  <Paragraphs>1123</Paragraphs>
  <Slides>50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1" baseType="lpstr">
      <vt:lpstr>Kantoorthema</vt:lpstr>
      <vt:lpstr>Functioneel Programmeren Week 4 – Itereren over collecties</vt:lpstr>
      <vt:lpstr>Vorige les</vt:lpstr>
      <vt:lpstr>Vorige les</vt:lpstr>
      <vt:lpstr>Vorige les</vt:lpstr>
      <vt:lpstr>Vorige les</vt:lpstr>
      <vt:lpstr>Vorige les</vt:lpstr>
      <vt:lpstr>Vorige les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Itereren over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Filteren in lijsten</vt:lpstr>
      <vt:lpstr>Verschillende soorten collecties</vt:lpstr>
      <vt:lpstr>PowerPoint-presentatie</vt:lpstr>
      <vt:lpstr>Verschillende soorten collecties</vt:lpstr>
      <vt:lpstr>Samenvatting</vt:lpstr>
      <vt:lpstr>Practicum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 paradigma’s</dc:title>
  <dc:creator>Richard van Heest</dc:creator>
  <cp:lastModifiedBy>Richard van Heest</cp:lastModifiedBy>
  <cp:revision>108</cp:revision>
  <dcterms:created xsi:type="dcterms:W3CDTF">2023-09-19T20:36:40Z</dcterms:created>
  <dcterms:modified xsi:type="dcterms:W3CDTF">2024-06-07T10:08:41Z</dcterms:modified>
</cp:coreProperties>
</file>