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7" r:id="rId3"/>
    <p:sldId id="299" r:id="rId4"/>
    <p:sldId id="317" r:id="rId5"/>
    <p:sldId id="298" r:id="rId6"/>
    <p:sldId id="300" r:id="rId7"/>
    <p:sldId id="302" r:id="rId8"/>
    <p:sldId id="303" r:id="rId9"/>
    <p:sldId id="305" r:id="rId10"/>
    <p:sldId id="304" r:id="rId11"/>
    <p:sldId id="306" r:id="rId12"/>
    <p:sldId id="301" r:id="rId13"/>
    <p:sldId id="307" r:id="rId14"/>
    <p:sldId id="308" r:id="rId15"/>
    <p:sldId id="309" r:id="rId16"/>
    <p:sldId id="318" r:id="rId17"/>
    <p:sldId id="311" r:id="rId18"/>
    <p:sldId id="312" r:id="rId19"/>
    <p:sldId id="313" r:id="rId20"/>
    <p:sldId id="319" r:id="rId21"/>
    <p:sldId id="315" r:id="rId22"/>
    <p:sldId id="316" r:id="rId23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99BB"/>
    <a:srgbClr val="BC9457"/>
    <a:srgbClr val="A5C261"/>
    <a:srgbClr val="CC7833"/>
    <a:srgbClr val="B83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437" autoAdjust="0"/>
  </p:normalViewPr>
  <p:slideViewPr>
    <p:cSldViewPr>
      <p:cViewPr varScale="1">
        <p:scale>
          <a:sx n="87" d="100"/>
          <a:sy n="87" d="100"/>
        </p:scale>
        <p:origin x="-696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10F98-C55A-4B49-9E09-4077D491ED41}" type="datetimeFigureOut">
              <a:rPr lang="nl-NL" smtClean="0"/>
              <a:t>24-5-2024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768CA-A0F6-4DBB-9A05-5F14447419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8080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768CA-A0F6-4DBB-9A05-5F1444741938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6790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768CA-A0F6-4DBB-9A05-5F1444741938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1835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768CA-A0F6-4DBB-9A05-5F1444741938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183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24-5-2024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364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24-5-2024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825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24-5-2024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837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24-5-2024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417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24-5-2024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460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24-5-2024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658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24-5-2024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832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24-5-2024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826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24-5-2024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737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24-5-2024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065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24-5-2024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501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3712B-70D5-4497-8F19-95EEB133CD03}" type="datetimeFigureOut">
              <a:rPr lang="nl-NL" smtClean="0"/>
              <a:t>24-5-2024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651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M-RGO-FP-2024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Functioneel Programmeren</a:t>
            </a:r>
            <a:br>
              <a:rPr lang="nl-NL" dirty="0" smtClean="0"/>
            </a:br>
            <a:r>
              <a:rPr lang="nl-NL" dirty="0" smtClean="0"/>
              <a:t>Week 2 – Types &amp; Functies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nl-NL" dirty="0" smtClean="0"/>
              <a:t>Informatica – VWO 5</a:t>
            </a:r>
          </a:p>
          <a:p>
            <a:r>
              <a:rPr lang="nl-NL" sz="2000" dirty="0" smtClean="0"/>
              <a:t>24 mei 2024</a:t>
            </a:r>
            <a:endParaRPr lang="nl-NL" sz="2000" dirty="0" smtClean="0"/>
          </a:p>
        </p:txBody>
      </p:sp>
    </p:spTree>
    <p:extLst>
      <p:ext uri="{BB962C8B-B14F-4D97-AF65-F5344CB8AC3E}">
        <p14:creationId xmlns:p14="http://schemas.microsoft.com/office/powerpoint/2010/main" val="385458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Tuples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Een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is een verzameling van waarden van </a:t>
            </a:r>
            <a:r>
              <a:rPr lang="nl-NL" sz="2800" i="1" dirty="0" smtClean="0"/>
              <a:t>mogelijk verschillende</a:t>
            </a:r>
            <a:r>
              <a:rPr lang="nl-NL" sz="2800" dirty="0" smtClean="0"/>
              <a:t> types</a:t>
            </a:r>
          </a:p>
          <a:p>
            <a:r>
              <a:rPr lang="nl-NL" sz="2400" dirty="0" smtClean="0">
                <a:latin typeface="Consolas" panose="020B0609020204030204" pitchFamily="49" charset="0"/>
              </a:rPr>
              <a:t>(1, </a:t>
            </a:r>
            <a:r>
              <a:rPr lang="nl-NL" sz="2400" dirty="0" err="1" smtClean="0">
                <a:latin typeface="Consolas" panose="020B0609020204030204" pitchFamily="49" charset="0"/>
              </a:rPr>
              <a:t>false</a:t>
            </a:r>
            <a:r>
              <a:rPr lang="nl-NL" sz="2400" dirty="0" smtClean="0">
                <a:latin typeface="Consolas" panose="020B0609020204030204" pitchFamily="49" charset="0"/>
              </a:rPr>
              <a:t>, "abc")	: (Int, </a:t>
            </a:r>
            <a:r>
              <a:rPr lang="nl-NL" sz="2400" dirty="0" err="1" smtClean="0">
                <a:latin typeface="Consolas" panose="020B0609020204030204" pitchFamily="49" charset="0"/>
              </a:rPr>
              <a:t>Boolean</a:t>
            </a:r>
            <a:r>
              <a:rPr lang="nl-NL" sz="2400" dirty="0" smtClean="0">
                <a:latin typeface="Consolas" panose="020B0609020204030204" pitchFamily="49" charset="0"/>
              </a:rPr>
              <a:t>, String)</a:t>
            </a:r>
            <a:endParaRPr lang="nl-NL" sz="2800" dirty="0" smtClean="0">
              <a:latin typeface="Consolas" panose="020B0609020204030204" pitchFamily="49" charset="0"/>
            </a:endParaRPr>
          </a:p>
          <a:p>
            <a:r>
              <a:rPr lang="nl-NL" sz="2800" dirty="0" smtClean="0"/>
              <a:t>Het type van een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bepaald zowel de lengte (aantal elementen) als de volgorde waarin de elementen in het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zitten</a:t>
            </a:r>
            <a:endParaRPr lang="nl-NL" sz="2800" dirty="0"/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" name="Tekstvak 5"/>
            <p:cNvSpPr txBox="1"/>
            <p:nvPr/>
          </p:nvSpPr>
          <p:spPr>
            <a:xfrm>
              <a:off x="323528" y="357504"/>
              <a:ext cx="8640960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t1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true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false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       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: (Boolean, Boolean)</a:t>
              </a: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t2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true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false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: (Boolean,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Boolean, Boolean)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t3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1.0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abc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: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(Double, String)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t4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 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3.14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"1.4142"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))</a:t>
              </a:r>
            </a:p>
            <a:p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                     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: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(String, List[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], (Double, String))</a:t>
              </a:r>
            </a:p>
            <a:p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a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t3._1</a:t>
              </a: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b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t3._2</a:t>
              </a: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pi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t4._3._1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7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31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Tuples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Een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is een verzameling van waarden van </a:t>
            </a:r>
            <a:r>
              <a:rPr lang="nl-NL" sz="2800" i="1" dirty="0" smtClean="0"/>
              <a:t>mogelijk verschillende</a:t>
            </a:r>
            <a:r>
              <a:rPr lang="nl-NL" sz="2800" dirty="0" smtClean="0"/>
              <a:t> types</a:t>
            </a:r>
          </a:p>
          <a:p>
            <a:r>
              <a:rPr lang="nl-NL" sz="2400" dirty="0" smtClean="0">
                <a:latin typeface="Consolas" panose="020B0609020204030204" pitchFamily="49" charset="0"/>
              </a:rPr>
              <a:t>(1, </a:t>
            </a:r>
            <a:r>
              <a:rPr lang="nl-NL" sz="2400" dirty="0" err="1" smtClean="0">
                <a:latin typeface="Consolas" panose="020B0609020204030204" pitchFamily="49" charset="0"/>
              </a:rPr>
              <a:t>false</a:t>
            </a:r>
            <a:r>
              <a:rPr lang="nl-NL" sz="2400" dirty="0" smtClean="0">
                <a:latin typeface="Consolas" panose="020B0609020204030204" pitchFamily="49" charset="0"/>
              </a:rPr>
              <a:t>, "abc")	: (Int, </a:t>
            </a:r>
            <a:r>
              <a:rPr lang="nl-NL" sz="2400" dirty="0" err="1" smtClean="0">
                <a:latin typeface="Consolas" panose="020B0609020204030204" pitchFamily="49" charset="0"/>
              </a:rPr>
              <a:t>Boolean</a:t>
            </a:r>
            <a:r>
              <a:rPr lang="nl-NL" sz="2400" dirty="0" smtClean="0">
                <a:latin typeface="Consolas" panose="020B0609020204030204" pitchFamily="49" charset="0"/>
              </a:rPr>
              <a:t>, String)</a:t>
            </a:r>
            <a:endParaRPr lang="nl-NL" sz="2800" dirty="0" smtClean="0">
              <a:latin typeface="Consolas" panose="020B0609020204030204" pitchFamily="49" charset="0"/>
            </a:endParaRPr>
          </a:p>
          <a:p>
            <a:r>
              <a:rPr lang="nl-NL" sz="2800" dirty="0" smtClean="0"/>
              <a:t>Het type van een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bepaald zowel de lengte (aantal elementen) als de volgorde waarin de elementen in het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zitten</a:t>
            </a:r>
          </a:p>
          <a:p>
            <a:r>
              <a:rPr lang="nl-NL" dirty="0" smtClean="0">
                <a:solidFill>
                  <a:srgbClr val="FF0000"/>
                </a:solidFill>
              </a:rPr>
              <a:t>EXTRA: case class </a:t>
            </a:r>
            <a:r>
              <a:rPr lang="nl-NL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zie de reader</a:t>
            </a:r>
            <a:endParaRPr lang="nl-N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26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Functie types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Een functie neemt een waarde van een bepaald type en transformeert die in een waarde van hetzelfde of een ander type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def</a:t>
            </a:r>
            <a:r>
              <a:rPr lang="nl-NL" sz="2400" dirty="0" smtClean="0">
                <a:latin typeface="Consolas" panose="020B0609020204030204" pitchFamily="49" charset="0"/>
              </a:rPr>
              <a:t> dubbel(x: Int): Int = x + x</a:t>
            </a:r>
            <a:endParaRPr lang="nl-NL" sz="2800" dirty="0">
              <a:latin typeface="Consolas" panose="020B0609020204030204" pitchFamily="49" charset="0"/>
            </a:endParaRPr>
          </a:p>
        </p:txBody>
      </p:sp>
      <p:grpSp>
        <p:nvGrpSpPr>
          <p:cNvPr id="34" name="Groep 33"/>
          <p:cNvGrpSpPr/>
          <p:nvPr/>
        </p:nvGrpSpPr>
        <p:grpSpPr>
          <a:xfrm>
            <a:off x="877217" y="3003798"/>
            <a:ext cx="2110607" cy="1818784"/>
            <a:chOff x="877217" y="3003798"/>
            <a:chExt cx="2110607" cy="1818784"/>
          </a:xfrm>
        </p:grpSpPr>
        <p:sp>
          <p:nvSpPr>
            <p:cNvPr id="4" name="Tekstvak 3"/>
            <p:cNvSpPr txBox="1"/>
            <p:nvPr/>
          </p:nvSpPr>
          <p:spPr>
            <a:xfrm>
              <a:off x="877217" y="4453250"/>
              <a:ext cx="2110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Dit is een </a:t>
              </a:r>
              <a:r>
                <a:rPr lang="nl-NL" b="1" dirty="0" smtClean="0"/>
                <a:t>functie</a:t>
              </a:r>
              <a:r>
                <a:rPr lang="nl-NL" dirty="0" smtClean="0"/>
                <a:t>!!!</a:t>
              </a:r>
              <a:endParaRPr lang="nl-NL" dirty="0"/>
            </a:p>
          </p:txBody>
        </p:sp>
        <p:cxnSp>
          <p:nvCxnSpPr>
            <p:cNvPr id="9" name="Rechte verbindingslijn met pijl 8"/>
            <p:cNvCxnSpPr/>
            <p:nvPr/>
          </p:nvCxnSpPr>
          <p:spPr>
            <a:xfrm>
              <a:off x="1115616" y="3003798"/>
              <a:ext cx="0" cy="14494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Rechte verbindingslijn 15"/>
            <p:cNvCxnSpPr/>
            <p:nvPr/>
          </p:nvCxnSpPr>
          <p:spPr>
            <a:xfrm>
              <a:off x="877217" y="3003798"/>
              <a:ext cx="52643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ep 34"/>
          <p:cNvGrpSpPr/>
          <p:nvPr/>
        </p:nvGrpSpPr>
        <p:grpSpPr>
          <a:xfrm>
            <a:off x="1376600" y="3003798"/>
            <a:ext cx="2723951" cy="1449452"/>
            <a:chOff x="1376600" y="3003798"/>
            <a:chExt cx="2723951" cy="1449452"/>
          </a:xfrm>
        </p:grpSpPr>
        <p:sp>
          <p:nvSpPr>
            <p:cNvPr id="5" name="Tekstvak 4"/>
            <p:cNvSpPr txBox="1"/>
            <p:nvPr/>
          </p:nvSpPr>
          <p:spPr>
            <a:xfrm>
              <a:off x="1376600" y="4083918"/>
              <a:ext cx="272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Deze functie heet “dubbel”</a:t>
              </a:r>
              <a:endParaRPr lang="nl-NL" dirty="0"/>
            </a:p>
          </p:txBody>
        </p:sp>
        <p:cxnSp>
          <p:nvCxnSpPr>
            <p:cNvPr id="10" name="Rechte verbindingslijn met pijl 9"/>
            <p:cNvCxnSpPr/>
            <p:nvPr/>
          </p:nvCxnSpPr>
          <p:spPr>
            <a:xfrm>
              <a:off x="1979712" y="3003798"/>
              <a:ext cx="0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1547664" y="3003798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ep 35"/>
          <p:cNvGrpSpPr/>
          <p:nvPr/>
        </p:nvGrpSpPr>
        <p:grpSpPr>
          <a:xfrm>
            <a:off x="2652873" y="3003798"/>
            <a:ext cx="5217262" cy="1080120"/>
            <a:chOff x="2652873" y="3003798"/>
            <a:chExt cx="5217262" cy="1080120"/>
          </a:xfrm>
        </p:grpSpPr>
        <p:sp>
          <p:nvSpPr>
            <p:cNvPr id="6" name="Tekstvak 5"/>
            <p:cNvSpPr txBox="1"/>
            <p:nvPr/>
          </p:nvSpPr>
          <p:spPr>
            <a:xfrm>
              <a:off x="2652873" y="3714586"/>
              <a:ext cx="5217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De </a:t>
              </a:r>
              <a:r>
                <a:rPr lang="nl-NL" b="1" dirty="0" smtClean="0"/>
                <a:t>input</a:t>
              </a:r>
              <a:r>
                <a:rPr lang="nl-NL" dirty="0" smtClean="0"/>
                <a:t> van deze functie heet “x” en heeft type “Int”</a:t>
              </a:r>
              <a:endParaRPr lang="nl-NL" dirty="0"/>
            </a:p>
          </p:txBody>
        </p:sp>
        <p:cxnSp>
          <p:nvCxnSpPr>
            <p:cNvPr id="13" name="Rechte verbindingslijn met pijl 12"/>
            <p:cNvCxnSpPr/>
            <p:nvPr/>
          </p:nvCxnSpPr>
          <p:spPr>
            <a:xfrm>
              <a:off x="3203848" y="3003798"/>
              <a:ext cx="0" cy="7247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>
            <a:xfrm>
              <a:off x="2771800" y="3003798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ep 36"/>
          <p:cNvGrpSpPr/>
          <p:nvPr/>
        </p:nvGrpSpPr>
        <p:grpSpPr>
          <a:xfrm>
            <a:off x="3561807" y="3003798"/>
            <a:ext cx="4241289" cy="710788"/>
            <a:chOff x="3561807" y="3003798"/>
            <a:chExt cx="4241289" cy="710788"/>
          </a:xfrm>
        </p:grpSpPr>
        <p:sp>
          <p:nvSpPr>
            <p:cNvPr id="7" name="Tekstvak 6"/>
            <p:cNvSpPr txBox="1"/>
            <p:nvPr/>
          </p:nvSpPr>
          <p:spPr>
            <a:xfrm>
              <a:off x="3561807" y="3345254"/>
              <a:ext cx="4241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De </a:t>
              </a:r>
              <a:r>
                <a:rPr lang="nl-NL" b="1" dirty="0" smtClean="0"/>
                <a:t>output</a:t>
              </a:r>
              <a:r>
                <a:rPr lang="nl-NL" dirty="0" smtClean="0"/>
                <a:t> van deze functie heeft type “Int”</a:t>
              </a:r>
              <a:endParaRPr lang="nl-NL" dirty="0"/>
            </a:p>
          </p:txBody>
        </p:sp>
        <p:cxnSp>
          <p:nvCxnSpPr>
            <p:cNvPr id="23" name="Rechte verbindingslijn met pijl 22"/>
            <p:cNvCxnSpPr/>
            <p:nvPr/>
          </p:nvCxnSpPr>
          <p:spPr>
            <a:xfrm>
              <a:off x="4240003" y="3003798"/>
              <a:ext cx="0" cy="3623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Rechte verbindingslijn 23"/>
            <p:cNvCxnSpPr/>
            <p:nvPr/>
          </p:nvCxnSpPr>
          <p:spPr>
            <a:xfrm>
              <a:off x="3923928" y="3003798"/>
              <a:ext cx="79208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ep 37"/>
          <p:cNvGrpSpPr/>
          <p:nvPr/>
        </p:nvGrpSpPr>
        <p:grpSpPr>
          <a:xfrm>
            <a:off x="5076056" y="3003798"/>
            <a:ext cx="3286221" cy="383745"/>
            <a:chOff x="5076056" y="3003798"/>
            <a:chExt cx="3286221" cy="383745"/>
          </a:xfrm>
        </p:grpSpPr>
        <p:sp>
          <p:nvSpPr>
            <p:cNvPr id="29" name="Tekstvak 28"/>
            <p:cNvSpPr txBox="1"/>
            <p:nvPr/>
          </p:nvSpPr>
          <p:spPr>
            <a:xfrm>
              <a:off x="5076056" y="3018211"/>
              <a:ext cx="3286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De </a:t>
              </a:r>
              <a:r>
                <a:rPr lang="nl-NL" b="1" dirty="0" smtClean="0"/>
                <a:t>implementatie</a:t>
              </a:r>
              <a:r>
                <a:rPr lang="nl-NL" dirty="0" smtClean="0"/>
                <a:t> van de functie</a:t>
              </a:r>
              <a:endParaRPr lang="nl-NL" dirty="0"/>
            </a:p>
          </p:txBody>
        </p:sp>
        <p:cxnSp>
          <p:nvCxnSpPr>
            <p:cNvPr id="30" name="Rechte verbindingslijn 29"/>
            <p:cNvCxnSpPr/>
            <p:nvPr/>
          </p:nvCxnSpPr>
          <p:spPr>
            <a:xfrm>
              <a:off x="5292080" y="3003798"/>
              <a:ext cx="8640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kstvak 32"/>
          <p:cNvSpPr txBox="1"/>
          <p:nvPr/>
        </p:nvSpPr>
        <p:spPr>
          <a:xfrm>
            <a:off x="4211156" y="4097025"/>
            <a:ext cx="38900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800" dirty="0" smtClean="0"/>
              <a:t>Het </a:t>
            </a:r>
            <a:r>
              <a:rPr lang="nl-NL" sz="2800" b="1" dirty="0" smtClean="0"/>
              <a:t>type</a:t>
            </a:r>
            <a:r>
              <a:rPr lang="nl-NL" sz="2800" dirty="0" smtClean="0"/>
              <a:t> van de functie is</a:t>
            </a:r>
          </a:p>
          <a:p>
            <a:pPr algn="ctr"/>
            <a:r>
              <a:rPr lang="nl-NL" sz="2800" dirty="0" smtClean="0">
                <a:latin typeface="Consolas" panose="020B0609020204030204" pitchFamily="49" charset="0"/>
              </a:rPr>
              <a:t>Int =&gt; Int</a:t>
            </a:r>
            <a:endParaRPr lang="nl-NL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37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Functie types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err="1" smtClean="0">
                <a:latin typeface="Consolas" panose="020B0609020204030204" pitchFamily="49" charset="0"/>
              </a:rPr>
              <a:t>def</a:t>
            </a:r>
            <a:r>
              <a:rPr lang="nl-NL" sz="2400" dirty="0" smtClean="0">
                <a:latin typeface="Consolas" panose="020B0609020204030204" pitchFamily="49" charset="0"/>
              </a:rPr>
              <a:t> dubbel(x: Int): Int = x + x</a:t>
            </a:r>
          </a:p>
          <a:p>
            <a:pPr marL="1371600" lvl="3" indent="0">
              <a:buNone/>
            </a:pPr>
            <a:r>
              <a:rPr lang="nl-NL" sz="2400" dirty="0" smtClean="0">
                <a:latin typeface="Consolas" panose="020B0609020204030204" pitchFamily="49" charset="0"/>
              </a:rPr>
              <a:t>Int =&gt; Int</a:t>
            </a:r>
          </a:p>
          <a:p>
            <a:pPr marL="0" lvl="3" indent="0">
              <a:buNone/>
            </a:pPr>
            <a:endParaRPr lang="nl-NL" sz="2400" dirty="0" smtClean="0">
              <a:latin typeface="Consolas" panose="020B0609020204030204" pitchFamily="49" charset="0"/>
            </a:endParaRPr>
          </a:p>
          <a:p>
            <a:r>
              <a:rPr lang="nl-NL" sz="2400" dirty="0" err="1" smtClean="0">
                <a:latin typeface="Consolas" panose="020B0609020204030204" pitchFamily="49" charset="0"/>
              </a:rPr>
              <a:t>def</a:t>
            </a:r>
            <a:r>
              <a:rPr lang="nl-NL" sz="2400" dirty="0" smtClean="0">
                <a:latin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</a:rPr>
              <a:t>pyth</a:t>
            </a:r>
            <a:r>
              <a:rPr lang="nl-NL" sz="2400" dirty="0" smtClean="0">
                <a:latin typeface="Consolas" panose="020B0609020204030204" pitchFamily="49" charset="0"/>
              </a:rPr>
              <a:t>(x: Double, y: Double): Double = ???</a:t>
            </a:r>
            <a:endParaRPr lang="nl-NL" sz="2400" dirty="0"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nl-NL" sz="2400" dirty="0" smtClean="0">
                <a:latin typeface="Consolas" panose="020B0609020204030204" pitchFamily="49" charset="0"/>
              </a:rPr>
              <a:t>(Double, Double) </a:t>
            </a:r>
            <a:r>
              <a:rPr lang="nl-NL" sz="2400" dirty="0">
                <a:latin typeface="Consolas" panose="020B0609020204030204" pitchFamily="49" charset="0"/>
              </a:rPr>
              <a:t>=&gt; </a:t>
            </a:r>
            <a:r>
              <a:rPr lang="nl-NL" sz="2400" dirty="0" smtClean="0">
                <a:latin typeface="Consolas" panose="020B0609020204030204" pitchFamily="49" charset="0"/>
              </a:rPr>
              <a:t>Double</a:t>
            </a:r>
          </a:p>
          <a:p>
            <a:pPr marL="0" lvl="3" indent="0">
              <a:buNone/>
            </a:pPr>
            <a:endParaRPr lang="nl-NL" sz="2400" dirty="0" smtClean="0">
              <a:latin typeface="Consolas" panose="020B0609020204030204" pitchFamily="49" charset="0"/>
            </a:endParaRPr>
          </a:p>
          <a:p>
            <a:r>
              <a:rPr lang="nl-NL" sz="2400" dirty="0" err="1" smtClean="0">
                <a:latin typeface="Consolas" panose="020B0609020204030204" pitchFamily="49" charset="0"/>
              </a:rPr>
              <a:t>def</a:t>
            </a:r>
            <a:r>
              <a:rPr lang="nl-NL" sz="2400" dirty="0" smtClean="0">
                <a:latin typeface="Consolas" panose="020B0609020204030204" pitchFamily="49" charset="0"/>
              </a:rPr>
              <a:t> palindroom(s: String): </a:t>
            </a:r>
            <a:r>
              <a:rPr lang="nl-NL" sz="2400" dirty="0" err="1" smtClean="0">
                <a:latin typeface="Consolas" panose="020B0609020204030204" pitchFamily="49" charset="0"/>
              </a:rPr>
              <a:t>Boolean</a:t>
            </a:r>
            <a:r>
              <a:rPr lang="nl-NL" sz="2400" dirty="0" smtClean="0">
                <a:latin typeface="Consolas" panose="020B0609020204030204" pitchFamily="49" charset="0"/>
              </a:rPr>
              <a:t> = ???</a:t>
            </a:r>
            <a:endParaRPr lang="nl-NL" sz="2400" dirty="0"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nl-NL" sz="2400" dirty="0" smtClean="0">
                <a:latin typeface="Consolas" panose="020B0609020204030204" pitchFamily="49" charset="0"/>
              </a:rPr>
              <a:t>String </a:t>
            </a:r>
            <a:r>
              <a:rPr lang="nl-NL" sz="2400" dirty="0">
                <a:latin typeface="Consolas" panose="020B0609020204030204" pitchFamily="49" charset="0"/>
              </a:rPr>
              <a:t>=&gt; </a:t>
            </a:r>
            <a:r>
              <a:rPr lang="nl-NL" sz="2400" dirty="0" err="1" smtClean="0">
                <a:latin typeface="Consolas" panose="020B0609020204030204" pitchFamily="49" charset="0"/>
              </a:rPr>
              <a:t>Boolean</a:t>
            </a:r>
            <a:endParaRPr lang="nl-NL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35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Afgeleide types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Scala kan bijna alle types zelf afleiden uit de implementatie</a:t>
            </a:r>
          </a:p>
          <a:p>
            <a:r>
              <a:rPr lang="nl-NL" dirty="0" smtClean="0"/>
              <a:t>Alleen types in de functie input moeten expliciet worden opgegeven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63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Afgeleide types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Scala kan bijna alle types zelf afleiden uit de implementatie</a:t>
            </a:r>
          </a:p>
          <a:p>
            <a:r>
              <a:rPr lang="nl-NL" dirty="0" smtClean="0"/>
              <a:t>Alleen types in de functie input moeten expliciet worden opgegeven</a:t>
            </a:r>
            <a:endParaRPr lang="nl-NL" dirty="0"/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" name="Tekstvak 5"/>
            <p:cNvSpPr txBox="1"/>
            <p:nvPr/>
          </p:nvSpPr>
          <p:spPr>
            <a:xfrm>
              <a:off x="323528" y="357504"/>
              <a:ext cx="864096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add(x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y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 + y</a:t>
              </a:r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add(x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y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x +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y</a:t>
              </a:r>
              <a:endParaRPr lang="en-US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7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550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Afgeleide types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Scala kan bijna alle types zelf afleiden uit de implementatie</a:t>
            </a:r>
          </a:p>
          <a:p>
            <a:r>
              <a:rPr lang="nl-NL" dirty="0" smtClean="0"/>
              <a:t>Alleen types in de functie input moeten expliciet worden opgegeven</a:t>
            </a:r>
            <a:endParaRPr lang="nl-NL" dirty="0"/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" name="Tekstvak 5"/>
            <p:cNvSpPr txBox="1"/>
            <p:nvPr/>
          </p:nvSpPr>
          <p:spPr>
            <a:xfrm>
              <a:off x="323528" y="357504"/>
              <a:ext cx="864096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add(x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y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 + y</a:t>
              </a:r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add(x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y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x +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y</a:t>
              </a:r>
              <a:endParaRPr lang="en-US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7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7556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Generics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811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8" name="Groep 7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7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kstvak 5"/>
          <p:cNvSpPr txBox="1"/>
          <p:nvPr/>
        </p:nvSpPr>
        <p:spPr>
          <a:xfrm>
            <a:off x="323528" y="357504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nl-NL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nl-NL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 smtClean="0">
                <a:solidFill>
                  <a:srgbClr val="CC7833"/>
                </a:solidFill>
                <a:latin typeface="Consolas" panose="020B0609020204030204" pitchFamily="49" charset="0"/>
              </a:rPr>
              <a:t>def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length(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US" b="1" dirty="0" smtClean="0">
                <a:solidFill>
                  <a:srgbClr val="CC7833"/>
                </a:solidFill>
                <a:latin typeface="Consolas" panose="020B0609020204030204" pitchFamily="49" charset="0"/>
              </a:rPr>
              <a:t>: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List[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  <a:r>
              <a:rPr lang="en-US" b="1" dirty="0" smtClean="0">
                <a:solidFill>
                  <a:srgbClr val="CC7833"/>
                </a:solidFill>
                <a:latin typeface="Consolas" panose="020B0609020204030204" pitchFamily="49" charset="0"/>
              </a:rPr>
              <a:t>: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CC7833"/>
                </a:solidFill>
                <a:latin typeface="Consolas" panose="020B0609020204030204" pitchFamily="49" charset="0"/>
              </a:rPr>
              <a:t>=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???</a:t>
            </a:r>
          </a:p>
          <a:p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length(List(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3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// OK</a:t>
            </a:r>
            <a:endParaRPr lang="en-US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length(List(</a:t>
            </a:r>
            <a:r>
              <a:rPr lang="en-US" b="1" dirty="0" smtClean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 smtClean="0">
                <a:solidFill>
                  <a:srgbClr val="A5C261"/>
                </a:solidFill>
                <a:latin typeface="Consolas" panose="020B0609020204030204" pitchFamily="49" charset="0"/>
              </a:rPr>
              <a:t>abc</a:t>
            </a:r>
            <a:r>
              <a:rPr lang="en-US" b="1" dirty="0" smtClean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 smtClean="0">
                <a:solidFill>
                  <a:srgbClr val="A5C261"/>
                </a:solidFill>
                <a:latin typeface="Consolas" panose="020B0609020204030204" pitchFamily="49" charset="0"/>
              </a:rPr>
              <a:t>def</a:t>
            </a:r>
            <a:r>
              <a:rPr lang="en-US" b="1" dirty="0" smtClean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// ERROR</a:t>
            </a:r>
          </a:p>
          <a:p>
            <a:endParaRPr lang="en-US" b="1" dirty="0">
              <a:solidFill>
                <a:srgbClr val="BC9457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CC7833"/>
                </a:solidFill>
                <a:latin typeface="Consolas" panose="020B0609020204030204" pitchFamily="49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length(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List[String])</a:t>
            </a:r>
            <a:r>
              <a:rPr lang="en-US" b="1" dirty="0" smtClean="0">
                <a:solidFill>
                  <a:srgbClr val="CC7833"/>
                </a:solidFill>
                <a:latin typeface="Consolas" panose="020B0609020204030204" pitchFamily="49" charset="0"/>
              </a:rPr>
              <a:t>: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???</a:t>
            </a:r>
          </a:p>
          <a:p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length(List(</a:t>
            </a:r>
            <a:r>
              <a:rPr lang="en-US" b="1" dirty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5C261"/>
                </a:solidFill>
                <a:latin typeface="Consolas" panose="020B0609020204030204" pitchFamily="49" charset="0"/>
              </a:rPr>
              <a:t>abc</a:t>
            </a:r>
            <a:r>
              <a:rPr lang="en-US" b="1" dirty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5C261"/>
                </a:solidFill>
                <a:latin typeface="Consolas" panose="020B0609020204030204" pitchFamily="49" charset="0"/>
              </a:rPr>
              <a:t>def</a:t>
            </a:r>
            <a:r>
              <a:rPr lang="en-US" b="1" dirty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))  </a:t>
            </a:r>
            <a:r>
              <a:rPr lang="en-US" b="1" dirty="0">
                <a:solidFill>
                  <a:srgbClr val="BC9457"/>
                </a:solidFill>
                <a:latin typeface="Consolas" panose="020B0609020204030204" pitchFamily="49" charset="0"/>
              </a:rPr>
              <a:t>//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OK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length(List(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 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BC9457"/>
                </a:solidFill>
                <a:latin typeface="Consolas" panose="020B0609020204030204" pitchFamily="49" charset="0"/>
              </a:rPr>
              <a:t>ERROR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CC7833"/>
                </a:solidFill>
                <a:latin typeface="Consolas" panose="020B0609020204030204" pitchFamily="49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length[A](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List[A])</a:t>
            </a:r>
            <a:r>
              <a:rPr lang="en-US" b="1" dirty="0" smtClean="0">
                <a:solidFill>
                  <a:srgbClr val="CC7833"/>
                </a:solidFill>
                <a:latin typeface="Consolas" panose="020B0609020204030204" pitchFamily="49" charset="0"/>
              </a:rPr>
              <a:t>: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???</a:t>
            </a:r>
            <a:endParaRPr lang="en-US" b="1" dirty="0" smtClean="0">
              <a:solidFill>
                <a:srgbClr val="BC94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6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323528" y="357504"/>
            <a:ext cx="8640960" cy="4446494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323528" y="357504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nl-NL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nl-NL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CC7833"/>
                </a:solidFill>
                <a:latin typeface="Consolas" panose="020B0609020204030204" pitchFamily="49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length[A](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List[A])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???</a:t>
            </a:r>
          </a:p>
          <a:p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     // type	List[A] =&gt; </a:t>
            </a:r>
            <a:r>
              <a:rPr lang="en-US" b="1" dirty="0" err="1" smtClean="0">
                <a:solidFill>
                  <a:srgbClr val="BC9457"/>
                </a:solidFill>
                <a:latin typeface="Consolas" panose="020B0609020204030204" pitchFamily="49" charset="0"/>
              </a:rPr>
              <a:t>Int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length(List(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3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// OK</a:t>
            </a:r>
            <a:endParaRPr lang="en-US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length(List(</a:t>
            </a:r>
            <a:r>
              <a:rPr lang="en-US" b="1" dirty="0" smtClean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 smtClean="0">
                <a:solidFill>
                  <a:srgbClr val="A5C261"/>
                </a:solidFill>
                <a:latin typeface="Consolas" panose="020B0609020204030204" pitchFamily="49" charset="0"/>
              </a:rPr>
              <a:t>abc</a:t>
            </a:r>
            <a:r>
              <a:rPr lang="en-US" b="1" dirty="0" smtClean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 smtClean="0">
                <a:solidFill>
                  <a:srgbClr val="A5C261"/>
                </a:solidFill>
                <a:latin typeface="Consolas" panose="020B0609020204030204" pitchFamily="49" charset="0"/>
              </a:rPr>
              <a:t>def</a:t>
            </a:r>
            <a:r>
              <a:rPr lang="en-US" b="1" dirty="0" smtClean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// OK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length(List(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 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// OK</a:t>
            </a:r>
          </a:p>
          <a:p>
            <a:endParaRPr lang="en-US" b="1" dirty="0">
              <a:solidFill>
                <a:srgbClr val="BC9457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CC7833"/>
                </a:solidFill>
                <a:latin typeface="Consolas" panose="020B0609020204030204" pitchFamily="49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firstElement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[A](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List[A])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A 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???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BC9457"/>
                </a:solidFill>
                <a:latin typeface="Consolas" panose="020B0609020204030204" pitchFamily="49" charset="0"/>
              </a:rPr>
              <a:t>     // type	List[A] =&gt;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A</a:t>
            </a:r>
            <a:endParaRPr lang="en-US" b="1" dirty="0">
              <a:solidFill>
                <a:srgbClr val="BC9457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firstElement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(List(</a:t>
            </a:r>
            <a:r>
              <a:rPr lang="en-US" b="1" dirty="0">
                <a:solidFill>
                  <a:srgbClr val="6C99BB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6C99BB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6C99BB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))       </a:t>
            </a:r>
            <a:r>
              <a:rPr lang="en-US" b="1" dirty="0">
                <a:solidFill>
                  <a:srgbClr val="BC9457"/>
                </a:solidFill>
                <a:latin typeface="Consolas" panose="020B0609020204030204" pitchFamily="49" charset="0"/>
              </a:rPr>
              <a:t>// OK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firstElement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(List(</a:t>
            </a:r>
            <a:r>
              <a:rPr lang="en-US" b="1" dirty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5C261"/>
                </a:solidFill>
                <a:latin typeface="Consolas" panose="020B0609020204030204" pitchFamily="49" charset="0"/>
              </a:rPr>
              <a:t>abc</a:t>
            </a:r>
            <a:r>
              <a:rPr lang="en-US" b="1" dirty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5C261"/>
                </a:solidFill>
                <a:latin typeface="Consolas" panose="020B0609020204030204" pitchFamily="49" charset="0"/>
              </a:rPr>
              <a:t>def</a:t>
            </a:r>
            <a:r>
              <a:rPr lang="en-US" b="1" dirty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))  </a:t>
            </a:r>
            <a:r>
              <a:rPr lang="en-US" b="1" dirty="0">
                <a:solidFill>
                  <a:srgbClr val="BC9457"/>
                </a:solidFill>
                <a:latin typeface="Consolas" panose="020B0609020204030204" pitchFamily="49" charset="0"/>
              </a:rPr>
              <a:t>// OK</a:t>
            </a:r>
          </a:p>
          <a:p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firstElement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(List(</a:t>
            </a:r>
            <a:r>
              <a:rPr lang="en-US" b="1" dirty="0">
                <a:solidFill>
                  <a:srgbClr val="6C99BB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6C99BB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))   </a:t>
            </a:r>
            <a:r>
              <a:rPr lang="en-US" b="1" dirty="0">
                <a:solidFill>
                  <a:srgbClr val="BC9457"/>
                </a:solidFill>
                <a:latin typeface="Consolas" panose="020B0609020204030204" pitchFamily="49" charset="0"/>
              </a:rPr>
              <a:t>//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OK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 descr="https://upload.wikimedia.org/wikipedia/commons/thumb/3/39/Scala-full-color.svg/2560px-Scala-full-color.sv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" r="68307" b="11780"/>
          <a:stretch/>
        </p:blipFill>
        <p:spPr bwMode="auto">
          <a:xfrm>
            <a:off x="8325632" y="3903898"/>
            <a:ext cx="638856" cy="9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89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 en waarden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dirty="0" err="1" smtClean="0">
                <a:latin typeface="Consolas" panose="020B0609020204030204" pitchFamily="49" charset="0"/>
              </a:rPr>
              <a:t>Boolean</a:t>
            </a: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Int</a:t>
            </a: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Double</a:t>
            </a: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String</a:t>
            </a:r>
            <a:endParaRPr lang="nl-NL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2267744" y="1200151"/>
            <a:ext cx="662473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dirty="0" err="1" smtClean="0">
                <a:latin typeface="Consolas" panose="020B0609020204030204" pitchFamily="49" charset="0"/>
              </a:rPr>
              <a:t>true</a:t>
            </a:r>
            <a:r>
              <a:rPr lang="nl-NL" dirty="0" smtClean="0">
                <a:latin typeface="Consolas" panose="020B0609020204030204" pitchFamily="49" charset="0"/>
              </a:rPr>
              <a:t>, </a:t>
            </a:r>
            <a:r>
              <a:rPr lang="nl-NL" dirty="0" err="1" smtClean="0">
                <a:latin typeface="Consolas" panose="020B0609020204030204" pitchFamily="49" charset="0"/>
              </a:rPr>
              <a:t>false</a:t>
            </a: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0, 1, 2, -42, -122, …</a:t>
            </a: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0.0, 1.0, 0.5, -7.36, </a:t>
            </a:r>
            <a:r>
              <a:rPr lang="nl-NL" dirty="0" err="1" smtClean="0">
                <a:latin typeface="Consolas" panose="020B0609020204030204" pitchFamily="49" charset="0"/>
              </a:rPr>
              <a:t>math.pi</a:t>
            </a:r>
            <a:r>
              <a:rPr lang="nl-NL" dirty="0" smtClean="0">
                <a:latin typeface="Consolas" panose="020B0609020204030204" pitchFamily="49" charset="0"/>
              </a:rPr>
              <a:t>, …</a:t>
            </a: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"", "abc", "dit is een zin", … </a:t>
            </a:r>
            <a:endParaRPr lang="nl-N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87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8" name="Groep 7"/>
          <p:cNvGrpSpPr/>
          <p:nvPr/>
        </p:nvGrpSpPr>
        <p:grpSpPr>
          <a:xfrm>
            <a:off x="323528" y="357504"/>
            <a:ext cx="8640960" cy="4524315"/>
            <a:chOff x="323528" y="357504"/>
            <a:chExt cx="8640960" cy="4524315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" name="Tekstvak 5"/>
            <p:cNvSpPr txBox="1"/>
            <p:nvPr/>
          </p:nvSpPr>
          <p:spPr>
            <a:xfrm>
              <a:off x="323528" y="357504"/>
              <a:ext cx="864096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length[A](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xs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List[A])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???</a:t>
              </a:r>
            </a:p>
            <a:p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    // type	List[A] =&gt; 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Int</a:t>
              </a:r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length(List(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))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OK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length(List(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abc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))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OK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length(List(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true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))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OK</a:t>
              </a:r>
            </a:p>
            <a:p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firstElement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[A](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xs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List[A])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A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???</a:t>
              </a:r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    // type	List[A] =&gt;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A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firstElement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(List(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))      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OK</a:t>
              </a:r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firstElement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(List(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>
                  <a:solidFill>
                    <a:srgbClr val="A5C261"/>
                  </a:solidFill>
                  <a:latin typeface="Consolas" panose="020B0609020204030204" pitchFamily="49" charset="0"/>
                </a:rPr>
                <a:t>abc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>
                  <a:solidFill>
                    <a:srgbClr val="A5C261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)) 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OK</a:t>
              </a:r>
            </a:p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firstElement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(List(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true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))  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OK</a:t>
              </a:r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7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1228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Generics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Als het type van de List in de input van je functie niet uitmaakt, gebruik je daarvoor een </a:t>
            </a:r>
            <a:r>
              <a:rPr lang="nl-NL" b="1" dirty="0" err="1" smtClean="0"/>
              <a:t>generic</a:t>
            </a:r>
            <a:r>
              <a:rPr lang="nl-NL" dirty="0" smtClean="0"/>
              <a:t> type </a:t>
            </a:r>
            <a:r>
              <a:rPr lang="nl-NL" sz="2800" dirty="0" smtClean="0">
                <a:latin typeface="Consolas" panose="020B0609020204030204" pitchFamily="49" charset="0"/>
              </a:rPr>
              <a:t>List[A]</a:t>
            </a:r>
            <a:endParaRPr lang="nl-N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2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Practicum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https://github.com/PM-RGO-FP-2024</a:t>
            </a:r>
            <a:r>
              <a:rPr lang="nl-NL" dirty="0" smtClean="0">
                <a:hlinkClick r:id="rId2"/>
              </a:rPr>
              <a:t>/</a:t>
            </a:r>
            <a:endParaRPr lang="nl-NL" dirty="0"/>
          </a:p>
          <a:p>
            <a:r>
              <a:rPr lang="nl-NL" dirty="0" smtClean="0"/>
              <a:t>Deadline: 31 mei 2024 9:00 uur</a:t>
            </a:r>
          </a:p>
          <a:p>
            <a:pPr lvl="1"/>
            <a:r>
              <a:rPr lang="nl-NL" dirty="0" smtClean="0"/>
              <a:t>Mail naar docent + gastdocent</a:t>
            </a:r>
          </a:p>
          <a:p>
            <a:pPr lvl="1"/>
            <a:r>
              <a:rPr lang="nl-NL" dirty="0" smtClean="0"/>
              <a:t>Inleveren in PDF formaat!!!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747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 en waarden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dirty="0" err="1" smtClean="0">
                <a:latin typeface="Consolas" panose="020B0609020204030204" pitchFamily="49" charset="0"/>
              </a:rPr>
              <a:t>Boolean</a:t>
            </a: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Int</a:t>
            </a: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Double</a:t>
            </a: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String</a:t>
            </a:r>
            <a:endParaRPr lang="nl-NL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2267744" y="1200151"/>
            <a:ext cx="662473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dirty="0" err="1" smtClean="0">
                <a:latin typeface="Consolas" panose="020B0609020204030204" pitchFamily="49" charset="0"/>
              </a:rPr>
              <a:t>true</a:t>
            </a:r>
            <a:r>
              <a:rPr lang="nl-NL" dirty="0" smtClean="0">
                <a:latin typeface="Consolas" panose="020B0609020204030204" pitchFamily="49" charset="0"/>
              </a:rPr>
              <a:t>, </a:t>
            </a:r>
            <a:r>
              <a:rPr lang="nl-NL" dirty="0" err="1" smtClean="0">
                <a:latin typeface="Consolas" panose="020B0609020204030204" pitchFamily="49" charset="0"/>
              </a:rPr>
              <a:t>false</a:t>
            </a: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0, 1, 2, -42, -122, …</a:t>
            </a: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0.0, 1.0, 0.5, -7.36, </a:t>
            </a:r>
            <a:r>
              <a:rPr lang="nl-NL" dirty="0" err="1" smtClean="0">
                <a:latin typeface="Consolas" panose="020B0609020204030204" pitchFamily="49" charset="0"/>
              </a:rPr>
              <a:t>math.pi</a:t>
            </a:r>
            <a:r>
              <a:rPr lang="nl-NL" dirty="0" smtClean="0">
                <a:latin typeface="Consolas" panose="020B0609020204030204" pitchFamily="49" charset="0"/>
              </a:rPr>
              <a:t>, …</a:t>
            </a: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"", "abc", "dit is een zin", … </a:t>
            </a:r>
            <a:endParaRPr lang="nl-NL" dirty="0">
              <a:latin typeface="Consolas" panose="020B0609020204030204" pitchFamily="49" charset="0"/>
            </a:endParaRPr>
          </a:p>
        </p:txBody>
      </p:sp>
      <p:grpSp>
        <p:nvGrpSpPr>
          <p:cNvPr id="11" name="Groep 10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7" name="Rechthoek 6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10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kstvak 7"/>
          <p:cNvSpPr txBox="1"/>
          <p:nvPr/>
        </p:nvSpPr>
        <p:spPr>
          <a:xfrm>
            <a:off x="323528" y="357504"/>
            <a:ext cx="8640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nl-NL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nl-NL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CC7833"/>
                </a:solidFill>
                <a:latin typeface="Consolas" panose="020B0609020204030204" pitchFamily="49" charset="0"/>
              </a:rPr>
              <a:t>val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x 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1    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// : </a:t>
            </a:r>
            <a:r>
              <a:rPr lang="en-US" b="1" dirty="0" err="1" smtClean="0">
                <a:solidFill>
                  <a:srgbClr val="BC9457"/>
                </a:solidFill>
                <a:latin typeface="Consolas" panose="020B0609020204030204" pitchFamily="49" charset="0"/>
              </a:rPr>
              <a:t>Int</a:t>
            </a:r>
            <a:endParaRPr lang="en-US" b="1" dirty="0" smtClean="0">
              <a:solidFill>
                <a:srgbClr val="BC9457"/>
              </a:solidFill>
              <a:latin typeface="Consolas" panose="020B0609020204030204" pitchFamily="49" charset="0"/>
            </a:endParaRPr>
          </a:p>
          <a:p>
            <a:endParaRPr lang="en-US" b="1" dirty="0" smtClean="0">
              <a:solidFill>
                <a:srgbClr val="CC7833"/>
              </a:solidFill>
              <a:latin typeface="Consolas" panose="020B0609020204030204" pitchFamily="49" charset="0"/>
            </a:endParaRPr>
          </a:p>
          <a:p>
            <a:r>
              <a:rPr lang="en-US" b="1" dirty="0" err="1" smtClean="0">
                <a:solidFill>
                  <a:srgbClr val="CC7833"/>
                </a:solidFill>
                <a:latin typeface="Consolas" panose="020B0609020204030204" pitchFamily="49" charset="0"/>
              </a:rPr>
              <a:t>val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y 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1.0  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// : Double</a:t>
            </a:r>
          </a:p>
          <a:p>
            <a:endParaRPr lang="en-US" b="1" dirty="0" smtClean="0">
              <a:solidFill>
                <a:srgbClr val="CC7833"/>
              </a:solidFill>
              <a:latin typeface="Consolas" panose="020B0609020204030204" pitchFamily="49" charset="0"/>
            </a:endParaRPr>
          </a:p>
          <a:p>
            <a:r>
              <a:rPr lang="en-US" b="1" dirty="0" err="1" smtClean="0">
                <a:solidFill>
                  <a:srgbClr val="CC7833"/>
                </a:solidFill>
                <a:latin typeface="Consolas" panose="020B0609020204030204" pitchFamily="49" charset="0"/>
              </a:rPr>
              <a:t>val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z 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A5C261"/>
                </a:solidFill>
                <a:latin typeface="Consolas" panose="020B0609020204030204" pitchFamily="49" charset="0"/>
              </a:rPr>
              <a:t>"1.0"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// : String</a:t>
            </a:r>
          </a:p>
          <a:p>
            <a:endParaRPr lang="en-US" b="1" dirty="0" smtClean="0">
              <a:solidFill>
                <a:srgbClr val="BC9457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BC9457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1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 //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 type error</a:t>
            </a:r>
          </a:p>
          <a:p>
            <a:endParaRPr lang="en-US" b="1" dirty="0">
              <a:solidFill>
                <a:srgbClr val="BC9457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+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2.0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 // 1 </a:t>
            </a:r>
            <a:r>
              <a:rPr lang="en-US" b="1" dirty="0" err="1" smtClean="0">
                <a:solidFill>
                  <a:srgbClr val="BC945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wordt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olidFill>
                  <a:srgbClr val="BC945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geconverteerd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olidFill>
                  <a:srgbClr val="BC945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naar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olidFill>
                  <a:srgbClr val="BC945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een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Double</a:t>
            </a:r>
            <a:endParaRPr lang="en-US" dirty="0">
              <a:solidFill>
                <a:srgbClr val="BC94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08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 en waarden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dirty="0" err="1" smtClean="0">
                <a:latin typeface="Consolas" panose="020B0609020204030204" pitchFamily="49" charset="0"/>
              </a:rPr>
              <a:t>Boolean</a:t>
            </a: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Int</a:t>
            </a: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Double</a:t>
            </a: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String</a:t>
            </a:r>
            <a:endParaRPr lang="nl-NL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2267744" y="1200151"/>
            <a:ext cx="662473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dirty="0" err="1" smtClean="0">
                <a:latin typeface="Consolas" panose="020B0609020204030204" pitchFamily="49" charset="0"/>
              </a:rPr>
              <a:t>true</a:t>
            </a:r>
            <a:r>
              <a:rPr lang="nl-NL" dirty="0" smtClean="0">
                <a:latin typeface="Consolas" panose="020B0609020204030204" pitchFamily="49" charset="0"/>
              </a:rPr>
              <a:t>, </a:t>
            </a:r>
            <a:r>
              <a:rPr lang="nl-NL" dirty="0" err="1" smtClean="0">
                <a:latin typeface="Consolas" panose="020B0609020204030204" pitchFamily="49" charset="0"/>
              </a:rPr>
              <a:t>false</a:t>
            </a: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0, 1, 2, -42, -122, …</a:t>
            </a: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0.0, 1.0, 0.5, -7.36, </a:t>
            </a:r>
            <a:r>
              <a:rPr lang="nl-NL" dirty="0" err="1" smtClean="0">
                <a:latin typeface="Consolas" panose="020B0609020204030204" pitchFamily="49" charset="0"/>
              </a:rPr>
              <a:t>math.pi</a:t>
            </a:r>
            <a:r>
              <a:rPr lang="nl-NL" dirty="0" smtClean="0">
                <a:latin typeface="Consolas" panose="020B0609020204030204" pitchFamily="49" charset="0"/>
              </a:rPr>
              <a:t>, …</a:t>
            </a:r>
          </a:p>
          <a:p>
            <a:pPr marL="0" indent="0">
              <a:buNone/>
            </a:pPr>
            <a:endParaRPr lang="nl-NL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nsolas" panose="020B0609020204030204" pitchFamily="49" charset="0"/>
              </a:rPr>
              <a:t>"", "abc", "dit is een zin", … </a:t>
            </a:r>
            <a:endParaRPr lang="nl-NL" dirty="0">
              <a:latin typeface="Consolas" panose="020B0609020204030204" pitchFamily="49" charset="0"/>
            </a:endParaRPr>
          </a:p>
        </p:txBody>
      </p:sp>
      <p:grpSp>
        <p:nvGrpSpPr>
          <p:cNvPr id="3" name="Groep 2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grpSp>
          <p:nvGrpSpPr>
            <p:cNvPr id="11" name="Groep 10"/>
            <p:cNvGrpSpPr/>
            <p:nvPr/>
          </p:nvGrpSpPr>
          <p:grpSpPr>
            <a:xfrm>
              <a:off x="323528" y="357504"/>
              <a:ext cx="8640960" cy="4446494"/>
              <a:chOff x="323528" y="357504"/>
              <a:chExt cx="8640960" cy="4446494"/>
            </a:xfrm>
          </p:grpSpPr>
          <p:sp>
            <p:nvSpPr>
              <p:cNvPr id="7" name="Rechthoek 6"/>
              <p:cNvSpPr/>
              <p:nvPr/>
            </p:nvSpPr>
            <p:spPr>
              <a:xfrm>
                <a:off x="323528" y="357504"/>
                <a:ext cx="8640960" cy="4446494"/>
              </a:xfrm>
              <a:prstGeom prst="rect">
                <a:avLst/>
              </a:prstGeom>
              <a:solidFill>
                <a:schemeClr val="tx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pic>
            <p:nvPicPr>
              <p:cNvPr id="10" name="Picture 2" descr="https://upload.wikimedia.org/wikipedia/commons/thumb/3/39/Scala-full-color.svg/2560px-Scala-full-color.svg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7" r="68307" b="11780"/>
              <a:stretch/>
            </p:blipFill>
            <p:spPr bwMode="auto">
              <a:xfrm>
                <a:off x="8325632" y="3903898"/>
                <a:ext cx="638856" cy="900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kstvak 7"/>
            <p:cNvSpPr txBox="1"/>
            <p:nvPr/>
          </p:nvSpPr>
          <p:spPr>
            <a:xfrm>
              <a:off x="323528" y="357504"/>
              <a:ext cx="8640960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  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: 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Int</a:t>
              </a:r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y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1.0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: Double</a:t>
              </a:r>
            </a:p>
            <a:p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z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"1.0"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: String</a:t>
              </a: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+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 type error</a:t>
              </a:r>
            </a:p>
            <a:p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  <a:sym typeface="Wingdings" panose="05000000000000000000" pitchFamily="2" charset="2"/>
              </a:endParaRPr>
            </a:p>
            <a:p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1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+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2.0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  // 1 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wordt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geconverteerd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naar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een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Double</a:t>
              </a:r>
              <a:endParaRPr lang="en-US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7803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Lijsten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457200" y="1200151"/>
            <a:ext cx="8686800" cy="3394472"/>
          </a:xfrm>
        </p:spPr>
        <p:txBody>
          <a:bodyPr>
            <a:noAutofit/>
          </a:bodyPr>
          <a:lstStyle/>
          <a:p>
            <a:r>
              <a:rPr lang="nl-NL" sz="2800" dirty="0" smtClean="0"/>
              <a:t>Een </a:t>
            </a:r>
            <a:r>
              <a:rPr lang="nl-NL" sz="2400" dirty="0" smtClean="0">
                <a:latin typeface="Consolas" panose="020B0609020204030204" pitchFamily="49" charset="0"/>
              </a:rPr>
              <a:t>List</a:t>
            </a:r>
            <a:r>
              <a:rPr lang="nl-NL" sz="2800" dirty="0" smtClean="0"/>
              <a:t> is een verzameling waarden van </a:t>
            </a:r>
            <a:r>
              <a:rPr lang="nl-NL" sz="2800" b="1" dirty="0" smtClean="0"/>
              <a:t>hetzelfde</a:t>
            </a:r>
            <a:r>
              <a:rPr lang="nl-NL" sz="2800" dirty="0" smtClean="0"/>
              <a:t> type</a:t>
            </a:r>
          </a:p>
          <a:p>
            <a:pPr>
              <a:tabLst>
                <a:tab pos="5292725" algn="l"/>
              </a:tabLst>
            </a:pPr>
            <a:r>
              <a:rPr lang="nl-NL" sz="2400" dirty="0" smtClean="0">
                <a:latin typeface="Consolas" panose="020B0609020204030204" pitchFamily="49" charset="0"/>
              </a:rPr>
              <a:t>List(1, 2, 3)	: List[Int]</a:t>
            </a:r>
          </a:p>
          <a:p>
            <a:pPr>
              <a:tabLst>
                <a:tab pos="5292725" algn="l"/>
              </a:tabLst>
            </a:pPr>
            <a:r>
              <a:rPr lang="nl-NL" sz="2400" dirty="0" smtClean="0">
                <a:latin typeface="Consolas" panose="020B0609020204030204" pitchFamily="49" charset="0"/>
              </a:rPr>
              <a:t>List(</a:t>
            </a:r>
            <a:r>
              <a:rPr lang="nl-NL" sz="2400" dirty="0" err="1" smtClean="0">
                <a:latin typeface="Consolas" panose="020B0609020204030204" pitchFamily="49" charset="0"/>
              </a:rPr>
              <a:t>true</a:t>
            </a:r>
            <a:r>
              <a:rPr lang="nl-NL" sz="2400" dirty="0" smtClean="0">
                <a:latin typeface="Consolas" panose="020B0609020204030204" pitchFamily="49" charset="0"/>
              </a:rPr>
              <a:t>, </a:t>
            </a:r>
            <a:r>
              <a:rPr lang="nl-NL" sz="2400" dirty="0" err="1" smtClean="0">
                <a:latin typeface="Consolas" panose="020B0609020204030204" pitchFamily="49" charset="0"/>
              </a:rPr>
              <a:t>true</a:t>
            </a:r>
            <a:r>
              <a:rPr lang="nl-NL" sz="2400" dirty="0" smtClean="0">
                <a:latin typeface="Consolas" panose="020B0609020204030204" pitchFamily="49" charset="0"/>
              </a:rPr>
              <a:t>, </a:t>
            </a:r>
            <a:r>
              <a:rPr lang="nl-NL" sz="2400" dirty="0" err="1" smtClean="0">
                <a:latin typeface="Consolas" panose="020B0609020204030204" pitchFamily="49" charset="0"/>
              </a:rPr>
              <a:t>false</a:t>
            </a:r>
            <a:r>
              <a:rPr lang="nl-NL" sz="2400" dirty="0" smtClean="0">
                <a:latin typeface="Consolas" panose="020B0609020204030204" pitchFamily="49" charset="0"/>
              </a:rPr>
              <a:t>)	: List[</a:t>
            </a:r>
            <a:r>
              <a:rPr lang="nl-NL" sz="2400" dirty="0" err="1" smtClean="0">
                <a:latin typeface="Consolas" panose="020B0609020204030204" pitchFamily="49" charset="0"/>
              </a:rPr>
              <a:t>Boolean</a:t>
            </a:r>
            <a:r>
              <a:rPr lang="nl-NL" sz="2400" dirty="0" smtClean="0">
                <a:latin typeface="Consolas" panose="020B0609020204030204" pitchFamily="49" charset="0"/>
              </a:rPr>
              <a:t>]</a:t>
            </a:r>
          </a:p>
          <a:p>
            <a:pPr>
              <a:tabLst>
                <a:tab pos="5292725" algn="l"/>
              </a:tabLst>
            </a:pPr>
            <a:r>
              <a:rPr lang="nl-NL" sz="2400" dirty="0" smtClean="0">
                <a:latin typeface="Consolas" panose="020B0609020204030204" pitchFamily="49" charset="0"/>
              </a:rPr>
              <a:t>List("abc", "</a:t>
            </a:r>
            <a:r>
              <a:rPr lang="nl-NL" sz="2400" dirty="0" err="1" smtClean="0">
                <a:latin typeface="Consolas" panose="020B0609020204030204" pitchFamily="49" charset="0"/>
              </a:rPr>
              <a:t>def</a:t>
            </a:r>
            <a:r>
              <a:rPr lang="nl-NL" sz="2400" dirty="0" smtClean="0">
                <a:latin typeface="Consolas" panose="020B0609020204030204" pitchFamily="49" charset="0"/>
              </a:rPr>
              <a:t>")	: List[String]</a:t>
            </a:r>
          </a:p>
          <a:p>
            <a:pPr>
              <a:tabLst>
                <a:tab pos="5292725" algn="l"/>
              </a:tabLst>
            </a:pPr>
            <a:r>
              <a:rPr lang="nl-NL" sz="2400" dirty="0" smtClean="0">
                <a:latin typeface="Consolas" panose="020B0609020204030204" pitchFamily="49" charset="0"/>
              </a:rPr>
              <a:t>List(List(1, 2), List(3))	: List[List[Int]</a:t>
            </a:r>
            <a:endParaRPr lang="nl-NL" sz="2800" dirty="0" smtClean="0">
              <a:latin typeface="Consolas" panose="020B0609020204030204" pitchFamily="49" charset="0"/>
            </a:endParaRPr>
          </a:p>
          <a:p>
            <a:pPr>
              <a:tabLst>
                <a:tab pos="5292725" algn="l"/>
              </a:tabLst>
            </a:pPr>
            <a:r>
              <a:rPr lang="nl-NL" sz="2800" dirty="0" smtClean="0"/>
              <a:t>Het type van een lijst zegt niets over de </a:t>
            </a:r>
            <a:r>
              <a:rPr lang="nl-NL" sz="2800" b="1" dirty="0" smtClean="0"/>
              <a:t>lengte</a:t>
            </a:r>
            <a:r>
              <a:rPr lang="nl-NL" sz="2800" dirty="0" smtClean="0"/>
              <a:t> van de lijst of over de volgorde van de elementen</a:t>
            </a:r>
          </a:p>
        </p:txBody>
      </p:sp>
    </p:spTree>
    <p:extLst>
      <p:ext uri="{BB962C8B-B14F-4D97-AF65-F5344CB8AC3E}">
        <p14:creationId xmlns:p14="http://schemas.microsoft.com/office/powerpoint/2010/main" val="245843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Tuples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Een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is een verzameling van waarden van </a:t>
            </a:r>
            <a:r>
              <a:rPr lang="nl-NL" sz="2800" i="1" dirty="0" smtClean="0"/>
              <a:t>mogelijk verschillende</a:t>
            </a:r>
            <a:r>
              <a:rPr lang="nl-NL" sz="2800" dirty="0" smtClean="0"/>
              <a:t> types</a:t>
            </a:r>
          </a:p>
          <a:p>
            <a:r>
              <a:rPr lang="nl-NL" sz="2400" dirty="0" smtClean="0">
                <a:latin typeface="Consolas" panose="020B0609020204030204" pitchFamily="49" charset="0"/>
              </a:rPr>
              <a:t>(1, </a:t>
            </a:r>
            <a:r>
              <a:rPr lang="nl-NL" sz="2400" dirty="0" err="1" smtClean="0">
                <a:latin typeface="Consolas" panose="020B0609020204030204" pitchFamily="49" charset="0"/>
              </a:rPr>
              <a:t>false</a:t>
            </a:r>
            <a:r>
              <a:rPr lang="nl-NL" sz="2400" dirty="0" smtClean="0">
                <a:latin typeface="Consolas" panose="020B0609020204030204" pitchFamily="49" charset="0"/>
              </a:rPr>
              <a:t>, "abc")	: (Int, </a:t>
            </a:r>
            <a:r>
              <a:rPr lang="nl-NL" sz="2400" dirty="0" err="1" smtClean="0">
                <a:latin typeface="Consolas" panose="020B0609020204030204" pitchFamily="49" charset="0"/>
              </a:rPr>
              <a:t>Boolean</a:t>
            </a:r>
            <a:r>
              <a:rPr lang="nl-NL" sz="2400" dirty="0" smtClean="0">
                <a:latin typeface="Consolas" panose="020B0609020204030204" pitchFamily="49" charset="0"/>
              </a:rPr>
              <a:t>, String)</a:t>
            </a:r>
            <a:endParaRPr lang="nl-NL" sz="2800" dirty="0" smtClean="0">
              <a:latin typeface="Consolas" panose="020B0609020204030204" pitchFamily="49" charset="0"/>
            </a:endParaRPr>
          </a:p>
          <a:p>
            <a:r>
              <a:rPr lang="nl-NL" sz="2800" dirty="0" smtClean="0"/>
              <a:t>Het type van een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bepaald zowel de lengte (aantal elementen) als de volgorde waarin de elementen in het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zitten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09624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Tuples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Een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is een verzameling van waarden van </a:t>
            </a:r>
            <a:r>
              <a:rPr lang="nl-NL" sz="2800" i="1" dirty="0" smtClean="0"/>
              <a:t>mogelijk verschillende</a:t>
            </a:r>
            <a:r>
              <a:rPr lang="nl-NL" sz="2800" dirty="0" smtClean="0"/>
              <a:t> types</a:t>
            </a:r>
          </a:p>
          <a:p>
            <a:r>
              <a:rPr lang="nl-NL" sz="2400" dirty="0" smtClean="0">
                <a:latin typeface="Consolas" panose="020B0609020204030204" pitchFamily="49" charset="0"/>
              </a:rPr>
              <a:t>(1, </a:t>
            </a:r>
            <a:r>
              <a:rPr lang="nl-NL" sz="2400" dirty="0" err="1" smtClean="0">
                <a:latin typeface="Consolas" panose="020B0609020204030204" pitchFamily="49" charset="0"/>
              </a:rPr>
              <a:t>false</a:t>
            </a:r>
            <a:r>
              <a:rPr lang="nl-NL" sz="2400" dirty="0" smtClean="0">
                <a:latin typeface="Consolas" panose="020B0609020204030204" pitchFamily="49" charset="0"/>
              </a:rPr>
              <a:t>, "abc")	: (Int, </a:t>
            </a:r>
            <a:r>
              <a:rPr lang="nl-NL" sz="2400" dirty="0" err="1" smtClean="0">
                <a:latin typeface="Consolas" panose="020B0609020204030204" pitchFamily="49" charset="0"/>
              </a:rPr>
              <a:t>Boolean</a:t>
            </a:r>
            <a:r>
              <a:rPr lang="nl-NL" sz="2400" dirty="0" smtClean="0">
                <a:latin typeface="Consolas" panose="020B0609020204030204" pitchFamily="49" charset="0"/>
              </a:rPr>
              <a:t>, String)</a:t>
            </a:r>
            <a:endParaRPr lang="nl-NL" sz="2800" dirty="0" smtClean="0">
              <a:latin typeface="Consolas" panose="020B0609020204030204" pitchFamily="49" charset="0"/>
            </a:endParaRPr>
          </a:p>
          <a:p>
            <a:r>
              <a:rPr lang="nl-NL" sz="2800" dirty="0" smtClean="0"/>
              <a:t>Het type van een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bepaald zowel de lengte (aantal elementen) als de volgorde waarin de elementen in het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zitten</a:t>
            </a:r>
            <a:endParaRPr lang="nl-NL" sz="2800" dirty="0"/>
          </a:p>
        </p:txBody>
      </p:sp>
      <p:grpSp>
        <p:nvGrpSpPr>
          <p:cNvPr id="8" name="Groep 7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7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kstvak 5"/>
          <p:cNvSpPr txBox="1"/>
          <p:nvPr/>
        </p:nvSpPr>
        <p:spPr>
          <a:xfrm>
            <a:off x="323528" y="357504"/>
            <a:ext cx="8640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nl-NL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nl-NL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CC7833"/>
                </a:solidFill>
                <a:latin typeface="Consolas" panose="020B0609020204030204" pitchFamily="49" charset="0"/>
              </a:rPr>
              <a:t>val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t1 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 false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          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// : (Boolean, Boolean)</a:t>
            </a:r>
          </a:p>
          <a:p>
            <a:endParaRPr lang="en-US" b="1" dirty="0" smtClean="0">
              <a:solidFill>
                <a:srgbClr val="BC9457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CC7833"/>
                </a:solidFill>
                <a:latin typeface="Consolas" panose="020B0609020204030204" pitchFamily="49" charset="0"/>
              </a:rPr>
              <a:t>val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t2 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C99BB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6C99BB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 false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BC9457"/>
                </a:solidFill>
                <a:latin typeface="Consolas" panose="020B0609020204030204" pitchFamily="49" charset="0"/>
              </a:rPr>
              <a:t>: (Boolean,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Boolean, Boolean)</a:t>
            </a:r>
            <a:endParaRPr lang="en-US" b="1" dirty="0">
              <a:solidFill>
                <a:srgbClr val="BC9457"/>
              </a:solidFill>
              <a:latin typeface="Consolas" panose="020B0609020204030204" pitchFamily="49" charset="0"/>
            </a:endParaRPr>
          </a:p>
          <a:p>
            <a:endParaRPr lang="en-US" b="1" dirty="0" smtClean="0">
              <a:solidFill>
                <a:srgbClr val="BC9457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CC7833"/>
                </a:solidFill>
                <a:latin typeface="Consolas" panose="020B0609020204030204" pitchFamily="49" charset="0"/>
              </a:rPr>
              <a:t>val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t3 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1.0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 smtClean="0">
                <a:solidFill>
                  <a:srgbClr val="A5C261"/>
                </a:solidFill>
                <a:latin typeface="Consolas" panose="020B0609020204030204" pitchFamily="49" charset="0"/>
              </a:rPr>
              <a:t>abc</a:t>
            </a:r>
            <a:r>
              <a:rPr lang="en-US" b="1" dirty="0" smtClean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BC9457"/>
                </a:solidFill>
                <a:latin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(Double, String)</a:t>
            </a:r>
            <a:endParaRPr lang="en-US" b="1" dirty="0">
              <a:solidFill>
                <a:srgbClr val="BC9457"/>
              </a:solidFill>
              <a:latin typeface="Consolas" panose="020B0609020204030204" pitchFamily="49" charset="0"/>
            </a:endParaRPr>
          </a:p>
          <a:p>
            <a:endParaRPr lang="en-US" b="1" dirty="0" smtClean="0">
              <a:solidFill>
                <a:srgbClr val="BC9457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CC7833"/>
                </a:solidFill>
                <a:latin typeface="Consolas" panose="020B0609020204030204" pitchFamily="49" charset="0"/>
              </a:rPr>
              <a:t>val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t4 </a:t>
            </a:r>
            <a:r>
              <a:rPr lang="en-US" b="1" dirty="0">
                <a:solidFill>
                  <a:srgbClr val="CC7833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 smtClean="0">
                <a:solidFill>
                  <a:srgbClr val="A5C261"/>
                </a:solidFill>
                <a:latin typeface="Consolas" panose="020B0609020204030204" pitchFamily="49" charset="0"/>
              </a:rPr>
              <a:t>def</a:t>
            </a:r>
            <a:r>
              <a:rPr lang="en-US" b="1" dirty="0" smtClean="0">
                <a:solidFill>
                  <a:srgbClr val="A5C261"/>
                </a:solidFill>
                <a:latin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List(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3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), (</a:t>
            </a:r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3.14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rgbClr val="A5C261"/>
                </a:solidFill>
                <a:latin typeface="Consolas" panose="020B0609020204030204" pitchFamily="49" charset="0"/>
              </a:rPr>
              <a:t>"1.4142"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b="1" dirty="0" smtClean="0">
                <a:solidFill>
                  <a:srgbClr val="6C99BB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BC9457"/>
                </a:solidFill>
                <a:latin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BC9457"/>
                </a:solidFill>
                <a:latin typeface="Consolas" panose="020B0609020204030204" pitchFamily="49" charset="0"/>
              </a:rPr>
              <a:t>???</a:t>
            </a:r>
            <a:endParaRPr lang="en-US" b="1" dirty="0">
              <a:solidFill>
                <a:srgbClr val="BC94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2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Tuples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Een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is een verzameling van waarden van </a:t>
            </a:r>
            <a:r>
              <a:rPr lang="nl-NL" sz="2800" i="1" dirty="0" smtClean="0"/>
              <a:t>mogelijk verschillende</a:t>
            </a:r>
            <a:r>
              <a:rPr lang="nl-NL" sz="2800" dirty="0" smtClean="0"/>
              <a:t> types</a:t>
            </a:r>
          </a:p>
          <a:p>
            <a:r>
              <a:rPr lang="nl-NL" sz="2400" dirty="0" smtClean="0">
                <a:latin typeface="Consolas" panose="020B0609020204030204" pitchFamily="49" charset="0"/>
              </a:rPr>
              <a:t>(1, </a:t>
            </a:r>
            <a:r>
              <a:rPr lang="nl-NL" sz="2400" dirty="0" err="1" smtClean="0">
                <a:latin typeface="Consolas" panose="020B0609020204030204" pitchFamily="49" charset="0"/>
              </a:rPr>
              <a:t>false</a:t>
            </a:r>
            <a:r>
              <a:rPr lang="nl-NL" sz="2400" dirty="0" smtClean="0">
                <a:latin typeface="Consolas" panose="020B0609020204030204" pitchFamily="49" charset="0"/>
              </a:rPr>
              <a:t>, "abc")	: (Int, </a:t>
            </a:r>
            <a:r>
              <a:rPr lang="nl-NL" sz="2400" dirty="0" err="1" smtClean="0">
                <a:latin typeface="Consolas" panose="020B0609020204030204" pitchFamily="49" charset="0"/>
              </a:rPr>
              <a:t>Boolean</a:t>
            </a:r>
            <a:r>
              <a:rPr lang="nl-NL" sz="2400" dirty="0" smtClean="0">
                <a:latin typeface="Consolas" panose="020B0609020204030204" pitchFamily="49" charset="0"/>
              </a:rPr>
              <a:t>, String)</a:t>
            </a:r>
            <a:endParaRPr lang="nl-NL" sz="2800" dirty="0" smtClean="0">
              <a:latin typeface="Consolas" panose="020B0609020204030204" pitchFamily="49" charset="0"/>
            </a:endParaRPr>
          </a:p>
          <a:p>
            <a:r>
              <a:rPr lang="nl-NL" sz="2800" dirty="0" smtClean="0"/>
              <a:t>Het type van een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bepaald zowel de lengte (aantal elementen) als de volgorde waarin de elementen in het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zitten</a:t>
            </a:r>
            <a:endParaRPr lang="nl-NL" sz="2800" dirty="0"/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" name="Tekstvak 5"/>
            <p:cNvSpPr txBox="1"/>
            <p:nvPr/>
          </p:nvSpPr>
          <p:spPr>
            <a:xfrm>
              <a:off x="323528" y="357504"/>
              <a:ext cx="864096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t1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true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false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       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: (Boolean, Boolean)</a:t>
              </a: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t2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true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false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: (Boolean,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Boolean, Boolean)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t3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1.0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abc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: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(Double, String)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t4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 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3.14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"1.4142"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))</a:t>
              </a:r>
            </a:p>
            <a:p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                     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: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(String, List[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], (Double, String))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7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6563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Tuples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Een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is een verzameling van waarden van </a:t>
            </a:r>
            <a:r>
              <a:rPr lang="nl-NL" sz="2800" i="1" dirty="0" smtClean="0"/>
              <a:t>mogelijk verschillende</a:t>
            </a:r>
            <a:r>
              <a:rPr lang="nl-NL" sz="2800" dirty="0" smtClean="0"/>
              <a:t> types</a:t>
            </a:r>
          </a:p>
          <a:p>
            <a:r>
              <a:rPr lang="nl-NL" sz="2400" dirty="0" smtClean="0">
                <a:latin typeface="Consolas" panose="020B0609020204030204" pitchFamily="49" charset="0"/>
              </a:rPr>
              <a:t>(1, </a:t>
            </a:r>
            <a:r>
              <a:rPr lang="nl-NL" sz="2400" dirty="0" err="1" smtClean="0">
                <a:latin typeface="Consolas" panose="020B0609020204030204" pitchFamily="49" charset="0"/>
              </a:rPr>
              <a:t>false</a:t>
            </a:r>
            <a:r>
              <a:rPr lang="nl-NL" sz="2400" dirty="0" smtClean="0">
                <a:latin typeface="Consolas" panose="020B0609020204030204" pitchFamily="49" charset="0"/>
              </a:rPr>
              <a:t>, "abc")	: (Int, </a:t>
            </a:r>
            <a:r>
              <a:rPr lang="nl-NL" sz="2400" dirty="0" err="1" smtClean="0">
                <a:latin typeface="Consolas" panose="020B0609020204030204" pitchFamily="49" charset="0"/>
              </a:rPr>
              <a:t>Boolean</a:t>
            </a:r>
            <a:r>
              <a:rPr lang="nl-NL" sz="2400" dirty="0" smtClean="0">
                <a:latin typeface="Consolas" panose="020B0609020204030204" pitchFamily="49" charset="0"/>
              </a:rPr>
              <a:t>, String)</a:t>
            </a:r>
            <a:endParaRPr lang="nl-NL" sz="2800" dirty="0" smtClean="0">
              <a:latin typeface="Consolas" panose="020B0609020204030204" pitchFamily="49" charset="0"/>
            </a:endParaRPr>
          </a:p>
          <a:p>
            <a:r>
              <a:rPr lang="nl-NL" sz="2800" dirty="0" smtClean="0"/>
              <a:t>Het type van een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bepaald zowel de lengte (aantal elementen) als de volgorde waarin de elementen in het </a:t>
            </a: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r>
              <a:rPr lang="nl-NL" sz="2800" dirty="0" smtClean="0"/>
              <a:t> zitten</a:t>
            </a:r>
            <a:endParaRPr lang="nl-NL" sz="2800" dirty="0"/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" name="Tekstvak 5"/>
            <p:cNvSpPr txBox="1"/>
            <p:nvPr/>
          </p:nvSpPr>
          <p:spPr>
            <a:xfrm>
              <a:off x="323528" y="357504"/>
              <a:ext cx="8640960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t1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true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false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       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: (Boolean, Boolean)</a:t>
              </a: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t2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true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false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: (Boolean,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Boolean, Boolean)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t3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1.0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abc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: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(Double, String)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t4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List(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), 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3.14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"1.4142"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))</a:t>
              </a:r>
            </a:p>
            <a:p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                       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: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(String, List[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], (Double, String))</a:t>
              </a:r>
            </a:p>
            <a:p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a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t3._1</a:t>
              </a: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b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t3._2</a:t>
              </a: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val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pi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???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7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670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10068</TotalTime>
  <Words>1119</Words>
  <Application>Microsoft Office PowerPoint</Application>
  <PresentationFormat>Diavoorstelling (16:9)</PresentationFormat>
  <Paragraphs>262</Paragraphs>
  <Slides>22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3" baseType="lpstr">
      <vt:lpstr>Kantoorthema</vt:lpstr>
      <vt:lpstr>Functioneel Programmeren Week 2 – Types &amp; Functies</vt:lpstr>
      <vt:lpstr>Types en waarden</vt:lpstr>
      <vt:lpstr>Types en waarden</vt:lpstr>
      <vt:lpstr>Types en waarden</vt:lpstr>
      <vt:lpstr>Lijsten</vt:lpstr>
      <vt:lpstr>Tuples</vt:lpstr>
      <vt:lpstr>Tuples</vt:lpstr>
      <vt:lpstr>Tuples</vt:lpstr>
      <vt:lpstr>Tuples</vt:lpstr>
      <vt:lpstr>Tuples</vt:lpstr>
      <vt:lpstr>Tuples</vt:lpstr>
      <vt:lpstr>Functie types</vt:lpstr>
      <vt:lpstr>Functie types</vt:lpstr>
      <vt:lpstr>Afgeleide types</vt:lpstr>
      <vt:lpstr>Afgeleide types</vt:lpstr>
      <vt:lpstr>Afgeleide types</vt:lpstr>
      <vt:lpstr>Generics</vt:lpstr>
      <vt:lpstr>Generics</vt:lpstr>
      <vt:lpstr>Generics</vt:lpstr>
      <vt:lpstr>Generics</vt:lpstr>
      <vt:lpstr>Generics</vt:lpstr>
      <vt:lpstr>Practicum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Programmeer paradigma’s</dc:title>
  <dc:creator>Richard van Heest</dc:creator>
  <cp:lastModifiedBy>Richard van Heest</cp:lastModifiedBy>
  <cp:revision>74</cp:revision>
  <dcterms:created xsi:type="dcterms:W3CDTF">2023-09-19T20:36:40Z</dcterms:created>
  <dcterms:modified xsi:type="dcterms:W3CDTF">2024-05-24T10:05:06Z</dcterms:modified>
</cp:coreProperties>
</file>