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1" r:id="rId3"/>
    <p:sldId id="270" r:id="rId4"/>
    <p:sldId id="262" r:id="rId5"/>
    <p:sldId id="265" r:id="rId6"/>
    <p:sldId id="266" r:id="rId7"/>
    <p:sldId id="258" r:id="rId8"/>
    <p:sldId id="288" r:id="rId9"/>
    <p:sldId id="303" r:id="rId10"/>
    <p:sldId id="289" r:id="rId11"/>
    <p:sldId id="292" r:id="rId12"/>
    <p:sldId id="293" r:id="rId13"/>
    <p:sldId id="290" r:id="rId14"/>
    <p:sldId id="294" r:id="rId15"/>
    <p:sldId id="295" r:id="rId16"/>
    <p:sldId id="296" r:id="rId17"/>
    <p:sldId id="297" r:id="rId18"/>
    <p:sldId id="287" r:id="rId19"/>
    <p:sldId id="304" r:id="rId20"/>
    <p:sldId id="305" r:id="rId21"/>
    <p:sldId id="307" r:id="rId22"/>
    <p:sldId id="308" r:id="rId23"/>
    <p:sldId id="309" r:id="rId24"/>
    <p:sldId id="311" r:id="rId25"/>
    <p:sldId id="312" r:id="rId26"/>
    <p:sldId id="313" r:id="rId27"/>
    <p:sldId id="314" r:id="rId28"/>
    <p:sldId id="310" r:id="rId29"/>
    <p:sldId id="298" r:id="rId30"/>
    <p:sldId id="272" r:id="rId31"/>
    <p:sldId id="276" r:id="rId32"/>
    <p:sldId id="277" r:id="rId33"/>
    <p:sldId id="278" r:id="rId34"/>
    <p:sldId id="282" r:id="rId35"/>
    <p:sldId id="279" r:id="rId36"/>
    <p:sldId id="280" r:id="rId37"/>
    <p:sldId id="281" r:id="rId38"/>
    <p:sldId id="283" r:id="rId39"/>
    <p:sldId id="284" r:id="rId40"/>
    <p:sldId id="285" r:id="rId41"/>
    <p:sldId id="301" r:id="rId42"/>
    <p:sldId id="269" r:id="rId43"/>
    <p:sldId id="286" r:id="rId44"/>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C261"/>
    <a:srgbClr val="CC7833"/>
    <a:srgbClr val="6C99BB"/>
    <a:srgbClr val="B83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37" autoAdjust="0"/>
  </p:normalViewPr>
  <p:slideViewPr>
    <p:cSldViewPr>
      <p:cViewPr varScale="1">
        <p:scale>
          <a:sx n="65" d="100"/>
          <a:sy n="65" d="100"/>
        </p:scale>
        <p:origin x="-1877"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E10F98-C55A-4B49-9E09-4077D491ED41}" type="datetimeFigureOut">
              <a:rPr lang="nl-NL" smtClean="0"/>
              <a:t>25-4-2024</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768CA-A0F6-4DBB-9A05-5F1444741938}" type="slidenum">
              <a:rPr lang="nl-NL" smtClean="0"/>
              <a:t>‹nr.›</a:t>
            </a:fld>
            <a:endParaRPr lang="nl-NL"/>
          </a:p>
        </p:txBody>
      </p:sp>
    </p:spTree>
    <p:extLst>
      <p:ext uri="{BB962C8B-B14F-4D97-AF65-F5344CB8AC3E}">
        <p14:creationId xmlns:p14="http://schemas.microsoft.com/office/powerpoint/2010/main" val="1888080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1</a:t>
            </a:fld>
            <a:endParaRPr lang="nl-NL"/>
          </a:p>
        </p:txBody>
      </p:sp>
    </p:spTree>
    <p:extLst>
      <p:ext uri="{BB962C8B-B14F-4D97-AF65-F5344CB8AC3E}">
        <p14:creationId xmlns:p14="http://schemas.microsoft.com/office/powerpoint/2010/main" val="3376790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FP</a:t>
            </a:r>
            <a:r>
              <a:rPr lang="nl-NL" baseline="0" dirty="0" smtClean="0"/>
              <a:t> is declaratief programmeren</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17</a:t>
            </a:fld>
            <a:endParaRPr lang="nl-NL"/>
          </a:p>
        </p:txBody>
      </p:sp>
    </p:spTree>
    <p:extLst>
      <p:ext uri="{BB962C8B-B14F-4D97-AF65-F5344CB8AC3E}">
        <p14:creationId xmlns:p14="http://schemas.microsoft.com/office/powerpoint/2010/main" val="765681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Functies kennen we uit de wiskunde</a:t>
            </a:r>
          </a:p>
          <a:p>
            <a:r>
              <a:rPr lang="nl-NL" dirty="0" smtClean="0"/>
              <a:t>Zelfde input = zelfde output</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18</a:t>
            </a:fld>
            <a:endParaRPr lang="nl-NL"/>
          </a:p>
        </p:txBody>
      </p:sp>
    </p:spTree>
    <p:extLst>
      <p:ext uri="{BB962C8B-B14F-4D97-AF65-F5344CB8AC3E}">
        <p14:creationId xmlns:p14="http://schemas.microsoft.com/office/powerpoint/2010/main" val="388036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Functie compositie: output F is input voor G, samengesteld tot functie h = g(f(x))</a:t>
            </a:r>
            <a:r>
              <a:rPr lang="nl-NL" baseline="0" dirty="0" smtClean="0"/>
              <a:t> = g . f</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19</a:t>
            </a:fld>
            <a:endParaRPr lang="nl-NL"/>
          </a:p>
        </p:txBody>
      </p:sp>
    </p:spTree>
    <p:extLst>
      <p:ext uri="{BB962C8B-B14F-4D97-AF65-F5344CB8AC3E}">
        <p14:creationId xmlns:p14="http://schemas.microsoft.com/office/powerpoint/2010/main" val="412731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Voordeel van programma</a:t>
            </a:r>
            <a:r>
              <a:rPr lang="nl-NL" baseline="0" dirty="0" smtClean="0"/>
              <a:t> opbouwen uit kleine functies</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20</a:t>
            </a:fld>
            <a:endParaRPr lang="nl-NL"/>
          </a:p>
        </p:txBody>
      </p:sp>
    </p:spTree>
    <p:extLst>
      <p:ext uri="{BB962C8B-B14F-4D97-AF65-F5344CB8AC3E}">
        <p14:creationId xmlns:p14="http://schemas.microsoft.com/office/powerpoint/2010/main" val="3241677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Grote</a:t>
            </a:r>
            <a:r>
              <a:rPr lang="nl-NL" baseline="0" dirty="0" smtClean="0"/>
              <a:t> berekening opsplitsen in kleinere berekeningen die in parallel kunnen worden gedaan</a:t>
            </a:r>
          </a:p>
          <a:p>
            <a:endParaRPr lang="nl-NL" dirty="0" smtClean="0"/>
          </a:p>
          <a:p>
            <a:r>
              <a:rPr lang="nl-NL" dirty="0" smtClean="0"/>
              <a:t>FP: beschrijven</a:t>
            </a:r>
            <a:r>
              <a:rPr lang="nl-NL" baseline="0" dirty="0" smtClean="0"/>
              <a:t> </a:t>
            </a:r>
            <a:r>
              <a:rPr lang="nl-NL" b="1" baseline="0" dirty="0" smtClean="0"/>
              <a:t>hoe de gewenste oplossing eruit ziet</a:t>
            </a:r>
          </a:p>
          <a:p>
            <a:r>
              <a:rPr lang="nl-NL" baseline="0" dirty="0" smtClean="0"/>
              <a:t>Sorteren: beschrijven </a:t>
            </a:r>
            <a:r>
              <a:rPr lang="nl-NL" b="1" baseline="0" dirty="0" smtClean="0"/>
              <a:t>hoe een gesorteerde lijst eruit ziet</a:t>
            </a:r>
            <a:endParaRPr lang="nl-NL" b="1" dirty="0" smtClean="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21</a:t>
            </a:fld>
            <a:endParaRPr lang="nl-NL"/>
          </a:p>
        </p:txBody>
      </p:sp>
    </p:spTree>
    <p:extLst>
      <p:ext uri="{BB962C8B-B14F-4D97-AF65-F5344CB8AC3E}">
        <p14:creationId xmlns:p14="http://schemas.microsoft.com/office/powerpoint/2010/main" val="3094559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FP: beschrijven</a:t>
            </a:r>
            <a:r>
              <a:rPr lang="nl-NL" baseline="0" dirty="0" smtClean="0"/>
              <a:t> hoe de gewenste oplossing eruit ziet</a:t>
            </a:r>
          </a:p>
          <a:p>
            <a:r>
              <a:rPr lang="nl-NL" baseline="0" dirty="0" smtClean="0"/>
              <a:t>Sorteren: beschrijven hoe een gesorteerde lijst eruit ziet</a:t>
            </a:r>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22</a:t>
            </a:fld>
            <a:endParaRPr lang="nl-NL"/>
          </a:p>
        </p:txBody>
      </p:sp>
    </p:spTree>
    <p:extLst>
      <p:ext uri="{BB962C8B-B14F-4D97-AF65-F5344CB8AC3E}">
        <p14:creationId xmlns:p14="http://schemas.microsoft.com/office/powerpoint/2010/main" val="2229379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FP: beschrijven</a:t>
            </a:r>
            <a:r>
              <a:rPr lang="nl-NL" baseline="0" dirty="0" smtClean="0"/>
              <a:t> hoe de gewenste oplossing eruit ziet</a:t>
            </a:r>
          </a:p>
          <a:p>
            <a:r>
              <a:rPr lang="nl-NL" baseline="0" dirty="0" smtClean="0"/>
              <a:t>Sorteren: beschrijven hoe een gesorteerde lijst eruit ziet</a:t>
            </a:r>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23</a:t>
            </a:fld>
            <a:endParaRPr lang="nl-NL"/>
          </a:p>
        </p:txBody>
      </p:sp>
    </p:spTree>
    <p:extLst>
      <p:ext uri="{BB962C8B-B14F-4D97-AF65-F5344CB8AC3E}">
        <p14:creationId xmlns:p14="http://schemas.microsoft.com/office/powerpoint/2010/main" val="2229379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FP: beschrijven</a:t>
            </a:r>
            <a:r>
              <a:rPr lang="nl-NL" baseline="0" dirty="0" smtClean="0"/>
              <a:t> hoe de gewenste oplossing eruit ziet</a:t>
            </a:r>
          </a:p>
          <a:p>
            <a:r>
              <a:rPr lang="nl-NL" baseline="0" dirty="0" smtClean="0"/>
              <a:t>Sorteren: beschrijven hoe een gesorteerde lijst </a:t>
            </a:r>
            <a:r>
              <a:rPr lang="nl-NL" baseline="0" smtClean="0"/>
              <a:t>eruit ziet</a:t>
            </a:r>
            <a:endParaRPr lang="nl-NL" baseline="0" dirty="0" smtClean="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24</a:t>
            </a:fld>
            <a:endParaRPr lang="nl-NL"/>
          </a:p>
        </p:txBody>
      </p:sp>
    </p:spTree>
    <p:extLst>
      <p:ext uri="{BB962C8B-B14F-4D97-AF65-F5344CB8AC3E}">
        <p14:creationId xmlns:p14="http://schemas.microsoft.com/office/powerpoint/2010/main" val="2229379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FP: beschrijven</a:t>
            </a:r>
            <a:r>
              <a:rPr lang="nl-NL" baseline="0" dirty="0" smtClean="0"/>
              <a:t> hoe de gewenste oplossing eruit ziet</a:t>
            </a:r>
          </a:p>
          <a:p>
            <a:r>
              <a:rPr lang="nl-NL" baseline="0" dirty="0" smtClean="0"/>
              <a:t>Sorteren: beschrijven hoe een gesorteerde lijst </a:t>
            </a:r>
            <a:r>
              <a:rPr lang="nl-NL" baseline="0" smtClean="0"/>
              <a:t>eruit ziet</a:t>
            </a:r>
            <a:endParaRPr lang="nl-NL" baseline="0" dirty="0" smtClean="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25</a:t>
            </a:fld>
            <a:endParaRPr lang="nl-NL"/>
          </a:p>
        </p:txBody>
      </p:sp>
    </p:spTree>
    <p:extLst>
      <p:ext uri="{BB962C8B-B14F-4D97-AF65-F5344CB8AC3E}">
        <p14:creationId xmlns:p14="http://schemas.microsoft.com/office/powerpoint/2010/main" val="2229379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FP: beschrijven</a:t>
            </a:r>
            <a:r>
              <a:rPr lang="nl-NL" baseline="0" dirty="0" smtClean="0"/>
              <a:t> hoe de gewenste oplossing eruit ziet</a:t>
            </a:r>
          </a:p>
          <a:p>
            <a:r>
              <a:rPr lang="nl-NL" baseline="0" dirty="0" smtClean="0"/>
              <a:t>Sorteren: beschrijven hoe een gesorteerde lijst </a:t>
            </a:r>
            <a:r>
              <a:rPr lang="nl-NL" baseline="0" smtClean="0"/>
              <a:t>eruit ziet</a:t>
            </a:r>
            <a:endParaRPr lang="nl-NL" baseline="0" dirty="0" smtClean="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26</a:t>
            </a:fld>
            <a:endParaRPr lang="nl-NL"/>
          </a:p>
        </p:txBody>
      </p:sp>
    </p:spTree>
    <p:extLst>
      <p:ext uri="{BB962C8B-B14F-4D97-AF65-F5344CB8AC3E}">
        <p14:creationId xmlns:p14="http://schemas.microsoft.com/office/powerpoint/2010/main" val="2229379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smtClean="0"/>
              <a:t>Even voorstellen… ik ben Meneer van Heest</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2</a:t>
            </a:fld>
            <a:endParaRPr lang="nl-NL"/>
          </a:p>
        </p:txBody>
      </p:sp>
    </p:spTree>
    <p:extLst>
      <p:ext uri="{BB962C8B-B14F-4D97-AF65-F5344CB8AC3E}">
        <p14:creationId xmlns:p14="http://schemas.microsoft.com/office/powerpoint/2010/main" val="311539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FP: beschrijven</a:t>
            </a:r>
            <a:r>
              <a:rPr lang="nl-NL" baseline="0" dirty="0" smtClean="0"/>
              <a:t> hoe de gewenste oplossing eruit ziet</a:t>
            </a:r>
          </a:p>
          <a:p>
            <a:r>
              <a:rPr lang="nl-NL" baseline="0" dirty="0" smtClean="0"/>
              <a:t>Sorteren: beschrijven hoe een gesorteerde lijst </a:t>
            </a:r>
            <a:r>
              <a:rPr lang="nl-NL" baseline="0" smtClean="0"/>
              <a:t>eruit ziet</a:t>
            </a:r>
            <a:endParaRPr lang="nl-NL" baseline="0" dirty="0" smtClean="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27</a:t>
            </a:fld>
            <a:endParaRPr lang="nl-NL"/>
          </a:p>
        </p:txBody>
      </p:sp>
    </p:spTree>
    <p:extLst>
      <p:ext uri="{BB962C8B-B14F-4D97-AF65-F5344CB8AC3E}">
        <p14:creationId xmlns:p14="http://schemas.microsoft.com/office/powerpoint/2010/main" val="2229379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FP: beschrijven</a:t>
            </a:r>
            <a:r>
              <a:rPr lang="nl-NL" baseline="0" dirty="0" smtClean="0"/>
              <a:t> hoe de gewenste oplossing eruit ziet</a:t>
            </a:r>
          </a:p>
          <a:p>
            <a:r>
              <a:rPr lang="nl-NL" baseline="0" dirty="0" smtClean="0"/>
              <a:t>Sorteren: beschrijven hoe een gesorteerde lijst </a:t>
            </a:r>
            <a:r>
              <a:rPr lang="nl-NL" baseline="0" smtClean="0"/>
              <a:t>eruit ziet</a:t>
            </a:r>
            <a:endParaRPr lang="nl-NL" baseline="0" dirty="0" smtClean="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28</a:t>
            </a:fld>
            <a:endParaRPr lang="nl-NL"/>
          </a:p>
        </p:txBody>
      </p:sp>
    </p:spTree>
    <p:extLst>
      <p:ext uri="{BB962C8B-B14F-4D97-AF65-F5344CB8AC3E}">
        <p14:creationId xmlns:p14="http://schemas.microsoft.com/office/powerpoint/2010/main" val="2229379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Facebook – gebruikt</a:t>
            </a:r>
            <a:r>
              <a:rPr lang="nl-NL" baseline="0" dirty="0" smtClean="0"/>
              <a:t> </a:t>
            </a:r>
            <a:r>
              <a:rPr lang="nl-NL" baseline="0" dirty="0" err="1" smtClean="0"/>
              <a:t>Haskell</a:t>
            </a:r>
            <a:r>
              <a:rPr lang="nl-NL" baseline="0" dirty="0" smtClean="0"/>
              <a:t> in hun spamdetectie en </a:t>
            </a:r>
            <a:r>
              <a:rPr lang="nl-NL" baseline="0" dirty="0" err="1" smtClean="0"/>
              <a:t>news</a:t>
            </a:r>
            <a:r>
              <a:rPr lang="nl-NL" baseline="0" dirty="0" smtClean="0"/>
              <a:t> feed</a:t>
            </a:r>
          </a:p>
          <a:p>
            <a:r>
              <a:rPr lang="nl-NL" baseline="0" dirty="0" smtClean="0"/>
              <a:t>Twitter – heeft hun hele backend in Scala vertaald om de grote hoeveelheid gebruikers en berichten aan te kunnen</a:t>
            </a:r>
          </a:p>
          <a:p>
            <a:r>
              <a:rPr lang="nl-NL" baseline="0" dirty="0" smtClean="0"/>
              <a:t>WhatsApp – gebruikt Erlang om de data van 1,5 miljard gebruikers te beheren</a:t>
            </a:r>
          </a:p>
          <a:p>
            <a:r>
              <a:rPr lang="nl-NL" baseline="0" dirty="0" err="1" smtClean="0"/>
              <a:t>Klarna</a:t>
            </a:r>
            <a:r>
              <a:rPr lang="nl-NL" baseline="0" dirty="0" smtClean="0"/>
              <a:t> – is gebouwd in Erlang, maar gebruikt ook Scala, </a:t>
            </a:r>
            <a:r>
              <a:rPr lang="nl-NL" baseline="0" dirty="0" err="1" smtClean="0"/>
              <a:t>Haskell</a:t>
            </a:r>
            <a:r>
              <a:rPr lang="nl-NL" baseline="0" dirty="0" smtClean="0"/>
              <a:t> en </a:t>
            </a:r>
            <a:r>
              <a:rPr lang="nl-NL" baseline="0" dirty="0" err="1" smtClean="0"/>
              <a:t>Clojure</a:t>
            </a:r>
            <a:r>
              <a:rPr lang="nl-NL" baseline="0" dirty="0" smtClean="0"/>
              <a:t> in hun complexe betalingssysteem</a:t>
            </a:r>
          </a:p>
          <a:p>
            <a:r>
              <a:rPr lang="nl-NL" baseline="0" dirty="0" smtClean="0"/>
              <a:t>DANS-KNAW – het hele archief is in Scala geschreven</a:t>
            </a:r>
          </a:p>
          <a:p>
            <a:r>
              <a:rPr lang="nl-NL" baseline="0" dirty="0" smtClean="0"/>
              <a:t>Schippersapp Watertaxi Rotterdam en </a:t>
            </a:r>
            <a:r>
              <a:rPr lang="nl-NL" baseline="0" dirty="0" err="1" smtClean="0"/>
              <a:t>CorrectBook</a:t>
            </a:r>
            <a:r>
              <a:rPr lang="nl-NL" baseline="0" dirty="0" smtClean="0"/>
              <a:t> app – zijn in Elixer gebouwd</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29</a:t>
            </a:fld>
            <a:endParaRPr lang="nl-NL"/>
          </a:p>
        </p:txBody>
      </p:sp>
    </p:spTree>
    <p:extLst>
      <p:ext uri="{BB962C8B-B14F-4D97-AF65-F5344CB8AC3E}">
        <p14:creationId xmlns:p14="http://schemas.microsoft.com/office/powerpoint/2010/main" val="70192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30</a:t>
            </a:fld>
            <a:endParaRPr lang="nl-NL"/>
          </a:p>
        </p:txBody>
      </p:sp>
    </p:spTree>
    <p:extLst>
      <p:ext uri="{BB962C8B-B14F-4D97-AF65-F5344CB8AC3E}">
        <p14:creationId xmlns:p14="http://schemas.microsoft.com/office/powerpoint/2010/main" val="3376790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smtClean="0"/>
              <a:t>Kort een aantal programmeer</a:t>
            </a:r>
            <a:r>
              <a:rPr lang="nl-NL" baseline="0" dirty="0" smtClean="0"/>
              <a:t> paradigma’s bespreken</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31</a:t>
            </a:fld>
            <a:endParaRPr lang="nl-NL"/>
          </a:p>
        </p:txBody>
      </p:sp>
    </p:spTree>
    <p:extLst>
      <p:ext uri="{BB962C8B-B14F-4D97-AF65-F5344CB8AC3E}">
        <p14:creationId xmlns:p14="http://schemas.microsoft.com/office/powerpoint/2010/main" val="3376790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smtClean="0"/>
              <a:t>In </a:t>
            </a:r>
            <a:r>
              <a:rPr lang="nl-NL" dirty="0" err="1" smtClean="0"/>
              <a:t>Procedural</a:t>
            </a:r>
            <a:r>
              <a:rPr lang="nl-NL" dirty="0" smtClean="0"/>
              <a:t> Programming organiseer</a:t>
            </a:r>
            <a:r>
              <a:rPr lang="nl-NL" baseline="0" dirty="0" smtClean="0"/>
              <a:t> je je code rond procedures die de computer moet volgen. Je vertelt stap voor stap wat er moet gebeuren.</a:t>
            </a:r>
          </a:p>
          <a:p>
            <a:r>
              <a:rPr lang="nl-NL" baseline="0" dirty="0" smtClean="0"/>
              <a:t>“</a:t>
            </a:r>
            <a:r>
              <a:rPr lang="nl-NL" i="1" baseline="0" dirty="0" smtClean="0"/>
              <a:t>tel die twee geheugencellen bij elkaar op en schrijf het resultaat in die andere </a:t>
            </a:r>
            <a:r>
              <a:rPr lang="nl-NL" i="1" baseline="0" dirty="0" err="1" smtClean="0"/>
              <a:t>geheugencel</a:t>
            </a:r>
            <a:r>
              <a:rPr lang="nl-NL" baseline="0" dirty="0" smtClean="0"/>
              <a:t>”</a:t>
            </a:r>
          </a:p>
          <a:p>
            <a:r>
              <a:rPr lang="nl-NL" baseline="0" dirty="0" smtClean="0"/>
              <a:t>Wordt veel gebruikt in </a:t>
            </a:r>
            <a:r>
              <a:rPr lang="nl-NL" baseline="0" dirty="0" err="1" smtClean="0"/>
              <a:t>embedded</a:t>
            </a:r>
            <a:r>
              <a:rPr lang="nl-NL" baseline="0" dirty="0" smtClean="0"/>
              <a:t> systems en robotica</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32</a:t>
            </a:fld>
            <a:endParaRPr lang="nl-NL"/>
          </a:p>
        </p:txBody>
      </p:sp>
    </p:spTree>
    <p:extLst>
      <p:ext uri="{BB962C8B-B14F-4D97-AF65-F5344CB8AC3E}">
        <p14:creationId xmlns:p14="http://schemas.microsoft.com/office/powerpoint/2010/main" val="3376790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smtClean="0"/>
              <a:t>Bij Object </a:t>
            </a:r>
            <a:r>
              <a:rPr lang="nl-NL" dirty="0" err="1" smtClean="0"/>
              <a:t>Oriented</a:t>
            </a:r>
            <a:r>
              <a:rPr lang="nl-NL" dirty="0" smtClean="0"/>
              <a:t> Programming proberen we onze</a:t>
            </a:r>
            <a:r>
              <a:rPr lang="nl-NL" baseline="0" dirty="0" smtClean="0"/>
              <a:t> software onder te verdelen in objecten.</a:t>
            </a:r>
          </a:p>
          <a:p>
            <a:r>
              <a:rPr lang="nl-NL" baseline="0" dirty="0" smtClean="0"/>
              <a:t>Voorbeeld Pacman</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33</a:t>
            </a:fld>
            <a:endParaRPr lang="nl-NL"/>
          </a:p>
        </p:txBody>
      </p:sp>
    </p:spTree>
    <p:extLst>
      <p:ext uri="{BB962C8B-B14F-4D97-AF65-F5344CB8AC3E}">
        <p14:creationId xmlns:p14="http://schemas.microsoft.com/office/powerpoint/2010/main" val="3376790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smtClean="0"/>
              <a:t>Bij Object </a:t>
            </a:r>
            <a:r>
              <a:rPr lang="nl-NL" dirty="0" err="1" smtClean="0"/>
              <a:t>Oriented</a:t>
            </a:r>
            <a:r>
              <a:rPr lang="nl-NL" dirty="0" smtClean="0"/>
              <a:t> Programming proberen we onze</a:t>
            </a:r>
            <a:r>
              <a:rPr lang="nl-NL" baseline="0" dirty="0" smtClean="0"/>
              <a:t> software onder te verdelen in objecten.</a:t>
            </a:r>
          </a:p>
          <a:p>
            <a:r>
              <a:rPr lang="nl-NL" baseline="0" dirty="0" smtClean="0"/>
              <a:t>Voorbeeld Pacman</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34</a:t>
            </a:fld>
            <a:endParaRPr lang="nl-NL"/>
          </a:p>
        </p:txBody>
      </p:sp>
    </p:spTree>
    <p:extLst>
      <p:ext uri="{BB962C8B-B14F-4D97-AF65-F5344CB8AC3E}">
        <p14:creationId xmlns:p14="http://schemas.microsoft.com/office/powerpoint/2010/main" val="3376790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35</a:t>
            </a:fld>
            <a:endParaRPr lang="nl-NL"/>
          </a:p>
        </p:txBody>
      </p:sp>
    </p:spTree>
    <p:extLst>
      <p:ext uri="{BB962C8B-B14F-4D97-AF65-F5344CB8AC3E}">
        <p14:creationId xmlns:p14="http://schemas.microsoft.com/office/powerpoint/2010/main" val="3376790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36</a:t>
            </a:fld>
            <a:endParaRPr lang="nl-NL"/>
          </a:p>
        </p:txBody>
      </p:sp>
    </p:spTree>
    <p:extLst>
      <p:ext uri="{BB962C8B-B14F-4D97-AF65-F5344CB8AC3E}">
        <p14:creationId xmlns:p14="http://schemas.microsoft.com/office/powerpoint/2010/main" val="3376790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smtClean="0"/>
              <a:t>Even voorstellen… ik ben Meneer van Heest</a:t>
            </a:r>
          </a:p>
          <a:p>
            <a:r>
              <a:rPr lang="nl-NL" dirty="0" smtClean="0"/>
              <a:t>In 2008/2009 zat ik waar jullie nu zitten,</a:t>
            </a:r>
            <a:r>
              <a:rPr lang="nl-NL" baseline="0" dirty="0" smtClean="0"/>
              <a:t> toen het logo van de PM er nog zo uit zag.</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3</a:t>
            </a:fld>
            <a:endParaRPr lang="nl-NL"/>
          </a:p>
        </p:txBody>
      </p:sp>
    </p:spTree>
    <p:extLst>
      <p:ext uri="{BB962C8B-B14F-4D97-AF65-F5344CB8AC3E}">
        <p14:creationId xmlns:p14="http://schemas.microsoft.com/office/powerpoint/2010/main" val="3115397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37</a:t>
            </a:fld>
            <a:endParaRPr lang="nl-NL"/>
          </a:p>
        </p:txBody>
      </p:sp>
    </p:spTree>
    <p:extLst>
      <p:ext uri="{BB962C8B-B14F-4D97-AF65-F5344CB8AC3E}">
        <p14:creationId xmlns:p14="http://schemas.microsoft.com/office/powerpoint/2010/main" val="3376790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38</a:t>
            </a:fld>
            <a:endParaRPr lang="nl-NL"/>
          </a:p>
        </p:txBody>
      </p:sp>
    </p:spTree>
    <p:extLst>
      <p:ext uri="{BB962C8B-B14F-4D97-AF65-F5344CB8AC3E}">
        <p14:creationId xmlns:p14="http://schemas.microsoft.com/office/powerpoint/2010/main" val="3376790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smtClean="0"/>
              <a:t>Dit vak gaat officieel over programmeer paradigma’s. Maar als je</a:t>
            </a:r>
            <a:r>
              <a:rPr lang="nl-NL" baseline="0" dirty="0" smtClean="0"/>
              <a:t> ze allemaal gaat leren, raak je snel de weg kwijt.</a:t>
            </a:r>
          </a:p>
          <a:p>
            <a:r>
              <a:rPr lang="nl-NL" baseline="0" dirty="0" smtClean="0"/>
              <a:t>Beter om er één uit te pakken en daar goed in te worden.</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39</a:t>
            </a:fld>
            <a:endParaRPr lang="nl-NL"/>
          </a:p>
        </p:txBody>
      </p:sp>
    </p:spTree>
    <p:extLst>
      <p:ext uri="{BB962C8B-B14F-4D97-AF65-F5344CB8AC3E}">
        <p14:creationId xmlns:p14="http://schemas.microsoft.com/office/powerpoint/2010/main" val="3376790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baseline="0" dirty="0" smtClean="0"/>
              <a:t>Wij gaan ons de komende weken verdiepen in </a:t>
            </a:r>
            <a:r>
              <a:rPr lang="nl-NL" baseline="0" dirty="0" err="1" smtClean="0"/>
              <a:t>Functional</a:t>
            </a:r>
            <a:r>
              <a:rPr lang="nl-NL" baseline="0" dirty="0" smtClean="0"/>
              <a:t> Programming.</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40</a:t>
            </a:fld>
            <a:endParaRPr lang="nl-NL"/>
          </a:p>
        </p:txBody>
      </p:sp>
    </p:spTree>
    <p:extLst>
      <p:ext uri="{BB962C8B-B14F-4D97-AF65-F5344CB8AC3E}">
        <p14:creationId xmlns:p14="http://schemas.microsoft.com/office/powerpoint/2010/main" val="3376790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Wij gaan ons de komende weken verdiepen in </a:t>
            </a:r>
            <a:r>
              <a:rPr lang="nl-NL" baseline="0" dirty="0" err="1" smtClean="0"/>
              <a:t>Functional</a:t>
            </a:r>
            <a:r>
              <a:rPr lang="nl-NL" baseline="0" dirty="0" smtClean="0"/>
              <a:t> Programming.</a:t>
            </a:r>
          </a:p>
          <a:p>
            <a:r>
              <a:rPr lang="nl-NL" dirty="0" smtClean="0"/>
              <a:t>Programmeren is</a:t>
            </a:r>
            <a:r>
              <a:rPr lang="nl-NL" baseline="0" dirty="0" smtClean="0"/>
              <a:t> het belangrijkste onderdeel binnen de informatica. Dat leer je alleen door het veel te doen. We kunnen heel lang praten over software, hoe je die precies moet bouwen, wat de beste manieren en </a:t>
            </a:r>
            <a:r>
              <a:rPr lang="nl-NL" baseline="0" dirty="0" err="1" smtClean="0"/>
              <a:t>werkwijzes</a:t>
            </a:r>
            <a:r>
              <a:rPr lang="nl-NL" baseline="0" dirty="0" smtClean="0"/>
              <a:t> zijn, maar uiteindelijk leer je alleen door het te doen. We gaan dus heel praktisch te werk!</a:t>
            </a:r>
          </a:p>
          <a:p>
            <a:r>
              <a:rPr lang="nl-NL" baseline="0" dirty="0" smtClean="0"/>
              <a:t>We gaan daarvoor de programmeertaal “Scala” gebruiken.</a:t>
            </a:r>
            <a:endParaRPr lang="nl-NL" dirty="0" smtClean="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42</a:t>
            </a:fld>
            <a:endParaRPr lang="nl-NL"/>
          </a:p>
        </p:txBody>
      </p:sp>
    </p:spTree>
    <p:extLst>
      <p:ext uri="{BB962C8B-B14F-4D97-AF65-F5344CB8AC3E}">
        <p14:creationId xmlns:p14="http://schemas.microsoft.com/office/powerpoint/2010/main" val="170421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smtClean="0"/>
              <a:t>Even voorstellen… ik ben Meneer van Heest</a:t>
            </a:r>
          </a:p>
          <a:p>
            <a:r>
              <a:rPr lang="nl-NL" dirty="0" smtClean="0"/>
              <a:t>In 2008/2009 zat ik waar jullie nu zitten,</a:t>
            </a:r>
            <a:r>
              <a:rPr lang="nl-NL" baseline="0" dirty="0" smtClean="0"/>
              <a:t> toen het logo van de PM er nog zo uit zag.</a:t>
            </a:r>
            <a:endParaRPr lang="nl-NL" dirty="0" smtClean="0"/>
          </a:p>
          <a:p>
            <a:r>
              <a:rPr lang="nl-NL" dirty="0" smtClean="0"/>
              <a:t>In de zomer van 2010 heb ik eindexamen gedaan en ben ik</a:t>
            </a:r>
            <a:r>
              <a:rPr lang="nl-NL" baseline="0" dirty="0" smtClean="0"/>
              <a:t> begonnen aan de TU Delft met de opleiding Computer </a:t>
            </a:r>
            <a:r>
              <a:rPr lang="nl-NL" baseline="0" dirty="0" err="1" smtClean="0"/>
              <a:t>Science</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4</a:t>
            </a:fld>
            <a:endParaRPr lang="nl-NL"/>
          </a:p>
        </p:txBody>
      </p:sp>
    </p:spTree>
    <p:extLst>
      <p:ext uri="{BB962C8B-B14F-4D97-AF65-F5344CB8AC3E}">
        <p14:creationId xmlns:p14="http://schemas.microsoft.com/office/powerpoint/2010/main" val="80961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smtClean="0"/>
              <a:t>Even voorstellen… ik ben Meneer van Heest</a:t>
            </a:r>
          </a:p>
          <a:p>
            <a:r>
              <a:rPr lang="nl-NL" dirty="0" smtClean="0"/>
              <a:t>In 2008/2009 zat ik waar jullie nu zitten,</a:t>
            </a:r>
            <a:r>
              <a:rPr lang="nl-NL" baseline="0" dirty="0" smtClean="0"/>
              <a:t> toen het logo van de PM er nog zo uit zag.</a:t>
            </a:r>
            <a:endParaRPr lang="nl-NL" dirty="0" smtClean="0"/>
          </a:p>
          <a:p>
            <a:r>
              <a:rPr lang="nl-NL" dirty="0" smtClean="0"/>
              <a:t>In de zomer van 2010 heb ik eindexamen gedaan en ben ik</a:t>
            </a:r>
            <a:r>
              <a:rPr lang="nl-NL" baseline="0" dirty="0" smtClean="0"/>
              <a:t> begonnen aan de TU Delft met de opleiding Computer </a:t>
            </a:r>
            <a:r>
              <a:rPr lang="nl-NL" baseline="0" dirty="0" err="1" smtClean="0"/>
              <a:t>Science</a:t>
            </a:r>
            <a:endParaRPr lang="nl-NL" dirty="0" smtClean="0"/>
          </a:p>
          <a:p>
            <a:r>
              <a:rPr lang="nl-NL" dirty="0" smtClean="0"/>
              <a:t>Tijdens mijn afstuderen</a:t>
            </a:r>
            <a:r>
              <a:rPr lang="nl-NL" baseline="0" dirty="0" smtClean="0"/>
              <a:t> ben ik in 2016 begonnen bij DANS/KNAW, waar ik aan de software van een </a:t>
            </a:r>
            <a:r>
              <a:rPr lang="nl-NL" baseline="0" dirty="0" err="1" smtClean="0"/>
              <a:t>onderzoeksarchief</a:t>
            </a:r>
            <a:r>
              <a:rPr lang="nl-NL" baseline="0" dirty="0" smtClean="0"/>
              <a:t> heb gewerkt</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5</a:t>
            </a:fld>
            <a:endParaRPr lang="nl-NL"/>
          </a:p>
        </p:txBody>
      </p:sp>
    </p:spTree>
    <p:extLst>
      <p:ext uri="{BB962C8B-B14F-4D97-AF65-F5344CB8AC3E}">
        <p14:creationId xmlns:p14="http://schemas.microsoft.com/office/powerpoint/2010/main" val="4188950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smtClean="0"/>
              <a:t>Even voorstellen… ik ben Meneer van Heest</a:t>
            </a:r>
          </a:p>
          <a:p>
            <a:r>
              <a:rPr lang="nl-NL" dirty="0" smtClean="0"/>
              <a:t>In 2008/2009 zat ik waar jullie nu zitten,</a:t>
            </a:r>
            <a:r>
              <a:rPr lang="nl-NL" baseline="0" dirty="0" smtClean="0"/>
              <a:t> toen het logo van de PM er nog zo uit zag.</a:t>
            </a:r>
            <a:endParaRPr lang="nl-NL" dirty="0" smtClean="0"/>
          </a:p>
          <a:p>
            <a:r>
              <a:rPr lang="nl-NL" dirty="0" smtClean="0"/>
              <a:t>In de zomer van 2010 heb ik eindexamen gedaan en ben ik</a:t>
            </a:r>
            <a:r>
              <a:rPr lang="nl-NL" baseline="0" dirty="0" smtClean="0"/>
              <a:t> begonnen aan de TU Delft met de opleiding Computer </a:t>
            </a:r>
            <a:r>
              <a:rPr lang="nl-NL" baseline="0" dirty="0" err="1" smtClean="0"/>
              <a:t>Science</a:t>
            </a:r>
            <a:endParaRPr lang="nl-NL" dirty="0" smtClean="0"/>
          </a:p>
          <a:p>
            <a:r>
              <a:rPr lang="nl-NL" dirty="0" smtClean="0"/>
              <a:t>Tijdens mijn afstuderen</a:t>
            </a:r>
            <a:r>
              <a:rPr lang="nl-NL" baseline="0" dirty="0" smtClean="0"/>
              <a:t> ben ik in 2016 begonnen bij DANS/KNAW, waar ik aan de software van een </a:t>
            </a:r>
            <a:r>
              <a:rPr lang="nl-NL" baseline="0" dirty="0" err="1" smtClean="0"/>
              <a:t>onderzoeksarchief</a:t>
            </a:r>
            <a:r>
              <a:rPr lang="nl-NL" baseline="0" dirty="0" smtClean="0"/>
              <a:t> heb gewerkt</a:t>
            </a:r>
            <a:endParaRPr lang="nl-NL" dirty="0" smtClean="0"/>
          </a:p>
          <a:p>
            <a:r>
              <a:rPr lang="nl-NL" dirty="0" smtClean="0"/>
              <a:t>In 2020 ben ik bij </a:t>
            </a:r>
            <a:r>
              <a:rPr lang="nl-NL" dirty="0" err="1" smtClean="0"/>
              <a:t>Voogd&amp;Voogd</a:t>
            </a:r>
            <a:r>
              <a:rPr lang="nl-NL" dirty="0" smtClean="0"/>
              <a:t> terecht gekomen (je weet wel, dat</a:t>
            </a:r>
            <a:r>
              <a:rPr lang="nl-NL" baseline="0" dirty="0" smtClean="0"/>
              <a:t> oranje gebouw naast de Lidl). We maken hier software die gebruikt wordt om verzekeringen af te sluiten.</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6</a:t>
            </a:fld>
            <a:endParaRPr lang="nl-NL"/>
          </a:p>
        </p:txBody>
      </p:sp>
    </p:spTree>
    <p:extLst>
      <p:ext uri="{BB962C8B-B14F-4D97-AF65-F5344CB8AC3E}">
        <p14:creationId xmlns:p14="http://schemas.microsoft.com/office/powerpoint/2010/main" val="85641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smtClean="0"/>
              <a:t>Als eerste wil ik wat van jullie weten… Wie zijn jullie? Waarom</a:t>
            </a:r>
            <a:r>
              <a:rPr lang="nl-NL" baseline="0" dirty="0" smtClean="0"/>
              <a:t> hebben jullie voor informatica gekozen?</a:t>
            </a:r>
            <a:endParaRPr lang="nl-NL" dirty="0" smtClean="0"/>
          </a:p>
          <a:p>
            <a:r>
              <a:rPr lang="nl-NL" dirty="0" smtClean="0"/>
              <a:t>Welke onderwerpen hebben</a:t>
            </a:r>
            <a:r>
              <a:rPr lang="nl-NL" baseline="0" dirty="0" smtClean="0"/>
              <a:t> jullie al behandeld bij informatica?</a:t>
            </a:r>
            <a:endParaRPr lang="nl-NL" dirty="0" smtClean="0"/>
          </a:p>
          <a:p>
            <a:r>
              <a:rPr lang="nl-NL" dirty="0" smtClean="0"/>
              <a:t>Het hart van de informatica is praktisch</a:t>
            </a:r>
            <a:r>
              <a:rPr lang="nl-NL" baseline="0" dirty="0" smtClean="0"/>
              <a:t> bezig zijn: programmeren. </a:t>
            </a:r>
            <a:r>
              <a:rPr lang="nl-NL" dirty="0" smtClean="0"/>
              <a:t>Wat hebben jullie al gedaan? In welke talen?</a:t>
            </a:r>
          </a:p>
          <a:p>
            <a:r>
              <a:rPr lang="nl-NL" dirty="0" smtClean="0"/>
              <a:t>De meeste hackers hebben altijd wel wat projectjes lopen. Wie van jullie werkt er aan software-projectjes? &lt;zorg</a:t>
            </a:r>
            <a:r>
              <a:rPr lang="nl-NL" baseline="0" dirty="0" smtClean="0"/>
              <a:t> dat je wat hobby-projectjes hebt; daar kom je vanzelf uitdagingen tegen om op te lossen&gt;</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7</a:t>
            </a:fld>
            <a:endParaRPr lang="nl-NL"/>
          </a:p>
        </p:txBody>
      </p:sp>
    </p:spTree>
    <p:extLst>
      <p:ext uri="{BB962C8B-B14F-4D97-AF65-F5344CB8AC3E}">
        <p14:creationId xmlns:p14="http://schemas.microsoft.com/office/powerpoint/2010/main" val="762305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Leerlingen een </a:t>
            </a:r>
            <a:r>
              <a:rPr lang="nl-NL" dirty="0" smtClean="0"/>
              <a:t>aantal </a:t>
            </a:r>
            <a:r>
              <a:rPr lang="nl-NL" dirty="0" smtClean="0"/>
              <a:t>programmeertalen laten noemen</a:t>
            </a:r>
            <a:endParaRPr lang="nl-NL" dirty="0" smtClean="0"/>
          </a:p>
          <a:p>
            <a:r>
              <a:rPr lang="nl-NL" dirty="0" smtClean="0"/>
              <a:t>Onderscheid maken tussen 2</a:t>
            </a:r>
            <a:r>
              <a:rPr lang="nl-NL" baseline="0" dirty="0" smtClean="0"/>
              <a:t> soorten programmeertalen (imperatief, declaratief)</a:t>
            </a:r>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9</a:t>
            </a:fld>
            <a:endParaRPr lang="nl-NL"/>
          </a:p>
        </p:txBody>
      </p:sp>
    </p:spTree>
    <p:extLst>
      <p:ext uri="{BB962C8B-B14F-4D97-AF65-F5344CB8AC3E}">
        <p14:creationId xmlns:p14="http://schemas.microsoft.com/office/powerpoint/2010/main" val="248457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6D768CA-A0F6-4DBB-9A05-5F1444741938}" type="slidenum">
              <a:rPr lang="nl-NL" smtClean="0"/>
              <a:t>15</a:t>
            </a:fld>
            <a:endParaRPr lang="nl-NL"/>
          </a:p>
        </p:txBody>
      </p:sp>
    </p:spTree>
    <p:extLst>
      <p:ext uri="{BB962C8B-B14F-4D97-AF65-F5344CB8AC3E}">
        <p14:creationId xmlns:p14="http://schemas.microsoft.com/office/powerpoint/2010/main" val="2405473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6"/>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D6F3712B-70D5-4497-8F19-95EEB133CD03}" type="datetimeFigureOut">
              <a:rPr lang="nl-NL" smtClean="0"/>
              <a:t>25-4-2024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1165357-0AE6-41C7-AB9D-B83EBB7056A0}" type="slidenum">
              <a:rPr lang="nl-NL" smtClean="0"/>
              <a:t>‹nr.›</a:t>
            </a:fld>
            <a:endParaRPr lang="nl-NL"/>
          </a:p>
        </p:txBody>
      </p:sp>
    </p:spTree>
    <p:extLst>
      <p:ext uri="{BB962C8B-B14F-4D97-AF65-F5344CB8AC3E}">
        <p14:creationId xmlns:p14="http://schemas.microsoft.com/office/powerpoint/2010/main" val="105364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D6F3712B-70D5-4497-8F19-95EEB133CD03}" type="datetimeFigureOut">
              <a:rPr lang="nl-NL" smtClean="0"/>
              <a:t>25-4-2024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1165357-0AE6-41C7-AB9D-B83EBB7056A0}" type="slidenum">
              <a:rPr lang="nl-NL" smtClean="0"/>
              <a:t>‹nr.›</a:t>
            </a:fld>
            <a:endParaRPr lang="nl-NL"/>
          </a:p>
        </p:txBody>
      </p:sp>
    </p:spTree>
    <p:extLst>
      <p:ext uri="{BB962C8B-B14F-4D97-AF65-F5344CB8AC3E}">
        <p14:creationId xmlns:p14="http://schemas.microsoft.com/office/powerpoint/2010/main" val="186825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9"/>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9"/>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D6F3712B-70D5-4497-8F19-95EEB133CD03}" type="datetimeFigureOut">
              <a:rPr lang="nl-NL" smtClean="0"/>
              <a:t>25-4-2024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1165357-0AE6-41C7-AB9D-B83EBB7056A0}" type="slidenum">
              <a:rPr lang="nl-NL" smtClean="0"/>
              <a:t>‹nr.›</a:t>
            </a:fld>
            <a:endParaRPr lang="nl-NL"/>
          </a:p>
        </p:txBody>
      </p:sp>
    </p:spTree>
    <p:extLst>
      <p:ext uri="{BB962C8B-B14F-4D97-AF65-F5344CB8AC3E}">
        <p14:creationId xmlns:p14="http://schemas.microsoft.com/office/powerpoint/2010/main" val="174837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D6F3712B-70D5-4497-8F19-95EEB133CD03}" type="datetimeFigureOut">
              <a:rPr lang="nl-NL" smtClean="0"/>
              <a:t>25-4-2024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1165357-0AE6-41C7-AB9D-B83EBB7056A0}" type="slidenum">
              <a:rPr lang="nl-NL" smtClean="0"/>
              <a:t>‹nr.›</a:t>
            </a:fld>
            <a:endParaRPr lang="nl-NL"/>
          </a:p>
        </p:txBody>
      </p:sp>
    </p:spTree>
    <p:extLst>
      <p:ext uri="{BB962C8B-B14F-4D97-AF65-F5344CB8AC3E}">
        <p14:creationId xmlns:p14="http://schemas.microsoft.com/office/powerpoint/2010/main" val="3354171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1"/>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D6F3712B-70D5-4497-8F19-95EEB133CD03}" type="datetimeFigureOut">
              <a:rPr lang="nl-NL" smtClean="0"/>
              <a:t>25-4-2024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1165357-0AE6-41C7-AB9D-B83EBB7056A0}" type="slidenum">
              <a:rPr lang="nl-NL" smtClean="0"/>
              <a:t>‹nr.›</a:t>
            </a:fld>
            <a:endParaRPr lang="nl-NL"/>
          </a:p>
        </p:txBody>
      </p:sp>
    </p:spTree>
    <p:extLst>
      <p:ext uri="{BB962C8B-B14F-4D97-AF65-F5344CB8AC3E}">
        <p14:creationId xmlns:p14="http://schemas.microsoft.com/office/powerpoint/2010/main" val="2684609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D6F3712B-70D5-4497-8F19-95EEB133CD03}" type="datetimeFigureOut">
              <a:rPr lang="nl-NL" smtClean="0"/>
              <a:t>25-4-2024</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B1165357-0AE6-41C7-AB9D-B83EBB7056A0}" type="slidenum">
              <a:rPr lang="nl-NL" smtClean="0"/>
              <a:t>‹nr.›</a:t>
            </a:fld>
            <a:endParaRPr lang="nl-NL"/>
          </a:p>
        </p:txBody>
      </p:sp>
    </p:spTree>
    <p:extLst>
      <p:ext uri="{BB962C8B-B14F-4D97-AF65-F5344CB8AC3E}">
        <p14:creationId xmlns:p14="http://schemas.microsoft.com/office/powerpoint/2010/main" val="160658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D6F3712B-70D5-4497-8F19-95EEB133CD03}" type="datetimeFigureOut">
              <a:rPr lang="nl-NL" smtClean="0"/>
              <a:t>25-4-2024</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B1165357-0AE6-41C7-AB9D-B83EBB7056A0}" type="slidenum">
              <a:rPr lang="nl-NL" smtClean="0"/>
              <a:t>‹nr.›</a:t>
            </a:fld>
            <a:endParaRPr lang="nl-NL"/>
          </a:p>
        </p:txBody>
      </p:sp>
    </p:spTree>
    <p:extLst>
      <p:ext uri="{BB962C8B-B14F-4D97-AF65-F5344CB8AC3E}">
        <p14:creationId xmlns:p14="http://schemas.microsoft.com/office/powerpoint/2010/main" val="349832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D6F3712B-70D5-4497-8F19-95EEB133CD03}" type="datetimeFigureOut">
              <a:rPr lang="nl-NL" smtClean="0"/>
              <a:t>25-4-2024</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B1165357-0AE6-41C7-AB9D-B83EBB7056A0}" type="slidenum">
              <a:rPr lang="nl-NL" smtClean="0"/>
              <a:t>‹nr.›</a:t>
            </a:fld>
            <a:endParaRPr lang="nl-NL"/>
          </a:p>
        </p:txBody>
      </p:sp>
    </p:spTree>
    <p:extLst>
      <p:ext uri="{BB962C8B-B14F-4D97-AF65-F5344CB8AC3E}">
        <p14:creationId xmlns:p14="http://schemas.microsoft.com/office/powerpoint/2010/main" val="2738266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D6F3712B-70D5-4497-8F19-95EEB133CD03}" type="datetimeFigureOut">
              <a:rPr lang="nl-NL" smtClean="0"/>
              <a:t>25-4-2024</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B1165357-0AE6-41C7-AB9D-B83EBB7056A0}" type="slidenum">
              <a:rPr lang="nl-NL" smtClean="0"/>
              <a:t>‹nr.›</a:t>
            </a:fld>
            <a:endParaRPr lang="nl-NL"/>
          </a:p>
        </p:txBody>
      </p:sp>
    </p:spTree>
    <p:extLst>
      <p:ext uri="{BB962C8B-B14F-4D97-AF65-F5344CB8AC3E}">
        <p14:creationId xmlns:p14="http://schemas.microsoft.com/office/powerpoint/2010/main" val="276737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2" y="273049"/>
            <a:ext cx="3008313" cy="1162051"/>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D6F3712B-70D5-4497-8F19-95EEB133CD03}" type="datetimeFigureOut">
              <a:rPr lang="nl-NL" smtClean="0"/>
              <a:t>25-4-2024</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B1165357-0AE6-41C7-AB9D-B83EBB7056A0}" type="slidenum">
              <a:rPr lang="nl-NL" smtClean="0"/>
              <a:t>‹nr.›</a:t>
            </a:fld>
            <a:endParaRPr lang="nl-NL"/>
          </a:p>
        </p:txBody>
      </p:sp>
    </p:spTree>
    <p:extLst>
      <p:ext uri="{BB962C8B-B14F-4D97-AF65-F5344CB8AC3E}">
        <p14:creationId xmlns:p14="http://schemas.microsoft.com/office/powerpoint/2010/main" val="36906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9"/>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D6F3712B-70D5-4497-8F19-95EEB133CD03}" type="datetimeFigureOut">
              <a:rPr lang="nl-NL" smtClean="0"/>
              <a:t>25-4-2024</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B1165357-0AE6-41C7-AB9D-B83EBB7056A0}" type="slidenum">
              <a:rPr lang="nl-NL" smtClean="0"/>
              <a:t>‹nr.›</a:t>
            </a:fld>
            <a:endParaRPr lang="nl-NL"/>
          </a:p>
        </p:txBody>
      </p:sp>
    </p:spTree>
    <p:extLst>
      <p:ext uri="{BB962C8B-B14F-4D97-AF65-F5344CB8AC3E}">
        <p14:creationId xmlns:p14="http://schemas.microsoft.com/office/powerpoint/2010/main" val="2885017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3712B-70D5-4497-8F19-95EEB133CD03}" type="datetimeFigureOut">
              <a:rPr lang="nl-NL" smtClean="0"/>
              <a:t>25-4-2024</a:t>
            </a:fld>
            <a:endParaRPr lang="nl-NL"/>
          </a:p>
        </p:txBody>
      </p:sp>
      <p:sp>
        <p:nvSpPr>
          <p:cNvPr id="5" name="Tijdelijke aanduiding voor voettekst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65357-0AE6-41C7-AB9D-B83EBB7056A0}" type="slidenum">
              <a:rPr lang="nl-NL" smtClean="0"/>
              <a:t>‹nr.›</a:t>
            </a:fld>
            <a:endParaRPr lang="nl-NL"/>
          </a:p>
        </p:txBody>
      </p:sp>
    </p:spTree>
    <p:extLst>
      <p:ext uri="{BB962C8B-B14F-4D97-AF65-F5344CB8AC3E}">
        <p14:creationId xmlns:p14="http://schemas.microsoft.com/office/powerpoint/2010/main" val="3106511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scastie.scala-lang.org/" TargetMode="External"/><Relationship Id="rId2" Type="http://schemas.openxmlformats.org/officeDocument/2006/relationships/hyperlink" Target="https://github.com/PM-RGO-FP-202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M-RGO-FP-202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Functioneel Programmeren</a:t>
            </a:r>
            <a:br>
              <a:rPr lang="nl-NL" dirty="0" smtClean="0"/>
            </a:br>
            <a:endParaRPr lang="nl-NL" dirty="0"/>
          </a:p>
        </p:txBody>
      </p:sp>
      <p:sp>
        <p:nvSpPr>
          <p:cNvPr id="3" name="Ondertitel 2"/>
          <p:cNvSpPr>
            <a:spLocks noGrp="1"/>
          </p:cNvSpPr>
          <p:nvPr>
            <p:ph type="subTitle" idx="1"/>
          </p:nvPr>
        </p:nvSpPr>
        <p:spPr/>
        <p:txBody>
          <a:bodyPr>
            <a:noAutofit/>
          </a:bodyPr>
          <a:lstStyle/>
          <a:p>
            <a:r>
              <a:rPr lang="nl-NL" dirty="0" smtClean="0"/>
              <a:t>Informatica – VWO 5</a:t>
            </a:r>
          </a:p>
          <a:p>
            <a:r>
              <a:rPr lang="nl-NL" sz="2000" dirty="0" smtClean="0"/>
              <a:t>April, mei, juni </a:t>
            </a:r>
            <a:r>
              <a:rPr lang="nl-NL" sz="2000" dirty="0" smtClean="0"/>
              <a:t>2024</a:t>
            </a:r>
            <a:endParaRPr lang="nl-NL" sz="2000" dirty="0" smtClean="0"/>
          </a:p>
        </p:txBody>
      </p:sp>
    </p:spTree>
    <p:extLst>
      <p:ext uri="{BB962C8B-B14F-4D97-AF65-F5344CB8AC3E}">
        <p14:creationId xmlns:p14="http://schemas.microsoft.com/office/powerpoint/2010/main" val="3854588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Twee manieren van programmeren</a:t>
            </a:r>
            <a:endParaRPr lang="nl-NL" dirty="0"/>
          </a:p>
        </p:txBody>
      </p:sp>
      <p:sp>
        <p:nvSpPr>
          <p:cNvPr id="4" name="Tijdelijke aanduiding voor tekst 3"/>
          <p:cNvSpPr>
            <a:spLocks noGrp="1"/>
          </p:cNvSpPr>
          <p:nvPr>
            <p:ph type="body" idx="1"/>
          </p:nvPr>
        </p:nvSpPr>
        <p:spPr/>
        <p:txBody>
          <a:bodyPr/>
          <a:lstStyle/>
          <a:p>
            <a:r>
              <a:rPr lang="nl-NL" dirty="0" smtClean="0"/>
              <a:t>Imperatief programmeren</a:t>
            </a:r>
            <a:endParaRPr lang="nl-NL" dirty="0"/>
          </a:p>
        </p:txBody>
      </p:sp>
      <p:sp>
        <p:nvSpPr>
          <p:cNvPr id="5" name="Tijdelijke aanduiding voor inhoud 4"/>
          <p:cNvSpPr>
            <a:spLocks noGrp="1"/>
          </p:cNvSpPr>
          <p:nvPr>
            <p:ph sz="half" idx="2"/>
          </p:nvPr>
        </p:nvSpPr>
        <p:spPr/>
        <p:txBody>
          <a:bodyPr/>
          <a:lstStyle/>
          <a:p>
            <a:r>
              <a:rPr lang="nl-NL" dirty="0" smtClean="0"/>
              <a:t>Hoe een bepaalde actie moet worden uitgevoerd</a:t>
            </a:r>
          </a:p>
          <a:p>
            <a:r>
              <a:rPr lang="nl-NL" dirty="0" smtClean="0"/>
              <a:t>Beschrijft de stappen die je moet doorlopen</a:t>
            </a:r>
          </a:p>
          <a:p>
            <a:r>
              <a:rPr lang="nl-NL" dirty="0" smtClean="0"/>
              <a:t>Volledig zelf </a:t>
            </a:r>
            <a:r>
              <a:rPr lang="nl-NL" dirty="0" smtClean="0"/>
              <a:t>de controle over wat er gebeurt</a:t>
            </a:r>
            <a:endParaRPr lang="nl-NL" dirty="0"/>
          </a:p>
        </p:txBody>
      </p:sp>
      <p:sp>
        <p:nvSpPr>
          <p:cNvPr id="6" name="Tijdelijke aanduiding voor tekst 5"/>
          <p:cNvSpPr>
            <a:spLocks noGrp="1"/>
          </p:cNvSpPr>
          <p:nvPr>
            <p:ph type="body" sz="quarter" idx="3"/>
          </p:nvPr>
        </p:nvSpPr>
        <p:spPr/>
        <p:txBody>
          <a:bodyPr/>
          <a:lstStyle/>
          <a:p>
            <a:endParaRPr lang="nl-NL" dirty="0"/>
          </a:p>
        </p:txBody>
      </p:sp>
      <p:sp>
        <p:nvSpPr>
          <p:cNvPr id="7" name="Tijdelijke aanduiding voor inhoud 6"/>
          <p:cNvSpPr>
            <a:spLocks noGrp="1"/>
          </p:cNvSpPr>
          <p:nvPr>
            <p:ph sz="quarter" idx="4"/>
          </p:nvPr>
        </p:nvSpPr>
        <p:spPr/>
        <p:txBody>
          <a:bodyPr/>
          <a:lstStyle/>
          <a:p>
            <a:endParaRPr lang="nl-NL"/>
          </a:p>
        </p:txBody>
      </p:sp>
    </p:spTree>
    <p:extLst>
      <p:ext uri="{BB962C8B-B14F-4D97-AF65-F5344CB8AC3E}">
        <p14:creationId xmlns:p14="http://schemas.microsoft.com/office/powerpoint/2010/main" val="3616146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Twee manieren van programmeren</a:t>
            </a:r>
            <a:endParaRPr lang="nl-NL" dirty="0"/>
          </a:p>
        </p:txBody>
      </p:sp>
      <p:sp>
        <p:nvSpPr>
          <p:cNvPr id="4" name="Tijdelijke aanduiding voor tekst 3"/>
          <p:cNvSpPr>
            <a:spLocks noGrp="1"/>
          </p:cNvSpPr>
          <p:nvPr>
            <p:ph type="body" idx="1"/>
          </p:nvPr>
        </p:nvSpPr>
        <p:spPr/>
        <p:txBody>
          <a:bodyPr/>
          <a:lstStyle/>
          <a:p>
            <a:r>
              <a:rPr lang="nl-NL" dirty="0" smtClean="0"/>
              <a:t>Imperatief programmeren</a:t>
            </a:r>
            <a:endParaRPr lang="nl-NL" dirty="0"/>
          </a:p>
        </p:txBody>
      </p:sp>
      <p:sp>
        <p:nvSpPr>
          <p:cNvPr id="5" name="Tijdelijke aanduiding voor inhoud 4"/>
          <p:cNvSpPr>
            <a:spLocks noGrp="1"/>
          </p:cNvSpPr>
          <p:nvPr>
            <p:ph sz="half" idx="2"/>
          </p:nvPr>
        </p:nvSpPr>
        <p:spPr/>
        <p:txBody>
          <a:bodyPr/>
          <a:lstStyle/>
          <a:p>
            <a:r>
              <a:rPr lang="nl-NL" dirty="0" smtClean="0"/>
              <a:t>Hoe een bepaalde actie moet worden uitgevoerd</a:t>
            </a:r>
          </a:p>
          <a:p>
            <a:r>
              <a:rPr lang="nl-NL" dirty="0" smtClean="0"/>
              <a:t>Beschrijft de stappen die je moet doorlopen</a:t>
            </a:r>
          </a:p>
          <a:p>
            <a:r>
              <a:rPr lang="nl-NL" dirty="0" smtClean="0"/>
              <a:t>Volledig zelf de controle</a:t>
            </a:r>
            <a:endParaRPr lang="nl-NL" dirty="0"/>
          </a:p>
        </p:txBody>
      </p:sp>
      <p:sp>
        <p:nvSpPr>
          <p:cNvPr id="6" name="Tijdelijke aanduiding voor tekst 5"/>
          <p:cNvSpPr>
            <a:spLocks noGrp="1"/>
          </p:cNvSpPr>
          <p:nvPr>
            <p:ph type="body" sz="quarter" idx="3"/>
          </p:nvPr>
        </p:nvSpPr>
        <p:spPr/>
        <p:txBody>
          <a:bodyPr/>
          <a:lstStyle/>
          <a:p>
            <a:endParaRPr lang="nl-NL" dirty="0"/>
          </a:p>
        </p:txBody>
      </p:sp>
      <p:sp>
        <p:nvSpPr>
          <p:cNvPr id="7" name="Tijdelijke aanduiding voor inhoud 6"/>
          <p:cNvSpPr>
            <a:spLocks noGrp="1"/>
          </p:cNvSpPr>
          <p:nvPr>
            <p:ph sz="quarter" idx="4"/>
          </p:nvPr>
        </p:nvSpPr>
        <p:spPr/>
        <p:txBody>
          <a:bodyPr/>
          <a:lstStyle/>
          <a:p>
            <a:endParaRPr lang="nl-NL"/>
          </a:p>
        </p:txBody>
      </p:sp>
      <p:grpSp>
        <p:nvGrpSpPr>
          <p:cNvPr id="3" name="Groep 2"/>
          <p:cNvGrpSpPr/>
          <p:nvPr/>
        </p:nvGrpSpPr>
        <p:grpSpPr>
          <a:xfrm>
            <a:off x="323528" y="476672"/>
            <a:ext cx="8640960" cy="5688632"/>
            <a:chOff x="323528" y="476672"/>
            <a:chExt cx="8640960" cy="5688632"/>
          </a:xfrm>
        </p:grpSpPr>
        <p:sp>
          <p:nvSpPr>
            <p:cNvPr id="8" name="Rechthoek 7"/>
            <p:cNvSpPr/>
            <p:nvPr/>
          </p:nvSpPr>
          <p:spPr>
            <a:xfrm>
              <a:off x="323528" y="476672"/>
              <a:ext cx="8640960" cy="568863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 name="Tekstvak 8"/>
            <p:cNvSpPr txBox="1"/>
            <p:nvPr/>
          </p:nvSpPr>
          <p:spPr>
            <a:xfrm>
              <a:off x="323528" y="476672"/>
              <a:ext cx="8640960" cy="3970318"/>
            </a:xfrm>
            <a:prstGeom prst="rect">
              <a:avLst/>
            </a:prstGeom>
            <a:noFill/>
          </p:spPr>
          <p:txBody>
            <a:bodyPr wrap="square" rtlCol="0">
              <a:spAutoFit/>
            </a:bodyPr>
            <a:lstStyle/>
            <a:p>
              <a:endParaRPr lang="nl-NL" b="1" dirty="0" smtClean="0">
                <a:solidFill>
                  <a:schemeClr val="bg1"/>
                </a:solidFill>
                <a:latin typeface="Consolas" panose="020B0609020204030204" pitchFamily="49" charset="0"/>
              </a:endParaRPr>
            </a:p>
            <a:p>
              <a:endParaRPr lang="nl-NL" b="1" dirty="0" smtClean="0">
                <a:solidFill>
                  <a:schemeClr val="bg1"/>
                </a:solidFill>
                <a:latin typeface="Consolas" panose="020B0609020204030204" pitchFamily="49" charset="0"/>
              </a:endParaRPr>
            </a:p>
            <a:p>
              <a:endParaRPr lang="nl-NL" b="1" dirty="0" smtClean="0">
                <a:solidFill>
                  <a:schemeClr val="bg1"/>
                </a:solidFill>
                <a:latin typeface="Consolas" panose="020B0609020204030204" pitchFamily="49" charset="0"/>
              </a:endParaRPr>
            </a:p>
            <a:p>
              <a:r>
                <a:rPr lang="nl-NL" b="1" dirty="0" smtClean="0">
                  <a:solidFill>
                    <a:srgbClr val="CC7833"/>
                  </a:solidFill>
                  <a:latin typeface="Consolas" panose="020B0609020204030204" pitchFamily="49" charset="0"/>
                </a:rPr>
                <a:t>#</a:t>
              </a:r>
              <a:r>
                <a:rPr lang="nl-NL" b="1" dirty="0" err="1" smtClean="0">
                  <a:solidFill>
                    <a:srgbClr val="CC7833"/>
                  </a:solidFill>
                  <a:latin typeface="Consolas" panose="020B0609020204030204" pitchFamily="49" charset="0"/>
                </a:rPr>
                <a:t>include</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&lt;</a:t>
              </a:r>
              <a:r>
                <a:rPr lang="nl-NL" b="1" dirty="0" err="1" smtClean="0">
                  <a:solidFill>
                    <a:srgbClr val="6C99BB"/>
                  </a:solidFill>
                  <a:latin typeface="Consolas" panose="020B0609020204030204" pitchFamily="49" charset="0"/>
                </a:rPr>
                <a:t>stdio.h</a:t>
              </a:r>
              <a:r>
                <a:rPr lang="nl-NL" b="1" dirty="0" smtClean="0">
                  <a:solidFill>
                    <a:srgbClr val="6C99BB"/>
                  </a:solidFill>
                  <a:latin typeface="Consolas" panose="020B0609020204030204" pitchFamily="49" charset="0"/>
                </a:rPr>
                <a:t>&gt;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int </a:t>
              </a:r>
              <a:r>
                <a:rPr lang="nl-NL" b="1" dirty="0" err="1" smtClean="0">
                  <a:solidFill>
                    <a:schemeClr val="bg1"/>
                  </a:solidFill>
                  <a:latin typeface="Consolas" panose="020B0609020204030204" pitchFamily="49" charset="0"/>
                </a:rPr>
                <a:t>main</a:t>
              </a:r>
              <a:r>
                <a:rPr lang="nl-NL" b="1" dirty="0" smtClean="0">
                  <a:solidFill>
                    <a:schemeClr val="bg1"/>
                  </a:solidFill>
                  <a:latin typeface="Consolas" panose="020B0609020204030204" pitchFamily="49" charset="0"/>
                </a:rPr>
                <a:t>()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int </a:t>
              </a:r>
              <a:r>
                <a:rPr lang="nl-NL" b="1" dirty="0" err="1" smtClean="0">
                  <a:solidFill>
                    <a:schemeClr val="bg1"/>
                  </a:solidFill>
                  <a:latin typeface="Consolas" panose="020B0609020204030204" pitchFamily="49" charset="0"/>
                </a:rPr>
                <a:t>numbers</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1</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2</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3</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4</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5</a:t>
              </a:r>
              <a:r>
                <a:rPr lang="nl-NL" b="1" dirty="0" smtClean="0">
                  <a:solidFill>
                    <a:schemeClr val="bg1"/>
                  </a:solidFill>
                  <a:latin typeface="Consolas" panose="020B0609020204030204" pitchFamily="49" charset="0"/>
                </a:rPr>
                <a:t>};</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int </a:t>
              </a:r>
              <a:r>
                <a:rPr lang="nl-NL" b="1" dirty="0" err="1" smtClean="0">
                  <a:solidFill>
                    <a:schemeClr val="bg1"/>
                  </a:solidFill>
                  <a:latin typeface="Consolas" panose="020B0609020204030204" pitchFamily="49" charset="0"/>
                </a:rPr>
                <a:t>sum</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0</a:t>
              </a:r>
              <a:r>
                <a:rPr lang="nl-NL" b="1" dirty="0" smtClean="0">
                  <a:solidFill>
                    <a:schemeClr val="bg1"/>
                  </a:solidFill>
                  <a:latin typeface="Consolas" panose="020B0609020204030204" pitchFamily="49" charset="0"/>
                </a:rPr>
                <a:t>;</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rgbClr val="CC7833"/>
                  </a:solidFill>
                  <a:latin typeface="Consolas" panose="020B0609020204030204" pitchFamily="49" charset="0"/>
                </a:rPr>
                <a:t>for</a:t>
              </a:r>
              <a:r>
                <a:rPr lang="nl-NL" b="1" dirty="0" smtClean="0">
                  <a:solidFill>
                    <a:schemeClr val="bg1"/>
                  </a:solidFill>
                  <a:latin typeface="Consolas" panose="020B0609020204030204" pitchFamily="49" charset="0"/>
                </a:rPr>
                <a:t> (int i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0</a:t>
              </a:r>
              <a:r>
                <a:rPr lang="nl-NL" b="1" dirty="0" smtClean="0">
                  <a:solidFill>
                    <a:schemeClr val="bg1"/>
                  </a:solidFill>
                  <a:latin typeface="Consolas" panose="020B0609020204030204" pitchFamily="49" charset="0"/>
                </a:rPr>
                <a:t>; i </a:t>
              </a:r>
              <a:r>
                <a:rPr lang="nl-NL" b="1" dirty="0" smtClean="0">
                  <a:solidFill>
                    <a:srgbClr val="CC7833"/>
                  </a:solidFill>
                  <a:latin typeface="Consolas" panose="020B0609020204030204" pitchFamily="49" charset="0"/>
                </a:rPr>
                <a:t>&lt;</a:t>
              </a:r>
              <a:r>
                <a:rPr lang="nl-NL" b="1" dirty="0">
                  <a:solidFill>
                    <a:srgbClr val="6C99BB"/>
                  </a:solidFill>
                  <a:latin typeface="Consolas" panose="020B0609020204030204" pitchFamily="49" charset="0"/>
                </a:rPr>
                <a:t> 5</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i)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sum</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numbers</a:t>
              </a:r>
              <a:r>
                <a:rPr lang="nl-NL" b="1" dirty="0" smtClean="0">
                  <a:solidFill>
                    <a:schemeClr val="bg1"/>
                  </a:solidFill>
                  <a:latin typeface="Consolas" panose="020B0609020204030204" pitchFamily="49" charset="0"/>
                </a:rPr>
                <a:t>[i];</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rgbClr val="B83426"/>
                  </a:solidFill>
                  <a:latin typeface="Consolas" panose="020B0609020204030204" pitchFamily="49" charset="0"/>
                </a:rPr>
                <a:t>printf</a:t>
              </a:r>
              <a:r>
                <a:rPr lang="nl-NL" b="1" dirty="0" smtClean="0">
                  <a:solidFill>
                    <a:schemeClr val="bg1"/>
                  </a:solidFill>
                  <a:latin typeface="Consolas" panose="020B0609020204030204" pitchFamily="49" charset="0"/>
                </a:rPr>
                <a:t>(</a:t>
              </a:r>
              <a:r>
                <a:rPr lang="nl-NL" b="1" dirty="0" smtClean="0">
                  <a:solidFill>
                    <a:srgbClr val="A5C261"/>
                  </a:solidFill>
                  <a:latin typeface="Consolas" panose="020B0609020204030204" pitchFamily="49" charset="0"/>
                </a:rPr>
                <a:t>"</a:t>
              </a:r>
              <a:r>
                <a:rPr lang="nl-NL" b="1" dirty="0" smtClean="0">
                  <a:solidFill>
                    <a:srgbClr val="6C99BB"/>
                  </a:solidFill>
                  <a:latin typeface="Consolas" panose="020B0609020204030204" pitchFamily="49" charset="0"/>
                </a:rPr>
                <a:t>%d\n</a:t>
              </a:r>
              <a:r>
                <a:rPr lang="nl-NL" b="1" dirty="0" smtClean="0">
                  <a:solidFill>
                    <a:srgbClr val="A5C261"/>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sum</a:t>
              </a:r>
              <a:r>
                <a:rPr lang="nl-NL" b="1" dirty="0" smtClean="0">
                  <a:solidFill>
                    <a:schemeClr val="bg1"/>
                  </a:solidFill>
                  <a:latin typeface="Consolas" panose="020B0609020204030204" pitchFamily="49" charset="0"/>
                </a:rPr>
                <a:t>);</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return</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0</a:t>
              </a:r>
              <a:r>
                <a:rPr lang="nl-NL" b="1" dirty="0" smtClean="0">
                  <a:solidFill>
                    <a:schemeClr val="bg1"/>
                  </a:solidFill>
                  <a:latin typeface="Consolas" panose="020B0609020204030204" pitchFamily="49" charset="0"/>
                </a:rPr>
                <a:t>;</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a:t>
              </a:r>
              <a:endParaRPr lang="nl-NL" dirty="0">
                <a:solidFill>
                  <a:schemeClr val="bg1"/>
                </a:solidFill>
                <a:latin typeface="Consolas" panose="020B0609020204030204" pitchFamily="49" charset="0"/>
              </a:endParaRPr>
            </a:p>
          </p:txBody>
        </p:sp>
        <p:pic>
          <p:nvPicPr>
            <p:cNvPr id="1026" name="Picture 2" descr="https://upload.wikimedia.org/wikipedia/commons/1/19/C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6367" y="4941168"/>
              <a:ext cx="1088121" cy="12241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574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Twee manieren van programmeren</a:t>
            </a:r>
            <a:endParaRPr lang="nl-NL" dirty="0"/>
          </a:p>
        </p:txBody>
      </p:sp>
      <p:sp>
        <p:nvSpPr>
          <p:cNvPr id="4" name="Tijdelijke aanduiding voor tekst 3"/>
          <p:cNvSpPr>
            <a:spLocks noGrp="1"/>
          </p:cNvSpPr>
          <p:nvPr>
            <p:ph type="body" idx="1"/>
          </p:nvPr>
        </p:nvSpPr>
        <p:spPr/>
        <p:txBody>
          <a:bodyPr/>
          <a:lstStyle/>
          <a:p>
            <a:r>
              <a:rPr lang="nl-NL" dirty="0" smtClean="0"/>
              <a:t>Imperatief programmeren</a:t>
            </a:r>
            <a:endParaRPr lang="nl-NL" dirty="0"/>
          </a:p>
        </p:txBody>
      </p:sp>
      <p:sp>
        <p:nvSpPr>
          <p:cNvPr id="5" name="Tijdelijke aanduiding voor inhoud 4"/>
          <p:cNvSpPr>
            <a:spLocks noGrp="1"/>
          </p:cNvSpPr>
          <p:nvPr>
            <p:ph sz="half" idx="2"/>
          </p:nvPr>
        </p:nvSpPr>
        <p:spPr/>
        <p:txBody>
          <a:bodyPr/>
          <a:lstStyle/>
          <a:p>
            <a:r>
              <a:rPr lang="nl-NL" dirty="0" smtClean="0"/>
              <a:t>Hoe een bepaalde actie moet worden uitgevoerd</a:t>
            </a:r>
          </a:p>
          <a:p>
            <a:r>
              <a:rPr lang="nl-NL" dirty="0" smtClean="0"/>
              <a:t>Beschrijft de stappen die je moet doorlopen</a:t>
            </a:r>
          </a:p>
          <a:p>
            <a:r>
              <a:rPr lang="nl-NL" dirty="0" smtClean="0"/>
              <a:t>Volledig zelf de controle</a:t>
            </a:r>
            <a:endParaRPr lang="nl-NL" dirty="0"/>
          </a:p>
        </p:txBody>
      </p:sp>
      <p:sp>
        <p:nvSpPr>
          <p:cNvPr id="6" name="Tijdelijke aanduiding voor tekst 5"/>
          <p:cNvSpPr>
            <a:spLocks noGrp="1"/>
          </p:cNvSpPr>
          <p:nvPr>
            <p:ph type="body" sz="quarter" idx="3"/>
          </p:nvPr>
        </p:nvSpPr>
        <p:spPr/>
        <p:txBody>
          <a:bodyPr/>
          <a:lstStyle/>
          <a:p>
            <a:endParaRPr lang="nl-NL" dirty="0"/>
          </a:p>
        </p:txBody>
      </p:sp>
      <p:sp>
        <p:nvSpPr>
          <p:cNvPr id="7" name="Tijdelijke aanduiding voor inhoud 6"/>
          <p:cNvSpPr>
            <a:spLocks noGrp="1"/>
          </p:cNvSpPr>
          <p:nvPr>
            <p:ph sz="quarter" idx="4"/>
          </p:nvPr>
        </p:nvSpPr>
        <p:spPr/>
        <p:txBody>
          <a:bodyPr/>
          <a:lstStyle/>
          <a:p>
            <a:endParaRPr lang="nl-NL"/>
          </a:p>
        </p:txBody>
      </p:sp>
      <p:grpSp>
        <p:nvGrpSpPr>
          <p:cNvPr id="3" name="Groep 2"/>
          <p:cNvGrpSpPr/>
          <p:nvPr/>
        </p:nvGrpSpPr>
        <p:grpSpPr>
          <a:xfrm>
            <a:off x="323528" y="476672"/>
            <a:ext cx="8640960" cy="5688632"/>
            <a:chOff x="323528" y="476672"/>
            <a:chExt cx="8640960" cy="5688632"/>
          </a:xfrm>
        </p:grpSpPr>
        <p:sp>
          <p:nvSpPr>
            <p:cNvPr id="8" name="Rechthoek 7"/>
            <p:cNvSpPr/>
            <p:nvPr/>
          </p:nvSpPr>
          <p:spPr>
            <a:xfrm>
              <a:off x="323528" y="476672"/>
              <a:ext cx="8640960" cy="568863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 name="Tekstvak 8"/>
            <p:cNvSpPr txBox="1"/>
            <p:nvPr/>
          </p:nvSpPr>
          <p:spPr>
            <a:xfrm>
              <a:off x="323528" y="476672"/>
              <a:ext cx="8640960" cy="2585323"/>
            </a:xfrm>
            <a:prstGeom prst="rect">
              <a:avLst/>
            </a:prstGeom>
            <a:noFill/>
          </p:spPr>
          <p:txBody>
            <a:bodyPr wrap="square" rtlCol="0">
              <a:spAutoFit/>
            </a:bodyPr>
            <a:lstStyle/>
            <a:p>
              <a:endParaRPr lang="nl-NL" b="1" dirty="0" smtClean="0">
                <a:solidFill>
                  <a:schemeClr val="bg1"/>
                </a:solidFill>
                <a:latin typeface="Consolas" panose="020B0609020204030204" pitchFamily="49" charset="0"/>
              </a:endParaRPr>
            </a:p>
            <a:p>
              <a:endParaRPr lang="nl-NL" b="1" dirty="0" smtClean="0">
                <a:solidFill>
                  <a:schemeClr val="bg1"/>
                </a:solidFill>
                <a:latin typeface="Consolas" panose="020B0609020204030204" pitchFamily="49" charset="0"/>
              </a:endParaRPr>
            </a:p>
            <a:p>
              <a:endParaRPr lang="nl-NL" b="1" dirty="0">
                <a:solidFill>
                  <a:schemeClr val="bg1"/>
                </a:solidFill>
                <a:latin typeface="Consolas" panose="020B0609020204030204" pitchFamily="49" charset="0"/>
              </a:endParaRPr>
            </a:p>
            <a:p>
              <a:endParaRPr lang="nl-NL" b="1" dirty="0" smtClean="0">
                <a:solidFill>
                  <a:schemeClr val="bg1"/>
                </a:solidFill>
                <a:latin typeface="Consolas" panose="020B0609020204030204" pitchFamily="49" charset="0"/>
              </a:endParaRPr>
            </a:p>
            <a:p>
              <a:r>
                <a:rPr lang="en-US" b="1" dirty="0">
                  <a:solidFill>
                    <a:schemeClr val="bg1"/>
                  </a:solidFill>
                  <a:latin typeface="Consolas" panose="020B0609020204030204" pitchFamily="49" charset="0"/>
                </a:rPr>
                <a:t>numbers </a:t>
              </a:r>
              <a:r>
                <a:rPr lang="en-US" b="1" dirty="0">
                  <a:solidFill>
                    <a:srgbClr val="CC7833"/>
                  </a:solidFill>
                  <a:latin typeface="Consolas" panose="020B0609020204030204" pitchFamily="49" charset="0"/>
                </a:rPr>
                <a:t>=</a:t>
              </a:r>
              <a:r>
                <a:rPr lang="en-US" b="1" dirty="0">
                  <a:solidFill>
                    <a:schemeClr val="bg1"/>
                  </a:solidFill>
                  <a:latin typeface="Consolas" panose="020B0609020204030204" pitchFamily="49" charset="0"/>
                </a:rPr>
                <a:t> [</a:t>
              </a:r>
              <a:r>
                <a:rPr lang="en-US" b="1" dirty="0">
                  <a:solidFill>
                    <a:srgbClr val="6C99BB"/>
                  </a:solidFill>
                  <a:latin typeface="Consolas" panose="020B0609020204030204" pitchFamily="49" charset="0"/>
                </a:rPr>
                <a:t>1</a:t>
              </a:r>
              <a:r>
                <a:rPr lang="en-US" b="1" dirty="0">
                  <a:solidFill>
                    <a:schemeClr val="bg1"/>
                  </a:solidFill>
                  <a:latin typeface="Consolas" panose="020B0609020204030204" pitchFamily="49" charset="0"/>
                </a:rPr>
                <a:t>, </a:t>
              </a:r>
              <a:r>
                <a:rPr lang="en-US" b="1" dirty="0">
                  <a:solidFill>
                    <a:srgbClr val="6C99BB"/>
                  </a:solidFill>
                  <a:latin typeface="Consolas" panose="020B0609020204030204" pitchFamily="49" charset="0"/>
                </a:rPr>
                <a:t>2</a:t>
              </a:r>
              <a:r>
                <a:rPr lang="en-US" b="1" dirty="0">
                  <a:solidFill>
                    <a:schemeClr val="bg1"/>
                  </a:solidFill>
                  <a:latin typeface="Consolas" panose="020B0609020204030204" pitchFamily="49" charset="0"/>
                </a:rPr>
                <a:t>, </a:t>
              </a:r>
              <a:r>
                <a:rPr lang="en-US" b="1" dirty="0">
                  <a:solidFill>
                    <a:srgbClr val="6C99BB"/>
                  </a:solidFill>
                  <a:latin typeface="Consolas" panose="020B0609020204030204" pitchFamily="49" charset="0"/>
                </a:rPr>
                <a:t>3</a:t>
              </a:r>
              <a:r>
                <a:rPr lang="en-US" b="1" dirty="0">
                  <a:solidFill>
                    <a:schemeClr val="bg1"/>
                  </a:solidFill>
                  <a:latin typeface="Consolas" panose="020B0609020204030204" pitchFamily="49" charset="0"/>
                </a:rPr>
                <a:t>, </a:t>
              </a:r>
              <a:r>
                <a:rPr lang="en-US" b="1" dirty="0">
                  <a:solidFill>
                    <a:srgbClr val="6C99BB"/>
                  </a:solidFill>
                  <a:latin typeface="Consolas" panose="020B0609020204030204" pitchFamily="49" charset="0"/>
                </a:rPr>
                <a:t>4</a:t>
              </a:r>
              <a:r>
                <a:rPr lang="en-US" b="1" dirty="0">
                  <a:solidFill>
                    <a:schemeClr val="bg1"/>
                  </a:solidFill>
                  <a:latin typeface="Consolas" panose="020B0609020204030204" pitchFamily="49" charset="0"/>
                </a:rPr>
                <a:t>, </a:t>
              </a:r>
              <a:r>
                <a:rPr lang="en-US" b="1" dirty="0">
                  <a:solidFill>
                    <a:srgbClr val="6C99BB"/>
                  </a:solidFill>
                  <a:latin typeface="Consolas" panose="020B0609020204030204" pitchFamily="49" charset="0"/>
                </a:rPr>
                <a:t>5</a:t>
              </a:r>
              <a:r>
                <a:rPr lang="en-US" b="1" dirty="0">
                  <a:solidFill>
                    <a:schemeClr val="bg1"/>
                  </a:solidFill>
                  <a:latin typeface="Consolas" panose="020B0609020204030204" pitchFamily="49" charset="0"/>
                </a:rPr>
                <a:t>]</a:t>
              </a:r>
              <a:br>
                <a:rPr lang="en-US" b="1" dirty="0">
                  <a:solidFill>
                    <a:schemeClr val="bg1"/>
                  </a:solidFill>
                  <a:latin typeface="Consolas" panose="020B0609020204030204" pitchFamily="49" charset="0"/>
                </a:rPr>
              </a:br>
              <a:r>
                <a:rPr lang="en-US" b="1" dirty="0">
                  <a:solidFill>
                    <a:schemeClr val="bg1"/>
                  </a:solidFill>
                  <a:latin typeface="Consolas" panose="020B0609020204030204" pitchFamily="49" charset="0"/>
                </a:rPr>
                <a:t>total </a:t>
              </a:r>
              <a:r>
                <a:rPr lang="en-US" b="1" dirty="0">
                  <a:solidFill>
                    <a:srgbClr val="CC7833"/>
                  </a:solidFill>
                  <a:latin typeface="Consolas" panose="020B0609020204030204" pitchFamily="49" charset="0"/>
                </a:rPr>
                <a:t>=</a:t>
              </a:r>
              <a:r>
                <a:rPr lang="en-US" b="1" dirty="0">
                  <a:solidFill>
                    <a:schemeClr val="bg1"/>
                  </a:solidFill>
                  <a:latin typeface="Consolas" panose="020B0609020204030204" pitchFamily="49" charset="0"/>
                </a:rPr>
                <a:t> </a:t>
              </a:r>
              <a:r>
                <a:rPr lang="en-US" b="1" dirty="0">
                  <a:solidFill>
                    <a:srgbClr val="6C99BB"/>
                  </a:solidFill>
                  <a:latin typeface="Consolas" panose="020B0609020204030204" pitchFamily="49" charset="0"/>
                </a:rPr>
                <a:t>0</a:t>
              </a:r>
              <a:r>
                <a:rPr lang="en-US" b="1" dirty="0">
                  <a:solidFill>
                    <a:schemeClr val="bg1"/>
                  </a:solidFill>
                  <a:latin typeface="Consolas" panose="020B0609020204030204" pitchFamily="49" charset="0"/>
                </a:rPr>
                <a:t/>
              </a:r>
              <a:br>
                <a:rPr lang="en-US" b="1" dirty="0">
                  <a:solidFill>
                    <a:schemeClr val="bg1"/>
                  </a:solidFill>
                  <a:latin typeface="Consolas" panose="020B0609020204030204" pitchFamily="49" charset="0"/>
                </a:rPr>
              </a:br>
              <a:r>
                <a:rPr lang="en-US" b="1" dirty="0">
                  <a:solidFill>
                    <a:srgbClr val="CC7833"/>
                  </a:solidFill>
                  <a:latin typeface="Consolas" panose="020B0609020204030204" pitchFamily="49" charset="0"/>
                </a:rPr>
                <a:t>for</a:t>
              </a:r>
              <a:r>
                <a:rPr lang="en-US" b="1" dirty="0">
                  <a:solidFill>
                    <a:schemeClr val="bg1"/>
                  </a:solidFill>
                  <a:latin typeface="Consolas" panose="020B0609020204030204" pitchFamily="49" charset="0"/>
                </a:rPr>
                <a:t> number </a:t>
              </a:r>
              <a:r>
                <a:rPr lang="en-US" b="1" dirty="0">
                  <a:solidFill>
                    <a:srgbClr val="CC7833"/>
                  </a:solidFill>
                  <a:latin typeface="Consolas" panose="020B0609020204030204" pitchFamily="49" charset="0"/>
                </a:rPr>
                <a:t>in</a:t>
              </a:r>
              <a:r>
                <a:rPr lang="en-US" b="1" dirty="0">
                  <a:solidFill>
                    <a:schemeClr val="bg1"/>
                  </a:solidFill>
                  <a:latin typeface="Consolas" panose="020B0609020204030204" pitchFamily="49" charset="0"/>
                </a:rPr>
                <a:t> numbers:</a:t>
              </a:r>
              <a:br>
                <a:rPr lang="en-US" b="1" dirty="0">
                  <a:solidFill>
                    <a:schemeClr val="bg1"/>
                  </a:solidFill>
                  <a:latin typeface="Consolas" panose="020B0609020204030204" pitchFamily="49" charset="0"/>
                </a:rPr>
              </a:br>
              <a:r>
                <a:rPr lang="en-US" b="1" dirty="0">
                  <a:solidFill>
                    <a:schemeClr val="bg1"/>
                  </a:solidFill>
                  <a:latin typeface="Consolas" panose="020B0609020204030204" pitchFamily="49" charset="0"/>
                </a:rPr>
                <a:t>    total </a:t>
              </a:r>
              <a:r>
                <a:rPr lang="en-US" b="1" dirty="0">
                  <a:solidFill>
                    <a:srgbClr val="CC7833"/>
                  </a:solidFill>
                  <a:latin typeface="Consolas" panose="020B0609020204030204" pitchFamily="49" charset="0"/>
                </a:rPr>
                <a:t>+=</a:t>
              </a:r>
              <a:r>
                <a:rPr lang="en-US" b="1" dirty="0">
                  <a:solidFill>
                    <a:schemeClr val="bg1"/>
                  </a:solidFill>
                  <a:latin typeface="Consolas" panose="020B0609020204030204" pitchFamily="49" charset="0"/>
                </a:rPr>
                <a:t> number</a:t>
              </a:r>
              <a:br>
                <a:rPr lang="en-US" b="1" dirty="0">
                  <a:solidFill>
                    <a:schemeClr val="bg1"/>
                  </a:solidFill>
                  <a:latin typeface="Consolas" panose="020B0609020204030204" pitchFamily="49" charset="0"/>
                </a:rPr>
              </a:br>
              <a:r>
                <a:rPr lang="en-US" b="1" dirty="0">
                  <a:solidFill>
                    <a:srgbClr val="CC7833"/>
                  </a:solidFill>
                  <a:latin typeface="Consolas" panose="020B0609020204030204" pitchFamily="49" charset="0"/>
                </a:rPr>
                <a:t>print</a:t>
              </a:r>
              <a:r>
                <a:rPr lang="en-US" b="1" dirty="0">
                  <a:solidFill>
                    <a:schemeClr val="bg1"/>
                  </a:solidFill>
                  <a:latin typeface="Consolas" panose="020B0609020204030204" pitchFamily="49" charset="0"/>
                </a:rPr>
                <a:t>(total</a:t>
              </a:r>
              <a:r>
                <a:rPr lang="en-US" b="1" dirty="0" smtClean="0">
                  <a:solidFill>
                    <a:schemeClr val="bg1"/>
                  </a:solidFill>
                  <a:latin typeface="Consolas" panose="020B0609020204030204" pitchFamily="49" charset="0"/>
                </a:rPr>
                <a:t>)</a:t>
              </a:r>
              <a:endParaRPr lang="en-US" dirty="0">
                <a:solidFill>
                  <a:schemeClr val="bg1"/>
                </a:solidFill>
                <a:latin typeface="Consolas" panose="020B0609020204030204" pitchFamily="49" charset="0"/>
              </a:endParaRPr>
            </a:p>
          </p:txBody>
        </p:sp>
        <p:pic>
          <p:nvPicPr>
            <p:cNvPr id="2052" name="Picture 4" descr="File:Python logo 51.sv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90" t="10049" r="9741" b="9680"/>
            <a:stretch/>
          </p:blipFill>
          <p:spPr bwMode="auto">
            <a:xfrm>
              <a:off x="7876367" y="5077183"/>
              <a:ext cx="1088121" cy="10881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286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0-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Twee manieren van programmeren</a:t>
            </a:r>
            <a:endParaRPr lang="nl-NL" dirty="0"/>
          </a:p>
        </p:txBody>
      </p:sp>
      <p:sp>
        <p:nvSpPr>
          <p:cNvPr id="4" name="Tijdelijke aanduiding voor tekst 3"/>
          <p:cNvSpPr>
            <a:spLocks noGrp="1"/>
          </p:cNvSpPr>
          <p:nvPr>
            <p:ph type="body" idx="1"/>
          </p:nvPr>
        </p:nvSpPr>
        <p:spPr/>
        <p:txBody>
          <a:bodyPr/>
          <a:lstStyle/>
          <a:p>
            <a:r>
              <a:rPr lang="nl-NL" dirty="0" smtClean="0"/>
              <a:t>Imperatief programmeren</a:t>
            </a:r>
            <a:endParaRPr lang="nl-NL" dirty="0"/>
          </a:p>
        </p:txBody>
      </p:sp>
      <p:sp>
        <p:nvSpPr>
          <p:cNvPr id="5" name="Tijdelijke aanduiding voor inhoud 4"/>
          <p:cNvSpPr>
            <a:spLocks noGrp="1"/>
          </p:cNvSpPr>
          <p:nvPr>
            <p:ph sz="half" idx="2"/>
          </p:nvPr>
        </p:nvSpPr>
        <p:spPr/>
        <p:txBody>
          <a:bodyPr/>
          <a:lstStyle/>
          <a:p>
            <a:r>
              <a:rPr lang="nl-NL" dirty="0" smtClean="0"/>
              <a:t>Hoe een bepaalde actie moet worden uitgevoerd</a:t>
            </a:r>
          </a:p>
          <a:p>
            <a:r>
              <a:rPr lang="nl-NL" dirty="0" smtClean="0"/>
              <a:t>Beschrijft de stappen die je moet doorlopen</a:t>
            </a:r>
          </a:p>
          <a:p>
            <a:r>
              <a:rPr lang="nl-NL" dirty="0" smtClean="0"/>
              <a:t>Volledig zelf de controle over wat er gebeurt</a:t>
            </a:r>
            <a:endParaRPr lang="nl-NL" dirty="0"/>
          </a:p>
        </p:txBody>
      </p:sp>
      <p:sp>
        <p:nvSpPr>
          <p:cNvPr id="6" name="Tijdelijke aanduiding voor tekst 5"/>
          <p:cNvSpPr>
            <a:spLocks noGrp="1"/>
          </p:cNvSpPr>
          <p:nvPr>
            <p:ph type="body" sz="quarter" idx="3"/>
          </p:nvPr>
        </p:nvSpPr>
        <p:spPr/>
        <p:txBody>
          <a:bodyPr/>
          <a:lstStyle/>
          <a:p>
            <a:r>
              <a:rPr lang="nl-NL" dirty="0" smtClean="0"/>
              <a:t>Declaratief programmeren</a:t>
            </a:r>
            <a:endParaRPr lang="nl-NL" dirty="0"/>
          </a:p>
        </p:txBody>
      </p:sp>
      <p:sp>
        <p:nvSpPr>
          <p:cNvPr id="7" name="Tijdelijke aanduiding voor inhoud 6"/>
          <p:cNvSpPr>
            <a:spLocks noGrp="1"/>
          </p:cNvSpPr>
          <p:nvPr>
            <p:ph sz="quarter" idx="4"/>
          </p:nvPr>
        </p:nvSpPr>
        <p:spPr/>
        <p:txBody>
          <a:bodyPr/>
          <a:lstStyle/>
          <a:p>
            <a:r>
              <a:rPr lang="nl-NL" dirty="0" smtClean="0"/>
              <a:t>Beschrijf het gewenste resultaat van de actie</a:t>
            </a:r>
          </a:p>
          <a:p>
            <a:r>
              <a:rPr lang="nl-NL" dirty="0" smtClean="0"/>
              <a:t>Details van hoe dit moet worden gedaan wordt overgelaten aan onderliggend systeem</a:t>
            </a:r>
            <a:endParaRPr lang="nl-NL" dirty="0"/>
          </a:p>
        </p:txBody>
      </p:sp>
    </p:spTree>
    <p:extLst>
      <p:ext uri="{BB962C8B-B14F-4D97-AF65-F5344CB8AC3E}">
        <p14:creationId xmlns:p14="http://schemas.microsoft.com/office/powerpoint/2010/main" val="3514602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Twee manieren van programmeren</a:t>
            </a:r>
            <a:endParaRPr lang="nl-NL" dirty="0"/>
          </a:p>
        </p:txBody>
      </p:sp>
      <p:sp>
        <p:nvSpPr>
          <p:cNvPr id="4" name="Tijdelijke aanduiding voor tekst 3"/>
          <p:cNvSpPr>
            <a:spLocks noGrp="1"/>
          </p:cNvSpPr>
          <p:nvPr>
            <p:ph type="body" idx="1"/>
          </p:nvPr>
        </p:nvSpPr>
        <p:spPr/>
        <p:txBody>
          <a:bodyPr/>
          <a:lstStyle/>
          <a:p>
            <a:r>
              <a:rPr lang="nl-NL" dirty="0" smtClean="0"/>
              <a:t>Imperatief programmeren</a:t>
            </a:r>
            <a:endParaRPr lang="nl-NL" dirty="0"/>
          </a:p>
        </p:txBody>
      </p:sp>
      <p:sp>
        <p:nvSpPr>
          <p:cNvPr id="5" name="Tijdelijke aanduiding voor inhoud 4"/>
          <p:cNvSpPr>
            <a:spLocks noGrp="1"/>
          </p:cNvSpPr>
          <p:nvPr>
            <p:ph sz="half" idx="2"/>
          </p:nvPr>
        </p:nvSpPr>
        <p:spPr/>
        <p:txBody>
          <a:bodyPr/>
          <a:lstStyle/>
          <a:p>
            <a:r>
              <a:rPr lang="nl-NL" dirty="0" smtClean="0"/>
              <a:t>Hoe een bepaalde actie moet worden uitgevoerd</a:t>
            </a:r>
          </a:p>
          <a:p>
            <a:r>
              <a:rPr lang="nl-NL" dirty="0" smtClean="0"/>
              <a:t>Beschrijft de stappen die je moet doorlopen</a:t>
            </a:r>
          </a:p>
          <a:p>
            <a:r>
              <a:rPr lang="nl-NL" dirty="0" smtClean="0"/>
              <a:t>Volledig zelf de controle over wat er gebeurt</a:t>
            </a:r>
            <a:endParaRPr lang="nl-NL" dirty="0"/>
          </a:p>
        </p:txBody>
      </p:sp>
      <p:sp>
        <p:nvSpPr>
          <p:cNvPr id="6" name="Tijdelijke aanduiding voor tekst 5"/>
          <p:cNvSpPr>
            <a:spLocks noGrp="1"/>
          </p:cNvSpPr>
          <p:nvPr>
            <p:ph type="body" sz="quarter" idx="3"/>
          </p:nvPr>
        </p:nvSpPr>
        <p:spPr/>
        <p:txBody>
          <a:bodyPr/>
          <a:lstStyle/>
          <a:p>
            <a:r>
              <a:rPr lang="nl-NL" dirty="0" smtClean="0"/>
              <a:t>Declaratief programmeren</a:t>
            </a:r>
            <a:endParaRPr lang="nl-NL" dirty="0"/>
          </a:p>
        </p:txBody>
      </p:sp>
      <p:sp>
        <p:nvSpPr>
          <p:cNvPr id="7" name="Tijdelijke aanduiding voor inhoud 6"/>
          <p:cNvSpPr>
            <a:spLocks noGrp="1"/>
          </p:cNvSpPr>
          <p:nvPr>
            <p:ph sz="quarter" idx="4"/>
          </p:nvPr>
        </p:nvSpPr>
        <p:spPr/>
        <p:txBody>
          <a:bodyPr/>
          <a:lstStyle/>
          <a:p>
            <a:r>
              <a:rPr lang="nl-NL" dirty="0" smtClean="0"/>
              <a:t>Beschrijf het gewenste resultaat van de actie</a:t>
            </a:r>
          </a:p>
          <a:p>
            <a:r>
              <a:rPr lang="nl-NL" dirty="0" smtClean="0"/>
              <a:t>Details van hoe dit moet worden gedaan wordt overgelaten aan onderliggend systeem</a:t>
            </a:r>
            <a:endParaRPr lang="nl-NL" dirty="0"/>
          </a:p>
        </p:txBody>
      </p:sp>
      <p:grpSp>
        <p:nvGrpSpPr>
          <p:cNvPr id="3" name="Groep 2"/>
          <p:cNvGrpSpPr/>
          <p:nvPr/>
        </p:nvGrpSpPr>
        <p:grpSpPr>
          <a:xfrm>
            <a:off x="323528" y="476672"/>
            <a:ext cx="8640960" cy="5688632"/>
            <a:chOff x="323528" y="476672"/>
            <a:chExt cx="8640960" cy="5688632"/>
          </a:xfrm>
        </p:grpSpPr>
        <p:sp>
          <p:nvSpPr>
            <p:cNvPr id="9" name="Rechthoek 8"/>
            <p:cNvSpPr/>
            <p:nvPr/>
          </p:nvSpPr>
          <p:spPr>
            <a:xfrm>
              <a:off x="323528" y="476672"/>
              <a:ext cx="8640960" cy="568863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Tekstvak 9"/>
            <p:cNvSpPr txBox="1"/>
            <p:nvPr/>
          </p:nvSpPr>
          <p:spPr>
            <a:xfrm>
              <a:off x="323528" y="476672"/>
              <a:ext cx="8640960" cy="1754326"/>
            </a:xfrm>
            <a:prstGeom prst="rect">
              <a:avLst/>
            </a:prstGeom>
            <a:noFill/>
          </p:spPr>
          <p:txBody>
            <a:bodyPr wrap="square" rtlCol="0">
              <a:spAutoFit/>
            </a:bodyPr>
            <a:lstStyle/>
            <a:p>
              <a:endParaRPr lang="nl-NL" b="1" dirty="0" smtClean="0">
                <a:solidFill>
                  <a:schemeClr val="bg1"/>
                </a:solidFill>
                <a:latin typeface="Consolas" panose="020B0609020204030204" pitchFamily="49" charset="0"/>
              </a:endParaRPr>
            </a:p>
            <a:p>
              <a:endParaRPr lang="nl-NL" b="1" dirty="0" smtClean="0">
                <a:solidFill>
                  <a:schemeClr val="bg1"/>
                </a:solidFill>
                <a:latin typeface="Consolas" panose="020B0609020204030204" pitchFamily="49" charset="0"/>
              </a:endParaRPr>
            </a:p>
            <a:p>
              <a:endParaRPr lang="nl-NL" b="1" dirty="0" smtClean="0">
                <a:solidFill>
                  <a:schemeClr val="bg1"/>
                </a:solidFill>
                <a:latin typeface="Consolas" panose="020B0609020204030204" pitchFamily="49" charset="0"/>
              </a:endParaRPr>
            </a:p>
            <a:p>
              <a:r>
                <a:rPr lang="en-US" dirty="0">
                  <a:solidFill>
                    <a:schemeClr val="bg1"/>
                  </a:solidFill>
                  <a:latin typeface="Consolas" panose="020B0609020204030204" pitchFamily="49" charset="0"/>
                </a:rPr>
                <a:t>numbers </a:t>
              </a:r>
              <a:r>
                <a:rPr lang="en-US" dirty="0">
                  <a:solidFill>
                    <a:srgbClr val="CC7833"/>
                  </a:solidFill>
                  <a:latin typeface="Consolas" panose="020B0609020204030204" pitchFamily="49" charset="0"/>
                </a:rPr>
                <a:t>=</a:t>
              </a:r>
              <a:r>
                <a:rPr lang="en-US" dirty="0">
                  <a:solidFill>
                    <a:schemeClr val="bg1"/>
                  </a:solidFill>
                  <a:latin typeface="Consolas" panose="020B0609020204030204" pitchFamily="49" charset="0"/>
                </a:rPr>
                <a:t> [</a:t>
              </a:r>
              <a:r>
                <a:rPr lang="en-US" dirty="0">
                  <a:solidFill>
                    <a:srgbClr val="6C99BB"/>
                  </a:solidFill>
                  <a:latin typeface="Consolas" panose="020B0609020204030204" pitchFamily="49" charset="0"/>
                </a:rPr>
                <a:t>1</a:t>
              </a:r>
              <a:r>
                <a:rPr lang="en-US" dirty="0">
                  <a:solidFill>
                    <a:schemeClr val="bg1"/>
                  </a:solidFill>
                  <a:latin typeface="Consolas" panose="020B0609020204030204" pitchFamily="49" charset="0"/>
                </a:rPr>
                <a:t>, </a:t>
              </a:r>
              <a:r>
                <a:rPr lang="en-US" dirty="0">
                  <a:solidFill>
                    <a:srgbClr val="6C99BB"/>
                  </a:solidFill>
                  <a:latin typeface="Consolas" panose="020B0609020204030204" pitchFamily="49" charset="0"/>
                </a:rPr>
                <a:t>2</a:t>
              </a:r>
              <a:r>
                <a:rPr lang="en-US" dirty="0">
                  <a:solidFill>
                    <a:schemeClr val="bg1"/>
                  </a:solidFill>
                  <a:latin typeface="Consolas" panose="020B0609020204030204" pitchFamily="49" charset="0"/>
                </a:rPr>
                <a:t>, </a:t>
              </a:r>
              <a:r>
                <a:rPr lang="en-US" dirty="0">
                  <a:solidFill>
                    <a:srgbClr val="6C99BB"/>
                  </a:solidFill>
                  <a:latin typeface="Consolas" panose="020B0609020204030204" pitchFamily="49" charset="0"/>
                </a:rPr>
                <a:t>3</a:t>
              </a:r>
              <a:r>
                <a:rPr lang="en-US" dirty="0">
                  <a:solidFill>
                    <a:schemeClr val="bg1"/>
                  </a:solidFill>
                  <a:latin typeface="Consolas" panose="020B0609020204030204" pitchFamily="49" charset="0"/>
                </a:rPr>
                <a:t>, </a:t>
              </a:r>
              <a:r>
                <a:rPr lang="en-US" dirty="0">
                  <a:solidFill>
                    <a:srgbClr val="6C99BB"/>
                  </a:solidFill>
                  <a:latin typeface="Consolas" panose="020B0609020204030204" pitchFamily="49" charset="0"/>
                </a:rPr>
                <a:t>4</a:t>
              </a:r>
              <a:r>
                <a:rPr lang="en-US" dirty="0">
                  <a:solidFill>
                    <a:schemeClr val="bg1"/>
                  </a:solidFill>
                  <a:latin typeface="Consolas" panose="020B0609020204030204" pitchFamily="49" charset="0"/>
                </a:rPr>
                <a:t>, </a:t>
              </a:r>
              <a:r>
                <a:rPr lang="en-US" dirty="0">
                  <a:solidFill>
                    <a:srgbClr val="6C99BB"/>
                  </a:solidFill>
                  <a:latin typeface="Consolas" panose="020B0609020204030204" pitchFamily="49" charset="0"/>
                </a:rPr>
                <a:t>5</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total </a:t>
              </a:r>
              <a:r>
                <a:rPr lang="en-US" dirty="0">
                  <a:solidFill>
                    <a:srgbClr val="CC7833"/>
                  </a:solidFill>
                  <a:latin typeface="Consolas" panose="020B0609020204030204" pitchFamily="49" charset="0"/>
                </a:rPr>
                <a:t>=</a:t>
              </a:r>
              <a:r>
                <a:rPr lang="en-US" dirty="0">
                  <a:solidFill>
                    <a:schemeClr val="bg1"/>
                  </a:solidFill>
                  <a:latin typeface="Consolas" panose="020B0609020204030204" pitchFamily="49" charset="0"/>
                </a:rPr>
                <a:t> </a:t>
              </a:r>
              <a:r>
                <a:rPr lang="en-US" dirty="0">
                  <a:solidFill>
                    <a:srgbClr val="B83426"/>
                  </a:solidFill>
                  <a:latin typeface="Consolas" panose="020B0609020204030204" pitchFamily="49" charset="0"/>
                </a:rPr>
                <a:t>sum</a:t>
              </a:r>
              <a:r>
                <a:rPr lang="en-US" dirty="0">
                  <a:solidFill>
                    <a:schemeClr val="bg1"/>
                  </a:solidFill>
                  <a:latin typeface="Consolas" panose="020B0609020204030204" pitchFamily="49" charset="0"/>
                </a:rPr>
                <a:t>(numbers)</a:t>
              </a:r>
            </a:p>
            <a:p>
              <a:r>
                <a:rPr lang="en-US" dirty="0">
                  <a:solidFill>
                    <a:srgbClr val="CC7833"/>
                  </a:solidFill>
                  <a:latin typeface="Consolas" panose="020B0609020204030204" pitchFamily="49" charset="0"/>
                </a:rPr>
                <a:t>print</a:t>
              </a:r>
              <a:r>
                <a:rPr lang="en-US" dirty="0">
                  <a:solidFill>
                    <a:schemeClr val="bg1"/>
                  </a:solidFill>
                  <a:latin typeface="Consolas" panose="020B0609020204030204" pitchFamily="49" charset="0"/>
                </a:rPr>
                <a:t>(total)</a:t>
              </a:r>
              <a:endParaRPr lang="nl-NL" dirty="0">
                <a:solidFill>
                  <a:schemeClr val="bg1"/>
                </a:solidFill>
                <a:latin typeface="Consolas" panose="020B0609020204030204" pitchFamily="49" charset="0"/>
              </a:endParaRPr>
            </a:p>
          </p:txBody>
        </p:sp>
        <p:pic>
          <p:nvPicPr>
            <p:cNvPr id="12" name="Picture 4" descr="File:Python logo 51.sv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90" t="10049" r="9741" b="9680"/>
            <a:stretch/>
          </p:blipFill>
          <p:spPr bwMode="auto">
            <a:xfrm>
              <a:off x="7876367" y="5077183"/>
              <a:ext cx="1088121" cy="10881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9400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Twee manieren van programmeren</a:t>
            </a:r>
            <a:endParaRPr lang="nl-NL" dirty="0"/>
          </a:p>
        </p:txBody>
      </p:sp>
      <p:sp>
        <p:nvSpPr>
          <p:cNvPr id="4" name="Tijdelijke aanduiding voor tekst 3"/>
          <p:cNvSpPr>
            <a:spLocks noGrp="1"/>
          </p:cNvSpPr>
          <p:nvPr>
            <p:ph type="body" idx="1"/>
          </p:nvPr>
        </p:nvSpPr>
        <p:spPr/>
        <p:txBody>
          <a:bodyPr/>
          <a:lstStyle/>
          <a:p>
            <a:r>
              <a:rPr lang="nl-NL" dirty="0" smtClean="0"/>
              <a:t>Imperatief programmeren</a:t>
            </a:r>
            <a:endParaRPr lang="nl-NL" dirty="0"/>
          </a:p>
        </p:txBody>
      </p:sp>
      <p:sp>
        <p:nvSpPr>
          <p:cNvPr id="5" name="Tijdelijke aanduiding voor inhoud 4"/>
          <p:cNvSpPr>
            <a:spLocks noGrp="1"/>
          </p:cNvSpPr>
          <p:nvPr>
            <p:ph sz="half" idx="2"/>
          </p:nvPr>
        </p:nvSpPr>
        <p:spPr/>
        <p:txBody>
          <a:bodyPr/>
          <a:lstStyle/>
          <a:p>
            <a:r>
              <a:rPr lang="nl-NL" dirty="0" smtClean="0"/>
              <a:t>Hoe een bepaalde actie moet worden uitgevoerd</a:t>
            </a:r>
          </a:p>
          <a:p>
            <a:r>
              <a:rPr lang="nl-NL" dirty="0" smtClean="0"/>
              <a:t>Beschrijft de stappen die je moet doorlopen</a:t>
            </a:r>
          </a:p>
          <a:p>
            <a:r>
              <a:rPr lang="nl-NL" dirty="0" smtClean="0"/>
              <a:t>Volledig zelf de controle over wat er gebeurt</a:t>
            </a:r>
            <a:endParaRPr lang="nl-NL" dirty="0"/>
          </a:p>
        </p:txBody>
      </p:sp>
      <p:sp>
        <p:nvSpPr>
          <p:cNvPr id="6" name="Tijdelijke aanduiding voor tekst 5"/>
          <p:cNvSpPr>
            <a:spLocks noGrp="1"/>
          </p:cNvSpPr>
          <p:nvPr>
            <p:ph type="body" sz="quarter" idx="3"/>
          </p:nvPr>
        </p:nvSpPr>
        <p:spPr/>
        <p:txBody>
          <a:bodyPr/>
          <a:lstStyle/>
          <a:p>
            <a:r>
              <a:rPr lang="nl-NL" dirty="0" smtClean="0"/>
              <a:t>Declaratief programmeren</a:t>
            </a:r>
            <a:endParaRPr lang="nl-NL" dirty="0"/>
          </a:p>
        </p:txBody>
      </p:sp>
      <p:sp>
        <p:nvSpPr>
          <p:cNvPr id="7" name="Tijdelijke aanduiding voor inhoud 6"/>
          <p:cNvSpPr>
            <a:spLocks noGrp="1"/>
          </p:cNvSpPr>
          <p:nvPr>
            <p:ph sz="quarter" idx="4"/>
          </p:nvPr>
        </p:nvSpPr>
        <p:spPr/>
        <p:txBody>
          <a:bodyPr/>
          <a:lstStyle/>
          <a:p>
            <a:r>
              <a:rPr lang="nl-NL" dirty="0" smtClean="0"/>
              <a:t>Beschrijf het gewenste resultaat van de actie</a:t>
            </a:r>
          </a:p>
          <a:p>
            <a:r>
              <a:rPr lang="nl-NL" dirty="0" smtClean="0"/>
              <a:t>Details van hoe dit moet worden gedaan wordt overgelaten aan onderliggend systeem</a:t>
            </a:r>
            <a:endParaRPr lang="nl-NL" dirty="0"/>
          </a:p>
        </p:txBody>
      </p:sp>
      <p:grpSp>
        <p:nvGrpSpPr>
          <p:cNvPr id="8" name="Groep 7"/>
          <p:cNvGrpSpPr/>
          <p:nvPr/>
        </p:nvGrpSpPr>
        <p:grpSpPr>
          <a:xfrm>
            <a:off x="323528" y="476672"/>
            <a:ext cx="8640960" cy="5688632"/>
            <a:chOff x="323528" y="476672"/>
            <a:chExt cx="8640960" cy="5688632"/>
          </a:xfrm>
        </p:grpSpPr>
        <p:sp>
          <p:nvSpPr>
            <p:cNvPr id="9" name="Rechthoek 8"/>
            <p:cNvSpPr/>
            <p:nvPr/>
          </p:nvSpPr>
          <p:spPr>
            <a:xfrm>
              <a:off x="323528" y="476672"/>
              <a:ext cx="8640960" cy="568863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Tekstvak 9"/>
            <p:cNvSpPr txBox="1"/>
            <p:nvPr/>
          </p:nvSpPr>
          <p:spPr>
            <a:xfrm>
              <a:off x="323528" y="476672"/>
              <a:ext cx="8640960" cy="5078313"/>
            </a:xfrm>
            <a:prstGeom prst="rect">
              <a:avLst/>
            </a:prstGeom>
            <a:noFill/>
          </p:spPr>
          <p:txBody>
            <a:bodyPr wrap="square" rtlCol="0">
              <a:spAutoFit/>
            </a:bodyPr>
            <a:lstStyle/>
            <a:p>
              <a:endParaRPr lang="nl-NL" b="1" dirty="0" smtClean="0">
                <a:solidFill>
                  <a:schemeClr val="bg1"/>
                </a:solidFill>
                <a:latin typeface="Consolas" panose="020B0609020204030204" pitchFamily="49" charset="0"/>
              </a:endParaRPr>
            </a:p>
            <a:p>
              <a:endParaRPr lang="nl-NL" b="1" dirty="0" smtClean="0">
                <a:solidFill>
                  <a:schemeClr val="bg1"/>
                </a:solidFill>
                <a:latin typeface="Consolas" panose="020B0609020204030204" pitchFamily="49" charset="0"/>
              </a:endParaRPr>
            </a:p>
            <a:p>
              <a:endParaRPr lang="nl-NL" b="1" dirty="0" smtClean="0">
                <a:solidFill>
                  <a:schemeClr val="bg1"/>
                </a:solidFill>
                <a:latin typeface="Consolas" panose="020B0609020204030204" pitchFamily="49" charset="0"/>
              </a:endParaRPr>
            </a:p>
            <a:p>
              <a:r>
                <a:rPr lang="en-US" dirty="0">
                  <a:solidFill>
                    <a:srgbClr val="CC7833"/>
                  </a:solidFill>
                  <a:latin typeface="Consolas" panose="020B0609020204030204" pitchFamily="49" charset="0"/>
                </a:rPr>
                <a:t>SELECT</a:t>
              </a:r>
              <a:r>
                <a:rPr lang="en-US" dirty="0">
                  <a:solidFill>
                    <a:schemeClr val="bg1"/>
                  </a:solidFill>
                  <a:latin typeface="Consolas" panose="020B0609020204030204" pitchFamily="49" charset="0"/>
                </a:rPr>
                <a:t> </a:t>
              </a:r>
              <a:r>
                <a:rPr lang="en-US" dirty="0">
                  <a:solidFill>
                    <a:srgbClr val="B83426"/>
                  </a:solidFill>
                  <a:latin typeface="Consolas" panose="020B0609020204030204" pitchFamily="49" charset="0"/>
                </a:rPr>
                <a:t>SUM</a:t>
              </a:r>
              <a:r>
                <a:rPr lang="en-US" dirty="0">
                  <a:solidFill>
                    <a:schemeClr val="bg1"/>
                  </a:solidFill>
                  <a:latin typeface="Consolas" panose="020B0609020204030204" pitchFamily="49" charset="0"/>
                </a:rPr>
                <a:t>(value) </a:t>
              </a:r>
              <a:r>
                <a:rPr lang="en-US" dirty="0">
                  <a:solidFill>
                    <a:srgbClr val="CC7833"/>
                  </a:solidFill>
                  <a:latin typeface="Consolas" panose="020B0609020204030204" pitchFamily="49" charset="0"/>
                </a:rPr>
                <a:t>as</a:t>
              </a:r>
              <a:r>
                <a:rPr lang="en-US" dirty="0">
                  <a:solidFill>
                    <a:schemeClr val="bg1"/>
                  </a:solidFill>
                  <a:latin typeface="Consolas" panose="020B0609020204030204" pitchFamily="49" charset="0"/>
                </a:rPr>
                <a:t> Total</a:t>
              </a:r>
            </a:p>
            <a:p>
              <a:r>
                <a:rPr lang="en-US" dirty="0">
                  <a:solidFill>
                    <a:srgbClr val="CC7833"/>
                  </a:solidFill>
                  <a:latin typeface="Consolas" panose="020B0609020204030204" pitchFamily="49" charset="0"/>
                </a:rPr>
                <a:t>FROM</a:t>
              </a:r>
              <a:r>
                <a:rPr lang="en-US" dirty="0">
                  <a:solidFill>
                    <a:schemeClr val="bg1"/>
                  </a:solidFill>
                  <a:latin typeface="Consolas" panose="020B0609020204030204" pitchFamily="49" charset="0"/>
                </a:rPr>
                <a:t> </a:t>
              </a:r>
              <a:r>
                <a:rPr lang="en-US" dirty="0" smtClean="0">
                  <a:solidFill>
                    <a:schemeClr val="bg1"/>
                  </a:solidFill>
                  <a:latin typeface="Consolas" panose="020B0609020204030204" pitchFamily="49" charset="0"/>
                </a:rPr>
                <a:t>Numbers</a:t>
              </a:r>
            </a:p>
            <a:p>
              <a:endParaRPr lang="en-US" dirty="0">
                <a:solidFill>
                  <a:schemeClr val="bg1"/>
                </a:solidFill>
                <a:latin typeface="Consolas" panose="020B0609020204030204" pitchFamily="49" charset="0"/>
              </a:endParaRPr>
            </a:p>
            <a:p>
              <a:endParaRPr lang="en-US" dirty="0" smtClean="0">
                <a:solidFill>
                  <a:schemeClr val="bg1"/>
                </a:solidFill>
                <a:latin typeface="Consolas" panose="020B0609020204030204" pitchFamily="49" charset="0"/>
              </a:endParaRPr>
            </a:p>
            <a:p>
              <a:r>
                <a:rPr lang="nl-NL" dirty="0">
                  <a:solidFill>
                    <a:srgbClr val="CC7833"/>
                  </a:solidFill>
                  <a:latin typeface="Consolas" panose="020B0609020204030204" pitchFamily="49" charset="0"/>
                </a:rPr>
                <a:t>SELECT</a:t>
              </a:r>
              <a:r>
                <a:rPr lang="nl-NL" dirty="0">
                  <a:solidFill>
                    <a:schemeClr val="bg1"/>
                  </a:solidFill>
                  <a:latin typeface="Consolas" panose="020B0609020204030204" pitchFamily="49" charset="0"/>
                </a:rPr>
                <a:t> </a:t>
              </a:r>
              <a:r>
                <a:rPr lang="nl-NL" dirty="0" smtClean="0">
                  <a:solidFill>
                    <a:schemeClr val="bg1"/>
                  </a:solidFill>
                  <a:latin typeface="Consolas" panose="020B0609020204030204" pitchFamily="49" charset="0"/>
                </a:rPr>
                <a:t>Voornaam</a:t>
              </a:r>
              <a:r>
                <a:rPr lang="nl-NL" dirty="0">
                  <a:solidFill>
                    <a:schemeClr val="bg1"/>
                  </a:solidFill>
                  <a:latin typeface="Consolas" panose="020B0609020204030204" pitchFamily="49" charset="0"/>
                </a:rPr>
                <a:t>, </a:t>
              </a:r>
              <a:r>
                <a:rPr lang="nl-NL" dirty="0" smtClean="0">
                  <a:solidFill>
                    <a:schemeClr val="bg1"/>
                  </a:solidFill>
                  <a:latin typeface="Consolas" panose="020B0609020204030204" pitchFamily="49" charset="0"/>
                </a:rPr>
                <a:t>Achternaam</a:t>
              </a:r>
              <a:r>
                <a:rPr lang="nl-NL" dirty="0">
                  <a:solidFill>
                    <a:schemeClr val="bg1"/>
                  </a:solidFill>
                  <a:latin typeface="Consolas" panose="020B0609020204030204" pitchFamily="49" charset="0"/>
                </a:rPr>
                <a:t>, </a:t>
              </a:r>
              <a:r>
                <a:rPr lang="nl-NL" dirty="0" smtClean="0">
                  <a:solidFill>
                    <a:schemeClr val="bg1"/>
                  </a:solidFill>
                  <a:latin typeface="Consolas" panose="020B0609020204030204" pitchFamily="49" charset="0"/>
                </a:rPr>
                <a:t>Leeftijd</a:t>
              </a:r>
              <a:endParaRPr lang="nl-NL" dirty="0">
                <a:solidFill>
                  <a:schemeClr val="bg1"/>
                </a:solidFill>
                <a:latin typeface="Consolas" panose="020B0609020204030204" pitchFamily="49" charset="0"/>
              </a:endParaRPr>
            </a:p>
            <a:p>
              <a:r>
                <a:rPr lang="nl-NL" dirty="0">
                  <a:solidFill>
                    <a:srgbClr val="CC7833"/>
                  </a:solidFill>
                  <a:latin typeface="Consolas" panose="020B0609020204030204" pitchFamily="49" charset="0"/>
                </a:rPr>
                <a:t>FROM</a:t>
              </a:r>
              <a:r>
                <a:rPr lang="nl-NL" dirty="0">
                  <a:solidFill>
                    <a:schemeClr val="bg1"/>
                  </a:solidFill>
                  <a:latin typeface="Consolas" panose="020B0609020204030204" pitchFamily="49" charset="0"/>
                </a:rPr>
                <a:t> </a:t>
              </a:r>
              <a:r>
                <a:rPr lang="nl-NL" dirty="0" smtClean="0">
                  <a:solidFill>
                    <a:schemeClr val="bg1"/>
                  </a:solidFill>
                  <a:latin typeface="Consolas" panose="020B0609020204030204" pitchFamily="49" charset="0"/>
                </a:rPr>
                <a:t>Klanten</a:t>
              </a:r>
              <a:endParaRPr lang="nl-NL" dirty="0">
                <a:solidFill>
                  <a:schemeClr val="bg1"/>
                </a:solidFill>
                <a:latin typeface="Consolas" panose="020B0609020204030204" pitchFamily="49" charset="0"/>
              </a:endParaRPr>
            </a:p>
            <a:p>
              <a:r>
                <a:rPr lang="nl-NL" dirty="0">
                  <a:solidFill>
                    <a:srgbClr val="CC7833"/>
                  </a:solidFill>
                  <a:latin typeface="Consolas" panose="020B0609020204030204" pitchFamily="49" charset="0"/>
                </a:rPr>
                <a:t>WHERE</a:t>
              </a:r>
              <a:r>
                <a:rPr lang="nl-NL" dirty="0">
                  <a:solidFill>
                    <a:schemeClr val="bg1"/>
                  </a:solidFill>
                  <a:latin typeface="Consolas" panose="020B0609020204030204" pitchFamily="49" charset="0"/>
                </a:rPr>
                <a:t> Geslacht </a:t>
              </a:r>
              <a:r>
                <a:rPr lang="nl-NL" dirty="0">
                  <a:solidFill>
                    <a:srgbClr val="CC7833"/>
                  </a:solidFill>
                  <a:latin typeface="Consolas" panose="020B0609020204030204" pitchFamily="49" charset="0"/>
                </a:rPr>
                <a:t>=</a:t>
              </a:r>
              <a:r>
                <a:rPr lang="nl-NL" dirty="0">
                  <a:solidFill>
                    <a:schemeClr val="bg1"/>
                  </a:solidFill>
                  <a:latin typeface="Consolas" panose="020B0609020204030204" pitchFamily="49" charset="0"/>
                </a:rPr>
                <a:t> </a:t>
              </a:r>
              <a:r>
                <a:rPr lang="nl-NL" dirty="0" err="1">
                  <a:solidFill>
                    <a:srgbClr val="A5C261"/>
                  </a:solidFill>
                  <a:latin typeface="Consolas" panose="020B0609020204030204" pitchFamily="49" charset="0"/>
                </a:rPr>
                <a:t>'M</a:t>
              </a:r>
              <a:r>
                <a:rPr lang="nl-NL" dirty="0">
                  <a:solidFill>
                    <a:srgbClr val="A5C261"/>
                  </a:solidFill>
                  <a:latin typeface="Consolas" panose="020B0609020204030204" pitchFamily="49" charset="0"/>
                </a:rPr>
                <a:t>'</a:t>
              </a:r>
            </a:p>
            <a:p>
              <a:r>
                <a:rPr lang="nl-NL" dirty="0">
                  <a:solidFill>
                    <a:schemeClr val="bg1"/>
                  </a:solidFill>
                  <a:latin typeface="Consolas" panose="020B0609020204030204" pitchFamily="49" charset="0"/>
                </a:rPr>
                <a:t>  </a:t>
              </a:r>
              <a:r>
                <a:rPr lang="nl-NL" dirty="0">
                  <a:solidFill>
                    <a:srgbClr val="CC7833"/>
                  </a:solidFill>
                  <a:latin typeface="Consolas" panose="020B0609020204030204" pitchFamily="49" charset="0"/>
                </a:rPr>
                <a:t>AND</a:t>
              </a:r>
              <a:r>
                <a:rPr lang="nl-NL" dirty="0">
                  <a:solidFill>
                    <a:schemeClr val="bg1"/>
                  </a:solidFill>
                  <a:latin typeface="Consolas" panose="020B0609020204030204" pitchFamily="49" charset="0"/>
                </a:rPr>
                <a:t> Leeftijd </a:t>
              </a:r>
              <a:r>
                <a:rPr lang="nl-NL" dirty="0">
                  <a:solidFill>
                    <a:srgbClr val="CC7833"/>
                  </a:solidFill>
                  <a:latin typeface="Consolas" panose="020B0609020204030204" pitchFamily="49" charset="0"/>
                </a:rPr>
                <a:t>&gt;</a:t>
              </a:r>
              <a:r>
                <a:rPr lang="nl-NL" dirty="0">
                  <a:solidFill>
                    <a:schemeClr val="bg1"/>
                  </a:solidFill>
                  <a:latin typeface="Consolas" panose="020B0609020204030204" pitchFamily="49" charset="0"/>
                </a:rPr>
                <a:t> </a:t>
              </a:r>
              <a:r>
                <a:rPr lang="nl-NL" dirty="0" smtClean="0">
                  <a:solidFill>
                    <a:srgbClr val="6C99BB"/>
                  </a:solidFill>
                  <a:latin typeface="Consolas" panose="020B0609020204030204" pitchFamily="49" charset="0"/>
                </a:rPr>
                <a:t>20</a:t>
              </a:r>
            </a:p>
            <a:p>
              <a:endParaRPr lang="nl-NL" dirty="0">
                <a:solidFill>
                  <a:schemeClr val="bg1"/>
                </a:solidFill>
                <a:latin typeface="Consolas" panose="020B0609020204030204" pitchFamily="49" charset="0"/>
              </a:endParaRPr>
            </a:p>
            <a:p>
              <a:endParaRPr lang="nl-NL" dirty="0">
                <a:solidFill>
                  <a:schemeClr val="bg1"/>
                </a:solidFill>
                <a:latin typeface="Consolas" panose="020B0609020204030204" pitchFamily="49" charset="0"/>
              </a:endParaRPr>
            </a:p>
            <a:p>
              <a:r>
                <a:rPr lang="nl-NL" dirty="0">
                  <a:solidFill>
                    <a:srgbClr val="CC7833"/>
                  </a:solidFill>
                  <a:latin typeface="Consolas" panose="020B0609020204030204" pitchFamily="49" charset="0"/>
                </a:rPr>
                <a:t>SELECT</a:t>
              </a:r>
              <a:r>
                <a:rPr lang="nl-NL" dirty="0">
                  <a:solidFill>
                    <a:schemeClr val="bg1"/>
                  </a:solidFill>
                  <a:latin typeface="Consolas" panose="020B0609020204030204" pitchFamily="49" charset="0"/>
                </a:rPr>
                <a:t> </a:t>
              </a:r>
              <a:r>
                <a:rPr lang="nl-NL" dirty="0" err="1">
                  <a:solidFill>
                    <a:schemeClr val="bg1"/>
                  </a:solidFill>
                  <a:latin typeface="Consolas" panose="020B0609020204030204" pitchFamily="49" charset="0"/>
                </a:rPr>
                <a:t>k.Voornaam</a:t>
              </a:r>
              <a:r>
                <a:rPr lang="nl-NL" dirty="0">
                  <a:solidFill>
                    <a:schemeClr val="bg1"/>
                  </a:solidFill>
                  <a:latin typeface="Consolas" panose="020B0609020204030204" pitchFamily="49" charset="0"/>
                </a:rPr>
                <a:t>, </a:t>
              </a:r>
              <a:r>
                <a:rPr lang="nl-NL" dirty="0" err="1">
                  <a:solidFill>
                    <a:schemeClr val="bg1"/>
                  </a:solidFill>
                  <a:latin typeface="Consolas" panose="020B0609020204030204" pitchFamily="49" charset="0"/>
                </a:rPr>
                <a:t>k.Achternaam</a:t>
              </a:r>
              <a:r>
                <a:rPr lang="nl-NL" dirty="0">
                  <a:solidFill>
                    <a:schemeClr val="bg1"/>
                  </a:solidFill>
                  <a:latin typeface="Consolas" panose="020B0609020204030204" pitchFamily="49" charset="0"/>
                </a:rPr>
                <a:t>, </a:t>
              </a:r>
              <a:r>
                <a:rPr lang="nl-NL" dirty="0" err="1">
                  <a:solidFill>
                    <a:schemeClr val="bg1"/>
                  </a:solidFill>
                  <a:latin typeface="Consolas" panose="020B0609020204030204" pitchFamily="49" charset="0"/>
                </a:rPr>
                <a:t>k.Leeftijd</a:t>
              </a:r>
              <a:r>
                <a:rPr lang="nl-NL" dirty="0">
                  <a:solidFill>
                    <a:schemeClr val="bg1"/>
                  </a:solidFill>
                  <a:latin typeface="Consolas" panose="020B0609020204030204" pitchFamily="49" charset="0"/>
                </a:rPr>
                <a:t>, </a:t>
              </a:r>
              <a:r>
                <a:rPr lang="nl-NL" dirty="0" err="1">
                  <a:solidFill>
                    <a:schemeClr val="bg1"/>
                  </a:solidFill>
                  <a:latin typeface="Consolas" panose="020B0609020204030204" pitchFamily="49" charset="0"/>
                </a:rPr>
                <a:t>p.VerzekerdObject</a:t>
              </a:r>
              <a:endParaRPr lang="nl-NL" dirty="0">
                <a:solidFill>
                  <a:schemeClr val="bg1"/>
                </a:solidFill>
                <a:latin typeface="Consolas" panose="020B0609020204030204" pitchFamily="49" charset="0"/>
              </a:endParaRPr>
            </a:p>
            <a:p>
              <a:r>
                <a:rPr lang="nl-NL" dirty="0">
                  <a:solidFill>
                    <a:srgbClr val="CC7833"/>
                  </a:solidFill>
                  <a:latin typeface="Consolas" panose="020B0609020204030204" pitchFamily="49" charset="0"/>
                </a:rPr>
                <a:t>FROM</a:t>
              </a:r>
              <a:r>
                <a:rPr lang="nl-NL" dirty="0">
                  <a:solidFill>
                    <a:schemeClr val="bg1"/>
                  </a:solidFill>
                  <a:latin typeface="Consolas" panose="020B0609020204030204" pitchFamily="49" charset="0"/>
                </a:rPr>
                <a:t> Klanten k</a:t>
              </a:r>
            </a:p>
            <a:p>
              <a:r>
                <a:rPr lang="nl-NL" dirty="0">
                  <a:solidFill>
                    <a:srgbClr val="CC7833"/>
                  </a:solidFill>
                  <a:latin typeface="Consolas" panose="020B0609020204030204" pitchFamily="49" charset="0"/>
                </a:rPr>
                <a:t>INNER JOIN</a:t>
              </a:r>
              <a:r>
                <a:rPr lang="nl-NL" dirty="0">
                  <a:solidFill>
                    <a:schemeClr val="bg1"/>
                  </a:solidFill>
                  <a:latin typeface="Consolas" panose="020B0609020204030204" pitchFamily="49" charset="0"/>
                </a:rPr>
                <a:t> Polissen p </a:t>
              </a:r>
              <a:r>
                <a:rPr lang="nl-NL" dirty="0">
                  <a:solidFill>
                    <a:srgbClr val="CC7833"/>
                  </a:solidFill>
                  <a:latin typeface="Consolas" panose="020B0609020204030204" pitchFamily="49" charset="0"/>
                </a:rPr>
                <a:t>ON</a:t>
              </a:r>
              <a:r>
                <a:rPr lang="nl-NL" dirty="0">
                  <a:solidFill>
                    <a:schemeClr val="bg1"/>
                  </a:solidFill>
                  <a:latin typeface="Consolas" panose="020B0609020204030204" pitchFamily="49" charset="0"/>
                </a:rPr>
                <a:t> </a:t>
              </a:r>
              <a:r>
                <a:rPr lang="nl-NL" dirty="0" err="1">
                  <a:solidFill>
                    <a:schemeClr val="bg1"/>
                  </a:solidFill>
                  <a:latin typeface="Consolas" panose="020B0609020204030204" pitchFamily="49" charset="0"/>
                </a:rPr>
                <a:t>p.aanvrager</a:t>
              </a:r>
              <a:r>
                <a:rPr lang="nl-NL" dirty="0">
                  <a:solidFill>
                    <a:schemeClr val="bg1"/>
                  </a:solidFill>
                  <a:latin typeface="Consolas" panose="020B0609020204030204" pitchFamily="49" charset="0"/>
                </a:rPr>
                <a:t> </a:t>
              </a:r>
              <a:r>
                <a:rPr lang="nl-NL" dirty="0">
                  <a:solidFill>
                    <a:srgbClr val="CC7833"/>
                  </a:solidFill>
                  <a:latin typeface="Consolas" panose="020B0609020204030204" pitchFamily="49" charset="0"/>
                </a:rPr>
                <a:t>=</a:t>
              </a:r>
              <a:r>
                <a:rPr lang="nl-NL" dirty="0">
                  <a:solidFill>
                    <a:schemeClr val="bg1"/>
                  </a:solidFill>
                  <a:latin typeface="Consolas" panose="020B0609020204030204" pitchFamily="49" charset="0"/>
                </a:rPr>
                <a:t> </a:t>
              </a:r>
              <a:r>
                <a:rPr lang="nl-NL" dirty="0" err="1">
                  <a:solidFill>
                    <a:schemeClr val="bg1"/>
                  </a:solidFill>
                  <a:latin typeface="Consolas" panose="020B0609020204030204" pitchFamily="49" charset="0"/>
                </a:rPr>
                <a:t>k.klantnr</a:t>
              </a:r>
              <a:endParaRPr lang="nl-NL" dirty="0">
                <a:solidFill>
                  <a:schemeClr val="bg1"/>
                </a:solidFill>
                <a:latin typeface="Consolas" panose="020B0609020204030204" pitchFamily="49" charset="0"/>
              </a:endParaRPr>
            </a:p>
            <a:p>
              <a:r>
                <a:rPr lang="nl-NL" dirty="0">
                  <a:solidFill>
                    <a:srgbClr val="CC7833"/>
                  </a:solidFill>
                  <a:latin typeface="Consolas" panose="020B0609020204030204" pitchFamily="49" charset="0"/>
                </a:rPr>
                <a:t>WHERE</a:t>
              </a:r>
              <a:r>
                <a:rPr lang="nl-NL" dirty="0">
                  <a:solidFill>
                    <a:schemeClr val="bg1"/>
                  </a:solidFill>
                  <a:latin typeface="Consolas" panose="020B0609020204030204" pitchFamily="49" charset="0"/>
                </a:rPr>
                <a:t> Geslacht </a:t>
              </a:r>
              <a:r>
                <a:rPr lang="nl-NL" dirty="0">
                  <a:solidFill>
                    <a:srgbClr val="CC7833"/>
                  </a:solidFill>
                  <a:latin typeface="Consolas" panose="020B0609020204030204" pitchFamily="49" charset="0"/>
                </a:rPr>
                <a:t>=</a:t>
              </a:r>
              <a:r>
                <a:rPr lang="nl-NL" dirty="0">
                  <a:solidFill>
                    <a:schemeClr val="bg1"/>
                  </a:solidFill>
                  <a:latin typeface="Consolas" panose="020B0609020204030204" pitchFamily="49" charset="0"/>
                </a:rPr>
                <a:t> </a:t>
              </a:r>
              <a:r>
                <a:rPr lang="nl-NL" dirty="0" err="1">
                  <a:solidFill>
                    <a:srgbClr val="A5C261"/>
                  </a:solidFill>
                  <a:latin typeface="Consolas" panose="020B0609020204030204" pitchFamily="49" charset="0"/>
                </a:rPr>
                <a:t>'M</a:t>
              </a:r>
              <a:r>
                <a:rPr lang="nl-NL" dirty="0">
                  <a:solidFill>
                    <a:srgbClr val="A5C261"/>
                  </a:solidFill>
                  <a:latin typeface="Consolas" panose="020B0609020204030204" pitchFamily="49" charset="0"/>
                </a:rPr>
                <a:t>'</a:t>
              </a:r>
            </a:p>
            <a:p>
              <a:r>
                <a:rPr lang="nl-NL" dirty="0">
                  <a:solidFill>
                    <a:schemeClr val="bg1"/>
                  </a:solidFill>
                  <a:latin typeface="Consolas" panose="020B0609020204030204" pitchFamily="49" charset="0"/>
                </a:rPr>
                <a:t>  </a:t>
              </a:r>
              <a:r>
                <a:rPr lang="nl-NL" dirty="0">
                  <a:solidFill>
                    <a:srgbClr val="CC7833"/>
                  </a:solidFill>
                  <a:latin typeface="Consolas" panose="020B0609020204030204" pitchFamily="49" charset="0"/>
                </a:rPr>
                <a:t>AND</a:t>
              </a:r>
              <a:r>
                <a:rPr lang="nl-NL" dirty="0">
                  <a:solidFill>
                    <a:schemeClr val="bg1"/>
                  </a:solidFill>
                  <a:latin typeface="Consolas" panose="020B0609020204030204" pitchFamily="49" charset="0"/>
                </a:rPr>
                <a:t> Leeftijd </a:t>
              </a:r>
              <a:r>
                <a:rPr lang="nl-NL" dirty="0">
                  <a:solidFill>
                    <a:srgbClr val="CC7833"/>
                  </a:solidFill>
                  <a:latin typeface="Consolas" panose="020B0609020204030204" pitchFamily="49" charset="0"/>
                </a:rPr>
                <a:t>&gt;</a:t>
              </a:r>
              <a:r>
                <a:rPr lang="nl-NL" dirty="0">
                  <a:solidFill>
                    <a:schemeClr val="bg1"/>
                  </a:solidFill>
                  <a:latin typeface="Consolas" panose="020B0609020204030204" pitchFamily="49" charset="0"/>
                </a:rPr>
                <a:t> </a:t>
              </a:r>
              <a:r>
                <a:rPr lang="nl-NL" dirty="0" smtClean="0">
                  <a:solidFill>
                    <a:srgbClr val="6C99BB"/>
                  </a:solidFill>
                  <a:latin typeface="Consolas" panose="020B0609020204030204" pitchFamily="49" charset="0"/>
                </a:rPr>
                <a:t>20</a:t>
              </a:r>
              <a:endParaRPr lang="nl-NL" dirty="0">
                <a:solidFill>
                  <a:srgbClr val="6C99BB"/>
                </a:solidFill>
                <a:latin typeface="Consolas" panose="020B0609020204030204" pitchFamily="49" charset="0"/>
              </a:endParaRPr>
            </a:p>
          </p:txBody>
        </p:sp>
        <p:pic>
          <p:nvPicPr>
            <p:cNvPr id="3074" name="Picture 2" descr="Azure SQL Database Logo PNG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8163" y="4736554"/>
              <a:ext cx="1076325" cy="14287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7504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Twee manieren van programmeren</a:t>
            </a:r>
            <a:endParaRPr lang="nl-NL" dirty="0"/>
          </a:p>
        </p:txBody>
      </p:sp>
      <p:sp>
        <p:nvSpPr>
          <p:cNvPr id="4" name="Tijdelijke aanduiding voor tekst 3"/>
          <p:cNvSpPr>
            <a:spLocks noGrp="1"/>
          </p:cNvSpPr>
          <p:nvPr>
            <p:ph type="body" idx="1"/>
          </p:nvPr>
        </p:nvSpPr>
        <p:spPr/>
        <p:txBody>
          <a:bodyPr/>
          <a:lstStyle/>
          <a:p>
            <a:r>
              <a:rPr lang="nl-NL" dirty="0" smtClean="0"/>
              <a:t>Imperatief programmeren</a:t>
            </a:r>
            <a:endParaRPr lang="nl-NL" dirty="0"/>
          </a:p>
        </p:txBody>
      </p:sp>
      <p:sp>
        <p:nvSpPr>
          <p:cNvPr id="5" name="Tijdelijke aanduiding voor inhoud 4"/>
          <p:cNvSpPr>
            <a:spLocks noGrp="1"/>
          </p:cNvSpPr>
          <p:nvPr>
            <p:ph sz="half" idx="2"/>
          </p:nvPr>
        </p:nvSpPr>
        <p:spPr/>
        <p:txBody>
          <a:bodyPr/>
          <a:lstStyle/>
          <a:p>
            <a:r>
              <a:rPr lang="nl-NL" dirty="0" smtClean="0"/>
              <a:t>Hoe een bepaalde actie moet worden uitgevoerd</a:t>
            </a:r>
          </a:p>
          <a:p>
            <a:r>
              <a:rPr lang="nl-NL" dirty="0" smtClean="0"/>
              <a:t>Beschrijft de stappen die je moet doorlopen</a:t>
            </a:r>
          </a:p>
          <a:p>
            <a:r>
              <a:rPr lang="nl-NL" dirty="0" smtClean="0"/>
              <a:t>Volledig zelf de controle over wat er gebeurt</a:t>
            </a:r>
            <a:endParaRPr lang="nl-NL" dirty="0"/>
          </a:p>
        </p:txBody>
      </p:sp>
      <p:sp>
        <p:nvSpPr>
          <p:cNvPr id="6" name="Tijdelijke aanduiding voor tekst 5"/>
          <p:cNvSpPr>
            <a:spLocks noGrp="1"/>
          </p:cNvSpPr>
          <p:nvPr>
            <p:ph type="body" sz="quarter" idx="3"/>
          </p:nvPr>
        </p:nvSpPr>
        <p:spPr/>
        <p:txBody>
          <a:bodyPr/>
          <a:lstStyle/>
          <a:p>
            <a:r>
              <a:rPr lang="nl-NL" dirty="0" smtClean="0"/>
              <a:t>Declaratief programmeren</a:t>
            </a:r>
            <a:endParaRPr lang="nl-NL" dirty="0"/>
          </a:p>
        </p:txBody>
      </p:sp>
      <p:sp>
        <p:nvSpPr>
          <p:cNvPr id="7" name="Tijdelijke aanduiding voor inhoud 6"/>
          <p:cNvSpPr>
            <a:spLocks noGrp="1"/>
          </p:cNvSpPr>
          <p:nvPr>
            <p:ph sz="quarter" idx="4"/>
          </p:nvPr>
        </p:nvSpPr>
        <p:spPr/>
        <p:txBody>
          <a:bodyPr/>
          <a:lstStyle/>
          <a:p>
            <a:r>
              <a:rPr lang="nl-NL" dirty="0" smtClean="0"/>
              <a:t>Beschrijf het gewenste resultaat van de actie</a:t>
            </a:r>
          </a:p>
          <a:p>
            <a:r>
              <a:rPr lang="nl-NL" dirty="0" smtClean="0"/>
              <a:t>Details van hoe dit moet worden gedaan wordt overgelaten aan onderliggend systeem</a:t>
            </a:r>
            <a:endParaRPr lang="nl-NL" dirty="0"/>
          </a:p>
        </p:txBody>
      </p:sp>
      <p:grpSp>
        <p:nvGrpSpPr>
          <p:cNvPr id="3" name="Groep 2"/>
          <p:cNvGrpSpPr/>
          <p:nvPr/>
        </p:nvGrpSpPr>
        <p:grpSpPr>
          <a:xfrm>
            <a:off x="323528" y="476672"/>
            <a:ext cx="8640960" cy="5688632"/>
            <a:chOff x="323528" y="476672"/>
            <a:chExt cx="8640960" cy="5688632"/>
          </a:xfrm>
        </p:grpSpPr>
        <p:sp>
          <p:nvSpPr>
            <p:cNvPr id="9" name="Rechthoek 8"/>
            <p:cNvSpPr/>
            <p:nvPr/>
          </p:nvSpPr>
          <p:spPr>
            <a:xfrm>
              <a:off x="323528" y="476672"/>
              <a:ext cx="8640960" cy="568863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Tekstvak 9"/>
            <p:cNvSpPr txBox="1"/>
            <p:nvPr/>
          </p:nvSpPr>
          <p:spPr>
            <a:xfrm>
              <a:off x="323528" y="476672"/>
              <a:ext cx="8640960" cy="1754326"/>
            </a:xfrm>
            <a:prstGeom prst="rect">
              <a:avLst/>
            </a:prstGeom>
            <a:noFill/>
          </p:spPr>
          <p:txBody>
            <a:bodyPr wrap="square" rtlCol="0">
              <a:spAutoFit/>
            </a:bodyPr>
            <a:lstStyle/>
            <a:p>
              <a:endParaRPr lang="nl-NL" b="1" dirty="0" smtClean="0">
                <a:solidFill>
                  <a:schemeClr val="bg1"/>
                </a:solidFill>
                <a:latin typeface="Consolas" panose="020B0609020204030204" pitchFamily="49" charset="0"/>
              </a:endParaRPr>
            </a:p>
            <a:p>
              <a:endParaRPr lang="nl-NL" b="1" dirty="0" smtClean="0">
                <a:solidFill>
                  <a:schemeClr val="bg1"/>
                </a:solidFill>
                <a:latin typeface="Consolas" panose="020B0609020204030204" pitchFamily="49" charset="0"/>
              </a:endParaRPr>
            </a:p>
            <a:p>
              <a:endParaRPr lang="nl-NL" b="1" dirty="0" smtClean="0">
                <a:solidFill>
                  <a:schemeClr val="bg1"/>
                </a:solidFill>
                <a:latin typeface="Consolas" panose="020B0609020204030204" pitchFamily="49" charset="0"/>
              </a:endParaRPr>
            </a:p>
            <a:p>
              <a:r>
                <a:rPr lang="en-US" b="1" dirty="0" err="1">
                  <a:solidFill>
                    <a:srgbClr val="CC7833"/>
                  </a:solidFill>
                  <a:latin typeface="Consolas" panose="020B0609020204030204" pitchFamily="49" charset="0"/>
                </a:rPr>
                <a:t>val</a:t>
              </a:r>
              <a:r>
                <a:rPr lang="en-US" b="1" dirty="0">
                  <a:solidFill>
                    <a:schemeClr val="bg1"/>
                  </a:solidFill>
                  <a:latin typeface="Consolas" panose="020B0609020204030204" pitchFamily="49" charset="0"/>
                </a:rPr>
                <a:t> numbers </a:t>
              </a:r>
              <a:r>
                <a:rPr lang="en-US" b="1" dirty="0">
                  <a:solidFill>
                    <a:srgbClr val="CC7833"/>
                  </a:solidFill>
                  <a:latin typeface="Consolas" panose="020B0609020204030204" pitchFamily="49" charset="0"/>
                </a:rPr>
                <a:t>=</a:t>
              </a:r>
              <a:r>
                <a:rPr lang="en-US" b="1" dirty="0">
                  <a:solidFill>
                    <a:schemeClr val="bg1"/>
                  </a:solidFill>
                  <a:latin typeface="Consolas" panose="020B0609020204030204" pitchFamily="49" charset="0"/>
                </a:rPr>
                <a:t> List(</a:t>
              </a:r>
              <a:r>
                <a:rPr lang="en-US" b="1" dirty="0">
                  <a:solidFill>
                    <a:srgbClr val="6C99BB"/>
                  </a:solidFill>
                  <a:latin typeface="Consolas" panose="020B0609020204030204" pitchFamily="49" charset="0"/>
                </a:rPr>
                <a:t>1</a:t>
              </a:r>
              <a:r>
                <a:rPr lang="en-US" b="1" dirty="0">
                  <a:solidFill>
                    <a:schemeClr val="bg1"/>
                  </a:solidFill>
                  <a:latin typeface="Consolas" panose="020B0609020204030204" pitchFamily="49" charset="0"/>
                </a:rPr>
                <a:t>, </a:t>
              </a:r>
              <a:r>
                <a:rPr lang="en-US" b="1" dirty="0">
                  <a:solidFill>
                    <a:srgbClr val="6C99BB"/>
                  </a:solidFill>
                  <a:latin typeface="Consolas" panose="020B0609020204030204" pitchFamily="49" charset="0"/>
                </a:rPr>
                <a:t>2</a:t>
              </a:r>
              <a:r>
                <a:rPr lang="en-US" b="1" dirty="0">
                  <a:solidFill>
                    <a:schemeClr val="bg1"/>
                  </a:solidFill>
                  <a:latin typeface="Consolas" panose="020B0609020204030204" pitchFamily="49" charset="0"/>
                </a:rPr>
                <a:t>, </a:t>
              </a:r>
              <a:r>
                <a:rPr lang="en-US" b="1" dirty="0">
                  <a:solidFill>
                    <a:srgbClr val="6C99BB"/>
                  </a:solidFill>
                  <a:latin typeface="Consolas" panose="020B0609020204030204" pitchFamily="49" charset="0"/>
                </a:rPr>
                <a:t>3</a:t>
              </a:r>
              <a:r>
                <a:rPr lang="en-US" b="1" dirty="0">
                  <a:solidFill>
                    <a:schemeClr val="bg1"/>
                  </a:solidFill>
                  <a:latin typeface="Consolas" panose="020B0609020204030204" pitchFamily="49" charset="0"/>
                </a:rPr>
                <a:t>, </a:t>
              </a:r>
              <a:r>
                <a:rPr lang="en-US" b="1" dirty="0">
                  <a:solidFill>
                    <a:srgbClr val="6C99BB"/>
                  </a:solidFill>
                  <a:latin typeface="Consolas" panose="020B0609020204030204" pitchFamily="49" charset="0"/>
                </a:rPr>
                <a:t>4</a:t>
              </a:r>
              <a:r>
                <a:rPr lang="en-US" b="1" dirty="0">
                  <a:solidFill>
                    <a:schemeClr val="bg1"/>
                  </a:solidFill>
                  <a:latin typeface="Consolas" panose="020B0609020204030204" pitchFamily="49" charset="0"/>
                </a:rPr>
                <a:t>, </a:t>
              </a:r>
              <a:r>
                <a:rPr lang="en-US" b="1" dirty="0">
                  <a:solidFill>
                    <a:srgbClr val="6C99BB"/>
                  </a:solidFill>
                  <a:latin typeface="Consolas" panose="020B0609020204030204" pitchFamily="49" charset="0"/>
                </a:rPr>
                <a:t>5</a:t>
              </a:r>
              <a:r>
                <a:rPr lang="en-US" b="1" dirty="0">
                  <a:solidFill>
                    <a:schemeClr val="bg1"/>
                  </a:solidFill>
                  <a:latin typeface="Consolas" panose="020B0609020204030204" pitchFamily="49" charset="0"/>
                </a:rPr>
                <a:t>)</a:t>
              </a:r>
              <a:br>
                <a:rPr lang="en-US" b="1" dirty="0">
                  <a:solidFill>
                    <a:schemeClr val="bg1"/>
                  </a:solidFill>
                  <a:latin typeface="Consolas" panose="020B0609020204030204" pitchFamily="49" charset="0"/>
                </a:rPr>
              </a:br>
              <a:r>
                <a:rPr lang="en-US" b="1" dirty="0" err="1">
                  <a:solidFill>
                    <a:srgbClr val="CC7833"/>
                  </a:solidFill>
                  <a:latin typeface="Consolas" panose="020B0609020204030204" pitchFamily="49" charset="0"/>
                </a:rPr>
                <a:t>val</a:t>
              </a:r>
              <a:r>
                <a:rPr lang="en-US" b="1" dirty="0">
                  <a:solidFill>
                    <a:schemeClr val="bg1"/>
                  </a:solidFill>
                  <a:latin typeface="Consolas" panose="020B0609020204030204" pitchFamily="49" charset="0"/>
                </a:rPr>
                <a:t> total </a:t>
              </a:r>
              <a:r>
                <a:rPr lang="en-US" b="1" dirty="0">
                  <a:solidFill>
                    <a:srgbClr val="CC7833"/>
                  </a:solidFill>
                  <a:latin typeface="Consolas" panose="020B0609020204030204" pitchFamily="49" charset="0"/>
                </a:rPr>
                <a:t>=</a:t>
              </a:r>
              <a:r>
                <a:rPr lang="en-US" b="1" dirty="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numbers.sum</a:t>
              </a:r>
              <a:r>
                <a:rPr lang="en-US" b="1" dirty="0">
                  <a:solidFill>
                    <a:schemeClr val="bg1"/>
                  </a:solidFill>
                  <a:latin typeface="Consolas" panose="020B0609020204030204" pitchFamily="49" charset="0"/>
                </a:rPr>
                <a:t/>
              </a:r>
              <a:br>
                <a:rPr lang="en-US" b="1" dirty="0">
                  <a:solidFill>
                    <a:schemeClr val="bg1"/>
                  </a:solidFill>
                  <a:latin typeface="Consolas" panose="020B0609020204030204" pitchFamily="49" charset="0"/>
                </a:rPr>
              </a:br>
              <a:r>
                <a:rPr lang="en-US" b="1" dirty="0" err="1">
                  <a:solidFill>
                    <a:srgbClr val="A5C261"/>
                  </a:solidFill>
                  <a:latin typeface="Consolas" panose="020B0609020204030204" pitchFamily="49" charset="0"/>
                </a:rPr>
                <a:t>println</a:t>
              </a:r>
              <a:r>
                <a:rPr lang="en-US" b="1" dirty="0">
                  <a:solidFill>
                    <a:schemeClr val="bg1"/>
                  </a:solidFill>
                  <a:latin typeface="Consolas" panose="020B0609020204030204" pitchFamily="49" charset="0"/>
                </a:rPr>
                <a:t>(total)</a:t>
              </a:r>
              <a:endParaRPr lang="en-US" dirty="0">
                <a:solidFill>
                  <a:schemeClr val="bg1"/>
                </a:solidFill>
                <a:latin typeface="Consolas" panose="020B0609020204030204" pitchFamily="49" charset="0"/>
              </a:endParaRPr>
            </a:p>
          </p:txBody>
        </p:sp>
        <p:pic>
          <p:nvPicPr>
            <p:cNvPr id="11" name="Picture 2" descr="https://upload.wikimedia.org/wikipedia/commons/thumb/3/39/Scala-full-color.svg/2560px-Scala-full-color.svg.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27" r="68307" b="11780"/>
            <a:stretch/>
          </p:blipFill>
          <p:spPr bwMode="auto">
            <a:xfrm>
              <a:off x="7888163" y="4648844"/>
              <a:ext cx="1076325" cy="15164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31389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0-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Twee manieren van programmeren</a:t>
            </a:r>
            <a:endParaRPr lang="nl-NL" dirty="0"/>
          </a:p>
        </p:txBody>
      </p:sp>
      <p:sp>
        <p:nvSpPr>
          <p:cNvPr id="4" name="Tijdelijke aanduiding voor tekst 3"/>
          <p:cNvSpPr>
            <a:spLocks noGrp="1"/>
          </p:cNvSpPr>
          <p:nvPr>
            <p:ph type="body" idx="1"/>
          </p:nvPr>
        </p:nvSpPr>
        <p:spPr/>
        <p:txBody>
          <a:bodyPr/>
          <a:lstStyle/>
          <a:p>
            <a:r>
              <a:rPr lang="nl-NL" dirty="0" smtClean="0">
                <a:solidFill>
                  <a:schemeClr val="bg1">
                    <a:lumMod val="75000"/>
                  </a:schemeClr>
                </a:solidFill>
              </a:rPr>
              <a:t>Imperatief programmeren</a:t>
            </a:r>
            <a:endParaRPr lang="nl-NL" dirty="0">
              <a:solidFill>
                <a:schemeClr val="bg1">
                  <a:lumMod val="75000"/>
                </a:schemeClr>
              </a:solidFill>
            </a:endParaRPr>
          </a:p>
        </p:txBody>
      </p:sp>
      <p:sp>
        <p:nvSpPr>
          <p:cNvPr id="5" name="Tijdelijke aanduiding voor inhoud 4"/>
          <p:cNvSpPr>
            <a:spLocks noGrp="1"/>
          </p:cNvSpPr>
          <p:nvPr>
            <p:ph sz="half" idx="2"/>
          </p:nvPr>
        </p:nvSpPr>
        <p:spPr>
          <a:xfrm>
            <a:off x="457200" y="2174875"/>
            <a:ext cx="4040188" cy="2478261"/>
          </a:xfrm>
        </p:spPr>
        <p:txBody>
          <a:bodyPr/>
          <a:lstStyle/>
          <a:p>
            <a:r>
              <a:rPr lang="nl-NL" dirty="0" smtClean="0">
                <a:solidFill>
                  <a:schemeClr val="bg1">
                    <a:lumMod val="75000"/>
                  </a:schemeClr>
                </a:solidFill>
              </a:rPr>
              <a:t>Hoe een bepaalde actie moet worden uitgevoerd</a:t>
            </a:r>
          </a:p>
          <a:p>
            <a:r>
              <a:rPr lang="nl-NL" dirty="0" smtClean="0">
                <a:solidFill>
                  <a:schemeClr val="bg1">
                    <a:lumMod val="75000"/>
                  </a:schemeClr>
                </a:solidFill>
              </a:rPr>
              <a:t>Beschrijft de stappen die je moet doorlopen</a:t>
            </a:r>
          </a:p>
          <a:p>
            <a:r>
              <a:rPr lang="nl-NL" dirty="0" smtClean="0">
                <a:solidFill>
                  <a:schemeClr val="bg1">
                    <a:lumMod val="75000"/>
                  </a:schemeClr>
                </a:solidFill>
              </a:rPr>
              <a:t>Volledig zelf de controle over wat er gebeurt</a:t>
            </a:r>
            <a:endParaRPr lang="nl-NL" dirty="0">
              <a:solidFill>
                <a:schemeClr val="bg1">
                  <a:lumMod val="75000"/>
                </a:schemeClr>
              </a:solidFill>
            </a:endParaRPr>
          </a:p>
        </p:txBody>
      </p:sp>
      <p:sp>
        <p:nvSpPr>
          <p:cNvPr id="6" name="Tijdelijke aanduiding voor tekst 5"/>
          <p:cNvSpPr>
            <a:spLocks noGrp="1"/>
          </p:cNvSpPr>
          <p:nvPr>
            <p:ph type="body" sz="quarter" idx="3"/>
          </p:nvPr>
        </p:nvSpPr>
        <p:spPr/>
        <p:txBody>
          <a:bodyPr/>
          <a:lstStyle/>
          <a:p>
            <a:r>
              <a:rPr lang="nl-NL" dirty="0" smtClean="0"/>
              <a:t>Declaratief programmeren</a:t>
            </a:r>
            <a:endParaRPr lang="nl-NL" dirty="0"/>
          </a:p>
        </p:txBody>
      </p:sp>
      <p:sp>
        <p:nvSpPr>
          <p:cNvPr id="7" name="Tijdelijke aanduiding voor inhoud 6"/>
          <p:cNvSpPr>
            <a:spLocks noGrp="1"/>
          </p:cNvSpPr>
          <p:nvPr>
            <p:ph sz="quarter" idx="4"/>
          </p:nvPr>
        </p:nvSpPr>
        <p:spPr>
          <a:xfrm>
            <a:off x="4645027" y="2174875"/>
            <a:ext cx="4041775" cy="2478261"/>
          </a:xfrm>
        </p:spPr>
        <p:txBody>
          <a:bodyPr/>
          <a:lstStyle/>
          <a:p>
            <a:r>
              <a:rPr lang="nl-NL" dirty="0" smtClean="0"/>
              <a:t>Beschrijf het gewenste resultaat van de actie</a:t>
            </a:r>
          </a:p>
          <a:p>
            <a:r>
              <a:rPr lang="nl-NL" dirty="0" smtClean="0"/>
              <a:t>Details van hoe dit moet worden gedaan wordt overgelaten aan onderliggend systeem</a:t>
            </a:r>
            <a:endParaRPr lang="nl-NL" dirty="0"/>
          </a:p>
        </p:txBody>
      </p:sp>
      <p:sp>
        <p:nvSpPr>
          <p:cNvPr id="8" name="Tekstvak 7"/>
          <p:cNvSpPr txBox="1"/>
          <p:nvPr/>
        </p:nvSpPr>
        <p:spPr>
          <a:xfrm>
            <a:off x="533040" y="4767535"/>
            <a:ext cx="8071407" cy="461665"/>
          </a:xfrm>
          <a:prstGeom prst="rect">
            <a:avLst/>
          </a:prstGeom>
          <a:noFill/>
        </p:spPr>
        <p:txBody>
          <a:bodyPr wrap="square" rtlCol="0">
            <a:spAutoFit/>
          </a:bodyPr>
          <a:lstStyle/>
          <a:p>
            <a:r>
              <a:rPr lang="nl-NL" sz="2400" b="1" dirty="0" smtClean="0"/>
              <a:t>Functioneel Programmeren</a:t>
            </a:r>
            <a:endParaRPr lang="nl-NL" sz="2400" dirty="0"/>
          </a:p>
        </p:txBody>
      </p:sp>
      <p:sp>
        <p:nvSpPr>
          <p:cNvPr id="12" name="PIJL-RECHTS 11"/>
          <p:cNvSpPr/>
          <p:nvPr/>
        </p:nvSpPr>
        <p:spPr>
          <a:xfrm rot="19406294">
            <a:off x="3774559" y="4194633"/>
            <a:ext cx="1132312" cy="504056"/>
          </a:xfrm>
          <a:prstGeom prst="rightArrow">
            <a:avLst>
              <a:gd name="adj1" fmla="val 32515"/>
              <a:gd name="adj2" fmla="val 58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kstvak 12"/>
          <p:cNvSpPr txBox="1"/>
          <p:nvPr/>
        </p:nvSpPr>
        <p:spPr>
          <a:xfrm>
            <a:off x="533040" y="5229200"/>
            <a:ext cx="7783376" cy="461665"/>
          </a:xfrm>
          <a:prstGeom prst="rect">
            <a:avLst/>
          </a:prstGeom>
          <a:noFill/>
        </p:spPr>
        <p:txBody>
          <a:bodyPr wrap="square" rtlCol="0">
            <a:spAutoFit/>
          </a:bodyPr>
          <a:lstStyle/>
          <a:p>
            <a:pPr marL="342900" indent="-342900">
              <a:buFont typeface="Arial" panose="020B0604020202020204" pitchFamily="34" charset="0"/>
              <a:buChar char="•"/>
            </a:pPr>
            <a:r>
              <a:rPr lang="nl-NL" sz="2400" dirty="0" smtClean="0"/>
              <a:t>Wiskundige functies beschrijven een gewenst resultaat</a:t>
            </a:r>
            <a:endParaRPr lang="nl-NL" sz="2400" dirty="0"/>
          </a:p>
        </p:txBody>
      </p:sp>
    </p:spTree>
    <p:extLst>
      <p:ext uri="{BB962C8B-B14F-4D97-AF65-F5344CB8AC3E}">
        <p14:creationId xmlns:p14="http://schemas.microsoft.com/office/powerpoint/2010/main" val="144853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dirty="0" smtClean="0"/>
              <a:t>Functioneel Programmeren</a:t>
            </a:r>
            <a:endParaRPr lang="nl-NL" dirty="0"/>
          </a:p>
        </p:txBody>
      </p:sp>
      <p:sp>
        <p:nvSpPr>
          <p:cNvPr id="8" name="Tijdelijke aanduiding voor inhoud 7"/>
          <p:cNvSpPr>
            <a:spLocks noGrp="1"/>
          </p:cNvSpPr>
          <p:nvPr>
            <p:ph idx="1"/>
          </p:nvPr>
        </p:nvSpPr>
        <p:spPr/>
        <p:txBody>
          <a:bodyPr>
            <a:normAutofit/>
          </a:bodyPr>
          <a:lstStyle/>
          <a:p>
            <a:r>
              <a:rPr lang="nl-NL" i="1" dirty="0" smtClean="0"/>
              <a:t>Functies</a:t>
            </a:r>
            <a:r>
              <a:rPr lang="nl-NL" dirty="0" smtClean="0"/>
              <a:t> als belangrijkste bouwsteen</a:t>
            </a:r>
          </a:p>
          <a:p>
            <a:pPr lvl="1"/>
            <a:r>
              <a:rPr lang="nl-NL" dirty="0" smtClean="0"/>
              <a:t>Zelfde functie input geeft altijd dezelfde output</a:t>
            </a:r>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48730"/>
          <a:stretch/>
        </p:blipFill>
        <p:spPr bwMode="auto">
          <a:xfrm>
            <a:off x="476908" y="5666266"/>
            <a:ext cx="4259215" cy="109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936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dirty="0" smtClean="0"/>
              <a:t>Functioneel Programmeren</a:t>
            </a:r>
            <a:endParaRPr lang="nl-NL" dirty="0"/>
          </a:p>
        </p:txBody>
      </p:sp>
      <p:sp>
        <p:nvSpPr>
          <p:cNvPr id="8" name="Tijdelijke aanduiding voor inhoud 7"/>
          <p:cNvSpPr>
            <a:spLocks noGrp="1"/>
          </p:cNvSpPr>
          <p:nvPr>
            <p:ph idx="1"/>
          </p:nvPr>
        </p:nvSpPr>
        <p:spPr/>
        <p:txBody>
          <a:bodyPr>
            <a:normAutofit/>
          </a:bodyPr>
          <a:lstStyle/>
          <a:p>
            <a:r>
              <a:rPr lang="nl-NL" i="1" dirty="0" smtClean="0"/>
              <a:t>Functies</a:t>
            </a:r>
            <a:r>
              <a:rPr lang="nl-NL" dirty="0" smtClean="0"/>
              <a:t> als belangrijkste bouwsteen</a:t>
            </a:r>
          </a:p>
          <a:p>
            <a:pPr lvl="1"/>
            <a:r>
              <a:rPr lang="nl-NL" dirty="0" smtClean="0"/>
              <a:t>Zelfde functie input geeft altijd dezelfde output</a:t>
            </a:r>
          </a:p>
          <a:p>
            <a:pPr lvl="1"/>
            <a:r>
              <a:rPr lang="nl-NL" dirty="0" smtClean="0"/>
              <a:t>Functie </a:t>
            </a:r>
            <a:r>
              <a:rPr lang="nl-NL" i="1" dirty="0" smtClean="0"/>
              <a:t>compositie</a:t>
            </a:r>
            <a:r>
              <a:rPr lang="nl-NL" dirty="0" smtClean="0"/>
              <a:t>: functies samenstellen uit kleinere functie</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08" y="5666266"/>
            <a:ext cx="8307338" cy="109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5797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Wie ben ik?</a:t>
            </a:r>
            <a:endParaRPr lang="nl-NL" dirty="0"/>
          </a:p>
        </p:txBody>
      </p:sp>
      <p:sp>
        <p:nvSpPr>
          <p:cNvPr id="3" name="Tijdelijke aanduiding voor inhoud 2"/>
          <p:cNvSpPr>
            <a:spLocks noGrp="1"/>
          </p:cNvSpPr>
          <p:nvPr>
            <p:ph idx="1"/>
          </p:nvPr>
        </p:nvSpPr>
        <p:spPr/>
        <p:txBody>
          <a:bodyPr/>
          <a:lstStyle/>
          <a:p>
            <a:r>
              <a:rPr lang="nl-NL" dirty="0" smtClean="0"/>
              <a:t>Meneer van Heest</a:t>
            </a:r>
          </a:p>
        </p:txBody>
      </p:sp>
      <p:grpSp>
        <p:nvGrpSpPr>
          <p:cNvPr id="5" name="Groep 4"/>
          <p:cNvGrpSpPr/>
          <p:nvPr/>
        </p:nvGrpSpPr>
        <p:grpSpPr>
          <a:xfrm>
            <a:off x="6697960" y="6275040"/>
            <a:ext cx="2338536" cy="466328"/>
            <a:chOff x="937320" y="5900782"/>
            <a:chExt cx="2338536" cy="466328"/>
          </a:xfrm>
        </p:grpSpPr>
        <p:sp>
          <p:nvSpPr>
            <p:cNvPr id="4" name="Tekstvak 3"/>
            <p:cNvSpPr txBox="1"/>
            <p:nvPr/>
          </p:nvSpPr>
          <p:spPr>
            <a:xfrm>
              <a:off x="1403648" y="5949280"/>
              <a:ext cx="1872208" cy="369332"/>
            </a:xfrm>
            <a:prstGeom prst="rect">
              <a:avLst/>
            </a:prstGeom>
            <a:noFill/>
          </p:spPr>
          <p:txBody>
            <a:bodyPr wrap="square" rtlCol="0">
              <a:spAutoFit/>
            </a:bodyPr>
            <a:lstStyle/>
            <a:p>
              <a:r>
                <a:rPr lang="nl-NL" dirty="0" err="1" smtClean="0"/>
                <a:t>richard</a:t>
              </a:r>
              <a:r>
                <a:rPr lang="nl-NL" dirty="0" smtClean="0"/>
                <a:t>-van-heest</a:t>
              </a:r>
              <a:endParaRPr lang="nl-NL" dirty="0"/>
            </a:p>
          </p:txBody>
        </p:sp>
        <p:pic>
          <p:nvPicPr>
            <p:cNvPr id="10242" name="Picture 2" descr="File:LinkedIn ico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20" y="5900782"/>
              <a:ext cx="466328" cy="4663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ep 12"/>
          <p:cNvGrpSpPr/>
          <p:nvPr/>
        </p:nvGrpSpPr>
        <p:grpSpPr>
          <a:xfrm>
            <a:off x="6697960" y="5660412"/>
            <a:ext cx="2338536" cy="468000"/>
            <a:chOff x="6697960" y="5660412"/>
            <a:chExt cx="2338536" cy="468000"/>
          </a:xfrm>
        </p:grpSpPr>
        <p:sp>
          <p:nvSpPr>
            <p:cNvPr id="8" name="Tekstvak 7"/>
            <p:cNvSpPr txBox="1"/>
            <p:nvPr/>
          </p:nvSpPr>
          <p:spPr>
            <a:xfrm>
              <a:off x="7164288" y="5709746"/>
              <a:ext cx="1872208" cy="369332"/>
            </a:xfrm>
            <a:prstGeom prst="rect">
              <a:avLst/>
            </a:prstGeom>
            <a:noFill/>
          </p:spPr>
          <p:txBody>
            <a:bodyPr wrap="square" rtlCol="0">
              <a:spAutoFit/>
            </a:bodyPr>
            <a:lstStyle/>
            <a:p>
              <a:r>
                <a:rPr lang="nl-NL" dirty="0" err="1" smtClean="0"/>
                <a:t>rvanheest</a:t>
              </a:r>
              <a:endParaRPr lang="nl-NL" dirty="0"/>
            </a:p>
          </p:txBody>
        </p:sp>
        <p:pic>
          <p:nvPicPr>
            <p:cNvPr id="16" name="Picture 4" descr="File:Octicons-mark-github.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7960" y="5660412"/>
              <a:ext cx="468000" cy="468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85285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dirty="0" smtClean="0"/>
              <a:t>Functioneel Programmeren</a:t>
            </a:r>
            <a:endParaRPr lang="nl-NL" dirty="0"/>
          </a:p>
        </p:txBody>
      </p:sp>
      <p:sp>
        <p:nvSpPr>
          <p:cNvPr id="8" name="Tijdelijke aanduiding voor inhoud 7"/>
          <p:cNvSpPr>
            <a:spLocks noGrp="1"/>
          </p:cNvSpPr>
          <p:nvPr>
            <p:ph idx="1"/>
          </p:nvPr>
        </p:nvSpPr>
        <p:spPr/>
        <p:txBody>
          <a:bodyPr>
            <a:normAutofit/>
          </a:bodyPr>
          <a:lstStyle/>
          <a:p>
            <a:r>
              <a:rPr lang="nl-NL" i="1" dirty="0" smtClean="0"/>
              <a:t>Functies</a:t>
            </a:r>
            <a:r>
              <a:rPr lang="nl-NL" dirty="0" smtClean="0"/>
              <a:t> als belangrijkste bouwsteen</a:t>
            </a:r>
          </a:p>
          <a:p>
            <a:pPr lvl="1"/>
            <a:r>
              <a:rPr lang="nl-NL" dirty="0" smtClean="0"/>
              <a:t>Zelfde functie input geeft altijd dezelfde output</a:t>
            </a:r>
          </a:p>
          <a:p>
            <a:pPr lvl="1"/>
            <a:r>
              <a:rPr lang="nl-NL" dirty="0" smtClean="0"/>
              <a:t>Functie </a:t>
            </a:r>
            <a:r>
              <a:rPr lang="nl-NL" i="1" dirty="0" smtClean="0"/>
              <a:t>compositie</a:t>
            </a:r>
            <a:r>
              <a:rPr lang="nl-NL" dirty="0" smtClean="0"/>
              <a:t>: functies samenstellen uit kleinere functie</a:t>
            </a:r>
          </a:p>
          <a:p>
            <a:pPr>
              <a:tabLst>
                <a:tab pos="2871788" algn="l"/>
              </a:tabLst>
            </a:pPr>
            <a:r>
              <a:rPr lang="nl-NL" dirty="0" smtClean="0"/>
              <a:t>Kleine functies	= betere testbaarheid</a:t>
            </a:r>
            <a:br>
              <a:rPr lang="nl-NL" dirty="0" smtClean="0"/>
            </a:br>
            <a:r>
              <a:rPr lang="nl-NL" dirty="0" smtClean="0"/>
              <a:t>	= m</a:t>
            </a:r>
            <a:r>
              <a:rPr lang="nl-NL" dirty="0" smtClean="0">
                <a:sym typeface="Wingdings" panose="05000000000000000000" pitchFamily="2" charset="2"/>
              </a:rPr>
              <a:t>inder bugs</a:t>
            </a:r>
            <a:br>
              <a:rPr lang="nl-NL" dirty="0" smtClean="0">
                <a:sym typeface="Wingdings" panose="05000000000000000000" pitchFamily="2" charset="2"/>
              </a:rPr>
            </a:br>
            <a:r>
              <a:rPr lang="nl-NL" dirty="0" smtClean="0">
                <a:sym typeface="Wingdings" panose="05000000000000000000" pitchFamily="2" charset="2"/>
              </a:rPr>
              <a:t>	= eenvoudig te lezen code</a:t>
            </a: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08" y="5666266"/>
            <a:ext cx="8307338" cy="109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815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dirty="0" smtClean="0"/>
              <a:t>Functioneel Programmeren</a:t>
            </a:r>
            <a:endParaRPr lang="nl-NL" dirty="0"/>
          </a:p>
        </p:txBody>
      </p:sp>
      <p:sp>
        <p:nvSpPr>
          <p:cNvPr id="8" name="Tijdelijke aanduiding voor inhoud 7"/>
          <p:cNvSpPr>
            <a:spLocks noGrp="1"/>
          </p:cNvSpPr>
          <p:nvPr>
            <p:ph idx="1"/>
          </p:nvPr>
        </p:nvSpPr>
        <p:spPr/>
        <p:txBody>
          <a:bodyPr>
            <a:normAutofit/>
          </a:bodyPr>
          <a:lstStyle/>
          <a:p>
            <a:r>
              <a:rPr lang="nl-NL" i="1" dirty="0" smtClean="0"/>
              <a:t>Functies</a:t>
            </a:r>
            <a:r>
              <a:rPr lang="nl-NL" dirty="0" smtClean="0"/>
              <a:t> als belangrijkste bouwsteen</a:t>
            </a:r>
          </a:p>
          <a:p>
            <a:pPr lvl="1"/>
            <a:r>
              <a:rPr lang="nl-NL" dirty="0" smtClean="0"/>
              <a:t>Zelfde functie input geeft altijd dezelfde output</a:t>
            </a:r>
          </a:p>
          <a:p>
            <a:pPr lvl="1"/>
            <a:r>
              <a:rPr lang="nl-NL" dirty="0" smtClean="0"/>
              <a:t>Functie </a:t>
            </a:r>
            <a:r>
              <a:rPr lang="nl-NL" i="1" dirty="0" smtClean="0"/>
              <a:t>compositie</a:t>
            </a:r>
            <a:r>
              <a:rPr lang="nl-NL" dirty="0" smtClean="0"/>
              <a:t>: functies samenstellen uit kleinere functie</a:t>
            </a:r>
          </a:p>
          <a:p>
            <a:pPr>
              <a:tabLst>
                <a:tab pos="2871788" algn="l"/>
              </a:tabLst>
            </a:pPr>
            <a:r>
              <a:rPr lang="nl-NL" dirty="0" smtClean="0"/>
              <a:t>Kleine functies	= betere testbaarheid</a:t>
            </a:r>
            <a:br>
              <a:rPr lang="nl-NL" dirty="0" smtClean="0"/>
            </a:br>
            <a:r>
              <a:rPr lang="nl-NL" dirty="0" smtClean="0"/>
              <a:t>	= m</a:t>
            </a:r>
            <a:r>
              <a:rPr lang="nl-NL" dirty="0" smtClean="0">
                <a:sym typeface="Wingdings" panose="05000000000000000000" pitchFamily="2" charset="2"/>
              </a:rPr>
              <a:t>inder bugs</a:t>
            </a:r>
            <a:br>
              <a:rPr lang="nl-NL" dirty="0" smtClean="0">
                <a:sym typeface="Wingdings" panose="05000000000000000000" pitchFamily="2" charset="2"/>
              </a:rPr>
            </a:br>
            <a:r>
              <a:rPr lang="nl-NL" dirty="0" smtClean="0">
                <a:sym typeface="Wingdings" panose="05000000000000000000" pitchFamily="2" charset="2"/>
              </a:rPr>
              <a:t>	= eenvoudig te lezen code</a:t>
            </a:r>
          </a:p>
          <a:p>
            <a:pPr>
              <a:tabLst>
                <a:tab pos="2871788" algn="l"/>
              </a:tabLst>
            </a:pPr>
            <a:r>
              <a:rPr lang="nl-NL" dirty="0"/>
              <a:t>Parallel draaien van </a:t>
            </a:r>
            <a:r>
              <a:rPr lang="nl-NL" dirty="0" smtClean="0"/>
              <a:t>taken</a:t>
            </a: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08" y="5666266"/>
            <a:ext cx="8307338" cy="109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2560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dirty="0" smtClean="0"/>
              <a:t>Functioneel Programmeren</a:t>
            </a:r>
            <a:endParaRPr lang="nl-NL" dirty="0"/>
          </a:p>
        </p:txBody>
      </p:sp>
      <p:sp>
        <p:nvSpPr>
          <p:cNvPr id="8" name="Tijdelijke aanduiding voor inhoud 7"/>
          <p:cNvSpPr>
            <a:spLocks noGrp="1"/>
          </p:cNvSpPr>
          <p:nvPr>
            <p:ph idx="1"/>
          </p:nvPr>
        </p:nvSpPr>
        <p:spPr/>
        <p:txBody>
          <a:bodyPr>
            <a:normAutofit/>
          </a:bodyPr>
          <a:lstStyle/>
          <a:p>
            <a:r>
              <a:rPr lang="nl-NL" i="1" dirty="0" smtClean="0"/>
              <a:t>Functies</a:t>
            </a:r>
            <a:r>
              <a:rPr lang="nl-NL" dirty="0" smtClean="0"/>
              <a:t> als belangrijkste bouwsteen</a:t>
            </a:r>
          </a:p>
          <a:p>
            <a:pPr lvl="1"/>
            <a:r>
              <a:rPr lang="nl-NL" dirty="0" smtClean="0"/>
              <a:t>Zelfde functie input geeft altijd dezelfde output</a:t>
            </a:r>
          </a:p>
          <a:p>
            <a:pPr lvl="1"/>
            <a:r>
              <a:rPr lang="nl-NL" dirty="0" smtClean="0"/>
              <a:t>Functie </a:t>
            </a:r>
            <a:r>
              <a:rPr lang="nl-NL" i="1" dirty="0" smtClean="0"/>
              <a:t>compositie</a:t>
            </a:r>
            <a:r>
              <a:rPr lang="nl-NL" dirty="0" smtClean="0"/>
              <a:t>: functies samenstellen uit kleinere functie</a:t>
            </a:r>
          </a:p>
          <a:p>
            <a:pPr>
              <a:tabLst>
                <a:tab pos="2871788" algn="l"/>
              </a:tabLst>
            </a:pPr>
            <a:r>
              <a:rPr lang="nl-NL" dirty="0" smtClean="0"/>
              <a:t>Kleine functies	= betere testbaarheid</a:t>
            </a:r>
            <a:br>
              <a:rPr lang="nl-NL" dirty="0" smtClean="0"/>
            </a:br>
            <a:r>
              <a:rPr lang="nl-NL" dirty="0" smtClean="0"/>
              <a:t>	= m</a:t>
            </a:r>
            <a:r>
              <a:rPr lang="nl-NL" dirty="0" smtClean="0">
                <a:sym typeface="Wingdings" panose="05000000000000000000" pitchFamily="2" charset="2"/>
              </a:rPr>
              <a:t>inder bugs</a:t>
            </a:r>
            <a:br>
              <a:rPr lang="nl-NL" dirty="0" smtClean="0">
                <a:sym typeface="Wingdings" panose="05000000000000000000" pitchFamily="2" charset="2"/>
              </a:rPr>
            </a:br>
            <a:r>
              <a:rPr lang="nl-NL" dirty="0" smtClean="0">
                <a:sym typeface="Wingdings" panose="05000000000000000000" pitchFamily="2" charset="2"/>
              </a:rPr>
              <a:t>	= eenvoudig te lezen code</a:t>
            </a:r>
          </a:p>
          <a:p>
            <a:pPr>
              <a:tabLst>
                <a:tab pos="2871788" algn="l"/>
              </a:tabLst>
            </a:pPr>
            <a:r>
              <a:rPr lang="nl-NL" dirty="0"/>
              <a:t>Parallel draaien van </a:t>
            </a:r>
            <a:r>
              <a:rPr lang="nl-NL" dirty="0" smtClean="0"/>
              <a:t>taken</a:t>
            </a: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08" y="5666266"/>
            <a:ext cx="8307338" cy="109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ep 5"/>
          <p:cNvGrpSpPr/>
          <p:nvPr/>
        </p:nvGrpSpPr>
        <p:grpSpPr>
          <a:xfrm>
            <a:off x="323528" y="476672"/>
            <a:ext cx="8640960" cy="5688632"/>
            <a:chOff x="323528" y="476672"/>
            <a:chExt cx="8640960" cy="5688632"/>
          </a:xfrm>
        </p:grpSpPr>
        <p:sp>
          <p:nvSpPr>
            <p:cNvPr id="9" name="Rechthoek 8"/>
            <p:cNvSpPr/>
            <p:nvPr/>
          </p:nvSpPr>
          <p:spPr>
            <a:xfrm>
              <a:off x="323528" y="476672"/>
              <a:ext cx="8640960" cy="568863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Tekstvak 9"/>
            <p:cNvSpPr txBox="1"/>
            <p:nvPr/>
          </p:nvSpPr>
          <p:spPr>
            <a:xfrm>
              <a:off x="323528" y="476672"/>
              <a:ext cx="8640960" cy="2031325"/>
            </a:xfrm>
            <a:prstGeom prst="rect">
              <a:avLst/>
            </a:prstGeom>
            <a:noFill/>
          </p:spPr>
          <p:txBody>
            <a:bodyPr wrap="square" rtlCol="0">
              <a:spAutoFit/>
            </a:bodyPr>
            <a:lstStyle/>
            <a:p>
              <a:endParaRPr lang="nl-NL" b="1" dirty="0" smtClean="0">
                <a:solidFill>
                  <a:schemeClr val="bg1"/>
                </a:solidFill>
                <a:latin typeface="Consolas" panose="020B0609020204030204" pitchFamily="49" charset="0"/>
              </a:endParaRPr>
            </a:p>
            <a:p>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(x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(x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smaller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larger</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rgbClr val="CC7833"/>
                  </a:solidFill>
                  <a:latin typeface="Consolas" panose="020B0609020204030204" pitchFamily="49" charset="0"/>
                </a:rPr>
                <a:t>where</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smaller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a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a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larger</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b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b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b  </a:t>
              </a:r>
              <a:r>
                <a:rPr lang="nl-NL" b="1" dirty="0" smtClean="0">
                  <a:solidFill>
                    <a:srgbClr val="CC7833"/>
                  </a:solidFill>
                  <a:latin typeface="Consolas" panose="020B0609020204030204" pitchFamily="49" charset="0"/>
                </a:rPr>
                <a:t>&gt;</a:t>
              </a:r>
              <a:r>
                <a:rPr lang="nl-NL" b="1" dirty="0" smtClean="0">
                  <a:solidFill>
                    <a:schemeClr val="bg1"/>
                  </a:solidFill>
                  <a:latin typeface="Consolas" panose="020B0609020204030204" pitchFamily="49" charset="0"/>
                </a:rPr>
                <a:t> x</a:t>
              </a:r>
              <a:r>
                <a:rPr lang="nl-NL" b="1" dirty="0" smtClean="0">
                  <a:solidFill>
                    <a:srgbClr val="6C99BB"/>
                  </a:solidFill>
                  <a:latin typeface="Consolas" panose="020B0609020204030204" pitchFamily="49" charset="0"/>
                </a:rPr>
                <a:t>]</a:t>
              </a:r>
            </a:p>
          </p:txBody>
        </p:sp>
        <p:pic>
          <p:nvPicPr>
            <p:cNvPr id="11" name="Picture 2" descr="File:Haskell-Logo.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352" y="5301208"/>
              <a:ext cx="1075384" cy="7582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4482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dirty="0" smtClean="0"/>
              <a:t>Functioneel Programmeren</a:t>
            </a:r>
            <a:endParaRPr lang="nl-NL" dirty="0"/>
          </a:p>
        </p:txBody>
      </p:sp>
      <p:sp>
        <p:nvSpPr>
          <p:cNvPr id="8" name="Tijdelijke aanduiding voor inhoud 7"/>
          <p:cNvSpPr>
            <a:spLocks noGrp="1"/>
          </p:cNvSpPr>
          <p:nvPr>
            <p:ph idx="1"/>
          </p:nvPr>
        </p:nvSpPr>
        <p:spPr/>
        <p:txBody>
          <a:bodyPr>
            <a:normAutofit/>
          </a:bodyPr>
          <a:lstStyle/>
          <a:p>
            <a:r>
              <a:rPr lang="nl-NL" i="1" dirty="0" smtClean="0"/>
              <a:t>Functies</a:t>
            </a:r>
            <a:r>
              <a:rPr lang="nl-NL" dirty="0" smtClean="0"/>
              <a:t> als belangrijkste bouwsteen</a:t>
            </a:r>
          </a:p>
          <a:p>
            <a:pPr lvl="1"/>
            <a:r>
              <a:rPr lang="nl-NL" dirty="0" smtClean="0"/>
              <a:t>Zelfde functie input geeft altijd dezelfde output</a:t>
            </a:r>
          </a:p>
          <a:p>
            <a:pPr lvl="1"/>
            <a:r>
              <a:rPr lang="nl-NL" dirty="0" smtClean="0"/>
              <a:t>Functie </a:t>
            </a:r>
            <a:r>
              <a:rPr lang="nl-NL" i="1" dirty="0" smtClean="0"/>
              <a:t>compositie</a:t>
            </a:r>
            <a:r>
              <a:rPr lang="nl-NL" dirty="0" smtClean="0"/>
              <a:t>: functies samenstellen uit kleinere functie</a:t>
            </a:r>
          </a:p>
          <a:p>
            <a:pPr>
              <a:tabLst>
                <a:tab pos="2871788" algn="l"/>
              </a:tabLst>
            </a:pPr>
            <a:r>
              <a:rPr lang="nl-NL" dirty="0" smtClean="0"/>
              <a:t>Kleine functies	= betere testbaarheid</a:t>
            </a:r>
            <a:br>
              <a:rPr lang="nl-NL" dirty="0" smtClean="0"/>
            </a:br>
            <a:r>
              <a:rPr lang="nl-NL" dirty="0" smtClean="0"/>
              <a:t>	= m</a:t>
            </a:r>
            <a:r>
              <a:rPr lang="nl-NL" dirty="0" smtClean="0">
                <a:sym typeface="Wingdings" panose="05000000000000000000" pitchFamily="2" charset="2"/>
              </a:rPr>
              <a:t>inder bugs</a:t>
            </a:r>
            <a:br>
              <a:rPr lang="nl-NL" dirty="0" smtClean="0">
                <a:sym typeface="Wingdings" panose="05000000000000000000" pitchFamily="2" charset="2"/>
              </a:rPr>
            </a:br>
            <a:r>
              <a:rPr lang="nl-NL" dirty="0" smtClean="0">
                <a:sym typeface="Wingdings" panose="05000000000000000000" pitchFamily="2" charset="2"/>
              </a:rPr>
              <a:t>	= eenvoudig te lezen code</a:t>
            </a:r>
          </a:p>
          <a:p>
            <a:pPr>
              <a:tabLst>
                <a:tab pos="2871788" algn="l"/>
              </a:tabLst>
            </a:pPr>
            <a:r>
              <a:rPr lang="nl-NL" dirty="0"/>
              <a:t>Parallel draaien van </a:t>
            </a:r>
            <a:r>
              <a:rPr lang="nl-NL" dirty="0" smtClean="0"/>
              <a:t>taken</a:t>
            </a: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08" y="5666266"/>
            <a:ext cx="8307338" cy="109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ep 5"/>
          <p:cNvGrpSpPr/>
          <p:nvPr/>
        </p:nvGrpSpPr>
        <p:grpSpPr>
          <a:xfrm>
            <a:off x="323528" y="476672"/>
            <a:ext cx="8640960" cy="5688632"/>
            <a:chOff x="323528" y="476672"/>
            <a:chExt cx="8640960" cy="5688632"/>
          </a:xfrm>
        </p:grpSpPr>
        <p:sp>
          <p:nvSpPr>
            <p:cNvPr id="9" name="Rechthoek 8"/>
            <p:cNvSpPr/>
            <p:nvPr/>
          </p:nvSpPr>
          <p:spPr>
            <a:xfrm>
              <a:off x="323528" y="476672"/>
              <a:ext cx="8640960" cy="568863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Tekstvak 9"/>
            <p:cNvSpPr txBox="1"/>
            <p:nvPr/>
          </p:nvSpPr>
          <p:spPr>
            <a:xfrm>
              <a:off x="323528" y="476672"/>
              <a:ext cx="8640960" cy="2585323"/>
            </a:xfrm>
            <a:prstGeom prst="rect">
              <a:avLst/>
            </a:prstGeom>
            <a:noFill/>
          </p:spPr>
          <p:txBody>
            <a:bodyPr wrap="square" rtlCol="0">
              <a:spAutoFit/>
            </a:bodyPr>
            <a:lstStyle/>
            <a:p>
              <a:endParaRPr lang="nl-NL" b="1" dirty="0" smtClean="0">
                <a:solidFill>
                  <a:schemeClr val="bg1"/>
                </a:solidFill>
                <a:latin typeface="Consolas" panose="020B0609020204030204" pitchFamily="49" charset="0"/>
              </a:endParaRPr>
            </a:p>
            <a:p>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(x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(x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smaller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larger</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rgbClr val="CC7833"/>
                  </a:solidFill>
                  <a:latin typeface="Consolas" panose="020B0609020204030204" pitchFamily="49" charset="0"/>
                </a:rPr>
                <a:t>where</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smaller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a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a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larger</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b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b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b  </a:t>
              </a:r>
              <a:r>
                <a:rPr lang="nl-NL" b="1" dirty="0" smtClean="0">
                  <a:solidFill>
                    <a:srgbClr val="CC7833"/>
                  </a:solidFill>
                  <a:latin typeface="Consolas" panose="020B0609020204030204" pitchFamily="49" charset="0"/>
                </a:rPr>
                <a:t>&gt;</a:t>
              </a:r>
              <a:r>
                <a:rPr lang="nl-NL" b="1" dirty="0" smtClean="0">
                  <a:solidFill>
                    <a:schemeClr val="bg1"/>
                  </a:solidFill>
                  <a:latin typeface="Consolas" panose="020B0609020204030204" pitchFamily="49" charset="0"/>
                </a:rPr>
                <a:t> x</a:t>
              </a:r>
              <a:r>
                <a:rPr lang="nl-NL" b="1" dirty="0" smtClean="0">
                  <a:solidFill>
                    <a:srgbClr val="6C99BB"/>
                  </a:solidFill>
                  <a:latin typeface="Consolas" panose="020B0609020204030204" pitchFamily="49" charset="0"/>
                </a:rPr>
                <a:t>]</a:t>
              </a:r>
            </a:p>
            <a:p>
              <a:endParaRPr lang="nl-NL" b="1" dirty="0">
                <a:solidFill>
                  <a:srgbClr val="A5C261"/>
                </a:solidFill>
                <a:latin typeface="Consolas" panose="020B0609020204030204" pitchFamily="49" charset="0"/>
              </a:endParaRPr>
            </a:p>
            <a:p>
              <a:r>
                <a:rPr lang="en-US" dirty="0" smtClean="0">
                  <a:solidFill>
                    <a:srgbClr val="A5C261"/>
                  </a:solidFill>
                  <a:latin typeface="Consolas" panose="020B0609020204030204" pitchFamily="49" charset="0"/>
                </a:rPr>
                <a:t>sort </a:t>
              </a:r>
              <a:r>
                <a:rPr lang="en-US" dirty="0">
                  <a:solidFill>
                    <a:srgbClr val="A5C261"/>
                  </a:solidFill>
                  <a:latin typeface="Consolas" panose="020B0609020204030204" pitchFamily="49" charset="0"/>
                </a:rPr>
                <a:t>[3, 5, 1, 4, 2</a:t>
              </a:r>
              <a:r>
                <a:rPr lang="en-US" dirty="0" smtClean="0">
                  <a:solidFill>
                    <a:srgbClr val="A5C261"/>
                  </a:solidFill>
                  <a:latin typeface="Consolas" panose="020B0609020204030204" pitchFamily="49" charset="0"/>
                </a:rPr>
                <a:t>]</a:t>
              </a:r>
              <a:endParaRPr lang="en-US" dirty="0">
                <a:solidFill>
                  <a:srgbClr val="A5C261"/>
                </a:solidFill>
                <a:latin typeface="Consolas" panose="020B0609020204030204" pitchFamily="49" charset="0"/>
              </a:endParaRPr>
            </a:p>
          </p:txBody>
        </p:sp>
        <p:pic>
          <p:nvPicPr>
            <p:cNvPr id="11" name="Picture 2" descr="File:Haskell-Logo.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352" y="5301208"/>
              <a:ext cx="1075384" cy="7582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58260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dirty="0" smtClean="0"/>
              <a:t>Functioneel Programmeren</a:t>
            </a:r>
            <a:endParaRPr lang="nl-NL" dirty="0"/>
          </a:p>
        </p:txBody>
      </p:sp>
      <p:sp>
        <p:nvSpPr>
          <p:cNvPr id="8" name="Tijdelijke aanduiding voor inhoud 7"/>
          <p:cNvSpPr>
            <a:spLocks noGrp="1"/>
          </p:cNvSpPr>
          <p:nvPr>
            <p:ph idx="1"/>
          </p:nvPr>
        </p:nvSpPr>
        <p:spPr/>
        <p:txBody>
          <a:bodyPr>
            <a:normAutofit/>
          </a:bodyPr>
          <a:lstStyle/>
          <a:p>
            <a:r>
              <a:rPr lang="nl-NL" i="1" dirty="0" smtClean="0"/>
              <a:t>Functies</a:t>
            </a:r>
            <a:r>
              <a:rPr lang="nl-NL" dirty="0" smtClean="0"/>
              <a:t> als belangrijkste bouwsteen</a:t>
            </a:r>
          </a:p>
          <a:p>
            <a:pPr lvl="1"/>
            <a:r>
              <a:rPr lang="nl-NL" dirty="0" smtClean="0"/>
              <a:t>Zelfde functie input geeft altijd dezelfde output</a:t>
            </a:r>
          </a:p>
          <a:p>
            <a:pPr lvl="1"/>
            <a:r>
              <a:rPr lang="nl-NL" dirty="0" smtClean="0"/>
              <a:t>Functie </a:t>
            </a:r>
            <a:r>
              <a:rPr lang="nl-NL" i="1" dirty="0" smtClean="0"/>
              <a:t>compositie</a:t>
            </a:r>
            <a:r>
              <a:rPr lang="nl-NL" dirty="0" smtClean="0"/>
              <a:t>: functies samenstellen uit kleinere functie</a:t>
            </a:r>
          </a:p>
          <a:p>
            <a:pPr>
              <a:tabLst>
                <a:tab pos="2871788" algn="l"/>
              </a:tabLst>
            </a:pPr>
            <a:r>
              <a:rPr lang="nl-NL" dirty="0" smtClean="0"/>
              <a:t>Kleine functies	= betere testbaarheid</a:t>
            </a:r>
            <a:br>
              <a:rPr lang="nl-NL" dirty="0" smtClean="0"/>
            </a:br>
            <a:r>
              <a:rPr lang="nl-NL" dirty="0" smtClean="0"/>
              <a:t>	= m</a:t>
            </a:r>
            <a:r>
              <a:rPr lang="nl-NL" dirty="0" smtClean="0">
                <a:sym typeface="Wingdings" panose="05000000000000000000" pitchFamily="2" charset="2"/>
              </a:rPr>
              <a:t>inder bugs</a:t>
            </a:r>
            <a:br>
              <a:rPr lang="nl-NL" dirty="0" smtClean="0">
                <a:sym typeface="Wingdings" panose="05000000000000000000" pitchFamily="2" charset="2"/>
              </a:rPr>
            </a:br>
            <a:r>
              <a:rPr lang="nl-NL" dirty="0" smtClean="0">
                <a:sym typeface="Wingdings" panose="05000000000000000000" pitchFamily="2" charset="2"/>
              </a:rPr>
              <a:t>	= eenvoudig te lezen code</a:t>
            </a:r>
          </a:p>
          <a:p>
            <a:pPr>
              <a:tabLst>
                <a:tab pos="2871788" algn="l"/>
              </a:tabLst>
            </a:pPr>
            <a:r>
              <a:rPr lang="nl-NL" dirty="0"/>
              <a:t>Parallel draaien van </a:t>
            </a:r>
            <a:r>
              <a:rPr lang="nl-NL" dirty="0" smtClean="0"/>
              <a:t>taken</a:t>
            </a: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08" y="5666266"/>
            <a:ext cx="8307338" cy="109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ep 5"/>
          <p:cNvGrpSpPr/>
          <p:nvPr/>
        </p:nvGrpSpPr>
        <p:grpSpPr>
          <a:xfrm>
            <a:off x="323528" y="476672"/>
            <a:ext cx="8640960" cy="5688632"/>
            <a:chOff x="323528" y="476672"/>
            <a:chExt cx="8640960" cy="5688632"/>
          </a:xfrm>
        </p:grpSpPr>
        <p:sp>
          <p:nvSpPr>
            <p:cNvPr id="9" name="Rechthoek 8"/>
            <p:cNvSpPr/>
            <p:nvPr/>
          </p:nvSpPr>
          <p:spPr>
            <a:xfrm>
              <a:off x="323528" y="476672"/>
              <a:ext cx="8640960" cy="568863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Tekstvak 9"/>
            <p:cNvSpPr txBox="1"/>
            <p:nvPr/>
          </p:nvSpPr>
          <p:spPr>
            <a:xfrm>
              <a:off x="323528" y="476672"/>
              <a:ext cx="8640960" cy="3139321"/>
            </a:xfrm>
            <a:prstGeom prst="rect">
              <a:avLst/>
            </a:prstGeom>
            <a:noFill/>
          </p:spPr>
          <p:txBody>
            <a:bodyPr wrap="square" rtlCol="0">
              <a:spAutoFit/>
            </a:bodyPr>
            <a:lstStyle/>
            <a:p>
              <a:endParaRPr lang="nl-NL" b="1" dirty="0" smtClean="0">
                <a:solidFill>
                  <a:schemeClr val="bg1"/>
                </a:solidFill>
                <a:latin typeface="Consolas" panose="020B0609020204030204" pitchFamily="49" charset="0"/>
              </a:endParaRPr>
            </a:p>
            <a:p>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(x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(x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smaller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larger</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rgbClr val="CC7833"/>
                  </a:solidFill>
                  <a:latin typeface="Consolas" panose="020B0609020204030204" pitchFamily="49" charset="0"/>
                </a:rPr>
                <a:t>where</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smaller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a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a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larger</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b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b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b  </a:t>
              </a:r>
              <a:r>
                <a:rPr lang="nl-NL" b="1" dirty="0" smtClean="0">
                  <a:solidFill>
                    <a:srgbClr val="CC7833"/>
                  </a:solidFill>
                  <a:latin typeface="Consolas" panose="020B0609020204030204" pitchFamily="49" charset="0"/>
                </a:rPr>
                <a:t>&gt;</a:t>
              </a:r>
              <a:r>
                <a:rPr lang="nl-NL" b="1" dirty="0" smtClean="0">
                  <a:solidFill>
                    <a:schemeClr val="bg1"/>
                  </a:solidFill>
                  <a:latin typeface="Consolas" panose="020B0609020204030204" pitchFamily="49" charset="0"/>
                </a:rPr>
                <a:t> x</a:t>
              </a:r>
              <a:r>
                <a:rPr lang="nl-NL" b="1" dirty="0" smtClean="0">
                  <a:solidFill>
                    <a:srgbClr val="6C99BB"/>
                  </a:solidFill>
                  <a:latin typeface="Consolas" panose="020B0609020204030204" pitchFamily="49" charset="0"/>
                </a:rPr>
                <a:t>]</a:t>
              </a:r>
            </a:p>
            <a:p>
              <a:endParaRPr lang="nl-NL" b="1" dirty="0">
                <a:solidFill>
                  <a:srgbClr val="A5C261"/>
                </a:solidFill>
                <a:latin typeface="Consolas" panose="020B0609020204030204" pitchFamily="49" charset="0"/>
              </a:endParaRPr>
            </a:p>
            <a:p>
              <a:r>
                <a:rPr lang="en-US" dirty="0" smtClean="0">
                  <a:solidFill>
                    <a:srgbClr val="A5C261"/>
                  </a:solidFill>
                  <a:latin typeface="Consolas" panose="020B0609020204030204" pitchFamily="49" charset="0"/>
                </a:rPr>
                <a:t>sort </a:t>
              </a:r>
              <a:r>
                <a:rPr lang="en-US" dirty="0">
                  <a:solidFill>
                    <a:srgbClr val="A5C261"/>
                  </a:solidFill>
                  <a:latin typeface="Consolas" panose="020B0609020204030204" pitchFamily="49" charset="0"/>
                </a:rPr>
                <a:t>[3, 5, 1, 4, 2]</a:t>
              </a:r>
            </a:p>
            <a:p>
              <a:r>
                <a:rPr lang="en-US" dirty="0">
                  <a:solidFill>
                    <a:srgbClr val="A5C261"/>
                  </a:solidFill>
                  <a:latin typeface="Consolas" panose="020B0609020204030204" pitchFamily="49" charset="0"/>
                </a:rPr>
                <a:t>=</a:t>
              </a:r>
            </a:p>
            <a:p>
              <a:r>
                <a:rPr lang="en-US" dirty="0">
                  <a:solidFill>
                    <a:srgbClr val="A5C261"/>
                  </a:solidFill>
                  <a:latin typeface="Consolas" panose="020B0609020204030204" pitchFamily="49" charset="0"/>
                </a:rPr>
                <a:t> </a:t>
              </a:r>
              <a:r>
                <a:rPr lang="en-US" dirty="0" smtClean="0">
                  <a:solidFill>
                    <a:srgbClr val="A5C261"/>
                  </a:solidFill>
                  <a:latin typeface="Consolas" panose="020B0609020204030204" pitchFamily="49" charset="0"/>
                </a:rPr>
                <a:t>     sort </a:t>
              </a:r>
              <a:r>
                <a:rPr lang="en-US" dirty="0">
                  <a:solidFill>
                    <a:srgbClr val="A5C261"/>
                  </a:solidFill>
                  <a:latin typeface="Consolas" panose="020B0609020204030204" pitchFamily="49" charset="0"/>
                </a:rPr>
                <a:t>[1, 2]            ++ [3] ++          sort [5, 4]</a:t>
              </a:r>
            </a:p>
          </p:txBody>
        </p:sp>
        <p:pic>
          <p:nvPicPr>
            <p:cNvPr id="11" name="Picture 2" descr="File:Haskell-Logo.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352" y="5301208"/>
              <a:ext cx="1075384" cy="7582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22596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dirty="0" smtClean="0"/>
              <a:t>Functioneel Programmeren</a:t>
            </a:r>
            <a:endParaRPr lang="nl-NL" dirty="0"/>
          </a:p>
        </p:txBody>
      </p:sp>
      <p:sp>
        <p:nvSpPr>
          <p:cNvPr id="8" name="Tijdelijke aanduiding voor inhoud 7"/>
          <p:cNvSpPr>
            <a:spLocks noGrp="1"/>
          </p:cNvSpPr>
          <p:nvPr>
            <p:ph idx="1"/>
          </p:nvPr>
        </p:nvSpPr>
        <p:spPr/>
        <p:txBody>
          <a:bodyPr>
            <a:normAutofit/>
          </a:bodyPr>
          <a:lstStyle/>
          <a:p>
            <a:r>
              <a:rPr lang="nl-NL" i="1" dirty="0" smtClean="0"/>
              <a:t>Functies</a:t>
            </a:r>
            <a:r>
              <a:rPr lang="nl-NL" dirty="0" smtClean="0"/>
              <a:t> als belangrijkste bouwsteen</a:t>
            </a:r>
          </a:p>
          <a:p>
            <a:pPr lvl="1"/>
            <a:r>
              <a:rPr lang="nl-NL" dirty="0" smtClean="0"/>
              <a:t>Zelfde functie input geeft altijd dezelfde output</a:t>
            </a:r>
          </a:p>
          <a:p>
            <a:pPr lvl="1"/>
            <a:r>
              <a:rPr lang="nl-NL" dirty="0" smtClean="0"/>
              <a:t>Functie </a:t>
            </a:r>
            <a:r>
              <a:rPr lang="nl-NL" i="1" dirty="0" smtClean="0"/>
              <a:t>compositie</a:t>
            </a:r>
            <a:r>
              <a:rPr lang="nl-NL" dirty="0" smtClean="0"/>
              <a:t>: functies samenstellen uit kleinere functie</a:t>
            </a:r>
          </a:p>
          <a:p>
            <a:pPr>
              <a:tabLst>
                <a:tab pos="2871788" algn="l"/>
              </a:tabLst>
            </a:pPr>
            <a:r>
              <a:rPr lang="nl-NL" dirty="0" smtClean="0"/>
              <a:t>Kleine functies	= betere testbaarheid</a:t>
            </a:r>
            <a:br>
              <a:rPr lang="nl-NL" dirty="0" smtClean="0"/>
            </a:br>
            <a:r>
              <a:rPr lang="nl-NL" dirty="0" smtClean="0"/>
              <a:t>	= m</a:t>
            </a:r>
            <a:r>
              <a:rPr lang="nl-NL" dirty="0" smtClean="0">
                <a:sym typeface="Wingdings" panose="05000000000000000000" pitchFamily="2" charset="2"/>
              </a:rPr>
              <a:t>inder bugs</a:t>
            </a:r>
            <a:br>
              <a:rPr lang="nl-NL" dirty="0" smtClean="0">
                <a:sym typeface="Wingdings" panose="05000000000000000000" pitchFamily="2" charset="2"/>
              </a:rPr>
            </a:br>
            <a:r>
              <a:rPr lang="nl-NL" dirty="0" smtClean="0">
                <a:sym typeface="Wingdings" panose="05000000000000000000" pitchFamily="2" charset="2"/>
              </a:rPr>
              <a:t>	= eenvoudig te lezen code</a:t>
            </a:r>
          </a:p>
          <a:p>
            <a:pPr>
              <a:tabLst>
                <a:tab pos="2871788" algn="l"/>
              </a:tabLst>
            </a:pPr>
            <a:r>
              <a:rPr lang="nl-NL" dirty="0"/>
              <a:t>Parallel draaien van </a:t>
            </a:r>
            <a:r>
              <a:rPr lang="nl-NL" dirty="0" smtClean="0"/>
              <a:t>taken</a:t>
            </a: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08" y="5666266"/>
            <a:ext cx="8307338" cy="109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ep 5"/>
          <p:cNvGrpSpPr/>
          <p:nvPr/>
        </p:nvGrpSpPr>
        <p:grpSpPr>
          <a:xfrm>
            <a:off x="323528" y="476672"/>
            <a:ext cx="8640960" cy="5688632"/>
            <a:chOff x="323528" y="476672"/>
            <a:chExt cx="8640960" cy="5688632"/>
          </a:xfrm>
        </p:grpSpPr>
        <p:sp>
          <p:nvSpPr>
            <p:cNvPr id="9" name="Rechthoek 8"/>
            <p:cNvSpPr/>
            <p:nvPr/>
          </p:nvSpPr>
          <p:spPr>
            <a:xfrm>
              <a:off x="323528" y="476672"/>
              <a:ext cx="8640960" cy="568863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Tekstvak 9"/>
            <p:cNvSpPr txBox="1"/>
            <p:nvPr/>
          </p:nvSpPr>
          <p:spPr>
            <a:xfrm>
              <a:off x="323528" y="476672"/>
              <a:ext cx="8640960" cy="3693319"/>
            </a:xfrm>
            <a:prstGeom prst="rect">
              <a:avLst/>
            </a:prstGeom>
            <a:noFill/>
          </p:spPr>
          <p:txBody>
            <a:bodyPr wrap="square" rtlCol="0">
              <a:spAutoFit/>
            </a:bodyPr>
            <a:lstStyle/>
            <a:p>
              <a:endParaRPr lang="nl-NL" b="1" dirty="0" smtClean="0">
                <a:solidFill>
                  <a:schemeClr val="bg1"/>
                </a:solidFill>
                <a:latin typeface="Consolas" panose="020B0609020204030204" pitchFamily="49" charset="0"/>
              </a:endParaRPr>
            </a:p>
            <a:p>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(x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(x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smaller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larger</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rgbClr val="CC7833"/>
                  </a:solidFill>
                  <a:latin typeface="Consolas" panose="020B0609020204030204" pitchFamily="49" charset="0"/>
                </a:rPr>
                <a:t>where</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smaller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a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a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larger</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b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b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b  </a:t>
              </a:r>
              <a:r>
                <a:rPr lang="nl-NL" b="1" dirty="0" smtClean="0">
                  <a:solidFill>
                    <a:srgbClr val="CC7833"/>
                  </a:solidFill>
                  <a:latin typeface="Consolas" panose="020B0609020204030204" pitchFamily="49" charset="0"/>
                </a:rPr>
                <a:t>&gt;</a:t>
              </a:r>
              <a:r>
                <a:rPr lang="nl-NL" b="1" dirty="0" smtClean="0">
                  <a:solidFill>
                    <a:schemeClr val="bg1"/>
                  </a:solidFill>
                  <a:latin typeface="Consolas" panose="020B0609020204030204" pitchFamily="49" charset="0"/>
                </a:rPr>
                <a:t> x</a:t>
              </a:r>
              <a:r>
                <a:rPr lang="nl-NL" b="1" dirty="0" smtClean="0">
                  <a:solidFill>
                    <a:srgbClr val="6C99BB"/>
                  </a:solidFill>
                  <a:latin typeface="Consolas" panose="020B0609020204030204" pitchFamily="49" charset="0"/>
                </a:rPr>
                <a:t>]</a:t>
              </a:r>
            </a:p>
            <a:p>
              <a:endParaRPr lang="nl-NL" b="1" dirty="0">
                <a:solidFill>
                  <a:srgbClr val="A5C261"/>
                </a:solidFill>
                <a:latin typeface="Consolas" panose="020B0609020204030204" pitchFamily="49" charset="0"/>
              </a:endParaRPr>
            </a:p>
            <a:p>
              <a:r>
                <a:rPr lang="en-US" dirty="0" smtClean="0">
                  <a:solidFill>
                    <a:srgbClr val="A5C261"/>
                  </a:solidFill>
                  <a:latin typeface="Consolas" panose="020B0609020204030204" pitchFamily="49" charset="0"/>
                </a:rPr>
                <a:t>sort </a:t>
              </a:r>
              <a:r>
                <a:rPr lang="en-US" dirty="0">
                  <a:solidFill>
                    <a:srgbClr val="A5C261"/>
                  </a:solidFill>
                  <a:latin typeface="Consolas" panose="020B0609020204030204" pitchFamily="49" charset="0"/>
                </a:rPr>
                <a:t>[3, 5, 1, 4, 2]</a:t>
              </a:r>
            </a:p>
            <a:p>
              <a:r>
                <a:rPr lang="en-US" dirty="0">
                  <a:solidFill>
                    <a:srgbClr val="A5C261"/>
                  </a:solidFill>
                  <a:latin typeface="Consolas" panose="020B0609020204030204" pitchFamily="49" charset="0"/>
                </a:rPr>
                <a:t>=</a:t>
              </a:r>
            </a:p>
            <a:p>
              <a:r>
                <a:rPr lang="en-US" dirty="0" smtClean="0">
                  <a:solidFill>
                    <a:srgbClr val="A5C261"/>
                  </a:solidFill>
                  <a:latin typeface="Consolas" panose="020B0609020204030204" pitchFamily="49" charset="0"/>
                </a:rPr>
                <a:t>      sort </a:t>
              </a:r>
              <a:r>
                <a:rPr lang="en-US" dirty="0">
                  <a:solidFill>
                    <a:srgbClr val="A5C261"/>
                  </a:solidFill>
                  <a:latin typeface="Consolas" panose="020B0609020204030204" pitchFamily="49" charset="0"/>
                </a:rPr>
                <a:t>[1, 2] </a:t>
              </a:r>
              <a:r>
                <a:rPr lang="en-US" dirty="0" smtClean="0">
                  <a:solidFill>
                    <a:srgbClr val="A5C261"/>
                  </a:solidFill>
                  <a:latin typeface="Consolas" panose="020B0609020204030204" pitchFamily="49" charset="0"/>
                </a:rPr>
                <a:t>           ++ </a:t>
              </a:r>
              <a:r>
                <a:rPr lang="en-US" dirty="0">
                  <a:solidFill>
                    <a:srgbClr val="A5C261"/>
                  </a:solidFill>
                  <a:latin typeface="Consolas" panose="020B0609020204030204" pitchFamily="49" charset="0"/>
                </a:rPr>
                <a:t>[3] ++ </a:t>
              </a:r>
              <a:r>
                <a:rPr lang="en-US" dirty="0" smtClean="0">
                  <a:solidFill>
                    <a:srgbClr val="A5C261"/>
                  </a:solidFill>
                  <a:latin typeface="Consolas" panose="020B0609020204030204" pitchFamily="49" charset="0"/>
                </a:rPr>
                <a:t>         sort </a:t>
              </a:r>
              <a:r>
                <a:rPr lang="en-US" dirty="0">
                  <a:solidFill>
                    <a:srgbClr val="A5C261"/>
                  </a:solidFill>
                  <a:latin typeface="Consolas" panose="020B0609020204030204" pitchFamily="49" charset="0"/>
                </a:rPr>
                <a:t>[5, 4]</a:t>
              </a:r>
            </a:p>
            <a:p>
              <a:r>
                <a:rPr lang="en-US" dirty="0">
                  <a:solidFill>
                    <a:srgbClr val="A5C261"/>
                  </a:solidFill>
                  <a:latin typeface="Consolas" panose="020B0609020204030204" pitchFamily="49" charset="0"/>
                </a:rPr>
                <a:t>=</a:t>
              </a:r>
            </a:p>
            <a:p>
              <a:r>
                <a:rPr lang="en-US" dirty="0" smtClean="0">
                  <a:solidFill>
                    <a:srgbClr val="A5C261"/>
                  </a:solidFill>
                  <a:latin typeface="Consolas" panose="020B0609020204030204" pitchFamily="49" charset="0"/>
                </a:rPr>
                <a:t>(sort </a:t>
              </a:r>
              <a:r>
                <a:rPr lang="en-US" dirty="0">
                  <a:solidFill>
                    <a:srgbClr val="A5C261"/>
                  </a:solidFill>
                  <a:latin typeface="Consolas" panose="020B0609020204030204" pitchFamily="49" charset="0"/>
                </a:rPr>
                <a:t>[] ++ [1] ++ </a:t>
              </a:r>
              <a:r>
                <a:rPr lang="en-US" dirty="0" smtClean="0">
                  <a:solidFill>
                    <a:srgbClr val="A5C261"/>
                  </a:solidFill>
                  <a:latin typeface="Consolas" panose="020B0609020204030204" pitchFamily="49" charset="0"/>
                </a:rPr>
                <a:t>sort [2]) ++ [3] ++ (sort [4] ++ [5] ++ </a:t>
              </a:r>
              <a:r>
                <a:rPr lang="en-US" dirty="0">
                  <a:solidFill>
                    <a:srgbClr val="A5C261"/>
                  </a:solidFill>
                  <a:latin typeface="Consolas" panose="020B0609020204030204" pitchFamily="49" charset="0"/>
                </a:rPr>
                <a:t>sort </a:t>
              </a:r>
              <a:r>
                <a:rPr lang="en-US" dirty="0" smtClean="0">
                  <a:solidFill>
                    <a:srgbClr val="A5C261"/>
                  </a:solidFill>
                  <a:latin typeface="Consolas" panose="020B0609020204030204" pitchFamily="49" charset="0"/>
                </a:rPr>
                <a:t>[])</a:t>
              </a:r>
            </a:p>
          </p:txBody>
        </p:sp>
        <p:pic>
          <p:nvPicPr>
            <p:cNvPr id="11" name="Picture 2" descr="File:Haskell-Logo.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352" y="5301208"/>
              <a:ext cx="1075384" cy="7582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22596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dirty="0" smtClean="0"/>
              <a:t>Functioneel Programmeren</a:t>
            </a:r>
            <a:endParaRPr lang="nl-NL" dirty="0"/>
          </a:p>
        </p:txBody>
      </p:sp>
      <p:sp>
        <p:nvSpPr>
          <p:cNvPr id="8" name="Tijdelijke aanduiding voor inhoud 7"/>
          <p:cNvSpPr>
            <a:spLocks noGrp="1"/>
          </p:cNvSpPr>
          <p:nvPr>
            <p:ph idx="1"/>
          </p:nvPr>
        </p:nvSpPr>
        <p:spPr/>
        <p:txBody>
          <a:bodyPr>
            <a:normAutofit/>
          </a:bodyPr>
          <a:lstStyle/>
          <a:p>
            <a:r>
              <a:rPr lang="nl-NL" i="1" dirty="0" smtClean="0"/>
              <a:t>Functies</a:t>
            </a:r>
            <a:r>
              <a:rPr lang="nl-NL" dirty="0" smtClean="0"/>
              <a:t> als belangrijkste bouwsteen</a:t>
            </a:r>
          </a:p>
          <a:p>
            <a:pPr lvl="1"/>
            <a:r>
              <a:rPr lang="nl-NL" dirty="0" smtClean="0"/>
              <a:t>Zelfde functie input geeft altijd dezelfde output</a:t>
            </a:r>
          </a:p>
          <a:p>
            <a:pPr lvl="1"/>
            <a:r>
              <a:rPr lang="nl-NL" dirty="0" smtClean="0"/>
              <a:t>Functie </a:t>
            </a:r>
            <a:r>
              <a:rPr lang="nl-NL" i="1" dirty="0" smtClean="0"/>
              <a:t>compositie</a:t>
            </a:r>
            <a:r>
              <a:rPr lang="nl-NL" dirty="0" smtClean="0"/>
              <a:t>: functies samenstellen uit kleinere functie</a:t>
            </a:r>
          </a:p>
          <a:p>
            <a:pPr>
              <a:tabLst>
                <a:tab pos="2871788" algn="l"/>
              </a:tabLst>
            </a:pPr>
            <a:r>
              <a:rPr lang="nl-NL" dirty="0" smtClean="0"/>
              <a:t>Kleine functies	= betere testbaarheid</a:t>
            </a:r>
            <a:br>
              <a:rPr lang="nl-NL" dirty="0" smtClean="0"/>
            </a:br>
            <a:r>
              <a:rPr lang="nl-NL" dirty="0" smtClean="0"/>
              <a:t>	= m</a:t>
            </a:r>
            <a:r>
              <a:rPr lang="nl-NL" dirty="0" smtClean="0">
                <a:sym typeface="Wingdings" panose="05000000000000000000" pitchFamily="2" charset="2"/>
              </a:rPr>
              <a:t>inder bugs</a:t>
            </a:r>
            <a:br>
              <a:rPr lang="nl-NL" dirty="0" smtClean="0">
                <a:sym typeface="Wingdings" panose="05000000000000000000" pitchFamily="2" charset="2"/>
              </a:rPr>
            </a:br>
            <a:r>
              <a:rPr lang="nl-NL" dirty="0" smtClean="0">
                <a:sym typeface="Wingdings" panose="05000000000000000000" pitchFamily="2" charset="2"/>
              </a:rPr>
              <a:t>	= eenvoudig te lezen code</a:t>
            </a:r>
          </a:p>
          <a:p>
            <a:pPr>
              <a:tabLst>
                <a:tab pos="2871788" algn="l"/>
              </a:tabLst>
            </a:pPr>
            <a:r>
              <a:rPr lang="nl-NL" dirty="0"/>
              <a:t>Parallel draaien van </a:t>
            </a:r>
            <a:r>
              <a:rPr lang="nl-NL" dirty="0" smtClean="0"/>
              <a:t>taken</a:t>
            </a: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08" y="5666266"/>
            <a:ext cx="8307338" cy="109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ep 5"/>
          <p:cNvGrpSpPr/>
          <p:nvPr/>
        </p:nvGrpSpPr>
        <p:grpSpPr>
          <a:xfrm>
            <a:off x="323528" y="476672"/>
            <a:ext cx="8640960" cy="5688632"/>
            <a:chOff x="323528" y="476672"/>
            <a:chExt cx="8640960" cy="5688632"/>
          </a:xfrm>
        </p:grpSpPr>
        <p:sp>
          <p:nvSpPr>
            <p:cNvPr id="9" name="Rechthoek 8"/>
            <p:cNvSpPr/>
            <p:nvPr/>
          </p:nvSpPr>
          <p:spPr>
            <a:xfrm>
              <a:off x="323528" y="476672"/>
              <a:ext cx="8640960" cy="568863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Tekstvak 9"/>
            <p:cNvSpPr txBox="1"/>
            <p:nvPr/>
          </p:nvSpPr>
          <p:spPr>
            <a:xfrm>
              <a:off x="323528" y="476672"/>
              <a:ext cx="8640960" cy="4247317"/>
            </a:xfrm>
            <a:prstGeom prst="rect">
              <a:avLst/>
            </a:prstGeom>
            <a:noFill/>
          </p:spPr>
          <p:txBody>
            <a:bodyPr wrap="square" rtlCol="0">
              <a:spAutoFit/>
            </a:bodyPr>
            <a:lstStyle/>
            <a:p>
              <a:endParaRPr lang="nl-NL" b="1" dirty="0" smtClean="0">
                <a:solidFill>
                  <a:schemeClr val="bg1"/>
                </a:solidFill>
                <a:latin typeface="Consolas" panose="020B0609020204030204" pitchFamily="49" charset="0"/>
              </a:endParaRPr>
            </a:p>
            <a:p>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(x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(x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smaller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larger</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rgbClr val="CC7833"/>
                  </a:solidFill>
                  <a:latin typeface="Consolas" panose="020B0609020204030204" pitchFamily="49" charset="0"/>
                </a:rPr>
                <a:t>where</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smaller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a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a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larger</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b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b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b  </a:t>
              </a:r>
              <a:r>
                <a:rPr lang="nl-NL" b="1" dirty="0" smtClean="0">
                  <a:solidFill>
                    <a:srgbClr val="CC7833"/>
                  </a:solidFill>
                  <a:latin typeface="Consolas" panose="020B0609020204030204" pitchFamily="49" charset="0"/>
                </a:rPr>
                <a:t>&gt;</a:t>
              </a:r>
              <a:r>
                <a:rPr lang="nl-NL" b="1" dirty="0" smtClean="0">
                  <a:solidFill>
                    <a:schemeClr val="bg1"/>
                  </a:solidFill>
                  <a:latin typeface="Consolas" panose="020B0609020204030204" pitchFamily="49" charset="0"/>
                </a:rPr>
                <a:t> x</a:t>
              </a:r>
              <a:r>
                <a:rPr lang="nl-NL" b="1" dirty="0" smtClean="0">
                  <a:solidFill>
                    <a:srgbClr val="6C99BB"/>
                  </a:solidFill>
                  <a:latin typeface="Consolas" panose="020B0609020204030204" pitchFamily="49" charset="0"/>
                </a:rPr>
                <a:t>]</a:t>
              </a:r>
            </a:p>
            <a:p>
              <a:endParaRPr lang="nl-NL" b="1" dirty="0">
                <a:solidFill>
                  <a:srgbClr val="A5C261"/>
                </a:solidFill>
                <a:latin typeface="Consolas" panose="020B0609020204030204" pitchFamily="49" charset="0"/>
              </a:endParaRPr>
            </a:p>
            <a:p>
              <a:r>
                <a:rPr lang="en-US" dirty="0" smtClean="0">
                  <a:solidFill>
                    <a:srgbClr val="A5C261"/>
                  </a:solidFill>
                  <a:latin typeface="Consolas" panose="020B0609020204030204" pitchFamily="49" charset="0"/>
                </a:rPr>
                <a:t>sort </a:t>
              </a:r>
              <a:r>
                <a:rPr lang="en-US" dirty="0">
                  <a:solidFill>
                    <a:srgbClr val="A5C261"/>
                  </a:solidFill>
                  <a:latin typeface="Consolas" panose="020B0609020204030204" pitchFamily="49" charset="0"/>
                </a:rPr>
                <a:t>[3, 5, 1, 4, 2]</a:t>
              </a:r>
            </a:p>
            <a:p>
              <a:r>
                <a:rPr lang="en-US" dirty="0">
                  <a:solidFill>
                    <a:srgbClr val="A5C261"/>
                  </a:solidFill>
                  <a:latin typeface="Consolas" panose="020B0609020204030204" pitchFamily="49" charset="0"/>
                </a:rPr>
                <a:t>=</a:t>
              </a:r>
            </a:p>
            <a:p>
              <a:r>
                <a:rPr lang="en-US" dirty="0" smtClean="0">
                  <a:solidFill>
                    <a:srgbClr val="A5C261"/>
                  </a:solidFill>
                  <a:latin typeface="Consolas" panose="020B0609020204030204" pitchFamily="49" charset="0"/>
                </a:rPr>
                <a:t>      sort </a:t>
              </a:r>
              <a:r>
                <a:rPr lang="en-US" dirty="0">
                  <a:solidFill>
                    <a:srgbClr val="A5C261"/>
                  </a:solidFill>
                  <a:latin typeface="Consolas" panose="020B0609020204030204" pitchFamily="49" charset="0"/>
                </a:rPr>
                <a:t>[1, 2]            ++ [3] ++          sort [5, 4]</a:t>
              </a:r>
              <a:endParaRPr lang="en-US" dirty="0" smtClean="0">
                <a:solidFill>
                  <a:srgbClr val="A5C261"/>
                </a:solidFill>
                <a:latin typeface="Consolas" panose="020B0609020204030204" pitchFamily="49" charset="0"/>
              </a:endParaRPr>
            </a:p>
            <a:p>
              <a:r>
                <a:rPr lang="en-US" dirty="0" smtClean="0">
                  <a:solidFill>
                    <a:srgbClr val="A5C261"/>
                  </a:solidFill>
                  <a:latin typeface="Consolas" panose="020B0609020204030204" pitchFamily="49" charset="0"/>
                </a:rPr>
                <a:t>=</a:t>
              </a:r>
            </a:p>
            <a:p>
              <a:r>
                <a:rPr lang="en-US" dirty="0" smtClean="0">
                  <a:solidFill>
                    <a:srgbClr val="A5C261"/>
                  </a:solidFill>
                  <a:latin typeface="Consolas" panose="020B0609020204030204" pitchFamily="49" charset="0"/>
                </a:rPr>
                <a:t>(sort </a:t>
              </a:r>
              <a:r>
                <a:rPr lang="en-US" dirty="0">
                  <a:solidFill>
                    <a:srgbClr val="A5C261"/>
                  </a:solidFill>
                  <a:latin typeface="Consolas" panose="020B0609020204030204" pitchFamily="49" charset="0"/>
                </a:rPr>
                <a:t>[] ++ [1] ++ </a:t>
              </a:r>
              <a:r>
                <a:rPr lang="en-US" dirty="0" smtClean="0">
                  <a:solidFill>
                    <a:srgbClr val="A5C261"/>
                  </a:solidFill>
                  <a:latin typeface="Consolas" panose="020B0609020204030204" pitchFamily="49" charset="0"/>
                </a:rPr>
                <a:t>sort [2]) ++ [3] ++ (sort [4] ++ [5] ++ </a:t>
              </a:r>
              <a:r>
                <a:rPr lang="en-US" dirty="0">
                  <a:solidFill>
                    <a:srgbClr val="A5C261"/>
                  </a:solidFill>
                  <a:latin typeface="Consolas" panose="020B0609020204030204" pitchFamily="49" charset="0"/>
                </a:rPr>
                <a:t>sort </a:t>
              </a:r>
              <a:r>
                <a:rPr lang="en-US" dirty="0" smtClean="0">
                  <a:solidFill>
                    <a:srgbClr val="A5C261"/>
                  </a:solidFill>
                  <a:latin typeface="Consolas" panose="020B0609020204030204" pitchFamily="49" charset="0"/>
                </a:rPr>
                <a:t>[])</a:t>
              </a:r>
            </a:p>
            <a:p>
              <a:r>
                <a:rPr lang="en-US" dirty="0" smtClean="0">
                  <a:solidFill>
                    <a:srgbClr val="A5C261"/>
                  </a:solidFill>
                  <a:latin typeface="Consolas" panose="020B0609020204030204" pitchFamily="49" charset="0"/>
                </a:rPr>
                <a:t>=</a:t>
              </a:r>
              <a:endParaRPr lang="en-US" dirty="0">
                <a:solidFill>
                  <a:srgbClr val="A5C261"/>
                </a:solidFill>
                <a:latin typeface="Consolas" panose="020B0609020204030204" pitchFamily="49" charset="0"/>
              </a:endParaRPr>
            </a:p>
            <a:p>
              <a:r>
                <a:rPr lang="en-US" dirty="0" smtClean="0">
                  <a:solidFill>
                    <a:srgbClr val="A5C261"/>
                  </a:solidFill>
                  <a:latin typeface="Consolas" panose="020B0609020204030204" pitchFamily="49" charset="0"/>
                </a:rPr>
                <a:t>(   []   ++ </a:t>
              </a:r>
              <a:r>
                <a:rPr lang="en-US" dirty="0">
                  <a:solidFill>
                    <a:srgbClr val="A5C261"/>
                  </a:solidFill>
                  <a:latin typeface="Consolas" panose="020B0609020204030204" pitchFamily="49" charset="0"/>
                </a:rPr>
                <a:t>[1] ++ </a:t>
              </a:r>
              <a:r>
                <a:rPr lang="en-US" dirty="0" smtClean="0">
                  <a:solidFill>
                    <a:srgbClr val="A5C261"/>
                  </a:solidFill>
                  <a:latin typeface="Consolas" panose="020B0609020204030204" pitchFamily="49" charset="0"/>
                </a:rPr>
                <a:t>   [</a:t>
              </a:r>
              <a:r>
                <a:rPr lang="en-US" dirty="0">
                  <a:solidFill>
                    <a:srgbClr val="A5C261"/>
                  </a:solidFill>
                  <a:latin typeface="Consolas" panose="020B0609020204030204" pitchFamily="49" charset="0"/>
                </a:rPr>
                <a:t>2</a:t>
              </a:r>
              <a:r>
                <a:rPr lang="en-US" dirty="0" smtClean="0">
                  <a:solidFill>
                    <a:srgbClr val="A5C261"/>
                  </a:solidFill>
                  <a:latin typeface="Consolas" panose="020B0609020204030204" pitchFamily="49" charset="0"/>
                </a:rPr>
                <a:t>]  ) </a:t>
              </a:r>
              <a:r>
                <a:rPr lang="en-US" dirty="0">
                  <a:solidFill>
                    <a:srgbClr val="A5C261"/>
                  </a:solidFill>
                  <a:latin typeface="Consolas" panose="020B0609020204030204" pitchFamily="49" charset="0"/>
                </a:rPr>
                <a:t>++ [3] ++ </a:t>
              </a:r>
              <a:r>
                <a:rPr lang="en-US" dirty="0" smtClean="0">
                  <a:solidFill>
                    <a:srgbClr val="A5C261"/>
                  </a:solidFill>
                  <a:latin typeface="Consolas" panose="020B0609020204030204" pitchFamily="49" charset="0"/>
                </a:rPr>
                <a:t>(   [</a:t>
              </a:r>
              <a:r>
                <a:rPr lang="en-US" dirty="0">
                  <a:solidFill>
                    <a:srgbClr val="A5C261"/>
                  </a:solidFill>
                  <a:latin typeface="Consolas" panose="020B0609020204030204" pitchFamily="49" charset="0"/>
                </a:rPr>
                <a:t>4] </a:t>
              </a:r>
              <a:r>
                <a:rPr lang="en-US" dirty="0" smtClean="0">
                  <a:solidFill>
                    <a:srgbClr val="A5C261"/>
                  </a:solidFill>
                  <a:latin typeface="Consolas" panose="020B0609020204030204" pitchFamily="49" charset="0"/>
                </a:rPr>
                <a:t>  ++ </a:t>
              </a:r>
              <a:r>
                <a:rPr lang="en-US" dirty="0">
                  <a:solidFill>
                    <a:srgbClr val="A5C261"/>
                  </a:solidFill>
                  <a:latin typeface="Consolas" panose="020B0609020204030204" pitchFamily="49" charset="0"/>
                </a:rPr>
                <a:t>[5] ++ </a:t>
              </a:r>
              <a:r>
                <a:rPr lang="en-US" dirty="0" smtClean="0">
                  <a:solidFill>
                    <a:srgbClr val="A5C261"/>
                  </a:solidFill>
                  <a:latin typeface="Consolas" panose="020B0609020204030204" pitchFamily="49" charset="0"/>
                </a:rPr>
                <a:t>   []  )</a:t>
              </a:r>
              <a:endParaRPr lang="en-US" dirty="0">
                <a:solidFill>
                  <a:srgbClr val="A5C261"/>
                </a:solidFill>
                <a:latin typeface="Consolas" panose="020B0609020204030204" pitchFamily="49" charset="0"/>
              </a:endParaRPr>
            </a:p>
          </p:txBody>
        </p:sp>
        <p:pic>
          <p:nvPicPr>
            <p:cNvPr id="11" name="Picture 2" descr="File:Haskell-Logo.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352" y="5301208"/>
              <a:ext cx="1075384" cy="7582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01377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dirty="0" smtClean="0"/>
              <a:t>Functioneel Programmeren</a:t>
            </a:r>
            <a:endParaRPr lang="nl-NL" dirty="0"/>
          </a:p>
        </p:txBody>
      </p:sp>
      <p:sp>
        <p:nvSpPr>
          <p:cNvPr id="8" name="Tijdelijke aanduiding voor inhoud 7"/>
          <p:cNvSpPr>
            <a:spLocks noGrp="1"/>
          </p:cNvSpPr>
          <p:nvPr>
            <p:ph idx="1"/>
          </p:nvPr>
        </p:nvSpPr>
        <p:spPr/>
        <p:txBody>
          <a:bodyPr>
            <a:normAutofit/>
          </a:bodyPr>
          <a:lstStyle/>
          <a:p>
            <a:r>
              <a:rPr lang="nl-NL" i="1" dirty="0" smtClean="0"/>
              <a:t>Functies</a:t>
            </a:r>
            <a:r>
              <a:rPr lang="nl-NL" dirty="0" smtClean="0"/>
              <a:t> als belangrijkste bouwsteen</a:t>
            </a:r>
          </a:p>
          <a:p>
            <a:pPr lvl="1"/>
            <a:r>
              <a:rPr lang="nl-NL" dirty="0" smtClean="0"/>
              <a:t>Zelfde functie input geeft altijd dezelfde output</a:t>
            </a:r>
          </a:p>
          <a:p>
            <a:pPr lvl="1"/>
            <a:r>
              <a:rPr lang="nl-NL" dirty="0" smtClean="0"/>
              <a:t>Functie </a:t>
            </a:r>
            <a:r>
              <a:rPr lang="nl-NL" i="1" dirty="0" smtClean="0"/>
              <a:t>compositie</a:t>
            </a:r>
            <a:r>
              <a:rPr lang="nl-NL" dirty="0" smtClean="0"/>
              <a:t>: functies samenstellen uit kleinere functie</a:t>
            </a:r>
          </a:p>
          <a:p>
            <a:pPr>
              <a:tabLst>
                <a:tab pos="2871788" algn="l"/>
              </a:tabLst>
            </a:pPr>
            <a:r>
              <a:rPr lang="nl-NL" dirty="0" smtClean="0"/>
              <a:t>Kleine functies	= betere testbaarheid</a:t>
            </a:r>
            <a:br>
              <a:rPr lang="nl-NL" dirty="0" smtClean="0"/>
            </a:br>
            <a:r>
              <a:rPr lang="nl-NL" dirty="0" smtClean="0"/>
              <a:t>	= m</a:t>
            </a:r>
            <a:r>
              <a:rPr lang="nl-NL" dirty="0" smtClean="0">
                <a:sym typeface="Wingdings" panose="05000000000000000000" pitchFamily="2" charset="2"/>
              </a:rPr>
              <a:t>inder bugs</a:t>
            </a:r>
            <a:br>
              <a:rPr lang="nl-NL" dirty="0" smtClean="0">
                <a:sym typeface="Wingdings" panose="05000000000000000000" pitchFamily="2" charset="2"/>
              </a:rPr>
            </a:br>
            <a:r>
              <a:rPr lang="nl-NL" dirty="0" smtClean="0">
                <a:sym typeface="Wingdings" panose="05000000000000000000" pitchFamily="2" charset="2"/>
              </a:rPr>
              <a:t>	= eenvoudig te lezen code</a:t>
            </a:r>
          </a:p>
          <a:p>
            <a:pPr>
              <a:tabLst>
                <a:tab pos="2871788" algn="l"/>
              </a:tabLst>
            </a:pPr>
            <a:r>
              <a:rPr lang="nl-NL" dirty="0"/>
              <a:t>Parallel draaien van </a:t>
            </a:r>
            <a:r>
              <a:rPr lang="nl-NL" dirty="0" smtClean="0"/>
              <a:t>taken</a:t>
            </a: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08" y="5666266"/>
            <a:ext cx="8307338" cy="109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ep 5"/>
          <p:cNvGrpSpPr/>
          <p:nvPr/>
        </p:nvGrpSpPr>
        <p:grpSpPr>
          <a:xfrm>
            <a:off x="323528" y="476672"/>
            <a:ext cx="8640960" cy="5688632"/>
            <a:chOff x="323528" y="476672"/>
            <a:chExt cx="8640960" cy="5688632"/>
          </a:xfrm>
        </p:grpSpPr>
        <p:sp>
          <p:nvSpPr>
            <p:cNvPr id="9" name="Rechthoek 8"/>
            <p:cNvSpPr/>
            <p:nvPr/>
          </p:nvSpPr>
          <p:spPr>
            <a:xfrm>
              <a:off x="323528" y="476672"/>
              <a:ext cx="8640960" cy="568863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Tekstvak 9"/>
            <p:cNvSpPr txBox="1"/>
            <p:nvPr/>
          </p:nvSpPr>
          <p:spPr>
            <a:xfrm>
              <a:off x="323528" y="476672"/>
              <a:ext cx="8640960" cy="4801314"/>
            </a:xfrm>
            <a:prstGeom prst="rect">
              <a:avLst/>
            </a:prstGeom>
            <a:noFill/>
          </p:spPr>
          <p:txBody>
            <a:bodyPr wrap="square" rtlCol="0">
              <a:spAutoFit/>
            </a:bodyPr>
            <a:lstStyle/>
            <a:p>
              <a:endParaRPr lang="nl-NL" b="1" dirty="0" smtClean="0">
                <a:solidFill>
                  <a:schemeClr val="bg1"/>
                </a:solidFill>
                <a:latin typeface="Consolas" panose="020B0609020204030204" pitchFamily="49" charset="0"/>
              </a:endParaRPr>
            </a:p>
            <a:p>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(x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(x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smaller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larger</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rgbClr val="CC7833"/>
                  </a:solidFill>
                  <a:latin typeface="Consolas" panose="020B0609020204030204" pitchFamily="49" charset="0"/>
                </a:rPr>
                <a:t>where</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smaller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a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a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larger</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b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b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b  </a:t>
              </a:r>
              <a:r>
                <a:rPr lang="nl-NL" b="1" dirty="0" smtClean="0">
                  <a:solidFill>
                    <a:srgbClr val="CC7833"/>
                  </a:solidFill>
                  <a:latin typeface="Consolas" panose="020B0609020204030204" pitchFamily="49" charset="0"/>
                </a:rPr>
                <a:t>&gt;</a:t>
              </a:r>
              <a:r>
                <a:rPr lang="nl-NL" b="1" dirty="0" smtClean="0">
                  <a:solidFill>
                    <a:schemeClr val="bg1"/>
                  </a:solidFill>
                  <a:latin typeface="Consolas" panose="020B0609020204030204" pitchFamily="49" charset="0"/>
                </a:rPr>
                <a:t> x</a:t>
              </a:r>
              <a:r>
                <a:rPr lang="nl-NL" b="1" dirty="0" smtClean="0">
                  <a:solidFill>
                    <a:srgbClr val="6C99BB"/>
                  </a:solidFill>
                  <a:latin typeface="Consolas" panose="020B0609020204030204" pitchFamily="49" charset="0"/>
                </a:rPr>
                <a:t>]</a:t>
              </a:r>
            </a:p>
            <a:p>
              <a:endParaRPr lang="nl-NL" b="1" dirty="0">
                <a:solidFill>
                  <a:srgbClr val="A5C261"/>
                </a:solidFill>
                <a:latin typeface="Consolas" panose="020B0609020204030204" pitchFamily="49" charset="0"/>
              </a:endParaRPr>
            </a:p>
            <a:p>
              <a:r>
                <a:rPr lang="en-US" dirty="0" smtClean="0">
                  <a:solidFill>
                    <a:srgbClr val="A5C261"/>
                  </a:solidFill>
                  <a:latin typeface="Consolas" panose="020B0609020204030204" pitchFamily="49" charset="0"/>
                </a:rPr>
                <a:t>sort </a:t>
              </a:r>
              <a:r>
                <a:rPr lang="en-US" dirty="0">
                  <a:solidFill>
                    <a:srgbClr val="A5C261"/>
                  </a:solidFill>
                  <a:latin typeface="Consolas" panose="020B0609020204030204" pitchFamily="49" charset="0"/>
                </a:rPr>
                <a:t>[3, 5, 1, 4, 2]</a:t>
              </a:r>
            </a:p>
            <a:p>
              <a:r>
                <a:rPr lang="en-US" dirty="0">
                  <a:solidFill>
                    <a:srgbClr val="A5C261"/>
                  </a:solidFill>
                  <a:latin typeface="Consolas" panose="020B0609020204030204" pitchFamily="49" charset="0"/>
                </a:rPr>
                <a:t>=</a:t>
              </a:r>
            </a:p>
            <a:p>
              <a:r>
                <a:rPr lang="en-US" dirty="0">
                  <a:solidFill>
                    <a:srgbClr val="A5C261"/>
                  </a:solidFill>
                  <a:latin typeface="Consolas" panose="020B0609020204030204" pitchFamily="49" charset="0"/>
                </a:rPr>
                <a:t> </a:t>
              </a:r>
              <a:r>
                <a:rPr lang="en-US" dirty="0" smtClean="0">
                  <a:solidFill>
                    <a:srgbClr val="A5C261"/>
                  </a:solidFill>
                  <a:latin typeface="Consolas" panose="020B0609020204030204" pitchFamily="49" charset="0"/>
                </a:rPr>
                <a:t>     sort </a:t>
              </a:r>
              <a:r>
                <a:rPr lang="en-US" dirty="0">
                  <a:solidFill>
                    <a:srgbClr val="A5C261"/>
                  </a:solidFill>
                  <a:latin typeface="Consolas" panose="020B0609020204030204" pitchFamily="49" charset="0"/>
                </a:rPr>
                <a:t>[1, 2]            ++ [3] ++          sort [5, 4]</a:t>
              </a:r>
            </a:p>
            <a:p>
              <a:r>
                <a:rPr lang="en-US" dirty="0">
                  <a:solidFill>
                    <a:srgbClr val="A5C261"/>
                  </a:solidFill>
                  <a:latin typeface="Consolas" panose="020B0609020204030204" pitchFamily="49" charset="0"/>
                </a:rPr>
                <a:t>=</a:t>
              </a:r>
            </a:p>
            <a:p>
              <a:r>
                <a:rPr lang="en-US" dirty="0" smtClean="0">
                  <a:solidFill>
                    <a:srgbClr val="A5C261"/>
                  </a:solidFill>
                  <a:latin typeface="Consolas" panose="020B0609020204030204" pitchFamily="49" charset="0"/>
                </a:rPr>
                <a:t>(sort </a:t>
              </a:r>
              <a:r>
                <a:rPr lang="en-US" dirty="0">
                  <a:solidFill>
                    <a:srgbClr val="A5C261"/>
                  </a:solidFill>
                  <a:latin typeface="Consolas" panose="020B0609020204030204" pitchFamily="49" charset="0"/>
                </a:rPr>
                <a:t>[] ++ [1] ++ </a:t>
              </a:r>
              <a:r>
                <a:rPr lang="en-US" dirty="0" smtClean="0">
                  <a:solidFill>
                    <a:srgbClr val="A5C261"/>
                  </a:solidFill>
                  <a:latin typeface="Consolas" panose="020B0609020204030204" pitchFamily="49" charset="0"/>
                </a:rPr>
                <a:t>sort [2]) ++ [3] ++ (sort [4] ++ [5] ++ </a:t>
              </a:r>
              <a:r>
                <a:rPr lang="en-US" dirty="0">
                  <a:solidFill>
                    <a:srgbClr val="A5C261"/>
                  </a:solidFill>
                  <a:latin typeface="Consolas" panose="020B0609020204030204" pitchFamily="49" charset="0"/>
                </a:rPr>
                <a:t>sort </a:t>
              </a:r>
              <a:r>
                <a:rPr lang="en-US" dirty="0" smtClean="0">
                  <a:solidFill>
                    <a:srgbClr val="A5C261"/>
                  </a:solidFill>
                  <a:latin typeface="Consolas" panose="020B0609020204030204" pitchFamily="49" charset="0"/>
                </a:rPr>
                <a:t>[])</a:t>
              </a:r>
            </a:p>
            <a:p>
              <a:r>
                <a:rPr lang="en-US" dirty="0" smtClean="0">
                  <a:solidFill>
                    <a:srgbClr val="A5C261"/>
                  </a:solidFill>
                  <a:latin typeface="Consolas" panose="020B0609020204030204" pitchFamily="49" charset="0"/>
                </a:rPr>
                <a:t>=</a:t>
              </a:r>
              <a:endParaRPr lang="en-US" dirty="0">
                <a:solidFill>
                  <a:srgbClr val="A5C261"/>
                </a:solidFill>
                <a:latin typeface="Consolas" panose="020B0609020204030204" pitchFamily="49" charset="0"/>
              </a:endParaRPr>
            </a:p>
            <a:p>
              <a:r>
                <a:rPr lang="en-US" dirty="0">
                  <a:solidFill>
                    <a:srgbClr val="A5C261"/>
                  </a:solidFill>
                  <a:latin typeface="Consolas" panose="020B0609020204030204" pitchFamily="49" charset="0"/>
                </a:rPr>
                <a:t>(   []   ++ [1] ++    [2]  ) ++ [3] ++ (   [4]   ++ [5] ++    []  </a:t>
              </a:r>
              <a:r>
                <a:rPr lang="en-US" dirty="0" smtClean="0">
                  <a:solidFill>
                    <a:srgbClr val="A5C261"/>
                  </a:solidFill>
                  <a:latin typeface="Consolas" panose="020B0609020204030204" pitchFamily="49" charset="0"/>
                </a:rPr>
                <a:t>)</a:t>
              </a:r>
              <a:endParaRPr lang="en-US" dirty="0">
                <a:solidFill>
                  <a:srgbClr val="A5C261"/>
                </a:solidFill>
                <a:latin typeface="Consolas" panose="020B0609020204030204" pitchFamily="49" charset="0"/>
              </a:endParaRPr>
            </a:p>
            <a:p>
              <a:r>
                <a:rPr lang="en-US" dirty="0">
                  <a:solidFill>
                    <a:srgbClr val="A5C261"/>
                  </a:solidFill>
                  <a:latin typeface="Consolas" panose="020B0609020204030204" pitchFamily="49" charset="0"/>
                </a:rPr>
                <a:t>=</a:t>
              </a:r>
            </a:p>
            <a:p>
              <a:r>
                <a:rPr lang="en-US" dirty="0" smtClean="0">
                  <a:solidFill>
                    <a:srgbClr val="A5C261"/>
                  </a:solidFill>
                  <a:latin typeface="Consolas" panose="020B0609020204030204" pitchFamily="49" charset="0"/>
                </a:rPr>
                <a:t>          [</a:t>
              </a:r>
              <a:r>
                <a:rPr lang="en-US" dirty="0">
                  <a:solidFill>
                    <a:srgbClr val="A5C261"/>
                  </a:solidFill>
                  <a:latin typeface="Consolas" panose="020B0609020204030204" pitchFamily="49" charset="0"/>
                </a:rPr>
                <a:t>1, 2] </a:t>
              </a:r>
              <a:r>
                <a:rPr lang="en-US" dirty="0" smtClean="0">
                  <a:solidFill>
                    <a:srgbClr val="A5C261"/>
                  </a:solidFill>
                  <a:latin typeface="Consolas" panose="020B0609020204030204" pitchFamily="49" charset="0"/>
                </a:rPr>
                <a:t>            ++ </a:t>
              </a:r>
              <a:r>
                <a:rPr lang="en-US" dirty="0">
                  <a:solidFill>
                    <a:srgbClr val="A5C261"/>
                  </a:solidFill>
                  <a:latin typeface="Consolas" panose="020B0609020204030204" pitchFamily="49" charset="0"/>
                </a:rPr>
                <a:t>[3] ++ </a:t>
              </a:r>
              <a:r>
                <a:rPr lang="en-US" dirty="0" smtClean="0">
                  <a:solidFill>
                    <a:srgbClr val="A5C261"/>
                  </a:solidFill>
                  <a:latin typeface="Consolas" panose="020B0609020204030204" pitchFamily="49" charset="0"/>
                </a:rPr>
                <a:t>            [</a:t>
              </a:r>
              <a:r>
                <a:rPr lang="en-US" dirty="0">
                  <a:solidFill>
                    <a:srgbClr val="A5C261"/>
                  </a:solidFill>
                  <a:latin typeface="Consolas" panose="020B0609020204030204" pitchFamily="49" charset="0"/>
                </a:rPr>
                <a:t>4, 5</a:t>
              </a:r>
              <a:r>
                <a:rPr lang="en-US" dirty="0" smtClean="0">
                  <a:solidFill>
                    <a:srgbClr val="A5C261"/>
                  </a:solidFill>
                  <a:latin typeface="Consolas" panose="020B0609020204030204" pitchFamily="49" charset="0"/>
                </a:rPr>
                <a:t>]</a:t>
              </a:r>
              <a:endParaRPr lang="en-US" dirty="0">
                <a:solidFill>
                  <a:srgbClr val="A5C261"/>
                </a:solidFill>
                <a:latin typeface="Consolas" panose="020B0609020204030204" pitchFamily="49" charset="0"/>
              </a:endParaRPr>
            </a:p>
          </p:txBody>
        </p:sp>
        <p:pic>
          <p:nvPicPr>
            <p:cNvPr id="11" name="Picture 2" descr="File:Haskell-Logo.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352" y="5301208"/>
              <a:ext cx="1075384" cy="7582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01377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dirty="0" smtClean="0"/>
              <a:t>Functioneel Programmeren</a:t>
            </a:r>
            <a:endParaRPr lang="nl-NL" dirty="0"/>
          </a:p>
        </p:txBody>
      </p:sp>
      <p:sp>
        <p:nvSpPr>
          <p:cNvPr id="8" name="Tijdelijke aanduiding voor inhoud 7"/>
          <p:cNvSpPr>
            <a:spLocks noGrp="1"/>
          </p:cNvSpPr>
          <p:nvPr>
            <p:ph idx="1"/>
          </p:nvPr>
        </p:nvSpPr>
        <p:spPr/>
        <p:txBody>
          <a:bodyPr>
            <a:normAutofit/>
          </a:bodyPr>
          <a:lstStyle/>
          <a:p>
            <a:r>
              <a:rPr lang="nl-NL" i="1" dirty="0" smtClean="0"/>
              <a:t>Functies</a:t>
            </a:r>
            <a:r>
              <a:rPr lang="nl-NL" dirty="0" smtClean="0"/>
              <a:t> als belangrijkste bouwsteen</a:t>
            </a:r>
          </a:p>
          <a:p>
            <a:pPr lvl="1"/>
            <a:r>
              <a:rPr lang="nl-NL" dirty="0" smtClean="0"/>
              <a:t>Zelfde functie input geeft altijd dezelfde output</a:t>
            </a:r>
          </a:p>
          <a:p>
            <a:pPr lvl="1"/>
            <a:r>
              <a:rPr lang="nl-NL" dirty="0" smtClean="0"/>
              <a:t>Functie </a:t>
            </a:r>
            <a:r>
              <a:rPr lang="nl-NL" i="1" dirty="0" smtClean="0"/>
              <a:t>compositie</a:t>
            </a:r>
            <a:r>
              <a:rPr lang="nl-NL" dirty="0" smtClean="0"/>
              <a:t>: functies samenstellen uit kleinere functie</a:t>
            </a:r>
          </a:p>
          <a:p>
            <a:pPr>
              <a:tabLst>
                <a:tab pos="2871788" algn="l"/>
              </a:tabLst>
            </a:pPr>
            <a:r>
              <a:rPr lang="nl-NL" dirty="0" smtClean="0"/>
              <a:t>Kleine functies	= betere testbaarheid</a:t>
            </a:r>
            <a:br>
              <a:rPr lang="nl-NL" dirty="0" smtClean="0"/>
            </a:br>
            <a:r>
              <a:rPr lang="nl-NL" dirty="0" smtClean="0"/>
              <a:t>	= m</a:t>
            </a:r>
            <a:r>
              <a:rPr lang="nl-NL" dirty="0" smtClean="0">
                <a:sym typeface="Wingdings" panose="05000000000000000000" pitchFamily="2" charset="2"/>
              </a:rPr>
              <a:t>inder bugs</a:t>
            </a:r>
            <a:br>
              <a:rPr lang="nl-NL" dirty="0" smtClean="0">
                <a:sym typeface="Wingdings" panose="05000000000000000000" pitchFamily="2" charset="2"/>
              </a:rPr>
            </a:br>
            <a:r>
              <a:rPr lang="nl-NL" dirty="0" smtClean="0">
                <a:sym typeface="Wingdings" panose="05000000000000000000" pitchFamily="2" charset="2"/>
              </a:rPr>
              <a:t>	= eenvoudig te lezen code</a:t>
            </a:r>
          </a:p>
          <a:p>
            <a:pPr>
              <a:tabLst>
                <a:tab pos="2871788" algn="l"/>
              </a:tabLst>
            </a:pPr>
            <a:r>
              <a:rPr lang="nl-NL" dirty="0"/>
              <a:t>Parallel draaien van </a:t>
            </a:r>
            <a:r>
              <a:rPr lang="nl-NL" dirty="0" smtClean="0"/>
              <a:t>taken</a:t>
            </a: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08" y="5666266"/>
            <a:ext cx="8307338" cy="109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ep 5"/>
          <p:cNvGrpSpPr/>
          <p:nvPr/>
        </p:nvGrpSpPr>
        <p:grpSpPr>
          <a:xfrm>
            <a:off x="323528" y="476672"/>
            <a:ext cx="8640960" cy="5688632"/>
            <a:chOff x="323528" y="476672"/>
            <a:chExt cx="8640960" cy="5688632"/>
          </a:xfrm>
        </p:grpSpPr>
        <p:sp>
          <p:nvSpPr>
            <p:cNvPr id="9" name="Rechthoek 8"/>
            <p:cNvSpPr/>
            <p:nvPr/>
          </p:nvSpPr>
          <p:spPr>
            <a:xfrm>
              <a:off x="323528" y="476672"/>
              <a:ext cx="8640960" cy="568863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Tekstvak 9"/>
            <p:cNvSpPr txBox="1"/>
            <p:nvPr/>
          </p:nvSpPr>
          <p:spPr>
            <a:xfrm>
              <a:off x="323528" y="476672"/>
              <a:ext cx="8640960" cy="5355312"/>
            </a:xfrm>
            <a:prstGeom prst="rect">
              <a:avLst/>
            </a:prstGeom>
            <a:noFill/>
          </p:spPr>
          <p:txBody>
            <a:bodyPr wrap="square" rtlCol="0">
              <a:spAutoFit/>
            </a:bodyPr>
            <a:lstStyle/>
            <a:p>
              <a:endParaRPr lang="nl-NL" b="1" dirty="0" smtClean="0">
                <a:solidFill>
                  <a:schemeClr val="bg1"/>
                </a:solidFill>
                <a:latin typeface="Consolas" panose="020B0609020204030204" pitchFamily="49" charset="0"/>
              </a:endParaRPr>
            </a:p>
            <a:p>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(x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(x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smaller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sort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larger</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rgbClr val="CC7833"/>
                  </a:solidFill>
                  <a:latin typeface="Consolas" panose="020B0609020204030204" pitchFamily="49" charset="0"/>
                </a:rPr>
                <a:t>where</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smaller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a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a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x</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
              </a:r>
              <a:br>
                <a:rPr lang="nl-NL" b="1" dirty="0" smtClean="0">
                  <a:solidFill>
                    <a:schemeClr val="bg1"/>
                  </a:solidFill>
                  <a:latin typeface="Consolas" panose="020B0609020204030204" pitchFamily="49" charset="0"/>
                </a:rPr>
              </a:b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larger</a:t>
              </a:r>
              <a:r>
                <a:rPr lang="nl-NL" b="1" dirty="0" smtClean="0">
                  <a:solidFill>
                    <a:schemeClr val="bg1"/>
                  </a:solidFill>
                  <a:latin typeface="Consolas" panose="020B0609020204030204" pitchFamily="49" charset="0"/>
                </a:rPr>
                <a:t>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a:t>
              </a:r>
              <a:r>
                <a:rPr lang="nl-NL" b="1" dirty="0" smtClean="0">
                  <a:solidFill>
                    <a:srgbClr val="6C99BB"/>
                  </a:solidFill>
                  <a:latin typeface="Consolas" panose="020B0609020204030204" pitchFamily="49" charset="0"/>
                </a:rPr>
                <a:t>[</a:t>
              </a:r>
              <a:r>
                <a:rPr lang="nl-NL" b="1" dirty="0" smtClean="0">
                  <a:solidFill>
                    <a:schemeClr val="bg1"/>
                  </a:solidFill>
                  <a:latin typeface="Consolas" panose="020B0609020204030204" pitchFamily="49" charset="0"/>
                </a:rPr>
                <a:t>b </a:t>
              </a:r>
              <a:r>
                <a:rPr lang="nl-NL" b="1" dirty="0" smtClean="0">
                  <a:solidFill>
                    <a:srgbClr val="CC7833"/>
                  </a:solidFill>
                  <a:latin typeface="Consolas" panose="020B0609020204030204" pitchFamily="49" charset="0"/>
                </a:rPr>
                <a:t>|</a:t>
              </a:r>
              <a:r>
                <a:rPr lang="nl-NL" b="1" dirty="0" smtClean="0">
                  <a:solidFill>
                    <a:schemeClr val="bg1"/>
                  </a:solidFill>
                  <a:latin typeface="Consolas" panose="020B0609020204030204" pitchFamily="49" charset="0"/>
                </a:rPr>
                <a:t> b </a:t>
              </a:r>
              <a:r>
                <a:rPr lang="nl-NL" b="1" dirty="0" smtClean="0">
                  <a:solidFill>
                    <a:srgbClr val="CC7833"/>
                  </a:solidFill>
                  <a:latin typeface="Consolas" panose="020B0609020204030204" pitchFamily="49" charset="0"/>
                </a:rPr>
                <a:t>&lt;-</a:t>
              </a:r>
              <a:r>
                <a:rPr lang="nl-NL" b="1" dirty="0" smtClean="0">
                  <a:solidFill>
                    <a:schemeClr val="bg1"/>
                  </a:solidFill>
                  <a:latin typeface="Consolas" panose="020B0609020204030204" pitchFamily="49" charset="0"/>
                </a:rPr>
                <a:t> </a:t>
              </a:r>
              <a:r>
                <a:rPr lang="nl-NL" b="1" dirty="0" err="1" smtClean="0">
                  <a:solidFill>
                    <a:schemeClr val="bg1"/>
                  </a:solidFill>
                  <a:latin typeface="Consolas" panose="020B0609020204030204" pitchFamily="49" charset="0"/>
                </a:rPr>
                <a:t>xs</a:t>
              </a:r>
              <a:r>
                <a:rPr lang="nl-NL" b="1" dirty="0" smtClean="0">
                  <a:solidFill>
                    <a:schemeClr val="bg1"/>
                  </a:solidFill>
                  <a:latin typeface="Consolas" panose="020B0609020204030204" pitchFamily="49" charset="0"/>
                </a:rPr>
                <a:t>, b  </a:t>
              </a:r>
              <a:r>
                <a:rPr lang="nl-NL" b="1" dirty="0" smtClean="0">
                  <a:solidFill>
                    <a:srgbClr val="CC7833"/>
                  </a:solidFill>
                  <a:latin typeface="Consolas" panose="020B0609020204030204" pitchFamily="49" charset="0"/>
                </a:rPr>
                <a:t>&gt;</a:t>
              </a:r>
              <a:r>
                <a:rPr lang="nl-NL" b="1" dirty="0" smtClean="0">
                  <a:solidFill>
                    <a:schemeClr val="bg1"/>
                  </a:solidFill>
                  <a:latin typeface="Consolas" panose="020B0609020204030204" pitchFamily="49" charset="0"/>
                </a:rPr>
                <a:t> x</a:t>
              </a:r>
              <a:r>
                <a:rPr lang="nl-NL" b="1" dirty="0" smtClean="0">
                  <a:solidFill>
                    <a:srgbClr val="6C99BB"/>
                  </a:solidFill>
                  <a:latin typeface="Consolas" panose="020B0609020204030204" pitchFamily="49" charset="0"/>
                </a:rPr>
                <a:t>]</a:t>
              </a:r>
            </a:p>
            <a:p>
              <a:endParaRPr lang="nl-NL" b="1" dirty="0">
                <a:solidFill>
                  <a:srgbClr val="A5C261"/>
                </a:solidFill>
                <a:latin typeface="Consolas" panose="020B0609020204030204" pitchFamily="49" charset="0"/>
              </a:endParaRPr>
            </a:p>
            <a:p>
              <a:r>
                <a:rPr lang="en-US" dirty="0" smtClean="0">
                  <a:solidFill>
                    <a:srgbClr val="A5C261"/>
                  </a:solidFill>
                  <a:latin typeface="Consolas" panose="020B0609020204030204" pitchFamily="49" charset="0"/>
                </a:rPr>
                <a:t>sort </a:t>
              </a:r>
              <a:r>
                <a:rPr lang="en-US" dirty="0">
                  <a:solidFill>
                    <a:srgbClr val="A5C261"/>
                  </a:solidFill>
                  <a:latin typeface="Consolas" panose="020B0609020204030204" pitchFamily="49" charset="0"/>
                </a:rPr>
                <a:t>[3, 5, 1, 4, 2]</a:t>
              </a:r>
            </a:p>
            <a:p>
              <a:r>
                <a:rPr lang="en-US" dirty="0">
                  <a:solidFill>
                    <a:srgbClr val="A5C261"/>
                  </a:solidFill>
                  <a:latin typeface="Consolas" panose="020B0609020204030204" pitchFamily="49" charset="0"/>
                </a:rPr>
                <a:t>=</a:t>
              </a:r>
            </a:p>
            <a:p>
              <a:r>
                <a:rPr lang="en-US" dirty="0">
                  <a:solidFill>
                    <a:srgbClr val="A5C261"/>
                  </a:solidFill>
                  <a:latin typeface="Consolas" panose="020B0609020204030204" pitchFamily="49" charset="0"/>
                </a:rPr>
                <a:t> </a:t>
              </a:r>
              <a:r>
                <a:rPr lang="en-US" dirty="0" smtClean="0">
                  <a:solidFill>
                    <a:srgbClr val="A5C261"/>
                  </a:solidFill>
                  <a:latin typeface="Consolas" panose="020B0609020204030204" pitchFamily="49" charset="0"/>
                </a:rPr>
                <a:t>     sort </a:t>
              </a:r>
              <a:r>
                <a:rPr lang="en-US" dirty="0">
                  <a:solidFill>
                    <a:srgbClr val="A5C261"/>
                  </a:solidFill>
                  <a:latin typeface="Consolas" panose="020B0609020204030204" pitchFamily="49" charset="0"/>
                </a:rPr>
                <a:t>[1, 2]            ++ [3] ++          sort [5, 4]</a:t>
              </a:r>
            </a:p>
            <a:p>
              <a:r>
                <a:rPr lang="en-US" dirty="0">
                  <a:solidFill>
                    <a:srgbClr val="A5C261"/>
                  </a:solidFill>
                  <a:latin typeface="Consolas" panose="020B0609020204030204" pitchFamily="49" charset="0"/>
                </a:rPr>
                <a:t>=</a:t>
              </a:r>
            </a:p>
            <a:p>
              <a:r>
                <a:rPr lang="en-US" dirty="0" smtClean="0">
                  <a:solidFill>
                    <a:srgbClr val="A5C261"/>
                  </a:solidFill>
                  <a:latin typeface="Consolas" panose="020B0609020204030204" pitchFamily="49" charset="0"/>
                </a:rPr>
                <a:t>(sort </a:t>
              </a:r>
              <a:r>
                <a:rPr lang="en-US" dirty="0">
                  <a:solidFill>
                    <a:srgbClr val="A5C261"/>
                  </a:solidFill>
                  <a:latin typeface="Consolas" panose="020B0609020204030204" pitchFamily="49" charset="0"/>
                </a:rPr>
                <a:t>[] ++ [1] ++ </a:t>
              </a:r>
              <a:r>
                <a:rPr lang="en-US" dirty="0" smtClean="0">
                  <a:solidFill>
                    <a:srgbClr val="A5C261"/>
                  </a:solidFill>
                  <a:latin typeface="Consolas" panose="020B0609020204030204" pitchFamily="49" charset="0"/>
                </a:rPr>
                <a:t>sort [2]) ++ [3] ++ (sort [4] ++ [5] ++ </a:t>
              </a:r>
              <a:r>
                <a:rPr lang="en-US" dirty="0">
                  <a:solidFill>
                    <a:srgbClr val="A5C261"/>
                  </a:solidFill>
                  <a:latin typeface="Consolas" panose="020B0609020204030204" pitchFamily="49" charset="0"/>
                </a:rPr>
                <a:t>sort </a:t>
              </a:r>
              <a:r>
                <a:rPr lang="en-US" dirty="0" smtClean="0">
                  <a:solidFill>
                    <a:srgbClr val="A5C261"/>
                  </a:solidFill>
                  <a:latin typeface="Consolas" panose="020B0609020204030204" pitchFamily="49" charset="0"/>
                </a:rPr>
                <a:t>[])</a:t>
              </a:r>
            </a:p>
            <a:p>
              <a:r>
                <a:rPr lang="en-US" dirty="0" smtClean="0">
                  <a:solidFill>
                    <a:srgbClr val="A5C261"/>
                  </a:solidFill>
                  <a:latin typeface="Consolas" panose="020B0609020204030204" pitchFamily="49" charset="0"/>
                </a:rPr>
                <a:t>=</a:t>
              </a:r>
              <a:endParaRPr lang="en-US" dirty="0">
                <a:solidFill>
                  <a:srgbClr val="A5C261"/>
                </a:solidFill>
                <a:latin typeface="Consolas" panose="020B0609020204030204" pitchFamily="49" charset="0"/>
              </a:endParaRPr>
            </a:p>
            <a:p>
              <a:r>
                <a:rPr lang="en-US" dirty="0">
                  <a:solidFill>
                    <a:srgbClr val="A5C261"/>
                  </a:solidFill>
                  <a:latin typeface="Consolas" panose="020B0609020204030204" pitchFamily="49" charset="0"/>
                </a:rPr>
                <a:t>(   []   ++ [1] ++    [2]  ) ++ [3] ++ (   [4]   ++ [5] ++    []  </a:t>
              </a:r>
              <a:r>
                <a:rPr lang="en-US" dirty="0" smtClean="0">
                  <a:solidFill>
                    <a:srgbClr val="A5C261"/>
                  </a:solidFill>
                  <a:latin typeface="Consolas" panose="020B0609020204030204" pitchFamily="49" charset="0"/>
                </a:rPr>
                <a:t>)</a:t>
              </a:r>
              <a:endParaRPr lang="en-US" dirty="0">
                <a:solidFill>
                  <a:srgbClr val="A5C261"/>
                </a:solidFill>
                <a:latin typeface="Consolas" panose="020B0609020204030204" pitchFamily="49" charset="0"/>
              </a:endParaRPr>
            </a:p>
            <a:p>
              <a:r>
                <a:rPr lang="en-US" dirty="0">
                  <a:solidFill>
                    <a:srgbClr val="A5C261"/>
                  </a:solidFill>
                  <a:latin typeface="Consolas" panose="020B0609020204030204" pitchFamily="49" charset="0"/>
                </a:rPr>
                <a:t>=</a:t>
              </a:r>
            </a:p>
            <a:p>
              <a:r>
                <a:rPr lang="en-US" dirty="0">
                  <a:solidFill>
                    <a:srgbClr val="A5C261"/>
                  </a:solidFill>
                  <a:latin typeface="Consolas" panose="020B0609020204030204" pitchFamily="49" charset="0"/>
                </a:rPr>
                <a:t> </a:t>
              </a:r>
              <a:r>
                <a:rPr lang="en-US" dirty="0" smtClean="0">
                  <a:solidFill>
                    <a:srgbClr val="A5C261"/>
                  </a:solidFill>
                  <a:latin typeface="Consolas" panose="020B0609020204030204" pitchFamily="49" charset="0"/>
                </a:rPr>
                <a:t>         [</a:t>
              </a:r>
              <a:r>
                <a:rPr lang="en-US" dirty="0">
                  <a:solidFill>
                    <a:srgbClr val="A5C261"/>
                  </a:solidFill>
                  <a:latin typeface="Consolas" panose="020B0609020204030204" pitchFamily="49" charset="0"/>
                </a:rPr>
                <a:t>1, 2]             ++ [3] ++             [4, 5</a:t>
              </a:r>
              <a:r>
                <a:rPr lang="en-US" dirty="0" smtClean="0">
                  <a:solidFill>
                    <a:srgbClr val="A5C261"/>
                  </a:solidFill>
                  <a:latin typeface="Consolas" panose="020B0609020204030204" pitchFamily="49" charset="0"/>
                </a:rPr>
                <a:t>]</a:t>
              </a:r>
            </a:p>
            <a:p>
              <a:r>
                <a:rPr lang="en-US" dirty="0" smtClean="0">
                  <a:solidFill>
                    <a:srgbClr val="A5C261"/>
                  </a:solidFill>
                  <a:latin typeface="Consolas" panose="020B0609020204030204" pitchFamily="49" charset="0"/>
                </a:rPr>
                <a:t>=</a:t>
              </a:r>
              <a:endParaRPr lang="en-US" dirty="0">
                <a:solidFill>
                  <a:srgbClr val="A5C261"/>
                </a:solidFill>
                <a:latin typeface="Consolas" panose="020B0609020204030204" pitchFamily="49" charset="0"/>
              </a:endParaRPr>
            </a:p>
            <a:p>
              <a:r>
                <a:rPr lang="en-US" dirty="0" smtClean="0">
                  <a:solidFill>
                    <a:srgbClr val="A5C261"/>
                  </a:solidFill>
                  <a:latin typeface="Consolas" panose="020B0609020204030204" pitchFamily="49" charset="0"/>
                </a:rPr>
                <a:t>[1</a:t>
              </a:r>
              <a:r>
                <a:rPr lang="en-US" dirty="0">
                  <a:solidFill>
                    <a:srgbClr val="A5C261"/>
                  </a:solidFill>
                  <a:latin typeface="Consolas" panose="020B0609020204030204" pitchFamily="49" charset="0"/>
                </a:rPr>
                <a:t>, 2, 3, 4, 5]</a:t>
              </a:r>
              <a:endParaRPr lang="nl-NL" dirty="0">
                <a:solidFill>
                  <a:srgbClr val="A5C261"/>
                </a:solidFill>
                <a:latin typeface="Consolas" panose="020B0609020204030204" pitchFamily="49" charset="0"/>
              </a:endParaRPr>
            </a:p>
          </p:txBody>
        </p:sp>
        <p:pic>
          <p:nvPicPr>
            <p:cNvPr id="11" name="Picture 2" descr="File:Haskell-Logo.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352" y="5301208"/>
              <a:ext cx="1075384" cy="7582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4419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FP in de praktijk</a:t>
            </a:r>
            <a:endParaRPr lang="nl-NL" dirty="0"/>
          </a:p>
        </p:txBody>
      </p:sp>
      <p:pic>
        <p:nvPicPr>
          <p:cNvPr id="9218" name="Picture 2" descr="File:Logo of Twitter.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653136"/>
            <a:ext cx="2060268" cy="169408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File:Facebook icon.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96752"/>
            <a:ext cx="1944216" cy="194421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2239" y="1196752"/>
            <a:ext cx="1761949" cy="17729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5823" y="5386721"/>
            <a:ext cx="2508365" cy="960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8" descr="File:Klarna Payment Badge.sv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48589" y="1294126"/>
            <a:ext cx="2837234" cy="15782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tukkie varen' met de watertaxi (1) - Onderstroom - Watertaxi Rotterda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38040" y="3559327"/>
            <a:ext cx="1401740" cy="14017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rrectbook | Rotterda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4428617"/>
            <a:ext cx="1071563" cy="107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482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Wie ben ik?</a:t>
            </a:r>
            <a:endParaRPr lang="nl-NL" dirty="0"/>
          </a:p>
        </p:txBody>
      </p:sp>
      <p:sp>
        <p:nvSpPr>
          <p:cNvPr id="3" name="Tijdelijke aanduiding voor inhoud 2"/>
          <p:cNvSpPr>
            <a:spLocks noGrp="1"/>
          </p:cNvSpPr>
          <p:nvPr>
            <p:ph idx="1"/>
          </p:nvPr>
        </p:nvSpPr>
        <p:spPr/>
        <p:txBody>
          <a:bodyPr/>
          <a:lstStyle/>
          <a:p>
            <a:r>
              <a:rPr lang="nl-NL" dirty="0" smtClean="0"/>
              <a:t>Meneer van Heest</a:t>
            </a:r>
          </a:p>
          <a:p>
            <a:r>
              <a:rPr lang="nl-NL" dirty="0" smtClean="0"/>
              <a:t>In 2008/2009 zat ik in VWO-5</a:t>
            </a:r>
          </a:p>
        </p:txBody>
      </p:sp>
      <p:pic>
        <p:nvPicPr>
          <p:cNvPr id="5" name="Picture 2" descr="https://ictbeherendoejezo.nl/wp-content/uploads/2021/10/CSG_Prins-Mauri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43943">
            <a:off x="5670396" y="1657869"/>
            <a:ext cx="3590925" cy="116205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scholenopdekaart.nl/api/v1/bijlage/2843/a8242814-e747-449a-b828-fe6178eace24/"/>
          <p:cNvPicPr>
            <a:picLocks noChangeAspect="1" noChangeArrowheads="1"/>
          </p:cNvPicPr>
          <p:nvPr/>
        </p:nvPicPr>
        <p:blipFill rotWithShape="1">
          <a:blip r:embed="rId4">
            <a:extLst>
              <a:ext uri="{28A0092B-C50C-407E-A947-70E740481C1C}">
                <a14:useLocalDpi xmlns:a14="http://schemas.microsoft.com/office/drawing/2010/main" val="0"/>
              </a:ext>
            </a:extLst>
          </a:blip>
          <a:srcRect t="39541" b="4895"/>
          <a:stretch/>
        </p:blipFill>
        <p:spPr bwMode="auto">
          <a:xfrm>
            <a:off x="0" y="3931060"/>
            <a:ext cx="9144000" cy="2926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5655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74639"/>
            <a:ext cx="8640960" cy="1143000"/>
          </a:xfrm>
        </p:spPr>
        <p:txBody>
          <a:bodyPr>
            <a:normAutofit/>
          </a:bodyPr>
          <a:lstStyle/>
          <a:p>
            <a:r>
              <a:rPr lang="nl-NL" dirty="0"/>
              <a:t>Wat zijn </a:t>
            </a:r>
            <a:r>
              <a:rPr lang="nl-NL" dirty="0" smtClean="0"/>
              <a:t>programmeer paradigma’s?</a:t>
            </a:r>
            <a:endParaRPr lang="nl-NL" dirty="0"/>
          </a:p>
        </p:txBody>
      </p:sp>
      <p:sp>
        <p:nvSpPr>
          <p:cNvPr id="5" name="Tijdelijke aanduiding voor inhoud 4"/>
          <p:cNvSpPr>
            <a:spLocks noGrp="1"/>
          </p:cNvSpPr>
          <p:nvPr>
            <p:ph idx="1"/>
          </p:nvPr>
        </p:nvSpPr>
        <p:spPr>
          <a:xfrm>
            <a:off x="457200" y="1600201"/>
            <a:ext cx="8686800" cy="4525963"/>
          </a:xfrm>
        </p:spPr>
        <p:txBody>
          <a:bodyPr/>
          <a:lstStyle/>
          <a:p>
            <a:r>
              <a:rPr lang="nl-NL" dirty="0" smtClean="0"/>
              <a:t>Manieren om je programma’s te ontwerpen</a:t>
            </a:r>
          </a:p>
          <a:p>
            <a:r>
              <a:rPr lang="nl-NL" dirty="0" smtClean="0"/>
              <a:t>Structuur in je code (leesbaar, onderhoud)</a:t>
            </a:r>
          </a:p>
          <a:p>
            <a:r>
              <a:rPr lang="nl-NL" dirty="0" smtClean="0"/>
              <a:t>Helpt om goede software te maken</a:t>
            </a:r>
          </a:p>
          <a:p>
            <a:r>
              <a:rPr lang="nl-NL" dirty="0" smtClean="0"/>
              <a:t>Maakt je code </a:t>
            </a:r>
            <a:r>
              <a:rPr lang="nl-NL" dirty="0" err="1" smtClean="0"/>
              <a:t>testbaar</a:t>
            </a:r>
            <a:endParaRPr lang="nl-NL" dirty="0" smtClean="0"/>
          </a:p>
          <a:p>
            <a:r>
              <a:rPr lang="nl-NL" dirty="0" smtClean="0"/>
              <a:t>Complexe problemen opsplitsen in kleinere </a:t>
            </a:r>
            <a:r>
              <a:rPr lang="nl-NL" dirty="0" err="1" smtClean="0"/>
              <a:t>subproblemen</a:t>
            </a:r>
            <a:r>
              <a:rPr lang="nl-NL" dirty="0" smtClean="0"/>
              <a:t> die makkelijker op te lossen zijn</a:t>
            </a:r>
          </a:p>
          <a:p>
            <a:r>
              <a:rPr lang="nl-NL" dirty="0" smtClean="0"/>
              <a:t>Eenvoudiger om samen te werken met anderen</a:t>
            </a:r>
            <a:endParaRPr lang="nl-NL" dirty="0"/>
          </a:p>
        </p:txBody>
      </p:sp>
    </p:spTree>
    <p:extLst>
      <p:ext uri="{BB962C8B-B14F-4D97-AF65-F5344CB8AC3E}">
        <p14:creationId xmlns:p14="http://schemas.microsoft.com/office/powerpoint/2010/main" val="77492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74639"/>
            <a:ext cx="8640960" cy="1143000"/>
          </a:xfrm>
        </p:spPr>
        <p:txBody>
          <a:bodyPr>
            <a:normAutofit/>
          </a:bodyPr>
          <a:lstStyle/>
          <a:p>
            <a:r>
              <a:rPr lang="nl-NL" dirty="0"/>
              <a:t>Wat zijn </a:t>
            </a:r>
            <a:r>
              <a:rPr lang="nl-NL" dirty="0" smtClean="0"/>
              <a:t>programmeer paradigma’s?</a:t>
            </a:r>
            <a:endParaRPr lang="nl-NL" dirty="0"/>
          </a:p>
        </p:txBody>
      </p:sp>
      <p:sp>
        <p:nvSpPr>
          <p:cNvPr id="5" name="Tijdelijke aanduiding voor inhoud 4"/>
          <p:cNvSpPr>
            <a:spLocks noGrp="1"/>
          </p:cNvSpPr>
          <p:nvPr>
            <p:ph idx="1"/>
          </p:nvPr>
        </p:nvSpPr>
        <p:spPr>
          <a:xfrm>
            <a:off x="457200" y="1600201"/>
            <a:ext cx="8686800" cy="4525963"/>
          </a:xfrm>
        </p:spPr>
        <p:txBody>
          <a:bodyPr/>
          <a:lstStyle/>
          <a:p>
            <a:r>
              <a:rPr lang="nl-NL" dirty="0" err="1"/>
              <a:t>Procedural</a:t>
            </a:r>
            <a:r>
              <a:rPr lang="nl-NL" dirty="0"/>
              <a:t> Programming</a:t>
            </a:r>
          </a:p>
          <a:p>
            <a:r>
              <a:rPr lang="nl-NL" dirty="0"/>
              <a:t>Object </a:t>
            </a:r>
            <a:r>
              <a:rPr lang="nl-NL" dirty="0" err="1"/>
              <a:t>Oriented</a:t>
            </a:r>
            <a:r>
              <a:rPr lang="nl-NL" dirty="0"/>
              <a:t> Programming</a:t>
            </a:r>
          </a:p>
          <a:p>
            <a:r>
              <a:rPr lang="nl-NL" dirty="0" err="1"/>
              <a:t>Functional</a:t>
            </a:r>
            <a:r>
              <a:rPr lang="nl-NL" dirty="0"/>
              <a:t> Programming</a:t>
            </a:r>
          </a:p>
          <a:p>
            <a:r>
              <a:rPr lang="nl-NL" dirty="0" err="1"/>
              <a:t>Reactive</a:t>
            </a:r>
            <a:r>
              <a:rPr lang="nl-NL" dirty="0"/>
              <a:t> Programming</a:t>
            </a:r>
          </a:p>
          <a:p>
            <a:r>
              <a:rPr lang="nl-NL" dirty="0" err="1"/>
              <a:t>Differentiable</a:t>
            </a:r>
            <a:r>
              <a:rPr lang="nl-NL" dirty="0"/>
              <a:t> </a:t>
            </a:r>
            <a:r>
              <a:rPr lang="nl-NL" dirty="0" smtClean="0"/>
              <a:t>Programming</a:t>
            </a:r>
            <a:endParaRPr lang="nl-NL" dirty="0"/>
          </a:p>
        </p:txBody>
      </p:sp>
    </p:spTree>
    <p:extLst>
      <p:ext uri="{BB962C8B-B14F-4D97-AF65-F5344CB8AC3E}">
        <p14:creationId xmlns:p14="http://schemas.microsoft.com/office/powerpoint/2010/main" val="285755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74639"/>
            <a:ext cx="8640960" cy="1143000"/>
          </a:xfrm>
        </p:spPr>
        <p:txBody>
          <a:bodyPr>
            <a:normAutofit/>
          </a:bodyPr>
          <a:lstStyle/>
          <a:p>
            <a:r>
              <a:rPr lang="nl-NL" dirty="0"/>
              <a:t>Wat zijn </a:t>
            </a:r>
            <a:r>
              <a:rPr lang="nl-NL" dirty="0" smtClean="0"/>
              <a:t>programmeer paradigma’s?</a:t>
            </a:r>
            <a:endParaRPr lang="nl-NL" dirty="0"/>
          </a:p>
        </p:txBody>
      </p:sp>
      <p:sp>
        <p:nvSpPr>
          <p:cNvPr id="5" name="Tijdelijke aanduiding voor inhoud 4"/>
          <p:cNvSpPr>
            <a:spLocks noGrp="1"/>
          </p:cNvSpPr>
          <p:nvPr>
            <p:ph idx="1"/>
          </p:nvPr>
        </p:nvSpPr>
        <p:spPr>
          <a:xfrm>
            <a:off x="457200" y="1600201"/>
            <a:ext cx="8686800" cy="4525963"/>
          </a:xfrm>
        </p:spPr>
        <p:txBody>
          <a:bodyPr/>
          <a:lstStyle/>
          <a:p>
            <a:r>
              <a:rPr lang="nl-NL" dirty="0" err="1"/>
              <a:t>Procedural</a:t>
            </a:r>
            <a:r>
              <a:rPr lang="nl-NL" dirty="0"/>
              <a:t> </a:t>
            </a:r>
            <a:r>
              <a:rPr lang="nl-NL" dirty="0" smtClean="0"/>
              <a:t>Programming</a:t>
            </a:r>
          </a:p>
          <a:p>
            <a:pPr lvl="1"/>
            <a:r>
              <a:rPr lang="nl-NL" dirty="0"/>
              <a:t>Vertel de computer stap voor stap wat ‘ie moet doen</a:t>
            </a:r>
          </a:p>
          <a:p>
            <a:pPr lvl="1"/>
            <a:r>
              <a:rPr lang="nl-NL" dirty="0"/>
              <a:t>Gebruikt in </a:t>
            </a:r>
            <a:r>
              <a:rPr lang="nl-NL" dirty="0" err="1"/>
              <a:t>embedded</a:t>
            </a:r>
            <a:r>
              <a:rPr lang="nl-NL" dirty="0"/>
              <a:t> systems/robotica</a:t>
            </a:r>
          </a:p>
          <a:p>
            <a:r>
              <a:rPr lang="nl-NL" dirty="0">
                <a:solidFill>
                  <a:schemeClr val="bg1">
                    <a:lumMod val="65000"/>
                  </a:schemeClr>
                </a:solidFill>
              </a:rPr>
              <a:t>Object </a:t>
            </a:r>
            <a:r>
              <a:rPr lang="nl-NL" dirty="0" err="1">
                <a:solidFill>
                  <a:schemeClr val="bg1">
                    <a:lumMod val="65000"/>
                  </a:schemeClr>
                </a:solidFill>
              </a:rPr>
              <a:t>Oriented</a:t>
            </a:r>
            <a:r>
              <a:rPr lang="nl-NL" dirty="0">
                <a:solidFill>
                  <a:schemeClr val="bg1">
                    <a:lumMod val="65000"/>
                  </a:schemeClr>
                </a:solidFill>
              </a:rPr>
              <a:t> Programming</a:t>
            </a:r>
          </a:p>
          <a:p>
            <a:r>
              <a:rPr lang="nl-NL" dirty="0" err="1">
                <a:solidFill>
                  <a:schemeClr val="bg1">
                    <a:lumMod val="65000"/>
                  </a:schemeClr>
                </a:solidFill>
              </a:rPr>
              <a:t>Functional</a:t>
            </a:r>
            <a:r>
              <a:rPr lang="nl-NL" dirty="0">
                <a:solidFill>
                  <a:schemeClr val="bg1">
                    <a:lumMod val="65000"/>
                  </a:schemeClr>
                </a:solidFill>
              </a:rPr>
              <a:t> Programming</a:t>
            </a:r>
          </a:p>
          <a:p>
            <a:r>
              <a:rPr lang="nl-NL" dirty="0" err="1">
                <a:solidFill>
                  <a:schemeClr val="bg1">
                    <a:lumMod val="65000"/>
                  </a:schemeClr>
                </a:solidFill>
              </a:rPr>
              <a:t>Reactive</a:t>
            </a:r>
            <a:r>
              <a:rPr lang="nl-NL" dirty="0">
                <a:solidFill>
                  <a:schemeClr val="bg1">
                    <a:lumMod val="65000"/>
                  </a:schemeClr>
                </a:solidFill>
              </a:rPr>
              <a:t> Programming</a:t>
            </a:r>
          </a:p>
          <a:p>
            <a:r>
              <a:rPr lang="nl-NL" dirty="0" err="1">
                <a:solidFill>
                  <a:schemeClr val="bg1">
                    <a:lumMod val="65000"/>
                  </a:schemeClr>
                </a:solidFill>
              </a:rPr>
              <a:t>Differentiable</a:t>
            </a:r>
            <a:r>
              <a:rPr lang="nl-NL" dirty="0">
                <a:solidFill>
                  <a:schemeClr val="bg1">
                    <a:lumMod val="65000"/>
                  </a:schemeClr>
                </a:solidFill>
              </a:rPr>
              <a:t> </a:t>
            </a:r>
            <a:r>
              <a:rPr lang="nl-NL" dirty="0" smtClean="0">
                <a:solidFill>
                  <a:schemeClr val="bg1">
                    <a:lumMod val="65000"/>
                  </a:schemeClr>
                </a:solidFill>
              </a:rPr>
              <a:t>Programming</a:t>
            </a:r>
            <a:endParaRPr lang="nl-NL" dirty="0">
              <a:solidFill>
                <a:schemeClr val="bg1">
                  <a:lumMod val="65000"/>
                </a:schemeClr>
              </a:solidFill>
            </a:endParaRPr>
          </a:p>
        </p:txBody>
      </p:sp>
    </p:spTree>
    <p:extLst>
      <p:ext uri="{BB962C8B-B14F-4D97-AF65-F5344CB8AC3E}">
        <p14:creationId xmlns:p14="http://schemas.microsoft.com/office/powerpoint/2010/main" val="4232814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74639"/>
            <a:ext cx="8640960" cy="1143000"/>
          </a:xfrm>
        </p:spPr>
        <p:txBody>
          <a:bodyPr>
            <a:normAutofit/>
          </a:bodyPr>
          <a:lstStyle/>
          <a:p>
            <a:r>
              <a:rPr lang="nl-NL" dirty="0"/>
              <a:t>Wat zijn </a:t>
            </a:r>
            <a:r>
              <a:rPr lang="nl-NL" dirty="0" smtClean="0"/>
              <a:t>programmeer paradigma’s?</a:t>
            </a:r>
            <a:endParaRPr lang="nl-NL" dirty="0"/>
          </a:p>
        </p:txBody>
      </p:sp>
      <p:sp>
        <p:nvSpPr>
          <p:cNvPr id="5" name="Tijdelijke aanduiding voor inhoud 4"/>
          <p:cNvSpPr>
            <a:spLocks noGrp="1"/>
          </p:cNvSpPr>
          <p:nvPr>
            <p:ph idx="1"/>
          </p:nvPr>
        </p:nvSpPr>
        <p:spPr>
          <a:xfrm>
            <a:off x="457200" y="1600201"/>
            <a:ext cx="8686800" cy="4525963"/>
          </a:xfrm>
        </p:spPr>
        <p:txBody>
          <a:bodyPr/>
          <a:lstStyle/>
          <a:p>
            <a:r>
              <a:rPr lang="nl-NL" dirty="0" err="1">
                <a:solidFill>
                  <a:schemeClr val="bg1">
                    <a:lumMod val="65000"/>
                  </a:schemeClr>
                </a:solidFill>
              </a:rPr>
              <a:t>Procedural</a:t>
            </a:r>
            <a:r>
              <a:rPr lang="nl-NL" dirty="0">
                <a:solidFill>
                  <a:schemeClr val="bg1">
                    <a:lumMod val="65000"/>
                  </a:schemeClr>
                </a:solidFill>
              </a:rPr>
              <a:t> Programming</a:t>
            </a:r>
          </a:p>
          <a:p>
            <a:r>
              <a:rPr lang="nl-NL" dirty="0"/>
              <a:t>Object </a:t>
            </a:r>
            <a:r>
              <a:rPr lang="nl-NL" dirty="0" err="1"/>
              <a:t>Oriented</a:t>
            </a:r>
            <a:r>
              <a:rPr lang="nl-NL" dirty="0"/>
              <a:t> </a:t>
            </a:r>
            <a:r>
              <a:rPr lang="nl-NL" dirty="0" smtClean="0"/>
              <a:t>Programming</a:t>
            </a:r>
          </a:p>
          <a:p>
            <a:pPr lvl="1"/>
            <a:r>
              <a:rPr lang="nl-NL" dirty="0"/>
              <a:t>Focus onderverdelen van je programma in objecten</a:t>
            </a:r>
          </a:p>
          <a:p>
            <a:pPr lvl="1"/>
            <a:r>
              <a:rPr lang="nl-NL" dirty="0"/>
              <a:t>Gebruikt in </a:t>
            </a:r>
            <a:r>
              <a:rPr lang="nl-NL" dirty="0" err="1"/>
              <a:t>data-systemen</a:t>
            </a:r>
            <a:r>
              <a:rPr lang="nl-NL" dirty="0"/>
              <a:t>, games en apps met </a:t>
            </a:r>
            <a:r>
              <a:rPr lang="nl-NL" dirty="0" err="1"/>
              <a:t>GUIs</a:t>
            </a:r>
            <a:endParaRPr lang="nl-NL" dirty="0"/>
          </a:p>
          <a:p>
            <a:pPr lvl="1"/>
            <a:r>
              <a:rPr lang="nl-NL" dirty="0"/>
              <a:t>Voorbeeld: </a:t>
            </a:r>
            <a:r>
              <a:rPr lang="nl-NL" dirty="0" smtClean="0"/>
              <a:t>Pacman</a:t>
            </a:r>
            <a:endParaRPr lang="nl-NL" dirty="0"/>
          </a:p>
          <a:p>
            <a:r>
              <a:rPr lang="nl-NL" dirty="0" err="1">
                <a:solidFill>
                  <a:schemeClr val="bg1">
                    <a:lumMod val="65000"/>
                  </a:schemeClr>
                </a:solidFill>
              </a:rPr>
              <a:t>Functional</a:t>
            </a:r>
            <a:r>
              <a:rPr lang="nl-NL" dirty="0">
                <a:solidFill>
                  <a:schemeClr val="bg1">
                    <a:lumMod val="65000"/>
                  </a:schemeClr>
                </a:solidFill>
              </a:rPr>
              <a:t> Programming</a:t>
            </a:r>
          </a:p>
          <a:p>
            <a:r>
              <a:rPr lang="nl-NL" dirty="0" err="1">
                <a:solidFill>
                  <a:schemeClr val="bg1">
                    <a:lumMod val="65000"/>
                  </a:schemeClr>
                </a:solidFill>
              </a:rPr>
              <a:t>Reactive</a:t>
            </a:r>
            <a:r>
              <a:rPr lang="nl-NL" dirty="0">
                <a:solidFill>
                  <a:schemeClr val="bg1">
                    <a:lumMod val="65000"/>
                  </a:schemeClr>
                </a:solidFill>
              </a:rPr>
              <a:t> Programming</a:t>
            </a:r>
          </a:p>
          <a:p>
            <a:r>
              <a:rPr lang="nl-NL" dirty="0" err="1">
                <a:solidFill>
                  <a:schemeClr val="bg1">
                    <a:lumMod val="65000"/>
                  </a:schemeClr>
                </a:solidFill>
              </a:rPr>
              <a:t>Differentiable</a:t>
            </a:r>
            <a:r>
              <a:rPr lang="nl-NL" dirty="0">
                <a:solidFill>
                  <a:schemeClr val="bg1">
                    <a:lumMod val="65000"/>
                  </a:schemeClr>
                </a:solidFill>
              </a:rPr>
              <a:t> </a:t>
            </a:r>
            <a:r>
              <a:rPr lang="nl-NL" dirty="0" smtClean="0">
                <a:solidFill>
                  <a:schemeClr val="bg1">
                    <a:lumMod val="65000"/>
                  </a:schemeClr>
                </a:solidFill>
              </a:rPr>
              <a:t>Programming</a:t>
            </a:r>
            <a:endParaRPr lang="nl-NL" dirty="0">
              <a:solidFill>
                <a:schemeClr val="bg1">
                  <a:lumMod val="65000"/>
                </a:schemeClr>
              </a:solidFill>
            </a:endParaRPr>
          </a:p>
        </p:txBody>
      </p:sp>
    </p:spTree>
    <p:extLst>
      <p:ext uri="{BB962C8B-B14F-4D97-AF65-F5344CB8AC3E}">
        <p14:creationId xmlns:p14="http://schemas.microsoft.com/office/powerpoint/2010/main" val="37160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74639"/>
            <a:ext cx="8640960" cy="1143000"/>
          </a:xfrm>
        </p:spPr>
        <p:txBody>
          <a:bodyPr>
            <a:normAutofit/>
          </a:bodyPr>
          <a:lstStyle/>
          <a:p>
            <a:r>
              <a:rPr lang="nl-NL" dirty="0"/>
              <a:t>Wat zijn </a:t>
            </a:r>
            <a:r>
              <a:rPr lang="nl-NL" dirty="0" smtClean="0"/>
              <a:t>programmeer paradigma’s?</a:t>
            </a:r>
            <a:endParaRPr lang="nl-NL" dirty="0"/>
          </a:p>
        </p:txBody>
      </p:sp>
      <p:sp>
        <p:nvSpPr>
          <p:cNvPr id="5" name="Tijdelijke aanduiding voor inhoud 4"/>
          <p:cNvSpPr>
            <a:spLocks noGrp="1"/>
          </p:cNvSpPr>
          <p:nvPr>
            <p:ph idx="1"/>
          </p:nvPr>
        </p:nvSpPr>
        <p:spPr>
          <a:xfrm>
            <a:off x="457200" y="1600201"/>
            <a:ext cx="8686800" cy="4525963"/>
          </a:xfrm>
        </p:spPr>
        <p:txBody>
          <a:bodyPr/>
          <a:lstStyle/>
          <a:p>
            <a:r>
              <a:rPr lang="nl-NL" dirty="0" err="1">
                <a:solidFill>
                  <a:schemeClr val="bg1">
                    <a:lumMod val="65000"/>
                  </a:schemeClr>
                </a:solidFill>
              </a:rPr>
              <a:t>Procedural</a:t>
            </a:r>
            <a:r>
              <a:rPr lang="nl-NL" dirty="0">
                <a:solidFill>
                  <a:schemeClr val="bg1">
                    <a:lumMod val="65000"/>
                  </a:schemeClr>
                </a:solidFill>
              </a:rPr>
              <a:t> Programming</a:t>
            </a:r>
          </a:p>
          <a:p>
            <a:r>
              <a:rPr lang="nl-NL" dirty="0"/>
              <a:t>Object </a:t>
            </a:r>
            <a:r>
              <a:rPr lang="nl-NL" dirty="0" err="1"/>
              <a:t>Oriented</a:t>
            </a:r>
            <a:r>
              <a:rPr lang="nl-NL" dirty="0"/>
              <a:t> </a:t>
            </a:r>
            <a:r>
              <a:rPr lang="nl-NL" dirty="0" smtClean="0"/>
              <a:t>Programming</a:t>
            </a:r>
          </a:p>
          <a:p>
            <a:pPr lvl="1"/>
            <a:r>
              <a:rPr lang="nl-NL" dirty="0"/>
              <a:t>Focus onderverdelen van je programma in objecten</a:t>
            </a:r>
          </a:p>
          <a:p>
            <a:pPr lvl="1"/>
            <a:r>
              <a:rPr lang="nl-NL" dirty="0"/>
              <a:t>Gebruikt in </a:t>
            </a:r>
            <a:r>
              <a:rPr lang="nl-NL" dirty="0" err="1"/>
              <a:t>data-systemen</a:t>
            </a:r>
            <a:r>
              <a:rPr lang="nl-NL" dirty="0"/>
              <a:t>, games en apps met </a:t>
            </a:r>
            <a:r>
              <a:rPr lang="nl-NL" dirty="0" err="1"/>
              <a:t>GUIs</a:t>
            </a:r>
            <a:endParaRPr lang="nl-NL" dirty="0"/>
          </a:p>
          <a:p>
            <a:pPr lvl="1"/>
            <a:r>
              <a:rPr lang="nl-NL" dirty="0"/>
              <a:t>Voorbeeld: </a:t>
            </a:r>
            <a:r>
              <a:rPr lang="nl-NL" dirty="0" smtClean="0"/>
              <a:t>Pacman</a:t>
            </a:r>
            <a:endParaRPr lang="nl-NL" dirty="0"/>
          </a:p>
          <a:p>
            <a:r>
              <a:rPr lang="nl-NL" dirty="0" err="1">
                <a:solidFill>
                  <a:schemeClr val="bg1">
                    <a:lumMod val="65000"/>
                  </a:schemeClr>
                </a:solidFill>
              </a:rPr>
              <a:t>Functional</a:t>
            </a:r>
            <a:r>
              <a:rPr lang="nl-NL" dirty="0">
                <a:solidFill>
                  <a:schemeClr val="bg1">
                    <a:lumMod val="65000"/>
                  </a:schemeClr>
                </a:solidFill>
              </a:rPr>
              <a:t> Programming</a:t>
            </a:r>
          </a:p>
          <a:p>
            <a:r>
              <a:rPr lang="nl-NL" dirty="0" err="1">
                <a:solidFill>
                  <a:schemeClr val="bg1">
                    <a:lumMod val="65000"/>
                  </a:schemeClr>
                </a:solidFill>
              </a:rPr>
              <a:t>Reactive</a:t>
            </a:r>
            <a:r>
              <a:rPr lang="nl-NL" dirty="0">
                <a:solidFill>
                  <a:schemeClr val="bg1">
                    <a:lumMod val="65000"/>
                  </a:schemeClr>
                </a:solidFill>
              </a:rPr>
              <a:t> Programming</a:t>
            </a:r>
          </a:p>
          <a:p>
            <a:r>
              <a:rPr lang="nl-NL" dirty="0" err="1">
                <a:solidFill>
                  <a:schemeClr val="bg1">
                    <a:lumMod val="65000"/>
                  </a:schemeClr>
                </a:solidFill>
              </a:rPr>
              <a:t>Differentiable</a:t>
            </a:r>
            <a:r>
              <a:rPr lang="nl-NL" dirty="0">
                <a:solidFill>
                  <a:schemeClr val="bg1">
                    <a:lumMod val="65000"/>
                  </a:schemeClr>
                </a:solidFill>
              </a:rPr>
              <a:t> </a:t>
            </a:r>
            <a:r>
              <a:rPr lang="nl-NL" dirty="0" smtClean="0">
                <a:solidFill>
                  <a:schemeClr val="bg1">
                    <a:lumMod val="65000"/>
                  </a:schemeClr>
                </a:solidFill>
              </a:rPr>
              <a:t>Programming</a:t>
            </a:r>
            <a:endParaRPr lang="nl-NL" dirty="0">
              <a:solidFill>
                <a:schemeClr val="bg1">
                  <a:lumMod val="65000"/>
                </a:schemeClr>
              </a:solidFill>
            </a:endParaRPr>
          </a:p>
        </p:txBody>
      </p:sp>
      <p:sp>
        <p:nvSpPr>
          <p:cNvPr id="3" name="Rechthoek 2"/>
          <p:cNvSpPr/>
          <p:nvPr/>
        </p:nvSpPr>
        <p:spPr>
          <a:xfrm>
            <a:off x="0" y="0"/>
            <a:ext cx="9144000" cy="6858000"/>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26" name="Picture 2" descr="https://miro.medium.com/v2/resize:fit:1400/1*hCdywjP_Sg1zTyc_BbbpS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9" y="1268762"/>
            <a:ext cx="6912767" cy="4320479"/>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p:cNvSpPr txBox="1"/>
          <p:nvPr/>
        </p:nvSpPr>
        <p:spPr>
          <a:xfrm>
            <a:off x="4186533" y="3028889"/>
            <a:ext cx="720080" cy="400110"/>
          </a:xfrm>
          <a:prstGeom prst="rect">
            <a:avLst/>
          </a:prstGeom>
          <a:solidFill>
            <a:schemeClr val="bg1">
              <a:alpha val="90000"/>
            </a:schemeClr>
          </a:solidFill>
          <a:ln w="25400">
            <a:solidFill>
              <a:schemeClr val="tx1"/>
            </a:solidFill>
          </a:ln>
        </p:spPr>
        <p:txBody>
          <a:bodyPr wrap="square" rtlCol="0">
            <a:spAutoFit/>
          </a:bodyPr>
          <a:lstStyle/>
          <a:p>
            <a:pPr algn="ctr"/>
            <a:r>
              <a:rPr lang="nl-NL" sz="2000" b="1" dirty="0" smtClean="0"/>
              <a:t>Bord</a:t>
            </a:r>
            <a:endParaRPr lang="nl-NL" sz="2000" b="1" dirty="0"/>
          </a:p>
        </p:txBody>
      </p:sp>
      <p:sp>
        <p:nvSpPr>
          <p:cNvPr id="11" name="Tekstvak 10"/>
          <p:cNvSpPr txBox="1"/>
          <p:nvPr/>
        </p:nvSpPr>
        <p:spPr>
          <a:xfrm>
            <a:off x="683568" y="3044533"/>
            <a:ext cx="1071736" cy="400110"/>
          </a:xfrm>
          <a:prstGeom prst="rect">
            <a:avLst/>
          </a:prstGeom>
          <a:solidFill>
            <a:schemeClr val="bg1">
              <a:alpha val="90000"/>
            </a:schemeClr>
          </a:solidFill>
          <a:ln w="25400">
            <a:solidFill>
              <a:schemeClr val="tx1"/>
            </a:solidFill>
          </a:ln>
        </p:spPr>
        <p:txBody>
          <a:bodyPr wrap="square" rtlCol="0">
            <a:spAutoFit/>
          </a:bodyPr>
          <a:lstStyle/>
          <a:p>
            <a:pPr algn="ctr"/>
            <a:r>
              <a:rPr lang="nl-NL" sz="2000" b="1" dirty="0" smtClean="0"/>
              <a:t>Pacman</a:t>
            </a:r>
            <a:endParaRPr lang="nl-NL" sz="2000" b="1" dirty="0"/>
          </a:p>
        </p:txBody>
      </p:sp>
      <p:sp>
        <p:nvSpPr>
          <p:cNvPr id="12" name="Tekstvak 11"/>
          <p:cNvSpPr txBox="1"/>
          <p:nvPr/>
        </p:nvSpPr>
        <p:spPr>
          <a:xfrm>
            <a:off x="1619672" y="4382499"/>
            <a:ext cx="847328" cy="400110"/>
          </a:xfrm>
          <a:prstGeom prst="rect">
            <a:avLst/>
          </a:prstGeom>
          <a:solidFill>
            <a:schemeClr val="bg1">
              <a:alpha val="90000"/>
            </a:schemeClr>
          </a:solidFill>
          <a:ln w="25400">
            <a:solidFill>
              <a:schemeClr val="tx1"/>
            </a:solidFill>
          </a:ln>
        </p:spPr>
        <p:txBody>
          <a:bodyPr wrap="square" rtlCol="0">
            <a:spAutoFit/>
          </a:bodyPr>
          <a:lstStyle/>
          <a:p>
            <a:pPr algn="ctr"/>
            <a:r>
              <a:rPr lang="nl-NL" sz="2000" b="1" dirty="0" smtClean="0"/>
              <a:t>Spook</a:t>
            </a:r>
            <a:endParaRPr lang="nl-NL" sz="2000" b="1" dirty="0"/>
          </a:p>
        </p:txBody>
      </p:sp>
      <p:sp>
        <p:nvSpPr>
          <p:cNvPr id="15" name="Tekstvak 14"/>
          <p:cNvSpPr txBox="1"/>
          <p:nvPr/>
        </p:nvSpPr>
        <p:spPr>
          <a:xfrm>
            <a:off x="3567803" y="4365104"/>
            <a:ext cx="982960" cy="400110"/>
          </a:xfrm>
          <a:prstGeom prst="rect">
            <a:avLst/>
          </a:prstGeom>
          <a:solidFill>
            <a:schemeClr val="bg1">
              <a:alpha val="90000"/>
            </a:schemeClr>
          </a:solidFill>
          <a:ln w="25400">
            <a:solidFill>
              <a:schemeClr val="tx1"/>
            </a:solidFill>
          </a:ln>
        </p:spPr>
        <p:txBody>
          <a:bodyPr wrap="square" rtlCol="0">
            <a:spAutoFit/>
          </a:bodyPr>
          <a:lstStyle/>
          <a:p>
            <a:pPr algn="ctr"/>
            <a:r>
              <a:rPr lang="nl-NL" sz="2000" b="1" dirty="0" smtClean="0"/>
              <a:t>Punten</a:t>
            </a:r>
            <a:endParaRPr lang="nl-NL" sz="2000" b="1" dirty="0"/>
          </a:p>
        </p:txBody>
      </p:sp>
      <p:sp>
        <p:nvSpPr>
          <p:cNvPr id="16" name="Tekstvak 15"/>
          <p:cNvSpPr txBox="1"/>
          <p:nvPr/>
        </p:nvSpPr>
        <p:spPr>
          <a:xfrm>
            <a:off x="3923928" y="1988840"/>
            <a:ext cx="982960" cy="400110"/>
          </a:xfrm>
          <a:prstGeom prst="rect">
            <a:avLst/>
          </a:prstGeom>
          <a:solidFill>
            <a:schemeClr val="bg1">
              <a:alpha val="90000"/>
            </a:schemeClr>
          </a:solidFill>
          <a:ln w="25400">
            <a:solidFill>
              <a:schemeClr val="tx1"/>
            </a:solidFill>
          </a:ln>
        </p:spPr>
        <p:txBody>
          <a:bodyPr wrap="square" rtlCol="0">
            <a:spAutoFit/>
          </a:bodyPr>
          <a:lstStyle/>
          <a:p>
            <a:pPr algn="ctr"/>
            <a:r>
              <a:rPr lang="nl-NL" sz="2000" b="1" dirty="0" smtClean="0"/>
              <a:t>Positie</a:t>
            </a:r>
            <a:endParaRPr lang="nl-NL" sz="2000" b="1" dirty="0"/>
          </a:p>
        </p:txBody>
      </p:sp>
      <p:sp>
        <p:nvSpPr>
          <p:cNvPr id="17" name="Tekstvak 16"/>
          <p:cNvSpPr txBox="1"/>
          <p:nvPr/>
        </p:nvSpPr>
        <p:spPr>
          <a:xfrm>
            <a:off x="3111661" y="5085184"/>
            <a:ext cx="982960" cy="400110"/>
          </a:xfrm>
          <a:prstGeom prst="rect">
            <a:avLst/>
          </a:prstGeom>
          <a:solidFill>
            <a:schemeClr val="bg1">
              <a:alpha val="90000"/>
            </a:schemeClr>
          </a:solidFill>
          <a:ln w="25400">
            <a:solidFill>
              <a:schemeClr val="tx1"/>
            </a:solidFill>
          </a:ln>
        </p:spPr>
        <p:txBody>
          <a:bodyPr wrap="square" rtlCol="0">
            <a:spAutoFit/>
          </a:bodyPr>
          <a:lstStyle/>
          <a:p>
            <a:pPr algn="ctr"/>
            <a:r>
              <a:rPr lang="nl-NL" sz="2000" b="1" dirty="0" smtClean="0"/>
              <a:t>Score</a:t>
            </a:r>
            <a:endParaRPr lang="nl-NL" sz="2000" b="1" dirty="0"/>
          </a:p>
        </p:txBody>
      </p:sp>
      <p:sp>
        <p:nvSpPr>
          <p:cNvPr id="18" name="Tekstvak 17"/>
          <p:cNvSpPr txBox="1"/>
          <p:nvPr/>
        </p:nvSpPr>
        <p:spPr>
          <a:xfrm>
            <a:off x="5940152" y="5037529"/>
            <a:ext cx="864096" cy="400110"/>
          </a:xfrm>
          <a:prstGeom prst="rect">
            <a:avLst/>
          </a:prstGeom>
          <a:solidFill>
            <a:schemeClr val="bg1">
              <a:alpha val="90000"/>
            </a:schemeClr>
          </a:solidFill>
          <a:ln w="25400">
            <a:solidFill>
              <a:schemeClr val="tx1"/>
            </a:solidFill>
          </a:ln>
        </p:spPr>
        <p:txBody>
          <a:bodyPr wrap="square" rtlCol="0">
            <a:spAutoFit/>
          </a:bodyPr>
          <a:lstStyle/>
          <a:p>
            <a:pPr algn="ctr"/>
            <a:r>
              <a:rPr lang="nl-NL" sz="2000" b="1" dirty="0" smtClean="0"/>
              <a:t>Muur</a:t>
            </a:r>
            <a:endParaRPr lang="nl-NL" sz="2000" b="1" dirty="0"/>
          </a:p>
        </p:txBody>
      </p:sp>
    </p:spTree>
    <p:extLst>
      <p:ext uri="{BB962C8B-B14F-4D97-AF65-F5344CB8AC3E}">
        <p14:creationId xmlns:p14="http://schemas.microsoft.com/office/powerpoint/2010/main" val="3543058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74639"/>
            <a:ext cx="8640960" cy="1143000"/>
          </a:xfrm>
        </p:spPr>
        <p:txBody>
          <a:bodyPr>
            <a:normAutofit/>
          </a:bodyPr>
          <a:lstStyle/>
          <a:p>
            <a:r>
              <a:rPr lang="nl-NL" dirty="0"/>
              <a:t>Wat zijn </a:t>
            </a:r>
            <a:r>
              <a:rPr lang="nl-NL" dirty="0" smtClean="0"/>
              <a:t>programmeer paradigma’s?</a:t>
            </a:r>
            <a:endParaRPr lang="nl-NL" dirty="0"/>
          </a:p>
        </p:txBody>
      </p:sp>
      <p:sp>
        <p:nvSpPr>
          <p:cNvPr id="5" name="Tijdelijke aanduiding voor inhoud 4"/>
          <p:cNvSpPr>
            <a:spLocks noGrp="1"/>
          </p:cNvSpPr>
          <p:nvPr>
            <p:ph idx="1"/>
          </p:nvPr>
        </p:nvSpPr>
        <p:spPr>
          <a:xfrm>
            <a:off x="457200" y="1600201"/>
            <a:ext cx="8686800" cy="4525963"/>
          </a:xfrm>
        </p:spPr>
        <p:txBody>
          <a:bodyPr>
            <a:noAutofit/>
          </a:bodyPr>
          <a:lstStyle/>
          <a:p>
            <a:r>
              <a:rPr lang="nl-NL" dirty="0" err="1">
                <a:solidFill>
                  <a:schemeClr val="bg1">
                    <a:lumMod val="65000"/>
                  </a:schemeClr>
                </a:solidFill>
              </a:rPr>
              <a:t>Procedural</a:t>
            </a:r>
            <a:r>
              <a:rPr lang="nl-NL" dirty="0">
                <a:solidFill>
                  <a:schemeClr val="bg1">
                    <a:lumMod val="65000"/>
                  </a:schemeClr>
                </a:solidFill>
              </a:rPr>
              <a:t> Programming</a:t>
            </a:r>
          </a:p>
          <a:p>
            <a:r>
              <a:rPr lang="nl-NL" dirty="0">
                <a:solidFill>
                  <a:schemeClr val="bg1">
                    <a:lumMod val="65000"/>
                  </a:schemeClr>
                </a:solidFill>
              </a:rPr>
              <a:t>Object </a:t>
            </a:r>
            <a:r>
              <a:rPr lang="nl-NL" dirty="0" err="1">
                <a:solidFill>
                  <a:schemeClr val="bg1">
                    <a:lumMod val="65000"/>
                  </a:schemeClr>
                </a:solidFill>
              </a:rPr>
              <a:t>Oriented</a:t>
            </a:r>
            <a:r>
              <a:rPr lang="nl-NL" dirty="0">
                <a:solidFill>
                  <a:schemeClr val="bg1">
                    <a:lumMod val="65000"/>
                  </a:schemeClr>
                </a:solidFill>
              </a:rPr>
              <a:t> Programming</a:t>
            </a:r>
          </a:p>
          <a:p>
            <a:r>
              <a:rPr lang="nl-NL" dirty="0" err="1"/>
              <a:t>Functional</a:t>
            </a:r>
            <a:r>
              <a:rPr lang="nl-NL" dirty="0"/>
              <a:t> </a:t>
            </a:r>
            <a:r>
              <a:rPr lang="nl-NL" dirty="0" smtClean="0"/>
              <a:t>Programming</a:t>
            </a:r>
          </a:p>
          <a:p>
            <a:pPr lvl="1"/>
            <a:r>
              <a:rPr lang="nl-NL" dirty="0" smtClean="0"/>
              <a:t>Verdeelt je code in functies</a:t>
            </a:r>
          </a:p>
          <a:p>
            <a:pPr lvl="1"/>
            <a:r>
              <a:rPr lang="nl-NL" dirty="0" smtClean="0"/>
              <a:t>Modulair maken door </a:t>
            </a:r>
            <a:r>
              <a:rPr lang="nl-NL" i="1" dirty="0" smtClean="0"/>
              <a:t>functie compositie</a:t>
            </a:r>
          </a:p>
          <a:p>
            <a:pPr lvl="1"/>
            <a:r>
              <a:rPr lang="nl-NL" dirty="0"/>
              <a:t>Goed testbare code </a:t>
            </a:r>
            <a:r>
              <a:rPr lang="nl-NL" dirty="0">
                <a:sym typeface="Wingdings" panose="05000000000000000000" pitchFamily="2" charset="2"/>
              </a:rPr>
              <a:t> minder gevoelig voor bugs</a:t>
            </a:r>
            <a:endParaRPr lang="nl-NL" dirty="0" smtClean="0"/>
          </a:p>
          <a:p>
            <a:pPr lvl="1"/>
            <a:r>
              <a:rPr lang="nl-NL" dirty="0" smtClean="0"/>
              <a:t>Parallel draaien van taken</a:t>
            </a:r>
            <a:endParaRPr lang="nl-NL" dirty="0"/>
          </a:p>
          <a:p>
            <a:r>
              <a:rPr lang="nl-NL" dirty="0" err="1">
                <a:solidFill>
                  <a:schemeClr val="bg1">
                    <a:lumMod val="65000"/>
                  </a:schemeClr>
                </a:solidFill>
              </a:rPr>
              <a:t>Reactive</a:t>
            </a:r>
            <a:r>
              <a:rPr lang="nl-NL" dirty="0">
                <a:solidFill>
                  <a:schemeClr val="bg1">
                    <a:lumMod val="65000"/>
                  </a:schemeClr>
                </a:solidFill>
              </a:rPr>
              <a:t> Programming</a:t>
            </a:r>
          </a:p>
          <a:p>
            <a:r>
              <a:rPr lang="nl-NL" dirty="0" err="1">
                <a:solidFill>
                  <a:schemeClr val="bg1">
                    <a:lumMod val="65000"/>
                  </a:schemeClr>
                </a:solidFill>
              </a:rPr>
              <a:t>Differentiable</a:t>
            </a:r>
            <a:r>
              <a:rPr lang="nl-NL" dirty="0">
                <a:solidFill>
                  <a:schemeClr val="bg1">
                    <a:lumMod val="65000"/>
                  </a:schemeClr>
                </a:solidFill>
              </a:rPr>
              <a:t> </a:t>
            </a:r>
            <a:r>
              <a:rPr lang="nl-NL" dirty="0" smtClean="0">
                <a:solidFill>
                  <a:schemeClr val="bg1">
                    <a:lumMod val="65000"/>
                  </a:schemeClr>
                </a:solidFill>
              </a:rPr>
              <a:t>Programming</a:t>
            </a:r>
            <a:endParaRPr lang="nl-NL" dirty="0">
              <a:solidFill>
                <a:schemeClr val="bg1">
                  <a:lumMod val="65000"/>
                </a:schemeClr>
              </a:solidFill>
            </a:endParaRPr>
          </a:p>
        </p:txBody>
      </p:sp>
      <p:pic>
        <p:nvPicPr>
          <p:cNvPr id="2050" name="Picture 2" descr="https://encrypted-tbn0.gstatic.com/images?q=tbn:ANd9GcQXJCLZfdNs4W8zPWCeFVmtE5Zu1wKBHYBUEae6m53gLDdDJOkAD0m1rNZwBrVb1QU91-E&amp;usqp=CAU"/>
          <p:cNvPicPr>
            <a:picLocks noChangeAspect="1" noChangeArrowheads="1"/>
          </p:cNvPicPr>
          <p:nvPr/>
        </p:nvPicPr>
        <p:blipFill rotWithShape="1">
          <a:blip r:embed="rId3">
            <a:extLst>
              <a:ext uri="{28A0092B-C50C-407E-A947-70E740481C1C}">
                <a14:useLocalDpi xmlns:a14="http://schemas.microsoft.com/office/drawing/2010/main" val="0"/>
              </a:ext>
            </a:extLst>
          </a:blip>
          <a:srcRect b="66111"/>
          <a:stretch/>
        </p:blipFill>
        <p:spPr bwMode="auto">
          <a:xfrm>
            <a:off x="5292080" y="2996953"/>
            <a:ext cx="3852206" cy="95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895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74639"/>
            <a:ext cx="8640960" cy="1143000"/>
          </a:xfrm>
        </p:spPr>
        <p:txBody>
          <a:bodyPr>
            <a:normAutofit/>
          </a:bodyPr>
          <a:lstStyle/>
          <a:p>
            <a:r>
              <a:rPr lang="nl-NL" dirty="0"/>
              <a:t>Wat zijn </a:t>
            </a:r>
            <a:r>
              <a:rPr lang="nl-NL" dirty="0" smtClean="0"/>
              <a:t>programmeer paradigma’s?</a:t>
            </a:r>
            <a:endParaRPr lang="nl-NL" dirty="0"/>
          </a:p>
        </p:txBody>
      </p:sp>
      <p:sp>
        <p:nvSpPr>
          <p:cNvPr id="5" name="Tijdelijke aanduiding voor inhoud 4"/>
          <p:cNvSpPr>
            <a:spLocks noGrp="1"/>
          </p:cNvSpPr>
          <p:nvPr>
            <p:ph idx="1"/>
          </p:nvPr>
        </p:nvSpPr>
        <p:spPr>
          <a:xfrm>
            <a:off x="457200" y="1600201"/>
            <a:ext cx="8686800" cy="4525963"/>
          </a:xfrm>
        </p:spPr>
        <p:txBody>
          <a:bodyPr/>
          <a:lstStyle/>
          <a:p>
            <a:r>
              <a:rPr lang="nl-NL" dirty="0" err="1">
                <a:solidFill>
                  <a:schemeClr val="bg1">
                    <a:lumMod val="65000"/>
                  </a:schemeClr>
                </a:solidFill>
              </a:rPr>
              <a:t>Procedural</a:t>
            </a:r>
            <a:r>
              <a:rPr lang="nl-NL" dirty="0">
                <a:solidFill>
                  <a:schemeClr val="bg1">
                    <a:lumMod val="65000"/>
                  </a:schemeClr>
                </a:solidFill>
              </a:rPr>
              <a:t> Programming</a:t>
            </a:r>
          </a:p>
          <a:p>
            <a:r>
              <a:rPr lang="nl-NL" dirty="0">
                <a:solidFill>
                  <a:schemeClr val="bg1">
                    <a:lumMod val="65000"/>
                  </a:schemeClr>
                </a:solidFill>
              </a:rPr>
              <a:t>Object </a:t>
            </a:r>
            <a:r>
              <a:rPr lang="nl-NL" dirty="0" err="1">
                <a:solidFill>
                  <a:schemeClr val="bg1">
                    <a:lumMod val="65000"/>
                  </a:schemeClr>
                </a:solidFill>
              </a:rPr>
              <a:t>Oriented</a:t>
            </a:r>
            <a:r>
              <a:rPr lang="nl-NL" dirty="0">
                <a:solidFill>
                  <a:schemeClr val="bg1">
                    <a:lumMod val="65000"/>
                  </a:schemeClr>
                </a:solidFill>
              </a:rPr>
              <a:t> Programming</a:t>
            </a:r>
          </a:p>
          <a:p>
            <a:r>
              <a:rPr lang="nl-NL" dirty="0" err="1">
                <a:solidFill>
                  <a:schemeClr val="bg1">
                    <a:lumMod val="65000"/>
                  </a:schemeClr>
                </a:solidFill>
              </a:rPr>
              <a:t>Functional</a:t>
            </a:r>
            <a:r>
              <a:rPr lang="nl-NL" dirty="0">
                <a:solidFill>
                  <a:schemeClr val="bg1">
                    <a:lumMod val="65000"/>
                  </a:schemeClr>
                </a:solidFill>
              </a:rPr>
              <a:t> Programming</a:t>
            </a:r>
          </a:p>
          <a:p>
            <a:r>
              <a:rPr lang="nl-NL" dirty="0" err="1"/>
              <a:t>Reactive</a:t>
            </a:r>
            <a:r>
              <a:rPr lang="nl-NL" dirty="0"/>
              <a:t> </a:t>
            </a:r>
            <a:r>
              <a:rPr lang="nl-NL" dirty="0" smtClean="0"/>
              <a:t>Programming</a:t>
            </a:r>
          </a:p>
          <a:p>
            <a:pPr lvl="1"/>
            <a:r>
              <a:rPr lang="nl-NL" dirty="0" smtClean="0"/>
              <a:t>Reageert op events en voert dan iets uit</a:t>
            </a:r>
          </a:p>
          <a:p>
            <a:pPr lvl="1"/>
            <a:r>
              <a:rPr lang="nl-NL" dirty="0" smtClean="0"/>
              <a:t>Veel gebruikt in </a:t>
            </a:r>
            <a:r>
              <a:rPr lang="nl-NL" dirty="0" err="1" smtClean="0"/>
              <a:t>frontends</a:t>
            </a:r>
            <a:r>
              <a:rPr lang="nl-NL" dirty="0" smtClean="0"/>
              <a:t> en real-time systemen</a:t>
            </a:r>
          </a:p>
          <a:p>
            <a:pPr lvl="1"/>
            <a:r>
              <a:rPr lang="nl-NL" dirty="0" smtClean="0"/>
              <a:t>Voorbeelden: muisklik, touchscreen, sensor input</a:t>
            </a:r>
            <a:endParaRPr lang="nl-NL" dirty="0"/>
          </a:p>
          <a:p>
            <a:r>
              <a:rPr lang="nl-NL" dirty="0" err="1">
                <a:solidFill>
                  <a:schemeClr val="bg1">
                    <a:lumMod val="65000"/>
                  </a:schemeClr>
                </a:solidFill>
              </a:rPr>
              <a:t>Differentiable</a:t>
            </a:r>
            <a:r>
              <a:rPr lang="nl-NL" dirty="0">
                <a:solidFill>
                  <a:schemeClr val="bg1">
                    <a:lumMod val="65000"/>
                  </a:schemeClr>
                </a:solidFill>
              </a:rPr>
              <a:t> </a:t>
            </a:r>
            <a:r>
              <a:rPr lang="nl-NL" dirty="0" smtClean="0">
                <a:solidFill>
                  <a:schemeClr val="bg1">
                    <a:lumMod val="65000"/>
                  </a:schemeClr>
                </a:solidFill>
              </a:rPr>
              <a:t>Programming</a:t>
            </a:r>
            <a:endParaRPr lang="nl-NL" dirty="0">
              <a:solidFill>
                <a:schemeClr val="bg1">
                  <a:lumMod val="65000"/>
                </a:schemeClr>
              </a:solidFill>
            </a:endParaRPr>
          </a:p>
        </p:txBody>
      </p:sp>
    </p:spTree>
    <p:extLst>
      <p:ext uri="{BB962C8B-B14F-4D97-AF65-F5344CB8AC3E}">
        <p14:creationId xmlns:p14="http://schemas.microsoft.com/office/powerpoint/2010/main" val="646895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74639"/>
            <a:ext cx="8640960" cy="1143000"/>
          </a:xfrm>
        </p:spPr>
        <p:txBody>
          <a:bodyPr>
            <a:normAutofit/>
          </a:bodyPr>
          <a:lstStyle/>
          <a:p>
            <a:r>
              <a:rPr lang="nl-NL" dirty="0"/>
              <a:t>Wat zijn </a:t>
            </a:r>
            <a:r>
              <a:rPr lang="nl-NL" dirty="0" smtClean="0"/>
              <a:t>programmeer paradigma’s?</a:t>
            </a:r>
            <a:endParaRPr lang="nl-NL" dirty="0"/>
          </a:p>
        </p:txBody>
      </p:sp>
      <p:sp>
        <p:nvSpPr>
          <p:cNvPr id="5" name="Tijdelijke aanduiding voor inhoud 4"/>
          <p:cNvSpPr>
            <a:spLocks noGrp="1"/>
          </p:cNvSpPr>
          <p:nvPr>
            <p:ph idx="1"/>
          </p:nvPr>
        </p:nvSpPr>
        <p:spPr>
          <a:xfrm>
            <a:off x="457200" y="1600201"/>
            <a:ext cx="8686800" cy="4525963"/>
          </a:xfrm>
        </p:spPr>
        <p:txBody>
          <a:bodyPr/>
          <a:lstStyle/>
          <a:p>
            <a:r>
              <a:rPr lang="nl-NL" dirty="0" err="1">
                <a:solidFill>
                  <a:schemeClr val="bg1">
                    <a:lumMod val="65000"/>
                  </a:schemeClr>
                </a:solidFill>
              </a:rPr>
              <a:t>Procedural</a:t>
            </a:r>
            <a:r>
              <a:rPr lang="nl-NL" dirty="0">
                <a:solidFill>
                  <a:schemeClr val="bg1">
                    <a:lumMod val="65000"/>
                  </a:schemeClr>
                </a:solidFill>
              </a:rPr>
              <a:t> Programming</a:t>
            </a:r>
          </a:p>
          <a:p>
            <a:r>
              <a:rPr lang="nl-NL" dirty="0">
                <a:solidFill>
                  <a:schemeClr val="bg1">
                    <a:lumMod val="65000"/>
                  </a:schemeClr>
                </a:solidFill>
              </a:rPr>
              <a:t>Object </a:t>
            </a:r>
            <a:r>
              <a:rPr lang="nl-NL" dirty="0" err="1">
                <a:solidFill>
                  <a:schemeClr val="bg1">
                    <a:lumMod val="65000"/>
                  </a:schemeClr>
                </a:solidFill>
              </a:rPr>
              <a:t>Oriented</a:t>
            </a:r>
            <a:r>
              <a:rPr lang="nl-NL" dirty="0">
                <a:solidFill>
                  <a:schemeClr val="bg1">
                    <a:lumMod val="65000"/>
                  </a:schemeClr>
                </a:solidFill>
              </a:rPr>
              <a:t> Programming</a:t>
            </a:r>
          </a:p>
          <a:p>
            <a:r>
              <a:rPr lang="nl-NL" dirty="0" err="1">
                <a:solidFill>
                  <a:schemeClr val="bg1">
                    <a:lumMod val="65000"/>
                  </a:schemeClr>
                </a:solidFill>
              </a:rPr>
              <a:t>Functional</a:t>
            </a:r>
            <a:r>
              <a:rPr lang="nl-NL" dirty="0">
                <a:solidFill>
                  <a:schemeClr val="bg1">
                    <a:lumMod val="65000"/>
                  </a:schemeClr>
                </a:solidFill>
              </a:rPr>
              <a:t> Programming</a:t>
            </a:r>
          </a:p>
          <a:p>
            <a:r>
              <a:rPr lang="nl-NL" dirty="0" err="1">
                <a:solidFill>
                  <a:schemeClr val="bg1">
                    <a:lumMod val="65000"/>
                  </a:schemeClr>
                </a:solidFill>
              </a:rPr>
              <a:t>Reactive</a:t>
            </a:r>
            <a:r>
              <a:rPr lang="nl-NL" dirty="0">
                <a:solidFill>
                  <a:schemeClr val="bg1">
                    <a:lumMod val="65000"/>
                  </a:schemeClr>
                </a:solidFill>
              </a:rPr>
              <a:t> Programming</a:t>
            </a:r>
          </a:p>
          <a:p>
            <a:r>
              <a:rPr lang="nl-NL" dirty="0" err="1"/>
              <a:t>Differentiable</a:t>
            </a:r>
            <a:r>
              <a:rPr lang="nl-NL" dirty="0"/>
              <a:t> </a:t>
            </a:r>
            <a:r>
              <a:rPr lang="nl-NL" dirty="0" smtClean="0"/>
              <a:t>Programming</a:t>
            </a:r>
          </a:p>
          <a:p>
            <a:pPr lvl="1"/>
            <a:r>
              <a:rPr lang="nl-NL" dirty="0" smtClean="0"/>
              <a:t>Nieuw!</a:t>
            </a:r>
          </a:p>
          <a:p>
            <a:pPr lvl="1"/>
            <a:r>
              <a:rPr lang="nl-NL" dirty="0" smtClean="0"/>
              <a:t>Machine Learning, AI, image processing, </a:t>
            </a:r>
            <a:r>
              <a:rPr lang="nl-NL" dirty="0" err="1" smtClean="0"/>
              <a:t>ray</a:t>
            </a:r>
            <a:r>
              <a:rPr lang="nl-NL" dirty="0" smtClean="0"/>
              <a:t> </a:t>
            </a:r>
            <a:r>
              <a:rPr lang="nl-NL" dirty="0" err="1" smtClean="0"/>
              <a:t>tracing</a:t>
            </a:r>
            <a:endParaRPr lang="nl-NL" dirty="0" smtClean="0"/>
          </a:p>
          <a:p>
            <a:pPr lvl="1"/>
            <a:r>
              <a:rPr lang="nl-NL" dirty="0" err="1" smtClean="0"/>
              <a:t>ChatGPT</a:t>
            </a:r>
            <a:endParaRPr lang="nl-NL" dirty="0"/>
          </a:p>
        </p:txBody>
      </p:sp>
    </p:spTree>
    <p:extLst>
      <p:ext uri="{BB962C8B-B14F-4D97-AF65-F5344CB8AC3E}">
        <p14:creationId xmlns:p14="http://schemas.microsoft.com/office/powerpoint/2010/main" val="646895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74639"/>
            <a:ext cx="8640960" cy="1143000"/>
          </a:xfrm>
        </p:spPr>
        <p:txBody>
          <a:bodyPr>
            <a:normAutofit/>
          </a:bodyPr>
          <a:lstStyle/>
          <a:p>
            <a:r>
              <a:rPr lang="nl-NL" dirty="0"/>
              <a:t>Wat zijn </a:t>
            </a:r>
            <a:r>
              <a:rPr lang="nl-NL" dirty="0" smtClean="0"/>
              <a:t>programmeer paradigma’s?</a:t>
            </a:r>
            <a:endParaRPr lang="nl-NL" dirty="0"/>
          </a:p>
        </p:txBody>
      </p:sp>
      <p:sp>
        <p:nvSpPr>
          <p:cNvPr id="5" name="Tijdelijke aanduiding voor inhoud 4"/>
          <p:cNvSpPr>
            <a:spLocks noGrp="1"/>
          </p:cNvSpPr>
          <p:nvPr>
            <p:ph idx="1"/>
          </p:nvPr>
        </p:nvSpPr>
        <p:spPr>
          <a:xfrm>
            <a:off x="457200" y="1600201"/>
            <a:ext cx="8686800" cy="4525963"/>
          </a:xfrm>
        </p:spPr>
        <p:txBody>
          <a:bodyPr/>
          <a:lstStyle/>
          <a:p>
            <a:r>
              <a:rPr lang="nl-NL" dirty="0" err="1">
                <a:solidFill>
                  <a:schemeClr val="bg1">
                    <a:lumMod val="65000"/>
                  </a:schemeClr>
                </a:solidFill>
              </a:rPr>
              <a:t>Procedural</a:t>
            </a:r>
            <a:r>
              <a:rPr lang="nl-NL" dirty="0">
                <a:solidFill>
                  <a:schemeClr val="bg1">
                    <a:lumMod val="65000"/>
                  </a:schemeClr>
                </a:solidFill>
              </a:rPr>
              <a:t> Programming</a:t>
            </a:r>
          </a:p>
          <a:p>
            <a:r>
              <a:rPr lang="nl-NL" dirty="0">
                <a:solidFill>
                  <a:schemeClr val="bg1">
                    <a:lumMod val="65000"/>
                  </a:schemeClr>
                </a:solidFill>
              </a:rPr>
              <a:t>Object </a:t>
            </a:r>
            <a:r>
              <a:rPr lang="nl-NL" dirty="0" err="1">
                <a:solidFill>
                  <a:schemeClr val="bg1">
                    <a:lumMod val="65000"/>
                  </a:schemeClr>
                </a:solidFill>
              </a:rPr>
              <a:t>Oriented</a:t>
            </a:r>
            <a:r>
              <a:rPr lang="nl-NL" dirty="0">
                <a:solidFill>
                  <a:schemeClr val="bg1">
                    <a:lumMod val="65000"/>
                  </a:schemeClr>
                </a:solidFill>
              </a:rPr>
              <a:t> Programming</a:t>
            </a:r>
          </a:p>
          <a:p>
            <a:r>
              <a:rPr lang="nl-NL" dirty="0" err="1">
                <a:solidFill>
                  <a:schemeClr val="bg1">
                    <a:lumMod val="65000"/>
                  </a:schemeClr>
                </a:solidFill>
              </a:rPr>
              <a:t>Functional</a:t>
            </a:r>
            <a:r>
              <a:rPr lang="nl-NL" dirty="0">
                <a:solidFill>
                  <a:schemeClr val="bg1">
                    <a:lumMod val="65000"/>
                  </a:schemeClr>
                </a:solidFill>
              </a:rPr>
              <a:t> Programming</a:t>
            </a:r>
          </a:p>
          <a:p>
            <a:r>
              <a:rPr lang="nl-NL" dirty="0" err="1">
                <a:solidFill>
                  <a:schemeClr val="bg1">
                    <a:lumMod val="65000"/>
                  </a:schemeClr>
                </a:solidFill>
              </a:rPr>
              <a:t>Reactive</a:t>
            </a:r>
            <a:r>
              <a:rPr lang="nl-NL" dirty="0">
                <a:solidFill>
                  <a:schemeClr val="bg1">
                    <a:lumMod val="65000"/>
                  </a:schemeClr>
                </a:solidFill>
              </a:rPr>
              <a:t> Programming</a:t>
            </a:r>
          </a:p>
          <a:p>
            <a:r>
              <a:rPr lang="nl-NL" dirty="0" err="1"/>
              <a:t>Differentiable</a:t>
            </a:r>
            <a:r>
              <a:rPr lang="nl-NL" dirty="0"/>
              <a:t> </a:t>
            </a:r>
            <a:r>
              <a:rPr lang="nl-NL" dirty="0" smtClean="0"/>
              <a:t>Programming</a:t>
            </a:r>
          </a:p>
          <a:p>
            <a:pPr lvl="1"/>
            <a:r>
              <a:rPr lang="nl-NL" dirty="0" smtClean="0"/>
              <a:t>Nieuw!</a:t>
            </a:r>
          </a:p>
          <a:p>
            <a:pPr lvl="1"/>
            <a:r>
              <a:rPr lang="nl-NL" dirty="0" smtClean="0"/>
              <a:t>Machine Learning, AI, image processing, </a:t>
            </a:r>
            <a:r>
              <a:rPr lang="nl-NL" dirty="0" err="1" smtClean="0"/>
              <a:t>ray</a:t>
            </a:r>
            <a:r>
              <a:rPr lang="nl-NL" dirty="0" smtClean="0"/>
              <a:t> </a:t>
            </a:r>
            <a:r>
              <a:rPr lang="nl-NL" dirty="0" err="1" smtClean="0"/>
              <a:t>tracing</a:t>
            </a:r>
            <a:endParaRPr lang="nl-NL" dirty="0" smtClean="0"/>
          </a:p>
          <a:p>
            <a:pPr lvl="1"/>
            <a:r>
              <a:rPr lang="nl-NL" dirty="0" err="1" smtClean="0"/>
              <a:t>ChatGPT</a:t>
            </a:r>
            <a:endParaRPr lang="nl-NL" dirty="0"/>
          </a:p>
        </p:txBody>
      </p:sp>
      <p:sp>
        <p:nvSpPr>
          <p:cNvPr id="4" name="Rechthoek 3"/>
          <p:cNvSpPr/>
          <p:nvPr/>
        </p:nvSpPr>
        <p:spPr>
          <a:xfrm>
            <a:off x="0" y="0"/>
            <a:ext cx="9144000" cy="6858000"/>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074" name="Picture 2" descr="https://upload.wikimedia.org/wikipedia/commons/3/32/Recursive_raytrace_of_a_sphere.png"/>
          <p:cNvPicPr>
            <a:picLocks noChangeAspect="1" noChangeArrowheads="1"/>
          </p:cNvPicPr>
          <p:nvPr/>
        </p:nvPicPr>
        <p:blipFill rotWithShape="1">
          <a:blip r:embed="rId3">
            <a:extLst>
              <a:ext uri="{28A0092B-C50C-407E-A947-70E740481C1C}">
                <a14:useLocalDpi xmlns:a14="http://schemas.microsoft.com/office/drawing/2010/main" val="0"/>
              </a:ext>
            </a:extLst>
          </a:blip>
          <a:srcRect t="5337" b="6582"/>
          <a:stretch/>
        </p:blipFill>
        <p:spPr bwMode="auto">
          <a:xfrm>
            <a:off x="5004048" y="3212976"/>
            <a:ext cx="4005844" cy="352839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miro.medium.com/v2/resize:fit:1400/1*OhWzHPkxXbslpwYyCZ2HKA.png"/>
          <p:cNvPicPr>
            <a:picLocks noChangeAspect="1" noChangeArrowheads="1"/>
          </p:cNvPicPr>
          <p:nvPr/>
        </p:nvPicPr>
        <p:blipFill rotWithShape="1">
          <a:blip r:embed="rId4">
            <a:extLst>
              <a:ext uri="{28A0092B-C50C-407E-A947-70E740481C1C}">
                <a14:useLocalDpi xmlns:a14="http://schemas.microsoft.com/office/drawing/2010/main" val="0"/>
              </a:ext>
            </a:extLst>
          </a:blip>
          <a:srcRect l="1497" t="19053" r="1691" b="23789"/>
          <a:stretch/>
        </p:blipFill>
        <p:spPr bwMode="auto">
          <a:xfrm>
            <a:off x="10350" y="2367387"/>
            <a:ext cx="5785786" cy="24008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volumetree.com/wp-content/uploads/2018/10/Image-Processin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5577" y="188642"/>
            <a:ext cx="5864317" cy="2550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222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74639"/>
            <a:ext cx="8640960" cy="1143000"/>
          </a:xfrm>
        </p:spPr>
        <p:txBody>
          <a:bodyPr>
            <a:normAutofit/>
          </a:bodyPr>
          <a:lstStyle/>
          <a:p>
            <a:r>
              <a:rPr lang="nl-NL" dirty="0" smtClean="0"/>
              <a:t>Wat zijn programmeer paradigma’s?</a:t>
            </a:r>
            <a:endParaRPr lang="nl-NL" dirty="0"/>
          </a:p>
        </p:txBody>
      </p:sp>
      <p:sp>
        <p:nvSpPr>
          <p:cNvPr id="5" name="Tijdelijke aanduiding voor inhoud 4"/>
          <p:cNvSpPr>
            <a:spLocks noGrp="1"/>
          </p:cNvSpPr>
          <p:nvPr>
            <p:ph idx="1"/>
          </p:nvPr>
        </p:nvSpPr>
        <p:spPr>
          <a:xfrm>
            <a:off x="457200" y="1600201"/>
            <a:ext cx="8686800" cy="4525963"/>
          </a:xfrm>
        </p:spPr>
        <p:txBody>
          <a:bodyPr/>
          <a:lstStyle/>
          <a:p>
            <a:r>
              <a:rPr lang="nl-NL" dirty="0" err="1"/>
              <a:t>Procedural</a:t>
            </a:r>
            <a:r>
              <a:rPr lang="nl-NL" dirty="0"/>
              <a:t> Programming</a:t>
            </a:r>
          </a:p>
          <a:p>
            <a:r>
              <a:rPr lang="nl-NL" dirty="0"/>
              <a:t>Object </a:t>
            </a:r>
            <a:r>
              <a:rPr lang="nl-NL" dirty="0" err="1"/>
              <a:t>Oriented</a:t>
            </a:r>
            <a:r>
              <a:rPr lang="nl-NL" dirty="0"/>
              <a:t> Programming</a:t>
            </a:r>
          </a:p>
          <a:p>
            <a:r>
              <a:rPr lang="nl-NL" dirty="0" err="1"/>
              <a:t>Functional</a:t>
            </a:r>
            <a:r>
              <a:rPr lang="nl-NL" dirty="0"/>
              <a:t> Programming</a:t>
            </a:r>
          </a:p>
          <a:p>
            <a:r>
              <a:rPr lang="nl-NL" dirty="0" err="1"/>
              <a:t>Reactive</a:t>
            </a:r>
            <a:r>
              <a:rPr lang="nl-NL" dirty="0"/>
              <a:t> Programming</a:t>
            </a:r>
          </a:p>
          <a:p>
            <a:r>
              <a:rPr lang="nl-NL" dirty="0" err="1"/>
              <a:t>Differentiable</a:t>
            </a:r>
            <a:r>
              <a:rPr lang="nl-NL" dirty="0"/>
              <a:t> </a:t>
            </a:r>
            <a:r>
              <a:rPr lang="nl-NL" dirty="0" smtClean="0"/>
              <a:t>Programming</a:t>
            </a:r>
            <a:endParaRPr lang="nl-NL" dirty="0"/>
          </a:p>
        </p:txBody>
      </p:sp>
    </p:spTree>
    <p:extLst>
      <p:ext uri="{BB962C8B-B14F-4D97-AF65-F5344CB8AC3E}">
        <p14:creationId xmlns:p14="http://schemas.microsoft.com/office/powerpoint/2010/main" val="810020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Wie ben ik?</a:t>
            </a:r>
            <a:endParaRPr lang="nl-NL" dirty="0"/>
          </a:p>
        </p:txBody>
      </p:sp>
      <p:sp>
        <p:nvSpPr>
          <p:cNvPr id="3" name="Tijdelijke aanduiding voor inhoud 2"/>
          <p:cNvSpPr>
            <a:spLocks noGrp="1"/>
          </p:cNvSpPr>
          <p:nvPr>
            <p:ph idx="1"/>
          </p:nvPr>
        </p:nvSpPr>
        <p:spPr/>
        <p:txBody>
          <a:bodyPr/>
          <a:lstStyle/>
          <a:p>
            <a:r>
              <a:rPr lang="nl-NL" dirty="0" smtClean="0"/>
              <a:t>Meneer van Heest</a:t>
            </a:r>
          </a:p>
          <a:p>
            <a:r>
              <a:rPr lang="nl-NL" dirty="0" smtClean="0"/>
              <a:t>In 2008/2009 zat ik in VWO-5</a:t>
            </a:r>
          </a:p>
          <a:p>
            <a:r>
              <a:rPr lang="nl-NL" dirty="0"/>
              <a:t> </a:t>
            </a:r>
            <a:r>
              <a:rPr lang="nl-NL" dirty="0" smtClean="0"/>
              <a:t>                – Informatica/Computer </a:t>
            </a:r>
            <a:r>
              <a:rPr lang="nl-NL" dirty="0" err="1" smtClean="0"/>
              <a:t>Science</a:t>
            </a:r>
            <a:endParaRPr lang="nl-NL" dirty="0" smtClean="0"/>
          </a:p>
        </p:txBody>
      </p:sp>
      <p:pic>
        <p:nvPicPr>
          <p:cNvPr id="2050" name="Picture 2" descr="https://www.broach.nl/wp-content/uploads/2018/05/TU_Delft_logo_RGB-1.x6536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9741" b="29617"/>
          <a:stretch/>
        </p:blipFill>
        <p:spPr bwMode="auto">
          <a:xfrm>
            <a:off x="827584" y="2598396"/>
            <a:ext cx="1512168" cy="6145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filelist.tudelft.nl/_processed_/0/8/csm_Hoogbouw2_916f8b66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65105"/>
            <a:ext cx="9166334" cy="24928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ictbeherendoejezo.nl/wp-content/uploads/2021/10/CSG_Prins-Maurit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943943">
            <a:off x="5670396" y="1657869"/>
            <a:ext cx="3590925" cy="116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9823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jdelijke aanduiding voor inhoud 4"/>
          <p:cNvSpPr>
            <a:spLocks noGrp="1"/>
          </p:cNvSpPr>
          <p:nvPr>
            <p:ph idx="1"/>
          </p:nvPr>
        </p:nvSpPr>
        <p:spPr>
          <a:xfrm>
            <a:off x="457200" y="1600201"/>
            <a:ext cx="8686800" cy="4525963"/>
          </a:xfrm>
        </p:spPr>
        <p:txBody>
          <a:bodyPr/>
          <a:lstStyle/>
          <a:p>
            <a:r>
              <a:rPr lang="nl-NL" dirty="0" err="1">
                <a:solidFill>
                  <a:schemeClr val="bg1">
                    <a:lumMod val="65000"/>
                  </a:schemeClr>
                </a:solidFill>
              </a:rPr>
              <a:t>Procedural</a:t>
            </a:r>
            <a:r>
              <a:rPr lang="nl-NL" dirty="0">
                <a:solidFill>
                  <a:schemeClr val="bg1">
                    <a:lumMod val="65000"/>
                  </a:schemeClr>
                </a:solidFill>
              </a:rPr>
              <a:t> Programming</a:t>
            </a:r>
          </a:p>
          <a:p>
            <a:r>
              <a:rPr lang="nl-NL" dirty="0">
                <a:solidFill>
                  <a:schemeClr val="bg1">
                    <a:lumMod val="65000"/>
                  </a:schemeClr>
                </a:solidFill>
              </a:rPr>
              <a:t>Object </a:t>
            </a:r>
            <a:r>
              <a:rPr lang="nl-NL" dirty="0" err="1">
                <a:solidFill>
                  <a:schemeClr val="bg1">
                    <a:lumMod val="65000"/>
                  </a:schemeClr>
                </a:solidFill>
              </a:rPr>
              <a:t>Oriented</a:t>
            </a:r>
            <a:r>
              <a:rPr lang="nl-NL" dirty="0">
                <a:solidFill>
                  <a:schemeClr val="bg1">
                    <a:lumMod val="65000"/>
                  </a:schemeClr>
                </a:solidFill>
              </a:rPr>
              <a:t> Programming</a:t>
            </a:r>
          </a:p>
          <a:p>
            <a:r>
              <a:rPr lang="nl-NL" dirty="0" err="1"/>
              <a:t>Functional</a:t>
            </a:r>
            <a:r>
              <a:rPr lang="nl-NL" dirty="0"/>
              <a:t> Programming</a:t>
            </a:r>
          </a:p>
          <a:p>
            <a:r>
              <a:rPr lang="nl-NL" dirty="0" err="1">
                <a:solidFill>
                  <a:schemeClr val="bg1">
                    <a:lumMod val="65000"/>
                  </a:schemeClr>
                </a:solidFill>
              </a:rPr>
              <a:t>Reactive</a:t>
            </a:r>
            <a:r>
              <a:rPr lang="nl-NL" dirty="0">
                <a:solidFill>
                  <a:schemeClr val="bg1">
                    <a:lumMod val="65000"/>
                  </a:schemeClr>
                </a:solidFill>
              </a:rPr>
              <a:t> Programming</a:t>
            </a:r>
          </a:p>
          <a:p>
            <a:r>
              <a:rPr lang="nl-NL" dirty="0" err="1">
                <a:solidFill>
                  <a:schemeClr val="bg1">
                    <a:lumMod val="65000"/>
                  </a:schemeClr>
                </a:solidFill>
              </a:rPr>
              <a:t>Differentiable</a:t>
            </a:r>
            <a:r>
              <a:rPr lang="nl-NL" dirty="0">
                <a:solidFill>
                  <a:schemeClr val="bg1">
                    <a:lumMod val="65000"/>
                  </a:schemeClr>
                </a:solidFill>
              </a:rPr>
              <a:t> </a:t>
            </a:r>
            <a:r>
              <a:rPr lang="nl-NL" dirty="0" smtClean="0">
                <a:solidFill>
                  <a:schemeClr val="bg1">
                    <a:lumMod val="65000"/>
                  </a:schemeClr>
                </a:solidFill>
              </a:rPr>
              <a:t>Programming</a:t>
            </a:r>
            <a:endParaRPr lang="nl-NL" dirty="0">
              <a:solidFill>
                <a:schemeClr val="bg1">
                  <a:lumMod val="65000"/>
                </a:schemeClr>
              </a:solidFill>
            </a:endParaRPr>
          </a:p>
        </p:txBody>
      </p:sp>
      <p:sp>
        <p:nvSpPr>
          <p:cNvPr id="3" name="Titel 2"/>
          <p:cNvSpPr>
            <a:spLocks noGrp="1"/>
          </p:cNvSpPr>
          <p:nvPr>
            <p:ph type="title"/>
          </p:nvPr>
        </p:nvSpPr>
        <p:spPr/>
        <p:txBody>
          <a:bodyPr/>
          <a:lstStyle/>
          <a:p>
            <a:r>
              <a:rPr lang="nl-NL" dirty="0" smtClean="0"/>
              <a:t>Wat gaan we doen?</a:t>
            </a:r>
            <a:endParaRPr lang="nl-NL" dirty="0"/>
          </a:p>
        </p:txBody>
      </p:sp>
    </p:spTree>
    <p:extLst>
      <p:ext uri="{BB962C8B-B14F-4D97-AF65-F5344CB8AC3E}">
        <p14:creationId xmlns:p14="http://schemas.microsoft.com/office/powerpoint/2010/main" val="1904131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nl-NL" dirty="0" smtClean="0"/>
              <a:t>Pauze</a:t>
            </a:r>
            <a:endParaRPr lang="nl-NL" dirty="0"/>
          </a:p>
        </p:txBody>
      </p:sp>
      <p:sp>
        <p:nvSpPr>
          <p:cNvPr id="6" name="Ondertitel 5"/>
          <p:cNvSpPr>
            <a:spLocks noGrp="1"/>
          </p:cNvSpPr>
          <p:nvPr>
            <p:ph type="subTitle" idx="1"/>
          </p:nvPr>
        </p:nvSpPr>
        <p:spPr/>
        <p:txBody>
          <a:bodyPr/>
          <a:lstStyle/>
          <a:p>
            <a:endParaRPr lang="nl-NL"/>
          </a:p>
        </p:txBody>
      </p:sp>
    </p:spTree>
    <p:extLst>
      <p:ext uri="{BB962C8B-B14F-4D97-AF65-F5344CB8AC3E}">
        <p14:creationId xmlns:p14="http://schemas.microsoft.com/office/powerpoint/2010/main" val="10862095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274639"/>
            <a:ext cx="8496944" cy="1143000"/>
          </a:xfrm>
        </p:spPr>
        <p:txBody>
          <a:bodyPr>
            <a:noAutofit/>
          </a:bodyPr>
          <a:lstStyle/>
          <a:p>
            <a:r>
              <a:rPr lang="nl-NL" dirty="0" smtClean="0"/>
              <a:t>Wat gaan we in deze module doen?</a:t>
            </a:r>
            <a:endParaRPr lang="nl-NL" dirty="0"/>
          </a:p>
        </p:txBody>
      </p:sp>
      <p:sp>
        <p:nvSpPr>
          <p:cNvPr id="3" name="Tijdelijke aanduiding voor inhoud 2"/>
          <p:cNvSpPr>
            <a:spLocks noGrp="1"/>
          </p:cNvSpPr>
          <p:nvPr>
            <p:ph idx="1"/>
          </p:nvPr>
        </p:nvSpPr>
        <p:spPr/>
        <p:txBody>
          <a:bodyPr>
            <a:noAutofit/>
          </a:bodyPr>
          <a:lstStyle/>
          <a:p>
            <a:r>
              <a:rPr lang="nl-NL" dirty="0" smtClean="0"/>
              <a:t>Programmeren!</a:t>
            </a:r>
          </a:p>
          <a:p>
            <a:r>
              <a:rPr lang="nl-NL" dirty="0"/>
              <a:t> </a:t>
            </a:r>
            <a:endParaRPr lang="nl-NL" dirty="0" smtClean="0"/>
          </a:p>
          <a:p>
            <a:r>
              <a:rPr lang="nl-NL" dirty="0" err="1" smtClean="0"/>
              <a:t>Functional</a:t>
            </a:r>
            <a:r>
              <a:rPr lang="nl-NL" dirty="0" smtClean="0"/>
              <a:t> Programming:</a:t>
            </a:r>
          </a:p>
          <a:p>
            <a:pPr lvl="1"/>
            <a:r>
              <a:rPr lang="nl-NL" dirty="0" smtClean="0"/>
              <a:t>functies</a:t>
            </a:r>
          </a:p>
          <a:p>
            <a:pPr lvl="1"/>
            <a:r>
              <a:rPr lang="nl-NL" dirty="0" smtClean="0"/>
              <a:t>types</a:t>
            </a:r>
          </a:p>
          <a:p>
            <a:pPr lvl="1"/>
            <a:r>
              <a:rPr lang="nl-NL" dirty="0" err="1" smtClean="0"/>
              <a:t>pattern</a:t>
            </a:r>
            <a:r>
              <a:rPr lang="nl-NL" dirty="0" smtClean="0"/>
              <a:t> matching</a:t>
            </a:r>
          </a:p>
          <a:p>
            <a:pPr lvl="1"/>
            <a:r>
              <a:rPr lang="nl-NL" dirty="0" smtClean="0"/>
              <a:t>list-</a:t>
            </a:r>
            <a:r>
              <a:rPr lang="nl-NL" dirty="0" err="1" smtClean="0"/>
              <a:t>comprehensions</a:t>
            </a:r>
            <a:endParaRPr lang="nl-NL" dirty="0" smtClean="0"/>
          </a:p>
          <a:p>
            <a:pPr lvl="1"/>
            <a:r>
              <a:rPr lang="nl-NL" dirty="0" smtClean="0"/>
              <a:t>recursie</a:t>
            </a:r>
          </a:p>
        </p:txBody>
      </p:sp>
      <p:pic>
        <p:nvPicPr>
          <p:cNvPr id="6146" name="Picture 2" descr="https://upload.wikimedia.org/wikipedia/commons/thumb/3/39/Scala-full-color.svg/2560px-Scala-full-color.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27" r="2286" b="11780"/>
          <a:stretch/>
        </p:blipFill>
        <p:spPr bwMode="auto">
          <a:xfrm>
            <a:off x="755576" y="2057962"/>
            <a:ext cx="2032548" cy="86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2071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De rest van deze les</a:t>
            </a:r>
            <a:endParaRPr lang="nl-NL" dirty="0"/>
          </a:p>
        </p:txBody>
      </p:sp>
      <p:sp>
        <p:nvSpPr>
          <p:cNvPr id="3" name="Tijdelijke aanduiding voor inhoud 2"/>
          <p:cNvSpPr>
            <a:spLocks noGrp="1"/>
          </p:cNvSpPr>
          <p:nvPr>
            <p:ph idx="1"/>
          </p:nvPr>
        </p:nvSpPr>
        <p:spPr/>
        <p:txBody>
          <a:bodyPr/>
          <a:lstStyle/>
          <a:p>
            <a:r>
              <a:rPr lang="nl-NL" dirty="0" smtClean="0"/>
              <a:t>GitHub </a:t>
            </a:r>
            <a:r>
              <a:rPr lang="nl-NL" dirty="0" err="1" smtClean="0"/>
              <a:t>repository</a:t>
            </a:r>
            <a:endParaRPr lang="nl-NL" dirty="0" smtClean="0"/>
          </a:p>
          <a:p>
            <a:pPr lvl="1"/>
            <a:r>
              <a:rPr lang="nl-NL" dirty="0">
                <a:hlinkClick r:id="rId2"/>
              </a:rPr>
              <a:t>https://github.com/PM-RGO-FP-2024</a:t>
            </a:r>
            <a:r>
              <a:rPr lang="nl-NL" dirty="0" smtClean="0">
                <a:hlinkClick r:id="rId2"/>
              </a:rPr>
              <a:t>/</a:t>
            </a:r>
            <a:endParaRPr lang="nl-NL" dirty="0"/>
          </a:p>
          <a:p>
            <a:pPr lvl="1"/>
            <a:r>
              <a:rPr lang="nl-NL" dirty="0" smtClean="0"/>
              <a:t>Vragen? </a:t>
            </a:r>
            <a:r>
              <a:rPr lang="nl-NL" dirty="0" smtClean="0">
                <a:sym typeface="Wingdings" panose="05000000000000000000" pitchFamily="2" charset="2"/>
              </a:rPr>
              <a:t> </a:t>
            </a:r>
            <a:r>
              <a:rPr lang="nl-NL" dirty="0" err="1" smtClean="0">
                <a:sym typeface="Wingdings" panose="05000000000000000000" pitchFamily="2" charset="2"/>
              </a:rPr>
              <a:t>Discussions</a:t>
            </a:r>
            <a:r>
              <a:rPr lang="nl-NL" dirty="0" smtClean="0">
                <a:sym typeface="Wingdings" panose="05000000000000000000" pitchFamily="2" charset="2"/>
              </a:rPr>
              <a:t> in </a:t>
            </a:r>
            <a:r>
              <a:rPr lang="nl-NL" dirty="0" err="1" smtClean="0">
                <a:sym typeface="Wingdings" panose="05000000000000000000" pitchFamily="2" charset="2"/>
              </a:rPr>
              <a:t>repo</a:t>
            </a:r>
            <a:endParaRPr lang="nl-NL" dirty="0"/>
          </a:p>
          <a:p>
            <a:r>
              <a:rPr lang="nl-NL" dirty="0" smtClean="0"/>
              <a:t>Basis van Scala</a:t>
            </a:r>
          </a:p>
          <a:p>
            <a:r>
              <a:rPr lang="nl-NL" dirty="0">
                <a:hlinkClick r:id="rId3"/>
              </a:rPr>
              <a:t>https://scastie.scala-lang.org/</a:t>
            </a:r>
            <a:endParaRPr lang="nl-NL" dirty="0"/>
          </a:p>
          <a:p>
            <a:endParaRPr lang="nl-NL" dirty="0"/>
          </a:p>
        </p:txBody>
      </p:sp>
    </p:spTree>
    <p:extLst>
      <p:ext uri="{BB962C8B-B14F-4D97-AF65-F5344CB8AC3E}">
        <p14:creationId xmlns:p14="http://schemas.microsoft.com/office/powerpoint/2010/main" val="3142022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https://fastly.4sqi.net/img/general/600x600/3882575_tVsuHjnfO0KHqwRyjxJAZiC1dHC12GYFfQ4N1Jp_Jw4.jpg"/>
          <p:cNvPicPr>
            <a:picLocks noChangeAspect="1" noChangeArrowheads="1"/>
          </p:cNvPicPr>
          <p:nvPr/>
        </p:nvPicPr>
        <p:blipFill rotWithShape="1">
          <a:blip r:embed="rId3">
            <a:extLst>
              <a:ext uri="{28A0092B-C50C-407E-A947-70E740481C1C}">
                <a14:useLocalDpi xmlns:a14="http://schemas.microsoft.com/office/drawing/2010/main" val="0"/>
              </a:ext>
            </a:extLst>
          </a:blip>
          <a:srcRect l="30449" t="32245" b="17143"/>
          <a:stretch/>
        </p:blipFill>
        <p:spPr bwMode="auto">
          <a:xfrm>
            <a:off x="5169161" y="3965509"/>
            <a:ext cx="3974841" cy="289249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nl-NL" dirty="0" smtClean="0"/>
              <a:t>Wie ben ik?</a:t>
            </a:r>
            <a:endParaRPr lang="nl-NL" dirty="0"/>
          </a:p>
        </p:txBody>
      </p:sp>
      <p:sp>
        <p:nvSpPr>
          <p:cNvPr id="3" name="Tijdelijke aanduiding voor inhoud 2"/>
          <p:cNvSpPr>
            <a:spLocks noGrp="1"/>
          </p:cNvSpPr>
          <p:nvPr>
            <p:ph idx="1"/>
          </p:nvPr>
        </p:nvSpPr>
        <p:spPr/>
        <p:txBody>
          <a:bodyPr/>
          <a:lstStyle/>
          <a:p>
            <a:r>
              <a:rPr lang="nl-NL" dirty="0"/>
              <a:t>Meneer van </a:t>
            </a:r>
            <a:r>
              <a:rPr lang="nl-NL" dirty="0" smtClean="0"/>
              <a:t>Heest</a:t>
            </a:r>
          </a:p>
          <a:p>
            <a:r>
              <a:rPr lang="nl-NL" dirty="0" smtClean="0"/>
              <a:t>In 2008/2009 zat ik in VWO-5</a:t>
            </a:r>
          </a:p>
          <a:p>
            <a:r>
              <a:rPr lang="nl-NL" dirty="0"/>
              <a:t> </a:t>
            </a:r>
            <a:r>
              <a:rPr lang="nl-NL" dirty="0" smtClean="0"/>
              <a:t>                – Informatica/Computer </a:t>
            </a:r>
            <a:r>
              <a:rPr lang="nl-NL" dirty="0" err="1" smtClean="0"/>
              <a:t>Science</a:t>
            </a:r>
            <a:endParaRPr lang="nl-NL" dirty="0" smtClean="0"/>
          </a:p>
          <a:p>
            <a:r>
              <a:rPr lang="nl-NL" dirty="0" smtClean="0"/>
              <a:t>                    – software voor </a:t>
            </a:r>
            <a:r>
              <a:rPr lang="nl-NL" dirty="0" err="1" smtClean="0"/>
              <a:t>onderzoeksarchief</a:t>
            </a:r>
            <a:endParaRPr lang="nl-NL" dirty="0" smtClean="0"/>
          </a:p>
        </p:txBody>
      </p:sp>
      <p:pic>
        <p:nvPicPr>
          <p:cNvPr id="2050" name="Picture 2" descr="https://www.broach.nl/wp-content/uploads/2018/05/TU_Delft_logo_RGB-1.x6536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9741" b="29617"/>
          <a:stretch/>
        </p:blipFill>
        <p:spPr bwMode="auto">
          <a:xfrm>
            <a:off x="827584" y="2598396"/>
            <a:ext cx="1512168" cy="61458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data:image/png;base64,iVBORw0KGgoAAAANSUhEUgAAAWsAAACLCAMAAACQq0h8AAAAwFBMVEX///8Ar9sArNoAq9nsAAAAqdhQvuGO1+2j2+5Sw+TQ7Pb3/f5uy+eT0up6zunZ8/qX2e5nx+b+9vX+7u34trL97ez6zMn719X+///U7Pb5wb783dv4uLTtFwD95+WE0+v3rqr1lpDwVEr3p6P0iYPybWX2npmx4vLzfHX84d/uKBTxYFfvQjbxZV0Ott76zsvuMiPwSj7zd2/uJRDvOy2+5/Tp+fz0hoHwT0XvRjrxWVDybGTxY1r1kYv1mZXuLh+Gpn5pAAARKUlEQVR4nO1daWOqOtdFiNbWng444EVxHtA6a621x/r//9Wzd0DLkEBAe9v7vlkfWsUMOyt7IgmqKBISEhISEhISEhISEhISEhISEhISEhISEhISEhdArxdPL4tFz3XfmwSYVy4UCGHW2NfLpi7aRFm4pBD0VqvFk4qBeovVfYmcrtbIytO2tUkn1NF2X5gtk/5vJSd/REz2B5/k9Ko2sHucQk7v5DNxt1EwyWazJptS4HKpxSxdIRZrXg5nTue7+tdlfXdIJVPDOjWys474r+wfdKNXjm/EJJxC0537okWOL0sSYXql3TXs6wttUtTLRoe0fFcbhNmLvtlbdcb1D5txMT3mxJ3Q8mJjoSAmmXs/f1sKNNKzOB9sXAVoWFOwxlFqKZPjY4J/i8cj9Fs0uy0cZcMYrOvz4vn9GT1Lt97wRdlURtTzGGalAVPQKlccLziaKzpcAdTmSnEO1+aGYnbdmZtDndF5Fo1S17HgiqGfiugmuIvuycoN0rJwGgdj1NFGpYJKaBidD8Mo0tfFOfalV+BjfW4atFKtolS6DWWPzmxe0amQhtt/yyw2LNdtmF9O5lTALDdK9QadV2zToIMfVRwfO6+47Xdb81R+XF84KrlC/XkhR0Jg1gdkPSZkpPx1358wJyVlucdXbatNwBTmC2IRWylbtkXIGEX5WCo66SExpK10LeDA+ruDQjjwxjshZGBb59bWFpkU0a33J1AEJ9E4kjGxVycr7xJ9uoFxvXTgTR9qg5QNYh2hPYOggf2FXsCFgbvorsma7IpUhCmxjOKxpeh7EFiZT6BiB1rR4bp1bJGG03iNuNZooFxLVAvyBsMZULfyBiHIOtBKUKuo1IER8oHzTsbWOhXXI9Kl/9soOkpvQx+6/tLCizjv9rpxnpfJC8iwRklWY2uOarcDEywrc8sagHPuYxEQ7x3HsFoAO1BeJ+sPHXSopujjzVwxFuNT8DRGOLpPNGZrhd6zDJO2bCi1jXWaX/sINUEJcB5eLCRvoZQrU4wORRR8bm16OK0DoHuAmvoXPpmsX3SUbdRYTKCLmrWrKRUQECYL/hys8Wk8K/JBzYW8G4phQUOtNep8HT1YDTRphJ5rYkE/DWh6WgQRTSjdTet46sQxDNtyTdukvnJ89o8mOXuRgzVCSvCjjoXVXixnfrs0dA0mKDfM1+oFhwpSj0F+w9qhSgFjA2qzXRzwFzbAomm90CHXnB6goBsT9OUHKL1NWzWpUphYwDEtNLilfVjhtOq6o6N9MCSdvKNU3fXcWuGLPlWO6RREwjL6YnruvL3GUa/W2CkK3bMwRahh91MICSWrAcMdOJLQ6A+ufuSXPwkOaycOT6DD4mC62y2RvxHN4ej79+NJrw2wVx0yEehLH6M1Ndau/r1ZRVdaGvwPYPadPWYPVEu6tO5IWb47c3eaRtPeLzvrAdKP3FbAdBdU51vE1Zui9UmZxPleWW/t9ucKPtIdtQfnB70N9tQ0TUdl2vCx4eQs9pF6eig9aUPFyV/I9VBr9IknpaktQFRrgwVwAjsbOmywgQpaE4bg/ZFmMzWr8wmlUPl71EWmQWfvjNvaK+XNplsxlgt8i3ZWXEy6ldrmHPOX1gaxXinu5NZOyYvTyK7n0Az6oNOxm8jZgLLQgtmwcH7Ah7tJVo+81Y1PHNPBwun8hOjs6Exv7LrDCk4WTM7giDZULwHqOvgdGtNePtBZlSYKupSuY2Ef0FKdTqa+7O032NOITGnFObCP78uWN6PuEqNo7WkBEMSiKq+/95QJyrqBkW4mLj82LYSz1fLeQiSBY3vzI8z5J8rbQCqVHl79ROUuW6eGP0mXdrfbKI4TBa4dX6/Q3KQM/lR56dPrRRRTaSPxqwWNNBDcxh06L27c02nlPkaDlwm1dRge6o3HygcYxvRxbwoWMz3fgXSd4NZ7KYElzMcVtAon4IG715VPGmCKxCwSdE1lGnMRh3FRccLCF8CEdBrxFFqnTf9/9OuoJTqq0oaqOsx696tS10rlrw1oo1ixCWbNPYiu+h4ZU6aoXzRBnVpuJ7WT6fRgWANMMEABFlSQBkZ7mhTrGIKU8rpPlXdHIxVleGJjxRI26g6dVioRdOZjnCD9CAOdosOyz6GxTyfBXqy7yDAKQt87iUx3s8C4up4sFTenKO5Q2Bc6mSZBDUfu3hcjpyL1+MZ44xrNvIxpD0i3PBpOgYp7U9GbYKCBARmY4rToNIyXX6lHKx3XLYI4rrCyYU3s44r2N7DsAb5fLfpu//pufK5SUlbvzmwf12+dikK1AOroMHXUfieOy6R/qVpRFdH7ZEN2dC4Re2u1Xy6n+OEn5R5suzZeryb90/S6XscktNU92dj9tYLDn/bLGAiO1O4cAXtk2beoOjgWfsAPbWxzPiZ7u4PT90H2q+W+4zY+IZMJeceUY0w69n51Mg78Tz0SDkjRO2RqvyC/1tR+LymVzZtN+mmohiTeNCs116qMg10p1imL9be5771SrJ/SEXw1cAkrlg5dSOgOWKYEKt1wSlfoP72O7dapVjlrUzXT+Epr9K79qeM9hFOuTOuUuweYu1M0rtOAp5vObVJlcOjSqeytelQO+qnput/5wT5Q1mmHzuqVblZoy4d2iQ7RPLT0+Sk0N8zPgyNu0WwfWg0kw/mk7LTsvp2321il0Tq0ofjozV553MmvRmejxxeSuBCGXRnNp4F1F4lvwWh3tKyO8dNi/H9BQ2ApVEJCQkJCQkJCQkLiv4bC6zCf/9Ns/snnh69322s2Xb19DuH+ofnnz9PT8PWxULhKH/k/X3hN0YC3PkU+psI2WGEoJOfj0/Msm9U0lULTstlsJvdnuK2mkJmBQlblAbpSZ883r9tLCX/09JFNw3VOC4oWo293gVFlnwWkbM6gViYI5GHWTCF0GIVsqPVAVzC1968X2VLTO4I0DeRCUj1EV7jTAuXv47q4e2bwfK4+SyN1CHFcO31pmds0+uigmoAkNkJcZzLRk5+U620U04B/kWtK9yyf0m0NPV1k79K0EOY6hryEXN9EM/1vcw3Q1KdUbN96BjJL5fsZeq0+RlVIxHXhNpaDf51rYHuWwpNsPT2o6YIMi+tITU3CdSEXo9Q/wzWw/ZBYMZ88Q9FSuRAW1xktSrETcC1C9c9wDSE50ngZmHllTpc+srhWo9K4BFzfa4zGfwfXGTWTTDe9w07pQphcZ7IRky7O9ZA5ficr/2auPfk/l20tkdN+9jSkpnMhbK6jFFuY6wJjmFpmdtu8ad7f5maQfqnfxbV63zzhGXrS2IQnoWzrrZhWZCbXUamIMNfN0Ai12dM5d69u7/K3M7hp/Q6ufXZZ2A5vOeotfhuZv4IL4XHNV2xRrgvhRkN5beGuOUt1txvuzc91UGO3NxlG7FBzwu17aYpMHUQb8YrBbU+U62FwcCrTPxbSCh5oJpprKPCUCeu29iTY/KN3MKktkcc1V7FFub4NDE0TWg9Mi1iuochzWLWjb9u+8OCNjDdpheRwzU/XBbneBtpTb9NKKAQBrsHUEqiUv3Vf46ktkcc1lxtBrv8JFEu3WiMMIa6V15AbEctFXr2tpw/mPK658gpyHXLXqSUUghjXyl0w5RczN68/VEV9fBhcrnlBWpDrQMb3zS5ElOuQ9EJJhXfZKZNNv9/A5ZonsCDXDwGuUy2ui0OU65C9iSTLN96x5NLv2vG55ii2INf3v5Rr3802RXzj3mUn4TSRAT7XnAWDlFz/Eh8STpDig7YvoopmiSxEcM1W7HRcZ9SrHBvg4sy1qgEi+csHtOBPXNs+SxC/1QzDzzXI6X3HUux0sfEi2xPAiWv1eYj4il+v9w8B3AdUKi6H8xtCLtgcIu6chwsf17nh8NVLI2sSBbnOhwL+tybYZ66DU5oPHxwJChbjFQIjYR1ByYgZrZdr6lS9TbNOnAhyHUquOOshV8KZ66BHCM15CDGZSDXCy56nS2z9IcR11RN1WYqd8h4dJWp+n8++gOsYJxK8AWZCzIuHuAar+7rCUGzRtSeGOmiZp+9im+9DBKiKvDt5ENgzFVwjCXNd8O1ihiqIcn3DklHL3FxnDTWIS7iO3AwLL8OzILZ9EObaf8AnJIco11vOxpOWG17pvKQXl3AduUgaWtfhQGRMDK6rkYotvAcWXMA+I5t5uLpyX8R11HkYgciIEIqODK59cxkyMGGuQ2tqnjra7et1PfclsTFqK+xR9JygSHRkce1bAAiutYifWQitPHhrZWc312T7Eq6jlpPCG9Q8CJgqk2uvxw5ahzjXMWFFzVzxVvKiPIR/jKkaX/k0GoHoyOTaf6DKP+sJzj29xowz1RlGNi7S6xk36YsbgbeReDNlc+3d9Mn6FTvJ2cmnOFGz91dyJJfpNZdrbnxnDCVeb9hc+y77U5FEZ4Lv40KLxh9nInyPXjNufrkQ2CbmcM1X7GRn3R9iyb7Owvb3+OtYu/SNJFZrOFwrOd7xxoTPFTy5JGhZzr3NL+A6x+Hadwcdi/hVYx7X3qjgS0WSPi8zdBYxC6855hHGa3OdKufjNBpxh8BEnJA8rv2Ph3hSkcTPgT3ONOcYxrbJOFT3C7jm3ocE95ZiELubxuX6zvvMgmfjIfkzd9WHrFt/+xRi+xf4EO7pz2RUx0dHLte8556Scw2qfbaLQpDt38A1x9GKuB8/YqIjn2vvUoBHsc9HNtWsA7EjcV+sNP3H0n/eh/Ay40SRMcASE3yu/SerQtt16c9aPc5Ubp9pcVEewl7KEF128iBmmziC6+jOLjjXVvXM4i/gmsOQ0IZMgJPo6BjBdeRC3SVce1v+ea45AUdsQ0aoqROiuH78Nq6r51uln/fXnGV+0Q0ZPyKXd6K4jl6BvmhF9OyffoFes/kReQ42hOjoGMl1lGJfxvV5Gn+ca44AkTbNR+T2TCTXUXdOF3J9WgP4cR/CyfjEN2T8rUVtz0RzzdkMvwLXp/PjP67X7Cwk2bKTh5Wos8/RXEco9oVcV38J11l2ZHxNnly7AkQIGcP1ltvn/xG9nrH3df0bMtzv7QofxYw6vBDDNT+j/6X+OiHXnDNPfhXTho8RCCRrEdExjmuux76Q6/tfkYfwluae/KOO7Dqwyh3x4EEc19yAfBnXWy2qz+RIq9eclTlfZIx7UNcfRiMOL8RyzdvfvIjrrzD/o1xzAmNAVeOesgucEuUfXojlWrlhS3sJ19vZt62HJMmvNd7yhc8Fxx4f2/q74B97jeeao9gXcJ1Xf8U6H7dr/4jjj0UGkhbuiOK5Zp+kTst1dZufZeP7TIoUeq3yts+DdWLPIgSWqVReBQGu2auLybguPDSfhq/Dm+ec+r17YMJc86n2nwMW2OMLWD738IIA1+wjKQm5xsf58FuCQ838kA/J3nIPp/7jE1Lk+bXA3TVve0aE6yrzYEdCrjn4Ib3ORhwr9d++cW4sfbjzE8TbwBThminwf5lrNeqArF9UsW/BCaTYnDEJcV1lrHr9d7lW1ciH//xfKyj2/HkgfeBk5EJcMyW+Ctdq5jpHsMW5VrXnaPr8GzJiTy4Glug40VGMa8Zy7lW4zuau9KsFolxr2RimQ8tOYv0HHmFiR0cxrhk7nVfgWs1e7SkOAa5VVVNnw9iz9f71n6zg84GB7zNlH14Q5DrssS/mWss8XO+nOAruIaxsMJQ90atA+Cz3IPRzBar3BxyyAgfoKKq+apwfcch5f1wiwjkNg99XkEwnA1zDDU3u6Zo/elK9+8dBsNGtc/lR9Fc4ts0bD5rCD2IOb3xgPgye95aI2HGv3gSR6DsqCue9DQ1/7OQ+/z2PSksACjf0S02azZv86/ZaPyojISEhISEhISEhISEhISEhISEhISEhISEhISEhIfG78T9C8HIxhe6o8gAAAABJRU5ErkJggg=="/>
          <p:cNvSpPr>
            <a:spLocks noChangeAspect="1" noChangeArrowheads="1"/>
          </p:cNvSpPr>
          <p:nvPr/>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3236506"/>
            <a:ext cx="1944216" cy="74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https://ictbeherendoejezo.nl/wp-content/uploads/2021/10/CSG_Prins-Maurit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943943">
            <a:off x="5670396" y="1657869"/>
            <a:ext cx="3590925" cy="116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863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Wie ben ik?</a:t>
            </a:r>
            <a:endParaRPr lang="nl-NL" dirty="0"/>
          </a:p>
        </p:txBody>
      </p:sp>
      <p:sp>
        <p:nvSpPr>
          <p:cNvPr id="3" name="Tijdelijke aanduiding voor inhoud 2"/>
          <p:cNvSpPr>
            <a:spLocks noGrp="1"/>
          </p:cNvSpPr>
          <p:nvPr>
            <p:ph idx="1"/>
          </p:nvPr>
        </p:nvSpPr>
        <p:spPr>
          <a:xfrm>
            <a:off x="457200" y="1600201"/>
            <a:ext cx="8686800" cy="4525963"/>
          </a:xfrm>
        </p:spPr>
        <p:txBody>
          <a:bodyPr/>
          <a:lstStyle/>
          <a:p>
            <a:r>
              <a:rPr lang="nl-NL" dirty="0"/>
              <a:t>Meneer van </a:t>
            </a:r>
            <a:r>
              <a:rPr lang="nl-NL" dirty="0" smtClean="0"/>
              <a:t>Heest</a:t>
            </a:r>
          </a:p>
          <a:p>
            <a:r>
              <a:rPr lang="nl-NL" dirty="0" smtClean="0"/>
              <a:t>In 2008/2009 zat ik in VWO-5</a:t>
            </a:r>
          </a:p>
          <a:p>
            <a:r>
              <a:rPr lang="nl-NL" dirty="0"/>
              <a:t> </a:t>
            </a:r>
            <a:r>
              <a:rPr lang="nl-NL" dirty="0" smtClean="0"/>
              <a:t>                – Informatica/Computer </a:t>
            </a:r>
            <a:r>
              <a:rPr lang="nl-NL" dirty="0" err="1" smtClean="0"/>
              <a:t>Science</a:t>
            </a:r>
            <a:endParaRPr lang="nl-NL" dirty="0" smtClean="0"/>
          </a:p>
          <a:p>
            <a:r>
              <a:rPr lang="nl-NL" dirty="0" smtClean="0"/>
              <a:t>                    – software voor </a:t>
            </a:r>
            <a:r>
              <a:rPr lang="nl-NL" dirty="0" err="1" smtClean="0"/>
              <a:t>onderzoeksarchief</a:t>
            </a:r>
            <a:endParaRPr lang="nl-NL" dirty="0" smtClean="0"/>
          </a:p>
          <a:p>
            <a:r>
              <a:rPr lang="nl-NL" dirty="0" smtClean="0"/>
              <a:t>                                     – verzekeringen software</a:t>
            </a:r>
          </a:p>
        </p:txBody>
      </p:sp>
      <p:pic>
        <p:nvPicPr>
          <p:cNvPr id="2050" name="Picture 2" descr="https://www.broach.nl/wp-content/uploads/2018/05/TU_Delft_logo_RGB-1.x6536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9741" b="29617"/>
          <a:stretch/>
        </p:blipFill>
        <p:spPr bwMode="auto">
          <a:xfrm>
            <a:off x="827584" y="2598396"/>
            <a:ext cx="1512168" cy="61458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data:image/png;base64,iVBORw0KGgoAAAANSUhEUgAAAWsAAACLCAMAAACQq0h8AAAAwFBMVEX///8Ar9sArNoAq9nsAAAAqdhQvuGO1+2j2+5Sw+TQ7Pb3/f5uy+eT0up6zunZ8/qX2e5nx+b+9vX+7u34trL97ez6zMn719X+///U7Pb5wb783dv4uLTtFwD95+WE0+v3rqr1lpDwVEr3p6P0iYPybWX2npmx4vLzfHX84d/uKBTxYFfvQjbxZV0Ott76zsvuMiPwSj7zd2/uJRDvOy2+5/Tp+fz0hoHwT0XvRjrxWVDybGTxY1r1kYv1mZXuLh+Gpn5pAAARKUlEQVR4nO1daWOqOtdFiNbWng444EVxHtA6a621x/r//9Wzd0DLkEBAe9v7vlkfWsUMOyt7IgmqKBISEhISEhISEhISEhISEhISEhISEhISEhISEhdArxdPL4tFz3XfmwSYVy4UCGHW2NfLpi7aRFm4pBD0VqvFk4qBeovVfYmcrtbIytO2tUkn1NF2X5gtk/5vJSd/REz2B5/k9Ko2sHucQk7v5DNxt1EwyWazJptS4HKpxSxdIRZrXg5nTue7+tdlfXdIJVPDOjWys474r+wfdKNXjm/EJJxC0537okWOL0sSYXql3TXs6wttUtTLRoe0fFcbhNmLvtlbdcb1D5txMT3mxJ3Q8mJjoSAmmXs/f1sKNNKzOB9sXAVoWFOwxlFqKZPjY4J/i8cj9Fs0uy0cZcMYrOvz4vn9GT1Lt97wRdlURtTzGGalAVPQKlccLziaKzpcAdTmSnEO1+aGYnbdmZtDndF5Fo1S17HgiqGfiugmuIvuycoN0rJwGgdj1NFGpYJKaBidD8Mo0tfFOfalV+BjfW4atFKtolS6DWWPzmxe0amQhtt/yyw2LNdtmF9O5lTALDdK9QadV2zToIMfVRwfO6+47Xdb81R+XF84KrlC/XkhR0Jg1gdkPSZkpPx1358wJyVlucdXbatNwBTmC2IRWylbtkXIGEX5WCo66SExpK10LeDA+ruDQjjwxjshZGBb59bWFpkU0a33J1AEJ9E4kjGxVycr7xJ9uoFxvXTgTR9qg5QNYh2hPYOggf2FXsCFgbvorsma7IpUhCmxjOKxpeh7EFiZT6BiB1rR4bp1bJGG03iNuNZooFxLVAvyBsMZULfyBiHIOtBKUKuo1IER8oHzTsbWOhXXI9Kl/9soOkpvQx+6/tLCizjv9rpxnpfJC8iwRklWY2uOarcDEywrc8sagHPuYxEQ7x3HsFoAO1BeJ+sPHXSopujjzVwxFuNT8DRGOLpPNGZrhd6zDJO2bCi1jXWaX/sINUEJcB5eLCRvoZQrU4wORRR8bm16OK0DoHuAmvoXPpmsX3SUbdRYTKCLmrWrKRUQECYL/hys8Wk8K/JBzYW8G4phQUOtNep8HT1YDTRphJ5rYkE/DWh6WgQRTSjdTet46sQxDNtyTdukvnJ89o8mOXuRgzVCSvCjjoXVXixnfrs0dA0mKDfM1+oFhwpSj0F+w9qhSgFjA2qzXRzwFzbAomm90CHXnB6goBsT9OUHKL1NWzWpUphYwDEtNLilfVjhtOq6o6N9MCSdvKNU3fXcWuGLPlWO6RREwjL6YnruvL3GUa/W2CkK3bMwRahh91MICSWrAcMdOJLQ6A+ufuSXPwkOaycOT6DD4mC62y2RvxHN4ej79+NJrw2wVx0yEehLH6M1Ndau/r1ZRVdaGvwPYPadPWYPVEu6tO5IWb47c3eaRtPeLzvrAdKP3FbAdBdU51vE1Zui9UmZxPleWW/t9ucKPtIdtQfnB70N9tQ0TUdl2vCx4eQs9pF6eig9aUPFyV/I9VBr9IknpaktQFRrgwVwAjsbOmywgQpaE4bg/ZFmMzWr8wmlUPl71EWmQWfvjNvaK+XNplsxlgt8i3ZWXEy6ldrmHPOX1gaxXinu5NZOyYvTyK7n0Az6oNOxm8jZgLLQgtmwcH7Ah7tJVo+81Y1PHNPBwun8hOjs6Exv7LrDCk4WTM7giDZULwHqOvgdGtNePtBZlSYKupSuY2Ef0FKdTqa+7O032NOITGnFObCP78uWN6PuEqNo7WkBEMSiKq+/95QJyrqBkW4mLj82LYSz1fLeQiSBY3vzI8z5J8rbQCqVHl79ROUuW6eGP0mXdrfbKI4TBa4dX6/Q3KQM/lR56dPrRRRTaSPxqwWNNBDcxh06L27c02nlPkaDlwm1dRge6o3HygcYxvRxbwoWMz3fgXSd4NZ7KYElzMcVtAon4IG715VPGmCKxCwSdE1lGnMRh3FRccLCF8CEdBrxFFqnTf9/9OuoJTqq0oaqOsx696tS10rlrw1oo1ixCWbNPYiu+h4ZU6aoXzRBnVpuJ7WT6fRgWANMMEABFlSQBkZ7mhTrGIKU8rpPlXdHIxVleGJjxRI26g6dVioRdOZjnCD9CAOdosOyz6GxTyfBXqy7yDAKQt87iUx3s8C4up4sFTenKO5Q2Bc6mSZBDUfu3hcjpyL1+MZ44xrNvIxpD0i3PBpOgYp7U9GbYKCBARmY4rToNIyXX6lHKx3XLYI4rrCyYU3s44r2N7DsAb5fLfpu//pufK5SUlbvzmwf12+dikK1AOroMHXUfieOy6R/qVpRFdH7ZEN2dC4Re2u1Xy6n+OEn5R5suzZeryb90/S6XscktNU92dj9tYLDn/bLGAiO1O4cAXtk2beoOjgWfsAPbWxzPiZ7u4PT90H2q+W+4zY+IZMJeceUY0w69n51Mg78Tz0SDkjRO2RqvyC/1tR+LymVzZtN+mmohiTeNCs116qMg10p1imL9be5771SrJ/SEXw1cAkrlg5dSOgOWKYEKt1wSlfoP72O7dapVjlrUzXT+Epr9K79qeM9hFOuTOuUuweYu1M0rtOAp5vObVJlcOjSqeytelQO+qnput/5wT5Q1mmHzuqVblZoy4d2iQ7RPLT0+Sk0N8zPgyNu0WwfWg0kw/mk7LTsvp2321il0Tq0ofjozV553MmvRmejxxeSuBCGXRnNp4F1F4lvwWh3tKyO8dNi/H9BQ2ApVEJCQkJCQkJCQkLiv4bC6zCf/9Ns/snnh69322s2Xb19DuH+ofnnz9PT8PWxULhKH/k/X3hN0YC3PkU+psI2WGEoJOfj0/Msm9U0lULTstlsJvdnuK2mkJmBQlblAbpSZ883r9tLCX/09JFNw3VOC4oWo293gVFlnwWkbM6gViYI5GHWTCF0GIVsqPVAVzC1968X2VLTO4I0DeRCUj1EV7jTAuXv47q4e2bwfK4+SyN1CHFcO31pmds0+uigmoAkNkJcZzLRk5+U620U04B/kWtK9yyf0m0NPV1k79K0EOY6hryEXN9EM/1vcw3Q1KdUbN96BjJL5fsZeq0+RlVIxHXhNpaDf51rYHuWwpNsPT2o6YIMi+tITU3CdSEXo9Q/wzWw/ZBYMZ88Q9FSuRAW1xktSrETcC1C9c9wDSE50ngZmHllTpc+srhWo9K4BFzfa4zGfwfXGTWTTDe9w07pQphcZ7IRky7O9ZA5ficr/2auPfk/l20tkdN+9jSkpnMhbK6jFFuY6wJjmFpmdtu8ad7f5maQfqnfxbV63zzhGXrS2IQnoWzrrZhWZCbXUamIMNfN0Ai12dM5d69u7/K3M7hp/Q6ufXZZ2A5vOeotfhuZv4IL4XHNV2xRrgvhRkN5beGuOUt1txvuzc91UGO3NxlG7FBzwu17aYpMHUQb8YrBbU+U62FwcCrTPxbSCh5oJpprKPCUCeu29iTY/KN3MKktkcc1V7FFub4NDE0TWg9Mi1iuochzWLWjb9u+8OCNjDdpheRwzU/XBbneBtpTb9NKKAQBrsHUEqiUv3Vf46ktkcc1lxtBrv8JFEu3WiMMIa6V15AbEctFXr2tpw/mPK658gpyHXLXqSUUghjXyl0w5RczN68/VEV9fBhcrnlBWpDrQMb3zS5ElOuQ9EJJhXfZKZNNv9/A5ZonsCDXDwGuUy2ui0OU65C9iSTLN96x5NLv2vG55ii2INf3v5Rr3802RXzj3mUn4TSRAT7XnAWDlFz/Eh8STpDig7YvoopmiSxEcM1W7HRcZ9SrHBvg4sy1qgEi+csHtOBPXNs+SxC/1QzDzzXI6X3HUux0sfEi2xPAiWv1eYj4il+v9w8B3AdUKi6H8xtCLtgcIu6chwsf17nh8NVLI2sSBbnOhwL+tybYZ66DU5oPHxwJChbjFQIjYR1ByYgZrZdr6lS9TbNOnAhyHUquOOshV8KZ66BHCM15CDGZSDXCy56nS2z9IcR11RN1WYqd8h4dJWp+n8++gOsYJxK8AWZCzIuHuAar+7rCUGzRtSeGOmiZp+9im+9DBKiKvDt5ENgzFVwjCXNd8O1ihiqIcn3DklHL3FxnDTWIS7iO3AwLL8OzILZ9EObaf8AnJIco11vOxpOWG17pvKQXl3AduUgaWtfhQGRMDK6rkYotvAcWXMA+I5t5uLpyX8R11HkYgciIEIqODK59cxkyMGGuQ2tqnjra7et1PfclsTFqK+xR9JygSHRkce1bAAiutYifWQitPHhrZWc312T7Eq6jlpPCG9Q8CJgqk2uvxw5ahzjXMWFFzVzxVvKiPIR/jKkaX/k0GoHoyOTaf6DKP+sJzj29xowz1RlGNi7S6xk36YsbgbeReDNlc+3d9Mn6FTvJ2cmnOFGz91dyJJfpNZdrbnxnDCVeb9hc+y77U5FEZ4Lv40KLxh9nInyPXjNufrkQ2CbmcM1X7GRn3R9iyb7Owvb3+OtYu/SNJFZrOFwrOd7xxoTPFTy5JGhZzr3NL+A6x+Hadwcdi/hVYx7X3qjgS0WSPi8zdBYxC6855hHGa3OdKufjNBpxh8BEnJA8rv2Ph3hSkcTPgT3ONOcYxrbJOFT3C7jm3ocE95ZiELubxuX6zvvMgmfjIfkzd9WHrFt/+xRi+xf4EO7pz2RUx0dHLte8556Scw2qfbaLQpDt38A1x9GKuB8/YqIjn2vvUoBHsc9HNtWsA7EjcV+sNP3H0n/eh/Ay40SRMcASE3yu/SerQtt16c9aPc5Ubp9pcVEewl7KEF128iBmmziC6+jOLjjXVvXM4i/gmsOQ0IZMgJPo6BjBdeRC3SVce1v+ea45AUdsQ0aoqROiuH78Nq6r51uln/fXnGV+0Q0ZPyKXd6K4jl6BvmhF9OyffoFes/kReQ42hOjoGMl1lGJfxvV5Gn+ca44AkTbNR+T2TCTXUXdOF3J9WgP4cR/CyfjEN2T8rUVtz0RzzdkMvwLXp/PjP67X7Cwk2bKTh5Wos8/RXEco9oVcV38J11l2ZHxNnly7AkQIGcP1ltvn/xG9nrH3df0bMtzv7QofxYw6vBDDNT+j/6X+OiHXnDNPfhXTho8RCCRrEdExjmuux76Q6/tfkYfwluae/KOO7Dqwyh3x4EEc19yAfBnXWy2qz+RIq9eclTlfZIx7UNcfRiMOL8RyzdvfvIjrrzD/o1xzAmNAVeOesgucEuUfXojlWrlhS3sJ19vZt62HJMmvNd7yhc8Fxx4f2/q74B97jeeao9gXcJ1Xf8U6H7dr/4jjj0UGkhbuiOK5Zp+kTst1dZufZeP7TIoUeq3yts+DdWLPIgSWqVReBQGu2auLybguPDSfhq/Dm+ec+r17YMJc86n2nwMW2OMLWD738IIA1+wjKQm5xsf58FuCQ838kA/J3nIPp/7jE1Lk+bXA3TVve0aE6yrzYEdCrjn4Ib3ORhwr9d++cW4sfbjzE8TbwBThminwf5lrNeqArF9UsW/BCaTYnDEJcV1lrHr9d7lW1ciH//xfKyj2/HkgfeBk5EJcMyW+Ctdq5jpHsMW5VrXnaPr8GzJiTy4Glug40VGMa8Zy7lW4zuau9KsFolxr2RimQ8tOYv0HHmFiR0cxrhk7nVfgWs1e7SkOAa5VVVNnw9iz9f71n6zg84GB7zNlH14Q5DrssS/mWss8XO+nOAruIaxsMJQ90atA+Cz3IPRzBar3BxyyAgfoKKq+apwfcch5f1wiwjkNg99XkEwnA1zDDU3u6Zo/elK9+8dBsNGtc/lR9Fc4ts0bD5rCD2IOb3xgPgye95aI2HGv3gSR6DsqCue9DQ1/7OQ+/z2PSksACjf0S02azZv86/ZaPyojISEhISEhISEhISEhISEhISEhISEhISEhISEhIfG78T9C8HIxhe6o8gAAAABJRU5ErkJggg=="/>
          <p:cNvSpPr>
            <a:spLocks noChangeAspect="1" noChangeArrowheads="1"/>
          </p:cNvSpPr>
          <p:nvPr/>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236506"/>
            <a:ext cx="1944216" cy="74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4008" y="3933056"/>
            <a:ext cx="3305944" cy="636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descr="https://www.klimaatservice.nl/wp-content/uploads/2018/12/Voogd-2018-LR.jpg"/>
          <p:cNvPicPr>
            <a:picLocks noChangeAspect="1" noChangeArrowheads="1"/>
          </p:cNvPicPr>
          <p:nvPr/>
        </p:nvPicPr>
        <p:blipFill rotWithShape="1">
          <a:blip r:embed="rId6">
            <a:extLst>
              <a:ext uri="{28A0092B-C50C-407E-A947-70E740481C1C}">
                <a14:useLocalDpi xmlns:a14="http://schemas.microsoft.com/office/drawing/2010/main" val="0"/>
              </a:ext>
            </a:extLst>
          </a:blip>
          <a:srcRect t="20461" b="18785"/>
          <a:stretch/>
        </p:blipFill>
        <p:spPr bwMode="auto">
          <a:xfrm>
            <a:off x="1403648" y="4530236"/>
            <a:ext cx="7740352" cy="23277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ictbeherendoejezo.nl/wp-content/uploads/2021/10/CSG_Prins-Maurit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943943">
            <a:off x="5670396" y="1657869"/>
            <a:ext cx="3590925" cy="116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316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Wie zijn jullie?</a:t>
            </a:r>
            <a:endParaRPr lang="nl-NL" dirty="0"/>
          </a:p>
        </p:txBody>
      </p:sp>
      <p:sp>
        <p:nvSpPr>
          <p:cNvPr id="3" name="Tijdelijke aanduiding voor inhoud 2"/>
          <p:cNvSpPr>
            <a:spLocks noGrp="1"/>
          </p:cNvSpPr>
          <p:nvPr>
            <p:ph idx="1"/>
          </p:nvPr>
        </p:nvSpPr>
        <p:spPr>
          <a:xfrm>
            <a:off x="457200" y="1600201"/>
            <a:ext cx="8363272" cy="4525963"/>
          </a:xfrm>
        </p:spPr>
        <p:txBody>
          <a:bodyPr/>
          <a:lstStyle/>
          <a:p>
            <a:endParaRPr lang="nl-NL" dirty="0"/>
          </a:p>
        </p:txBody>
      </p:sp>
    </p:spTree>
    <p:extLst>
      <p:ext uri="{BB962C8B-B14F-4D97-AF65-F5344CB8AC3E}">
        <p14:creationId xmlns:p14="http://schemas.microsoft.com/office/powerpoint/2010/main" val="872357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42371" y="274639"/>
            <a:ext cx="8659258" cy="1143000"/>
          </a:xfrm>
        </p:spPr>
        <p:txBody>
          <a:bodyPr>
            <a:noAutofit/>
          </a:bodyPr>
          <a:lstStyle/>
          <a:p>
            <a:r>
              <a:rPr lang="nl-NL" dirty="0" smtClean="0"/>
              <a:t>Wat gaan we in deze module doen?</a:t>
            </a:r>
            <a:endParaRPr lang="nl-NL" dirty="0"/>
          </a:p>
        </p:txBody>
      </p:sp>
      <p:sp>
        <p:nvSpPr>
          <p:cNvPr id="3" name="Tijdelijke aanduiding voor inhoud 2"/>
          <p:cNvSpPr>
            <a:spLocks noGrp="1"/>
          </p:cNvSpPr>
          <p:nvPr>
            <p:ph idx="1"/>
          </p:nvPr>
        </p:nvSpPr>
        <p:spPr>
          <a:xfrm>
            <a:off x="457200" y="1268761"/>
            <a:ext cx="8229600" cy="5472608"/>
          </a:xfrm>
        </p:spPr>
        <p:txBody>
          <a:bodyPr/>
          <a:lstStyle/>
          <a:p>
            <a:r>
              <a:rPr lang="nl-NL" dirty="0" smtClean="0"/>
              <a:t>Functioneel programmeren</a:t>
            </a:r>
          </a:p>
          <a:p>
            <a:r>
              <a:rPr lang="nl-NL" dirty="0" smtClean="0"/>
              <a:t>Tijdens de </a:t>
            </a:r>
            <a:r>
              <a:rPr lang="nl-NL" dirty="0" smtClean="0"/>
              <a:t>les</a:t>
            </a:r>
            <a:endParaRPr lang="nl-NL" dirty="0" smtClean="0"/>
          </a:p>
          <a:p>
            <a:pPr lvl="1"/>
            <a:r>
              <a:rPr lang="nl-NL" dirty="0" smtClean="0"/>
              <a:t>Gezamenlijke uitleg</a:t>
            </a:r>
          </a:p>
          <a:p>
            <a:pPr lvl="1"/>
            <a:r>
              <a:rPr lang="nl-NL" dirty="0" smtClean="0"/>
              <a:t>Practica (pair </a:t>
            </a:r>
            <a:r>
              <a:rPr lang="nl-NL" dirty="0" err="1" smtClean="0"/>
              <a:t>programming</a:t>
            </a:r>
            <a:r>
              <a:rPr lang="nl-NL" dirty="0" smtClean="0"/>
              <a:t>)</a:t>
            </a:r>
          </a:p>
          <a:p>
            <a:pPr lvl="1"/>
            <a:r>
              <a:rPr lang="nl-NL" dirty="0">
                <a:hlinkClick r:id="rId2"/>
              </a:rPr>
              <a:t>https://</a:t>
            </a:r>
            <a:r>
              <a:rPr lang="nl-NL" dirty="0" smtClean="0">
                <a:hlinkClick r:id="rId2"/>
              </a:rPr>
              <a:t>github.com/PM-RGO-FP-2024</a:t>
            </a:r>
            <a:endParaRPr lang="nl-NL" dirty="0" smtClean="0"/>
          </a:p>
          <a:p>
            <a:r>
              <a:rPr lang="nl-NL" dirty="0" smtClean="0"/>
              <a:t>Buiten de les </a:t>
            </a:r>
            <a:r>
              <a:rPr lang="nl-NL" dirty="0" smtClean="0"/>
              <a:t>om</a:t>
            </a:r>
            <a:endParaRPr lang="nl-NL" dirty="0" smtClean="0"/>
          </a:p>
          <a:p>
            <a:pPr lvl="1"/>
            <a:r>
              <a:rPr lang="nl-NL" dirty="0" smtClean="0"/>
              <a:t>Afmaken/inleveren </a:t>
            </a:r>
            <a:r>
              <a:rPr lang="nl-NL" dirty="0" smtClean="0"/>
              <a:t>practica</a:t>
            </a:r>
          </a:p>
          <a:p>
            <a:r>
              <a:rPr lang="nl-NL" dirty="0" smtClean="0"/>
              <a:t>(Na deze module</a:t>
            </a:r>
            <a:r>
              <a:rPr lang="nl-NL" dirty="0" smtClean="0"/>
              <a:t>)</a:t>
            </a:r>
            <a:endParaRPr lang="nl-NL" dirty="0" smtClean="0"/>
          </a:p>
          <a:p>
            <a:pPr lvl="1"/>
            <a:r>
              <a:rPr lang="nl-NL" dirty="0" smtClean="0"/>
              <a:t>Hobby projectje</a:t>
            </a:r>
            <a:r>
              <a:rPr lang="nl-NL" dirty="0" smtClean="0"/>
              <a:t>?</a:t>
            </a:r>
          </a:p>
          <a:p>
            <a:pPr lvl="1"/>
            <a:r>
              <a:rPr lang="nl-NL" dirty="0" smtClean="0"/>
              <a:t>Studiekeuze</a:t>
            </a:r>
            <a:endParaRPr lang="nl-NL" dirty="0" smtClean="0"/>
          </a:p>
        </p:txBody>
      </p:sp>
    </p:spTree>
    <p:extLst>
      <p:ext uri="{BB962C8B-B14F-4D97-AF65-F5344CB8AC3E}">
        <p14:creationId xmlns:p14="http://schemas.microsoft.com/office/powerpoint/2010/main" val="2152846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3166235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9909</TotalTime>
  <Words>2133</Words>
  <Application>Microsoft Office PowerPoint</Application>
  <PresentationFormat>Diavoorstelling (4:3)</PresentationFormat>
  <Paragraphs>457</Paragraphs>
  <Slides>43</Slides>
  <Notes>34</Notes>
  <HiddenSlides>11</HiddenSlides>
  <MMClips>0</MMClips>
  <ScaleCrop>false</ScaleCrop>
  <HeadingPairs>
    <vt:vector size="4" baseType="variant">
      <vt:variant>
        <vt:lpstr>Thema</vt:lpstr>
      </vt:variant>
      <vt:variant>
        <vt:i4>1</vt:i4>
      </vt:variant>
      <vt:variant>
        <vt:lpstr>Diatitels</vt:lpstr>
      </vt:variant>
      <vt:variant>
        <vt:i4>43</vt:i4>
      </vt:variant>
    </vt:vector>
  </HeadingPairs>
  <TitlesOfParts>
    <vt:vector size="44" baseType="lpstr">
      <vt:lpstr>Kantoorthema</vt:lpstr>
      <vt:lpstr>Functioneel Programmeren </vt:lpstr>
      <vt:lpstr>Wie ben ik?</vt:lpstr>
      <vt:lpstr>Wie ben ik?</vt:lpstr>
      <vt:lpstr>Wie ben ik?</vt:lpstr>
      <vt:lpstr>Wie ben ik?</vt:lpstr>
      <vt:lpstr>Wie ben ik?</vt:lpstr>
      <vt:lpstr>Wie zijn jullie?</vt:lpstr>
      <vt:lpstr>Wat gaan we in deze module doen?</vt:lpstr>
      <vt:lpstr>PowerPoint-presentatie</vt:lpstr>
      <vt:lpstr>Twee manieren van programmeren</vt:lpstr>
      <vt:lpstr>Twee manieren van programmeren</vt:lpstr>
      <vt:lpstr>Twee manieren van programmeren</vt:lpstr>
      <vt:lpstr>Twee manieren van programmeren</vt:lpstr>
      <vt:lpstr>Twee manieren van programmeren</vt:lpstr>
      <vt:lpstr>Twee manieren van programmeren</vt:lpstr>
      <vt:lpstr>Twee manieren van programmeren</vt:lpstr>
      <vt:lpstr>Twee manieren van programmeren</vt:lpstr>
      <vt:lpstr>Functioneel Programmeren</vt:lpstr>
      <vt:lpstr>Functioneel Programmeren</vt:lpstr>
      <vt:lpstr>Functioneel Programmeren</vt:lpstr>
      <vt:lpstr>Functioneel Programmeren</vt:lpstr>
      <vt:lpstr>Functioneel Programmeren</vt:lpstr>
      <vt:lpstr>Functioneel Programmeren</vt:lpstr>
      <vt:lpstr>Functioneel Programmeren</vt:lpstr>
      <vt:lpstr>Functioneel Programmeren</vt:lpstr>
      <vt:lpstr>Functioneel Programmeren</vt:lpstr>
      <vt:lpstr>Functioneel Programmeren</vt:lpstr>
      <vt:lpstr>Functioneel Programmeren</vt:lpstr>
      <vt:lpstr>FP in de praktijk</vt:lpstr>
      <vt:lpstr>Wat zijn programmeer paradigma’s?</vt:lpstr>
      <vt:lpstr>Wat zijn programmeer paradigma’s?</vt:lpstr>
      <vt:lpstr>Wat zijn programmeer paradigma’s?</vt:lpstr>
      <vt:lpstr>Wat zijn programmeer paradigma’s?</vt:lpstr>
      <vt:lpstr>Wat zijn programmeer paradigma’s?</vt:lpstr>
      <vt:lpstr>Wat zijn programmeer paradigma’s?</vt:lpstr>
      <vt:lpstr>Wat zijn programmeer paradigma’s?</vt:lpstr>
      <vt:lpstr>Wat zijn programmeer paradigma’s?</vt:lpstr>
      <vt:lpstr>Wat zijn programmeer paradigma’s?</vt:lpstr>
      <vt:lpstr>Wat zijn programmeer paradigma’s?</vt:lpstr>
      <vt:lpstr>Wat gaan we doen?</vt:lpstr>
      <vt:lpstr>Pauze</vt:lpstr>
      <vt:lpstr>Wat gaan we in deze module doen?</vt:lpstr>
      <vt:lpstr>De rest van deze les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Programmeer paradigma’s</dc:title>
  <dc:creator>Richard van Heest</dc:creator>
  <cp:lastModifiedBy>Richard van Heest</cp:lastModifiedBy>
  <cp:revision>61</cp:revision>
  <dcterms:created xsi:type="dcterms:W3CDTF">2023-09-19T20:36:40Z</dcterms:created>
  <dcterms:modified xsi:type="dcterms:W3CDTF">2024-04-25T11:22:18Z</dcterms:modified>
</cp:coreProperties>
</file>