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12" name="プレゼンテーションのタイトル"/>
          <p:cNvSpPr txBox="1"/>
          <p:nvPr>
            <p:ph type="title" hasCustomPrompt="1"/>
          </p:nvPr>
        </p:nvSpPr>
        <p:spPr>
          <a:xfrm>
            <a:off x="1206496" y="2574991"/>
            <a:ext cx="21971004" cy="4648201"/>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ヒラギノ角ゴ ProN W6"/>
              </a:defRPr>
            </a:lvl1pPr>
            <a:lvl2pPr marL="0" indent="457200" algn="ctr">
              <a:lnSpc>
                <a:spcPct val="80000"/>
              </a:lnSpc>
              <a:spcBef>
                <a:spcPts val="0"/>
              </a:spcBef>
              <a:buSzTx/>
              <a:buNone/>
              <a:defRPr spc="-250" sz="25000">
                <a:latin typeface="+mn-lt"/>
                <a:ea typeface="+mn-ea"/>
                <a:cs typeface="+mn-cs"/>
                <a:sym typeface="ヒラギノ角ゴ ProN W6"/>
              </a:defRPr>
            </a:lvl2pPr>
            <a:lvl3pPr marL="0" indent="914400" algn="ctr">
              <a:lnSpc>
                <a:spcPct val="80000"/>
              </a:lnSpc>
              <a:spcBef>
                <a:spcPts val="0"/>
              </a:spcBef>
              <a:buSzTx/>
              <a:buNone/>
              <a:defRPr spc="-250" sz="25000">
                <a:latin typeface="+mn-lt"/>
                <a:ea typeface="+mn-ea"/>
                <a:cs typeface="+mn-cs"/>
                <a:sym typeface="ヒラギノ角ゴ ProN W6"/>
              </a:defRPr>
            </a:lvl3pPr>
            <a:lvl4pPr marL="0" indent="1371600" algn="ctr">
              <a:lnSpc>
                <a:spcPct val="80000"/>
              </a:lnSpc>
              <a:spcBef>
                <a:spcPts val="0"/>
              </a:spcBef>
              <a:buSzTx/>
              <a:buNone/>
              <a:defRPr spc="-250" sz="25000">
                <a:latin typeface="+mn-lt"/>
                <a:ea typeface="+mn-ea"/>
                <a:cs typeface="+mn-cs"/>
                <a:sym typeface="ヒラギノ角ゴ ProN W6"/>
              </a:defRPr>
            </a:lvl4pPr>
            <a:lvl5pPr marL="0" indent="1828800" algn="ctr">
              <a:lnSpc>
                <a:spcPct val="80000"/>
              </a:lnSpc>
              <a:spcBef>
                <a:spcPts val="0"/>
              </a:spcBef>
              <a:buSzTx/>
              <a:buNone/>
              <a:defRPr spc="-250" sz="25000">
                <a:latin typeface="+mn-lt"/>
                <a:ea typeface="+mn-ea"/>
                <a:cs typeface="+mn-cs"/>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属性</a:t>
            </a:r>
          </a:p>
        </p:txBody>
      </p:sp>
      <p:sp>
        <p:nvSpPr>
          <p:cNvPr id="116" name="本文レベル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vl1pPr>
            <a:lvl2pPr marL="638923" indent="-12700">
              <a:spcBef>
                <a:spcPts val="0"/>
              </a:spcBef>
              <a:buSzTx/>
              <a:buNone/>
              <a:defRPr spc="-170" sz="8500"/>
            </a:lvl2pPr>
            <a:lvl3pPr marL="638923" indent="444500">
              <a:spcBef>
                <a:spcPts val="0"/>
              </a:spcBef>
              <a:buSzTx/>
              <a:buNone/>
              <a:defRPr spc="-170" sz="8500"/>
            </a:lvl3pPr>
            <a:lvl4pPr marL="638923" indent="901700">
              <a:spcBef>
                <a:spcPts val="0"/>
              </a:spcBef>
              <a:buSzTx/>
              <a:buNone/>
              <a:defRPr spc="-170" sz="8500"/>
            </a:lvl4pPr>
            <a:lvl5pPr marL="638923" indent="1358900">
              <a:spcBef>
                <a:spcPts val="0"/>
              </a:spcBef>
              <a:buSzTx/>
              <a:buNone/>
              <a:defRPr spc="-170" sz="8500"/>
            </a:lvl5pPr>
          </a:lstStyle>
          <a:p>
            <a:pPr/>
            <a:r>
              <a:t>“重要な引用”</a:t>
            </a:r>
          </a:p>
          <a:p>
            <a:pPr lvl="1"/>
            <a:r>
              <a:t/>
            </a:r>
          </a:p>
          <a:p>
            <a:pPr lvl="2"/>
            <a:r>
              <a:t/>
            </a:r>
          </a:p>
          <a:p>
            <a:pPr lvl="3"/>
            <a:r>
              <a:t/>
            </a:r>
          </a:p>
          <a:p>
            <a:pPr lvl="4"/>
            <a:r>
              <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快晴の青空の下にある、アルミニウムの円盤で覆われたモダンな建物の正面を低い角度から見た外観風景"/>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曇り空の下にあるモダンな湾曲している建物を低い角度から見た風景"/>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窓ガラスのあるモダンな白い建物の中から見上げた、明るく、所々に雲のある空の風景"/>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快晴の明るい空を背景にした、イランのテヘラン市のアーザーディータワーを低い角度から見た風景"/>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石造りの構造物の中から外を見た、階段と快晴の青空の風景"/>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作者と日付"/>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24" name="本文レベル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スライドのタイトル"/>
          <p:cNvSpPr txBox="1"/>
          <p:nvPr>
            <p:ph type="title" hasCustomPrompt="1"/>
          </p:nvPr>
        </p:nvSpPr>
        <p:spPr>
          <a:xfrm>
            <a:off x="1206500" y="1270000"/>
            <a:ext cx="9779000" cy="5882273"/>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prstGeom prst="rect">
            <a:avLst/>
          </a:prstGeom>
        </p:spPr>
        <p:txBody>
          <a:bodyPr/>
          <a:lstStyle/>
          <a:p>
            <a:pPr/>
            <a:r>
              <a:t>スライドのタイトル</a:t>
            </a:r>
          </a:p>
        </p:txBody>
      </p:sp>
      <p:sp>
        <p:nvSpPr>
          <p:cNvPr id="43"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44"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numCol="2" spcCol="1098550"/>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スライドのサブタイトル"/>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61" name="本文レベル1…"/>
          <p:cNvSpPr txBox="1"/>
          <p:nvPr>
            <p:ph type="body" sz="half" idx="1" hasCustomPrompt="1"/>
          </p:nvPr>
        </p:nvSpPr>
        <p:spPr>
          <a:xfrm>
            <a:off x="1206500" y="4248504"/>
            <a:ext cx="9779000" cy="8256630"/>
          </a:xfrm>
          <a:prstGeom prst="rect">
            <a:avLst/>
          </a:prstGeom>
        </p:spPr>
        <p:txBody>
          <a:bodyPr/>
          <a:lstStyle/>
          <a:p>
            <a:pPr/>
            <a:r>
              <a:t>スライドの箇条書きテキスト</a:t>
            </a:r>
          </a:p>
          <a:p>
            <a:pPr lvl="1"/>
            <a:r>
              <a:t/>
            </a:r>
          </a:p>
          <a:p>
            <a:pPr lvl="2"/>
            <a:r>
              <a:t/>
            </a:r>
          </a:p>
          <a:p>
            <a:pPr lvl="3"/>
            <a:r>
              <a:t/>
            </a:r>
          </a:p>
          <a:p>
            <a:pPr lvl="4"/>
            <a:r>
              <a:t/>
            </a:r>
          </a:p>
        </p:txBody>
      </p:sp>
      <p:sp>
        <p:nvSpPr>
          <p:cNvPr id="62" name="所々に雲に覆われた空が上部にある、中国の山東省青島のモダンなシェルブリッジの小さい一部分の風景"/>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4" cy="4648200"/>
          </a:xfrm>
          <a:prstGeom prst="rect">
            <a:avLst/>
          </a:prstGeom>
        </p:spPr>
        <p:txBody>
          <a:bodyPr anchor="ctr"/>
          <a:lstStyle>
            <a:lvl1pPr>
              <a:defRPr spc="-232" sz="11600">
                <a:latin typeface="ヒラギノ角ゴ ProN W3"/>
                <a:ea typeface="ヒラギノ角ゴ ProN W3"/>
                <a:cs typeface="ヒラギノ角ゴ ProN W3"/>
                <a:sym typeface="ヒラギノ角ゴ ProN W3"/>
              </a:defRPr>
            </a:lvl1pPr>
          </a:lstStyle>
          <a:p>
            <a:pPr/>
            <a:r>
              <a:t>セクションタイトル</a:t>
            </a:r>
          </a:p>
        </p:txBody>
      </p:sp>
      <p:sp>
        <p:nvSpPr>
          <p:cNvPr id="72"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49"/>
          </a:xfrm>
          <a:prstGeom prst="rect">
            <a:avLst/>
          </a:prstGeom>
        </p:spPr>
        <p:txBody>
          <a:bodyPr/>
          <a:lstStyle/>
          <a:p>
            <a:pPr/>
            <a:r>
              <a:t>スライドのタイトル</a:t>
            </a:r>
          </a:p>
        </p:txBody>
      </p:sp>
      <p:sp>
        <p:nvSpPr>
          <p:cNvPr id="80"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議題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議題のサブタイトル</a:t>
            </a:r>
          </a:p>
        </p:txBody>
      </p:sp>
      <p:sp>
        <p:nvSpPr>
          <p:cNvPr id="90" name="本文レベル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議題のトピック</a:t>
            </a:r>
          </a:p>
          <a:p>
            <a:pPr lvl="1"/>
            <a:r>
              <a:t/>
            </a:r>
          </a:p>
          <a:p>
            <a:pPr lvl="2"/>
            <a:r>
              <a:t/>
            </a:r>
          </a:p>
          <a:p>
            <a:pPr lvl="3"/>
            <a:r>
              <a:t/>
            </a:r>
          </a:p>
          <a:p>
            <a:pPr lvl="4"/>
            <a:r>
              <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スライドのタイトル"/>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スライドのタイトル</a:t>
            </a:r>
          </a:p>
        </p:txBody>
      </p:sp>
      <p:sp>
        <p:nvSpPr>
          <p:cNvPr id="3" name="本文レベル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スライドの箇条書きテキスト</a:t>
            </a:r>
          </a:p>
          <a:p>
            <a:pPr lvl="1"/>
            <a:r>
              <a:t/>
            </a:r>
          </a:p>
          <a:p>
            <a:pPr lvl="2"/>
            <a:r>
              <a:t/>
            </a:r>
          </a:p>
          <a:p>
            <a:pPr lvl="3"/>
            <a:r>
              <a:t/>
            </a:r>
          </a:p>
          <a:p>
            <a:pPr lvl="4"/>
            <a:r>
              <a:t/>
            </a:r>
          </a:p>
        </p:txBody>
      </p:sp>
      <p:sp>
        <p:nvSpPr>
          <p:cNvPr id="4" name="スライド番号"/>
          <p:cNvSpPr txBox="1"/>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岡田祐季（2023年8月1日）"/>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岡田祐季（2023年8月1日）</a:t>
            </a:r>
          </a:p>
        </p:txBody>
      </p:sp>
      <p:sp>
        <p:nvSpPr>
          <p:cNvPr id="152" name="卒業制作"/>
          <p:cNvSpPr txBox="1"/>
          <p:nvPr>
            <p:ph type="ctrTitle"/>
          </p:nvPr>
        </p:nvSpPr>
        <p:spPr>
          <a:prstGeom prst="rect">
            <a:avLst/>
          </a:prstGeom>
        </p:spPr>
        <p:txBody>
          <a:bodyPr/>
          <a:lstStyle/>
          <a:p>
            <a:pPr/>
            <a:r>
              <a:t>卒業制作</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要件定義書"/>
          <p:cNvSpPr txBox="1"/>
          <p:nvPr>
            <p:ph type="title"/>
          </p:nvPr>
        </p:nvSpPr>
        <p:spPr>
          <a:xfrm>
            <a:off x="1206500" y="1077359"/>
            <a:ext cx="21971000" cy="1433164"/>
          </a:xfrm>
          <a:prstGeom prst="rect">
            <a:avLst/>
          </a:prstGeom>
        </p:spPr>
        <p:txBody>
          <a:bodyPr/>
          <a:lstStyle/>
          <a:p>
            <a:pPr/>
            <a:r>
              <a:t>要件定義書</a:t>
            </a:r>
          </a:p>
        </p:txBody>
      </p:sp>
      <p:sp>
        <p:nvSpPr>
          <p:cNvPr id="155" name="ECサイトの導入して購入者を増やしたい"/>
          <p:cNvSpPr txBox="1"/>
          <p:nvPr>
            <p:ph type="body" idx="21"/>
          </p:nvPr>
        </p:nvSpPr>
        <p:spPr>
          <a:xfrm>
            <a:off x="7837026" y="10697687"/>
            <a:ext cx="21971001" cy="934779"/>
          </a:xfrm>
          <a:prstGeom prst="rect">
            <a:avLst/>
          </a:prstGeom>
          <a:extLst>
            <a:ext uri="{C572A759-6A51-4108-AA02-DFA0A04FC94B}">
              <ma14:wrappingTextBoxFlag xmlns:ma14="http://schemas.microsoft.com/office/mac/drawingml/2011/main" val="1"/>
            </a:ext>
          </a:extLst>
        </p:spPr>
        <p:txBody>
          <a:bodyPr/>
          <a:lstStyle>
            <a:lvl1pPr>
              <a:defRPr sz="4200"/>
            </a:lvl1pPr>
          </a:lstStyle>
          <a:p>
            <a:pPr/>
            <a:r>
              <a:t>ECサイトの導入して購入者を増やしたい</a:t>
            </a:r>
          </a:p>
        </p:txBody>
      </p:sp>
      <p:sp>
        <p:nvSpPr>
          <p:cNvPr id="156" name="〜依頼の背景〜…"/>
          <p:cNvSpPr txBox="1"/>
          <p:nvPr>
            <p:ph type="body" sz="half" idx="1"/>
          </p:nvPr>
        </p:nvSpPr>
        <p:spPr>
          <a:xfrm>
            <a:off x="1206499" y="2909585"/>
            <a:ext cx="21971001" cy="6042243"/>
          </a:xfrm>
          <a:prstGeom prst="rect">
            <a:avLst/>
          </a:prstGeom>
        </p:spPr>
        <p:txBody>
          <a:bodyPr/>
          <a:lstStyle/>
          <a:p>
            <a:pPr marL="0" indent="0" defTabSz="365760">
              <a:lnSpc>
                <a:spcPct val="100000"/>
              </a:lnSpc>
              <a:spcBef>
                <a:spcPts val="0"/>
              </a:spcBef>
              <a:buSzTx/>
              <a:buNone/>
              <a:defRPr sz="3680"/>
            </a:pPr>
            <a:r>
              <a:t>〜依頼の背景〜</a:t>
            </a:r>
          </a:p>
          <a:p>
            <a:pPr marL="0" indent="0" defTabSz="365760">
              <a:lnSpc>
                <a:spcPct val="100000"/>
              </a:lnSpc>
              <a:spcBef>
                <a:spcPts val="0"/>
              </a:spcBef>
              <a:buSzTx/>
              <a:buNone/>
              <a:defRPr sz="3680"/>
            </a:pPr>
            <a:r>
              <a:t>中野駅徒歩１分の場所でアニメグッズショップ「PKストア」を経営、現在は店舗ホームページはなく、コロナ禍も落ち着きイベント帰り客や観光者が立ち寄ってくれるきっかけになればとTwitterとインスタグラムとYouTubeを展開しているが思うように伸びず苦戦</a:t>
            </a:r>
          </a:p>
          <a:p>
            <a:pPr marL="0" indent="0" defTabSz="365760">
              <a:lnSpc>
                <a:spcPct val="100000"/>
              </a:lnSpc>
              <a:spcBef>
                <a:spcPts val="0"/>
              </a:spcBef>
              <a:buSzTx/>
              <a:buNone/>
              <a:defRPr sz="3680"/>
            </a:pPr>
            <a:r>
              <a:t>今回は会員限定のグッズ販売をECサイトで販売するため新たにホームページを作り、現在のSNSともリンクさせ、店舗情報を一貫して見れる場所を作りたい</a:t>
            </a:r>
          </a:p>
          <a:p>
            <a:pPr marL="0" indent="0" defTabSz="365760">
              <a:lnSpc>
                <a:spcPct val="100000"/>
              </a:lnSpc>
              <a:spcBef>
                <a:spcPts val="0"/>
              </a:spcBef>
              <a:buSzTx/>
              <a:buNone/>
              <a:defRPr sz="3680"/>
            </a:pPr>
            <a:r>
              <a:t>ターゲットはアニメファン、都外在住者でイベントや観光などでの東京に宿泊者の店舗の立ち寄りも視野に入れたい</a:t>
            </a:r>
          </a:p>
        </p:txBody>
      </p:sp>
      <p:sp>
        <p:nvSpPr>
          <p:cNvPr id="157" name="店舗の利用者を増やしたい"/>
          <p:cNvSpPr txBox="1"/>
          <p:nvPr/>
        </p:nvSpPr>
        <p:spPr>
          <a:xfrm>
            <a:off x="7837026" y="11588232"/>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4200">
                <a:solidFill>
                  <a:srgbClr val="000000"/>
                </a:solidFill>
                <a:latin typeface="+mn-lt"/>
                <a:ea typeface="+mn-ea"/>
                <a:cs typeface="+mn-cs"/>
                <a:sym typeface="ヒラギノ角ゴ ProN W6"/>
              </a:defRPr>
            </a:lvl1pPr>
          </a:lstStyle>
          <a:p>
            <a:pPr/>
            <a:r>
              <a:t>店舗の利用者を増やしたい</a:t>
            </a:r>
          </a:p>
        </p:txBody>
      </p:sp>
      <p:sp>
        <p:nvSpPr>
          <p:cNvPr id="158" name="ファンを増やしたい"/>
          <p:cNvSpPr txBox="1"/>
          <p:nvPr/>
        </p:nvSpPr>
        <p:spPr>
          <a:xfrm>
            <a:off x="7837026" y="12451832"/>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4200">
                <a:solidFill>
                  <a:srgbClr val="000000"/>
                </a:solidFill>
                <a:latin typeface="+mn-lt"/>
                <a:ea typeface="+mn-ea"/>
                <a:cs typeface="+mn-cs"/>
                <a:sym typeface="ヒラギノ角ゴ ProN W6"/>
              </a:defRPr>
            </a:lvl1pPr>
          </a:lstStyle>
          <a:p>
            <a:pPr/>
            <a:r>
              <a:t>ファンを増やしたい</a:t>
            </a:r>
          </a:p>
        </p:txBody>
      </p:sp>
      <p:sp>
        <p:nvSpPr>
          <p:cNvPr id="159" name="〜要望〜"/>
          <p:cNvSpPr txBox="1"/>
          <p:nvPr/>
        </p:nvSpPr>
        <p:spPr>
          <a:xfrm>
            <a:off x="2575847" y="11588232"/>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500">
                <a:solidFill>
                  <a:srgbClr val="000000"/>
                </a:solidFill>
                <a:latin typeface="+mn-lt"/>
                <a:ea typeface="+mn-ea"/>
                <a:cs typeface="+mn-cs"/>
                <a:sym typeface="ヒラギノ角ゴ ProN W6"/>
              </a:defRPr>
            </a:lvl1pPr>
          </a:lstStyle>
          <a:p>
            <a:pPr/>
            <a:r>
              <a:t>〜要望〜</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OP"/>
          <p:cNvSpPr txBox="1"/>
          <p:nvPr>
            <p:ph type="title"/>
          </p:nvPr>
        </p:nvSpPr>
        <p:spPr>
          <a:xfrm>
            <a:off x="1206500" y="1077359"/>
            <a:ext cx="21971000" cy="1433164"/>
          </a:xfrm>
          <a:prstGeom prst="rect">
            <a:avLst/>
          </a:prstGeom>
        </p:spPr>
        <p:txBody>
          <a:bodyPr/>
          <a:lstStyle/>
          <a:p>
            <a:pPr/>
            <a:r>
              <a:t>TOP</a:t>
            </a:r>
          </a:p>
        </p:txBody>
      </p:sp>
      <p:pic>
        <p:nvPicPr>
          <p:cNvPr id="162" name="スクリーンショット 0005-08-01 23.31.23.png" descr="スクリーンショット 0005-08-01 23.31.23.png"/>
          <p:cNvPicPr>
            <a:picLocks noChangeAspect="1"/>
          </p:cNvPicPr>
          <p:nvPr/>
        </p:nvPicPr>
        <p:blipFill>
          <a:blip r:embed="rId2">
            <a:extLst/>
          </a:blip>
          <a:stretch>
            <a:fillRect/>
          </a:stretch>
        </p:blipFill>
        <p:spPr>
          <a:xfrm>
            <a:off x="1008558" y="2757983"/>
            <a:ext cx="4140201" cy="9791701"/>
          </a:xfrm>
          <a:prstGeom prst="rect">
            <a:avLst/>
          </a:prstGeom>
          <a:ln w="12700">
            <a:miter lim="400000"/>
          </a:ln>
        </p:spPr>
      </p:pic>
      <p:sp>
        <p:nvSpPr>
          <p:cNvPr id="163" name="要望であるECサイトを実装し、店舗情報SNSのリンクをTOPページから画面遷移なくても見れるように配置し、遷移ページではより詳細な情報を閲覧できるよう作成する…"/>
          <p:cNvSpPr txBox="1"/>
          <p:nvPr/>
        </p:nvSpPr>
        <p:spPr>
          <a:xfrm>
            <a:off x="6031461" y="1513744"/>
            <a:ext cx="17271631" cy="109045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3700">
                <a:solidFill>
                  <a:srgbClr val="000000"/>
                </a:solidFill>
              </a:defRPr>
            </a:pPr>
            <a:r>
              <a:t>要望であるECサイトを実装し、店舗情報SNSのリンクをTOPページから画面遷移なくても見れるように配置し、遷移ページではより詳細な情報を閲覧できるよう作成する</a:t>
            </a:r>
          </a:p>
          <a:p>
            <a:pPr algn="l">
              <a:lnSpc>
                <a:spcPct val="90000"/>
              </a:lnSpc>
              <a:spcBef>
                <a:spcPts val="4500"/>
              </a:spcBef>
              <a:defRPr sz="3700">
                <a:solidFill>
                  <a:srgbClr val="000000"/>
                </a:solidFill>
              </a:defRPr>
            </a:pPr>
            <a:r>
              <a:t>有名店ではないので熱量の低いユーザーが訪れても見やすいようなるべくシンプルなフォントで見やすいデザインで作成する</a:t>
            </a:r>
          </a:p>
          <a:p>
            <a:pPr algn="l">
              <a:lnSpc>
                <a:spcPct val="90000"/>
              </a:lnSpc>
              <a:spcBef>
                <a:spcPts val="4500"/>
              </a:spcBef>
              <a:defRPr sz="3700">
                <a:solidFill>
                  <a:srgbClr val="000000"/>
                </a:solidFill>
              </a:defRPr>
            </a:pPr>
            <a:r>
              <a:t>会員・非会員が利用できるサイトでECサイトは会員のみの限定販売を行い利用者の数値化を行う</a:t>
            </a:r>
          </a:p>
          <a:p>
            <a:pPr algn="l">
              <a:lnSpc>
                <a:spcPct val="90000"/>
              </a:lnSpc>
              <a:spcBef>
                <a:spcPts val="4500"/>
              </a:spcBef>
              <a:defRPr sz="3700">
                <a:solidFill>
                  <a:srgbClr val="000000"/>
                </a:solidFill>
              </a:defRPr>
            </a:pPr>
            <a:r>
              <a:t>店舗情報とSNSのリンクで店舗の利用にも結びつける</a:t>
            </a:r>
          </a:p>
          <a:p>
            <a:pPr algn="l">
              <a:lnSpc>
                <a:spcPct val="90000"/>
              </a:lnSpc>
              <a:spcBef>
                <a:spcPts val="4500"/>
              </a:spcBef>
              <a:defRPr sz="3700">
                <a:solidFill>
                  <a:srgbClr val="000000"/>
                </a:solidFill>
              </a:defRPr>
            </a:pPr>
            <a:r>
              <a:t>グッズ販売は新着とランキングの掲載で変化のあるwebサイト作りを狙いユーザーを飽きさせないようにする</a:t>
            </a:r>
          </a:p>
          <a:p>
            <a:pPr algn="l">
              <a:lnSpc>
                <a:spcPct val="90000"/>
              </a:lnSpc>
              <a:spcBef>
                <a:spcPts val="4500"/>
              </a:spcBef>
              <a:defRPr sz="3700">
                <a:solidFill>
                  <a:srgbClr val="000000"/>
                </a:solidFill>
              </a:defRPr>
            </a:pPr>
            <a:r>
              <a:t>スライドショーで動きのあるページを作る</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機能紹介"/>
          <p:cNvSpPr txBox="1"/>
          <p:nvPr>
            <p:ph type="title"/>
          </p:nvPr>
        </p:nvSpPr>
        <p:spPr>
          <a:xfrm>
            <a:off x="1172633" y="783936"/>
            <a:ext cx="4906883" cy="2020010"/>
          </a:xfrm>
          <a:prstGeom prst="rect">
            <a:avLst/>
          </a:prstGeom>
        </p:spPr>
        <p:txBody>
          <a:bodyPr/>
          <a:lstStyle/>
          <a:p>
            <a:pPr/>
            <a:r>
              <a:t>機能紹介</a:t>
            </a:r>
          </a:p>
        </p:txBody>
      </p:sp>
      <p:pic>
        <p:nvPicPr>
          <p:cNvPr id="166" name="スクリーンショット 0005-08-01 23.42.44.png" descr="スクリーンショット 0005-08-01 23.42.44.png"/>
          <p:cNvPicPr>
            <a:picLocks noChangeAspect="1"/>
          </p:cNvPicPr>
          <p:nvPr/>
        </p:nvPicPr>
        <p:blipFill>
          <a:blip r:embed="rId2">
            <a:extLst/>
          </a:blip>
          <a:stretch>
            <a:fillRect/>
          </a:stretch>
        </p:blipFill>
        <p:spPr>
          <a:xfrm>
            <a:off x="522063" y="3991022"/>
            <a:ext cx="4797913" cy="3786108"/>
          </a:xfrm>
          <a:prstGeom prst="rect">
            <a:avLst/>
          </a:prstGeom>
          <a:ln w="12700">
            <a:miter lim="400000"/>
          </a:ln>
        </p:spPr>
      </p:pic>
      <p:pic>
        <p:nvPicPr>
          <p:cNvPr id="167" name="スクリーンショット 0005-08-01 23.43.38.png" descr="スクリーンショット 0005-08-01 23.43.38.png"/>
          <p:cNvPicPr>
            <a:picLocks noChangeAspect="1"/>
          </p:cNvPicPr>
          <p:nvPr/>
        </p:nvPicPr>
        <p:blipFill>
          <a:blip r:embed="rId3">
            <a:extLst/>
          </a:blip>
          <a:stretch>
            <a:fillRect/>
          </a:stretch>
        </p:blipFill>
        <p:spPr>
          <a:xfrm>
            <a:off x="19465264" y="9365932"/>
            <a:ext cx="3759201" cy="4038601"/>
          </a:xfrm>
          <a:prstGeom prst="rect">
            <a:avLst/>
          </a:prstGeom>
          <a:ln w="12700">
            <a:miter lim="400000"/>
          </a:ln>
        </p:spPr>
      </p:pic>
      <p:pic>
        <p:nvPicPr>
          <p:cNvPr id="168" name="スクリーンショット 0005-08-01 23.43.52.png" descr="スクリーンショット 0005-08-01 23.43.52.png"/>
          <p:cNvPicPr>
            <a:picLocks noChangeAspect="1"/>
          </p:cNvPicPr>
          <p:nvPr/>
        </p:nvPicPr>
        <p:blipFill>
          <a:blip r:embed="rId4">
            <a:extLst/>
          </a:blip>
          <a:stretch>
            <a:fillRect/>
          </a:stretch>
        </p:blipFill>
        <p:spPr>
          <a:xfrm>
            <a:off x="7633626" y="9257982"/>
            <a:ext cx="3898901" cy="4254501"/>
          </a:xfrm>
          <a:prstGeom prst="rect">
            <a:avLst/>
          </a:prstGeom>
          <a:ln w="12700">
            <a:miter lim="400000"/>
          </a:ln>
        </p:spPr>
      </p:pic>
      <p:pic>
        <p:nvPicPr>
          <p:cNvPr id="169" name="スクリーンショット 0005-08-01 23.44.09.png" descr="スクリーンショット 0005-08-01 23.44.09.png"/>
          <p:cNvPicPr>
            <a:picLocks noChangeAspect="1"/>
          </p:cNvPicPr>
          <p:nvPr/>
        </p:nvPicPr>
        <p:blipFill>
          <a:blip r:embed="rId5">
            <a:extLst/>
          </a:blip>
          <a:stretch>
            <a:fillRect/>
          </a:stretch>
        </p:blipFill>
        <p:spPr>
          <a:xfrm>
            <a:off x="10266472" y="3935463"/>
            <a:ext cx="3810001" cy="4191001"/>
          </a:xfrm>
          <a:prstGeom prst="rect">
            <a:avLst/>
          </a:prstGeom>
          <a:ln w="12700">
            <a:miter lim="400000"/>
          </a:ln>
        </p:spPr>
      </p:pic>
      <p:pic>
        <p:nvPicPr>
          <p:cNvPr id="170" name="スクリーンショット 0005-08-01 23.45.08.png" descr="スクリーンショット 0005-08-01 23.45.08.png"/>
          <p:cNvPicPr>
            <a:picLocks noChangeAspect="1"/>
          </p:cNvPicPr>
          <p:nvPr/>
        </p:nvPicPr>
        <p:blipFill>
          <a:blip r:embed="rId6">
            <a:extLst/>
          </a:blip>
          <a:stretch>
            <a:fillRect/>
          </a:stretch>
        </p:blipFill>
        <p:spPr>
          <a:xfrm>
            <a:off x="5900924" y="3884663"/>
            <a:ext cx="3784601" cy="4292601"/>
          </a:xfrm>
          <a:prstGeom prst="rect">
            <a:avLst/>
          </a:prstGeom>
          <a:ln w="12700">
            <a:miter lim="400000"/>
          </a:ln>
        </p:spPr>
      </p:pic>
      <p:pic>
        <p:nvPicPr>
          <p:cNvPr id="171" name="スクリーンショット 0005-08-01 23.45.17.png" descr="スクリーンショット 0005-08-01 23.45.17.png"/>
          <p:cNvPicPr>
            <a:picLocks noChangeAspect="1"/>
          </p:cNvPicPr>
          <p:nvPr/>
        </p:nvPicPr>
        <p:blipFill>
          <a:blip r:embed="rId7">
            <a:extLst/>
          </a:blip>
          <a:stretch>
            <a:fillRect/>
          </a:stretch>
        </p:blipFill>
        <p:spPr>
          <a:xfrm>
            <a:off x="14074213" y="9302432"/>
            <a:ext cx="3873501" cy="4165601"/>
          </a:xfrm>
          <a:prstGeom prst="rect">
            <a:avLst/>
          </a:prstGeom>
          <a:ln w="12700">
            <a:miter lim="400000"/>
          </a:ln>
        </p:spPr>
      </p:pic>
      <p:sp>
        <p:nvSpPr>
          <p:cNvPr id="172" name="会員制度"/>
          <p:cNvSpPr txBox="1"/>
          <p:nvPr/>
        </p:nvSpPr>
        <p:spPr>
          <a:xfrm>
            <a:off x="1479844" y="2771248"/>
            <a:ext cx="2546020" cy="8096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会員制度</a:t>
            </a:r>
          </a:p>
        </p:txBody>
      </p:sp>
      <p:sp>
        <p:nvSpPr>
          <p:cNvPr id="173" name="SNSリンク"/>
          <p:cNvSpPr txBox="1"/>
          <p:nvPr/>
        </p:nvSpPr>
        <p:spPr>
          <a:xfrm>
            <a:off x="5888354" y="2835421"/>
            <a:ext cx="3898901"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SNSリンク</a:t>
            </a:r>
          </a:p>
        </p:txBody>
      </p:sp>
      <p:sp>
        <p:nvSpPr>
          <p:cNvPr id="174" name="会員限定ECサイト"/>
          <p:cNvSpPr txBox="1"/>
          <p:nvPr/>
        </p:nvSpPr>
        <p:spPr>
          <a:xfrm>
            <a:off x="11481580" y="2824246"/>
            <a:ext cx="5294247"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会員限定ECサイト</a:t>
            </a:r>
          </a:p>
        </p:txBody>
      </p:sp>
      <p:sp>
        <p:nvSpPr>
          <p:cNvPr id="175" name="新着グッズ"/>
          <p:cNvSpPr txBox="1"/>
          <p:nvPr/>
        </p:nvSpPr>
        <p:spPr>
          <a:xfrm>
            <a:off x="19882479" y="8476886"/>
            <a:ext cx="2924771"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316421">
              <a:lnSpc>
                <a:spcPct val="90000"/>
              </a:lnSpc>
              <a:spcBef>
                <a:spcPts val="4200"/>
              </a:spcBef>
              <a:defRPr sz="4560">
                <a:solidFill>
                  <a:srgbClr val="000000"/>
                </a:solidFill>
              </a:defRPr>
            </a:lvl1pPr>
          </a:lstStyle>
          <a:p>
            <a:pPr/>
            <a:r>
              <a:t>新着グッズ</a:t>
            </a:r>
          </a:p>
        </p:txBody>
      </p:sp>
      <p:sp>
        <p:nvSpPr>
          <p:cNvPr id="176" name="グッズ人気ランキング"/>
          <p:cNvSpPr txBox="1"/>
          <p:nvPr/>
        </p:nvSpPr>
        <p:spPr>
          <a:xfrm>
            <a:off x="6454213" y="8481635"/>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グッズ人気ランキング</a:t>
            </a:r>
          </a:p>
        </p:txBody>
      </p:sp>
      <p:sp>
        <p:nvSpPr>
          <p:cNvPr id="177" name="お問い合わせ"/>
          <p:cNvSpPr txBox="1"/>
          <p:nvPr/>
        </p:nvSpPr>
        <p:spPr>
          <a:xfrm>
            <a:off x="14074213" y="8481635"/>
            <a:ext cx="4126508" cy="9224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お問い合わせ</a:t>
            </a:r>
          </a:p>
        </p:txBody>
      </p:sp>
      <p:pic>
        <p:nvPicPr>
          <p:cNvPr id="178" name="スクリーンショット 0005-08-01 23.51.53.png" descr="スクリーンショット 0005-08-01 23.51.53.png"/>
          <p:cNvPicPr>
            <a:picLocks noChangeAspect="1"/>
          </p:cNvPicPr>
          <p:nvPr/>
        </p:nvPicPr>
        <p:blipFill>
          <a:blip r:embed="rId8">
            <a:extLst/>
          </a:blip>
          <a:stretch>
            <a:fillRect/>
          </a:stretch>
        </p:blipFill>
        <p:spPr>
          <a:xfrm>
            <a:off x="14064424" y="3960863"/>
            <a:ext cx="3797301" cy="4140201"/>
          </a:xfrm>
          <a:prstGeom prst="rect">
            <a:avLst/>
          </a:prstGeom>
          <a:ln w="12700">
            <a:miter lim="400000"/>
          </a:ln>
        </p:spPr>
      </p:pic>
      <p:pic>
        <p:nvPicPr>
          <p:cNvPr id="179" name="スクリーンショット 0005-08-01 23.43.12.png" descr="スクリーンショット 0005-08-01 23.43.12.png"/>
          <p:cNvPicPr>
            <a:picLocks noChangeAspect="1"/>
          </p:cNvPicPr>
          <p:nvPr/>
        </p:nvPicPr>
        <p:blipFill>
          <a:blip r:embed="rId9">
            <a:extLst/>
          </a:blip>
          <a:stretch>
            <a:fillRect/>
          </a:stretch>
        </p:blipFill>
        <p:spPr>
          <a:xfrm>
            <a:off x="1243839" y="9141566"/>
            <a:ext cx="3848101" cy="4216401"/>
          </a:xfrm>
          <a:prstGeom prst="rect">
            <a:avLst/>
          </a:prstGeom>
          <a:ln w="12700">
            <a:miter lim="400000"/>
          </a:ln>
        </p:spPr>
      </p:pic>
      <p:sp>
        <p:nvSpPr>
          <p:cNvPr id="180" name="情報詳細ページ"/>
          <p:cNvSpPr txBox="1"/>
          <p:nvPr/>
        </p:nvSpPr>
        <p:spPr>
          <a:xfrm>
            <a:off x="747680" y="8481635"/>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情報詳細ページ</a:t>
            </a:r>
          </a:p>
        </p:txBody>
      </p:sp>
      <p:pic>
        <p:nvPicPr>
          <p:cNvPr id="181" name="スクリーンショット 0005-08-02 19.12.49.png" descr="スクリーンショット 0005-08-02 19.12.49.png"/>
          <p:cNvPicPr>
            <a:picLocks noChangeAspect="1"/>
          </p:cNvPicPr>
          <p:nvPr/>
        </p:nvPicPr>
        <p:blipFill>
          <a:blip r:embed="rId10">
            <a:extLst/>
          </a:blip>
          <a:stretch>
            <a:fillRect/>
          </a:stretch>
        </p:blipFill>
        <p:spPr>
          <a:xfrm>
            <a:off x="18571883" y="4004475"/>
            <a:ext cx="5155155" cy="4038601"/>
          </a:xfrm>
          <a:prstGeom prst="rect">
            <a:avLst/>
          </a:prstGeom>
          <a:ln w="12700">
            <a:miter lim="400000"/>
          </a:ln>
        </p:spPr>
      </p:pic>
      <p:sp>
        <p:nvSpPr>
          <p:cNvPr id="182" name="店舗情報"/>
          <p:cNvSpPr txBox="1"/>
          <p:nvPr/>
        </p:nvSpPr>
        <p:spPr>
          <a:xfrm>
            <a:off x="19415235" y="2824246"/>
            <a:ext cx="5294247"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店舗情報</a:t>
            </a:r>
          </a:p>
        </p:txBody>
      </p:sp>
      <p:sp>
        <p:nvSpPr>
          <p:cNvPr id="183" name="要望であるECサイトを実装し、店舗情報SNSのリンクをTOPページから画面遷移なくても見れるように配置し、遷移ページではより詳細な情報を閲覧できるよう作成する"/>
          <p:cNvSpPr txBox="1"/>
          <p:nvPr/>
        </p:nvSpPr>
        <p:spPr>
          <a:xfrm>
            <a:off x="6538561" y="720964"/>
            <a:ext cx="17271631" cy="1749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292038">
              <a:lnSpc>
                <a:spcPct val="90000"/>
              </a:lnSpc>
              <a:spcBef>
                <a:spcPts val="4200"/>
              </a:spcBef>
              <a:defRPr sz="3478">
                <a:solidFill>
                  <a:srgbClr val="000000"/>
                </a:solidFill>
              </a:defRPr>
            </a:lvl1pPr>
          </a:lstStyle>
          <a:p>
            <a:pPr/>
            <a:r>
              <a:t>要望であるECサイトを実装し、店舗情報SNSのリンクをTOPページから画面遷移なくても見れるように配置し、遷移ページではより詳細な情報を閲覧できるよう作成する</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機能（管理者）"/>
          <p:cNvSpPr txBox="1"/>
          <p:nvPr>
            <p:ph type="title"/>
          </p:nvPr>
        </p:nvSpPr>
        <p:spPr>
          <a:prstGeom prst="rect">
            <a:avLst/>
          </a:prstGeom>
        </p:spPr>
        <p:txBody>
          <a:bodyPr/>
          <a:lstStyle/>
          <a:p>
            <a:pPr/>
            <a:r>
              <a:t>機能（管理者）</a:t>
            </a:r>
          </a:p>
        </p:txBody>
      </p:sp>
      <p:sp>
        <p:nvSpPr>
          <p:cNvPr id="186" name="管理者用アカウントでログインすることで商品を登録したり編集し在庫を修正する事ができる。"/>
          <p:cNvSpPr txBox="1"/>
          <p:nvPr/>
        </p:nvSpPr>
        <p:spPr>
          <a:xfrm>
            <a:off x="19395701" y="2493965"/>
            <a:ext cx="4792774" cy="92986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200">
                <a:solidFill>
                  <a:srgbClr val="000000"/>
                </a:solidFill>
              </a:defRPr>
            </a:lvl1pPr>
          </a:lstStyle>
          <a:p>
            <a:pPr/>
            <a:r>
              <a:t>管理者用アカウントでログインすることで商品を登録したり編集し在庫を修正する事ができる。</a:t>
            </a:r>
          </a:p>
        </p:txBody>
      </p:sp>
      <p:pic>
        <p:nvPicPr>
          <p:cNvPr id="187" name="スクリーンショット 0005-08-02 19.29.40.png" descr="スクリーンショット 0005-08-02 19.29.40.png"/>
          <p:cNvPicPr>
            <a:picLocks noChangeAspect="1"/>
          </p:cNvPicPr>
          <p:nvPr/>
        </p:nvPicPr>
        <p:blipFill>
          <a:blip r:embed="rId2">
            <a:extLst/>
          </a:blip>
          <a:stretch>
            <a:fillRect/>
          </a:stretch>
        </p:blipFill>
        <p:spPr>
          <a:xfrm>
            <a:off x="268326" y="2541032"/>
            <a:ext cx="18748531" cy="109978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