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1pPr>
    <a:lvl2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2pPr>
    <a:lvl3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3pPr>
    <a:lvl4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4pPr>
    <a:lvl5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5pPr>
    <a:lvl6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6pPr>
    <a:lvl7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7pPr>
    <a:lvl8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8pPr>
    <a:lvl9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ヒラギノ角ゴ ProN W6"/>
          <a:ea typeface="ヒラギノ角ゴ ProN W6"/>
          <a:cs typeface="ヒラギノ角ゴ ProN W6"/>
        </a:font>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firstCol>
    <a:la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lastRow>
    <a:fir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1"/>
          </a:solidFill>
        </a:fill>
      </a:tcStyle>
    </a:firstRow>
  </a:tblStyle>
  <a:tblStyle styleId="{C7B018BB-80A7-4F77-B60F-C8B233D01FF8}" styleName="">
    <a:tblBg/>
    <a:wholeTbl>
      <a:tcTxStyle b="on" i="off">
        <a:font>
          <a:latin typeface="ヒラギノ角ゴ ProN W6"/>
          <a:ea typeface="ヒラギノ角ゴ ProN W6"/>
          <a:cs typeface="ヒラギノ角ゴ ProN W6"/>
        </a:font>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firstCol>
    <a:la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lastRow>
    <a:fir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3"/>
          </a:solidFill>
        </a:fill>
      </a:tcStyle>
    </a:firstRow>
  </a:tblStyle>
  <a:tblStyle styleId="{EEE7283C-3CF3-47DC-8721-378D4A62B228}" styleName="">
    <a:tblBg/>
    <a:wholeTbl>
      <a:tcTxStyle b="on" i="off">
        <a:font>
          <a:latin typeface="ヒラギノ角ゴ ProN W6"/>
          <a:ea typeface="ヒラギノ角ゴ ProN W6"/>
          <a:cs typeface="ヒラギノ角ゴ ProN W6"/>
        </a:font>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firstCol>
    <a:la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lastRow>
    <a:fir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chemeClr val="accent6"/>
          </a:solidFill>
        </a:fill>
      </a:tcStyle>
    </a:firstRow>
  </a:tblStyle>
  <a:tblStyle styleId="{CF821DB8-F4EB-4A41-A1BA-3FCAFE7338EE}" styleName="">
    <a:tblBg/>
    <a:wholeTbl>
      <a:tcTxStyle b="on" i="off">
        <a:font>
          <a:latin typeface="ヒラギノ角ゴ ProN W6"/>
          <a:ea typeface="ヒラギノ角ゴ ProN W6"/>
          <a:cs typeface="ヒラギノ角ゴ ProN W6"/>
        </a:font>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005E00"/>
          </a:solidFill>
        </a:fill>
      </a:tcStyle>
    </a:band2H>
    <a:firstCol>
      <a:tcTxStyle b="on" i="off">
        <a:font>
          <a:latin typeface="ヒラギノ角ゴ ProN W6"/>
          <a:ea typeface="ヒラギノ角ゴ ProN W6"/>
          <a:cs typeface="ヒラギノ角ゴ ProN W6"/>
        </a:font>
        <a:srgbClr val="005E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ヒラギノ角ゴ ProN W6"/>
          <a:ea typeface="ヒラギノ角ゴ ProN W6"/>
          <a:cs typeface="ヒラギノ角ゴ ProN W6"/>
        </a:font>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005E00"/>
          </a:solidFill>
        </a:fill>
      </a:tcStyle>
    </a:lastRow>
    <a:firstRow>
      <a:tcTxStyle b="on" i="off">
        <a:font>
          <a:latin typeface="ヒラギノ角ゴ ProN W6"/>
          <a:ea typeface="ヒラギノ角ゴ ProN W6"/>
          <a:cs typeface="ヒラギノ角ゴ ProN W6"/>
        </a:font>
        <a:srgbClr val="005E00"/>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ヒラギノ角ゴ ProN W6"/>
          <a:ea typeface="ヒラギノ角ゴ ProN W6"/>
          <a:cs typeface="ヒラギノ角ゴ ProN W6"/>
        </a:font>
        <a:srgbClr val="5E5E5E"/>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firstCol>
    <a:la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38100" cap="flat">
              <a:solidFill>
                <a:srgbClr val="005E00"/>
              </a:solidFill>
              <a:prstDash val="solid"/>
              <a:round/>
            </a:ln>
          </a:top>
          <a:bottom>
            <a:ln w="127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lastRow>
    <a:firstRow>
      <a:tcTxStyle b="on" i="off">
        <a:font>
          <a:latin typeface="ヒラギノ角ゴ ProN W6"/>
          <a:ea typeface="ヒラギノ角ゴ ProN W6"/>
          <a:cs typeface="ヒラギノ角ゴ ProN W6"/>
        </a:font>
        <a:srgbClr val="005E00"/>
      </a:tcTxStyle>
      <a:tcStyle>
        <a:tcBdr>
          <a:left>
            <a:ln w="12700" cap="flat">
              <a:solidFill>
                <a:srgbClr val="005E00"/>
              </a:solidFill>
              <a:prstDash val="solid"/>
              <a:round/>
            </a:ln>
          </a:left>
          <a:right>
            <a:ln w="12700" cap="flat">
              <a:solidFill>
                <a:srgbClr val="005E00"/>
              </a:solidFill>
              <a:prstDash val="solid"/>
              <a:round/>
            </a:ln>
          </a:right>
          <a:top>
            <a:ln w="12700" cap="flat">
              <a:solidFill>
                <a:srgbClr val="005E00"/>
              </a:solidFill>
              <a:prstDash val="solid"/>
              <a:round/>
            </a:ln>
          </a:top>
          <a:bottom>
            <a:ln w="38100" cap="flat">
              <a:solidFill>
                <a:srgbClr val="005E00"/>
              </a:solidFill>
              <a:prstDash val="solid"/>
              <a:round/>
            </a:ln>
          </a:bottom>
          <a:insideH>
            <a:ln w="12700" cap="flat">
              <a:solidFill>
                <a:srgbClr val="005E00"/>
              </a:solidFill>
              <a:prstDash val="solid"/>
              <a:round/>
            </a:ln>
          </a:insideH>
          <a:insideV>
            <a:ln w="12700" cap="flat">
              <a:solidFill>
                <a:srgbClr val="005E00"/>
              </a:solidFill>
              <a:prstDash val="solid"/>
              <a:round/>
            </a:ln>
          </a:insideV>
        </a:tcBdr>
        <a:fill>
          <a:solidFill>
            <a:srgbClr val="5E5E5E"/>
          </a:solidFill>
        </a:fill>
      </a:tcStyle>
    </a:firstRow>
  </a:tblStyle>
  <a:tblStyle styleId="{2708684C-4D16-4618-839F-0558EEFCDFE6}" styleName="">
    <a:tblBg/>
    <a:wholeTbl>
      <a:tcTxStyle b="on" i="off">
        <a:font>
          <a:latin typeface="ヒラギノ角ゴ ProN W6"/>
          <a:ea typeface="ヒラギノ角ゴ ProN W6"/>
          <a:cs typeface="ヒラギノ角ゴ ProN W6"/>
        </a:font>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
          <a:latin typeface="ヒラギノ角ゴ ProN W6"/>
          <a:ea typeface="ヒラギノ角ゴ ProN W6"/>
          <a:cs typeface="ヒラギノ角ゴ ProN W6"/>
        </a:font>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
          <a:latin typeface="ヒラギノ角ゴ ProN W6"/>
          <a:ea typeface="ヒラギノ角ゴ ProN W6"/>
          <a:cs typeface="ヒラギノ角ゴ ProN W6"/>
        </a:font>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
          <a:latin typeface="ヒラギノ角ゴ ProN W6"/>
          <a:ea typeface="ヒラギノ角ゴ ProN W6"/>
          <a:cs typeface="ヒラギノ角ゴ ProN W6"/>
        </a:font>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ヒラギノ角ゴ ProN W3"/>
      </a:defRPr>
    </a:lvl1pPr>
    <a:lvl2pPr indent="228600" defTabSz="457200" latinLnBrk="0">
      <a:lnSpc>
        <a:spcPct val="117999"/>
      </a:lnSpc>
      <a:defRPr sz="2200">
        <a:latin typeface="+mj-lt"/>
        <a:ea typeface="+mj-ea"/>
        <a:cs typeface="+mj-cs"/>
        <a:sym typeface="ヒラギノ角ゴ ProN W3"/>
      </a:defRPr>
    </a:lvl2pPr>
    <a:lvl3pPr indent="457200" defTabSz="457200" latinLnBrk="0">
      <a:lnSpc>
        <a:spcPct val="117999"/>
      </a:lnSpc>
      <a:defRPr sz="2200">
        <a:latin typeface="+mj-lt"/>
        <a:ea typeface="+mj-ea"/>
        <a:cs typeface="+mj-cs"/>
        <a:sym typeface="ヒラギノ角ゴ ProN W3"/>
      </a:defRPr>
    </a:lvl3pPr>
    <a:lvl4pPr indent="685800" defTabSz="457200" latinLnBrk="0">
      <a:lnSpc>
        <a:spcPct val="117999"/>
      </a:lnSpc>
      <a:defRPr sz="2200">
        <a:latin typeface="+mj-lt"/>
        <a:ea typeface="+mj-ea"/>
        <a:cs typeface="+mj-cs"/>
        <a:sym typeface="ヒラギノ角ゴ ProN W3"/>
      </a:defRPr>
    </a:lvl4pPr>
    <a:lvl5pPr indent="914400" defTabSz="457200" latinLnBrk="0">
      <a:lnSpc>
        <a:spcPct val="117999"/>
      </a:lnSpc>
      <a:defRPr sz="2200">
        <a:latin typeface="+mj-lt"/>
        <a:ea typeface="+mj-ea"/>
        <a:cs typeface="+mj-cs"/>
        <a:sym typeface="ヒラギノ角ゴ ProN W3"/>
      </a:defRPr>
    </a:lvl5pPr>
    <a:lvl6pPr indent="1143000" defTabSz="457200" latinLnBrk="0">
      <a:lnSpc>
        <a:spcPct val="117999"/>
      </a:lnSpc>
      <a:defRPr sz="2200">
        <a:latin typeface="+mj-lt"/>
        <a:ea typeface="+mj-ea"/>
        <a:cs typeface="+mj-cs"/>
        <a:sym typeface="ヒラギノ角ゴ ProN W3"/>
      </a:defRPr>
    </a:lvl6pPr>
    <a:lvl7pPr indent="1371600" defTabSz="457200" latinLnBrk="0">
      <a:lnSpc>
        <a:spcPct val="117999"/>
      </a:lnSpc>
      <a:defRPr sz="2200">
        <a:latin typeface="+mj-lt"/>
        <a:ea typeface="+mj-ea"/>
        <a:cs typeface="+mj-cs"/>
        <a:sym typeface="ヒラギノ角ゴ ProN W3"/>
      </a:defRPr>
    </a:lvl7pPr>
    <a:lvl8pPr indent="1600200" defTabSz="457200" latinLnBrk="0">
      <a:lnSpc>
        <a:spcPct val="117999"/>
      </a:lnSpc>
      <a:defRPr sz="2200">
        <a:latin typeface="+mj-lt"/>
        <a:ea typeface="+mj-ea"/>
        <a:cs typeface="+mj-cs"/>
        <a:sym typeface="ヒラギノ角ゴ ProN W3"/>
      </a:defRPr>
    </a:lvl8pPr>
    <a:lvl9pPr indent="1828800" defTabSz="457200" latinLnBrk="0">
      <a:lnSpc>
        <a:spcPct val="117999"/>
      </a:lnSpc>
      <a:defRPr sz="2200">
        <a:latin typeface="+mj-lt"/>
        <a:ea typeface="+mj-ea"/>
        <a:cs typeface="+mj-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
    <p:spTree>
      <p:nvGrpSpPr>
        <p:cNvPr id="1" name=""/>
        <p:cNvGrpSpPr/>
        <p:nvPr/>
      </p:nvGrpSpPr>
      <p:grpSpPr>
        <a:xfrm>
          <a:off x="0" y="0"/>
          <a:ext cx="0" cy="0"/>
          <a:chOff x="0" y="0"/>
          <a:chExt cx="0" cy="0"/>
        </a:xfrm>
      </p:grpSpPr>
      <p:sp>
        <p:nvSpPr>
          <p:cNvPr id="11" name="本文レベル1…"/>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12" name="プレゼンテーションのタイトル"/>
          <p:cNvSpPr txBox="1"/>
          <p:nvPr>
            <p:ph type="title" hasCustomPrompt="1"/>
          </p:nvPr>
        </p:nvSpPr>
        <p:spPr>
          <a:xfrm>
            <a:off x="1206496" y="2574991"/>
            <a:ext cx="21971005" cy="4648202"/>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vl1pPr>
            <a:lvl2pPr marL="0" indent="0" algn="ctr">
              <a:lnSpc>
                <a:spcPct val="80000"/>
              </a:lnSpc>
              <a:spcBef>
                <a:spcPts val="0"/>
              </a:spcBef>
              <a:buSzTx/>
              <a:buNone/>
              <a:defRPr spc="-232" sz="11600"/>
            </a:lvl2pPr>
            <a:lvl3pPr marL="0" indent="0" algn="ctr">
              <a:lnSpc>
                <a:spcPct val="80000"/>
              </a:lnSpc>
              <a:spcBef>
                <a:spcPts val="0"/>
              </a:spcBef>
              <a:buSzTx/>
              <a:buNone/>
              <a:defRPr spc="-232" sz="11600"/>
            </a:lvl3pPr>
            <a:lvl4pPr marL="0" indent="0" algn="ctr">
              <a:lnSpc>
                <a:spcPct val="80000"/>
              </a:lnSpc>
              <a:spcBef>
                <a:spcPts val="0"/>
              </a:spcBef>
              <a:buSzTx/>
              <a:buNone/>
              <a:defRPr spc="-232" sz="11600"/>
            </a:lvl4pPr>
            <a:lvl5pPr marL="0" indent="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1pPr>
            <a:lvl2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2pPr>
            <a:lvl3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3pPr>
            <a:lvl4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4pPr>
            <a:lvl5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本文レベル1…"/>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属性</a:t>
            </a:r>
          </a:p>
          <a:p>
            <a:pPr lvl="1"/>
            <a:r>
              <a:t/>
            </a:r>
          </a:p>
          <a:p>
            <a:pPr lvl="2"/>
            <a:r>
              <a:t/>
            </a:r>
          </a:p>
          <a:p>
            <a:pPr lvl="3"/>
            <a:r>
              <a:t/>
            </a:r>
          </a:p>
          <a:p>
            <a:pPr lvl="4"/>
            <a:r>
              <a:t/>
            </a:r>
          </a:p>
        </p:txBody>
      </p:sp>
      <p:sp>
        <p:nvSpPr>
          <p:cNvPr id="116" name="本文レベル1…"/>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vl1pPr>
          </a:lstStyle>
          <a:p>
            <a:pPr/>
            <a:r>
              <a:t>“重要な引用”</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numCol="1" spcCol="38100">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numCol="1" spcCol="38100">
            <a:noAutofit/>
          </a:bodyPr>
          <a:lstStyle/>
          <a:p>
            <a:pPr/>
          </a:p>
        </p:txBody>
      </p:sp>
      <p:sp>
        <p:nvSpPr>
          <p:cNvPr id="126" name="窓ガラスのあるモダンな白い建物の中から見上げた、明るく、所々に雲のある空の風景"/>
          <p:cNvSpPr/>
          <p:nvPr>
            <p:ph type="pic" idx="23"/>
          </p:nvPr>
        </p:nvSpPr>
        <p:spPr>
          <a:xfrm>
            <a:off x="-124636" y="1270000"/>
            <a:ext cx="16840170" cy="11243713"/>
          </a:xfrm>
          <a:prstGeom prst="rect">
            <a:avLst/>
          </a:prstGeom>
        </p:spPr>
        <p:txBody>
          <a:bodyPr lIns="91439" tIns="45719" rIns="91439" bIns="45719" numCol="1" spcCol="38100">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numCol="1" spcCol="38100">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numCol="1" spcCol="38100">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本文レベル1…"/>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24" name="本文レベル1…"/>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25" name="スライド番号"/>
          <p:cNvSpPr txBox="1"/>
          <p:nvPr>
            <p:ph type="sldNum" sz="quarter" idx="2"/>
          </p:nvPr>
        </p:nvSpPr>
        <p:spPr>
          <a:xfrm>
            <a:off x="12001465" y="13074598"/>
            <a:ext cx="368573"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numCol="1" spcCol="38100">
            <a:noAutofit/>
          </a:bodyPr>
          <a:lstStyle/>
          <a:p>
            <a:pPr/>
          </a:p>
        </p:txBody>
      </p:sp>
      <p:sp>
        <p:nvSpPr>
          <p:cNvPr id="33" name="スライドのタイトル"/>
          <p:cNvSpPr txBox="1"/>
          <p:nvPr>
            <p:ph type="title" hasCustomPrompt="1"/>
          </p:nvPr>
        </p:nvSpPr>
        <p:spPr>
          <a:xfrm>
            <a:off x="1206500" y="1270000"/>
            <a:ext cx="9779000" cy="5882274"/>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2pPr>
            <a:lvl3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3pPr>
            <a:lvl4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4pPr>
            <a:lvl5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2001465" y="13078834"/>
            <a:ext cx="368573"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xfrm>
            <a:off x="1206500" y="1079500"/>
            <a:ext cx="21971000" cy="1433164"/>
          </a:xfrm>
          <a:prstGeom prst="rect">
            <a:avLst/>
          </a:prstGeom>
        </p:spPr>
        <p:txBody>
          <a:bodyPr/>
          <a:lstStyle/>
          <a:p>
            <a:pPr/>
            <a:r>
              <a:t>スライドのタイトル</a:t>
            </a:r>
          </a:p>
        </p:txBody>
      </p:sp>
      <p:sp>
        <p:nvSpPr>
          <p:cNvPr id="43" name="本文レベル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44" name="本文レベル1…"/>
          <p:cNvSpPr txBox="1"/>
          <p:nvPr>
            <p:ph type="body" idx="21" hasCustomPrompt="1"/>
          </p:nvPr>
        </p:nvSpPr>
        <p:spPr>
          <a:xfrm>
            <a:off x="1206500" y="4248503"/>
            <a:ext cx="21971000" cy="8256014"/>
          </a:xfrm>
          <a:prstGeom prst="rect">
            <a:avLst/>
          </a:prstGeom>
        </p:spPr>
        <p:txBody>
          <a:bodyPr numCol="1" spcCol="38100"/>
          <a:lstStyle/>
          <a:p>
            <a:pPr/>
            <a:r>
              <a:t>スライドの箇条書きテキスト</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本文レベル1…"/>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61" name="本文レベル1…"/>
          <p:cNvSpPr txBox="1"/>
          <p:nvPr>
            <p:ph type="body" sz="half" idx="21" hasCustomPrompt="1"/>
          </p:nvPr>
        </p:nvSpPr>
        <p:spPr>
          <a:xfrm>
            <a:off x="1206500" y="4248503"/>
            <a:ext cx="9779000" cy="8256631"/>
          </a:xfrm>
          <a:prstGeom prst="rect">
            <a:avLst/>
          </a:prstGeom>
        </p:spPr>
        <p:txBody>
          <a:bodyPr numCol="1" spcCol="38100"/>
          <a:lstStyle/>
          <a:p>
            <a:pPr/>
            <a:r>
              <a:t>スライドの箇条書きテキスト</a:t>
            </a:r>
          </a:p>
        </p:txBody>
      </p:sp>
      <p:sp>
        <p:nvSpPr>
          <p:cNvPr id="62" name="所々に雲に覆われた空が上部にある、中国の山東省青島のモダンなシェルブリッジの小さい一部分の風景"/>
          <p:cNvSpPr/>
          <p:nvPr>
            <p:ph type="pic" idx="22"/>
          </p:nvPr>
        </p:nvSpPr>
        <p:spPr>
          <a:xfrm>
            <a:off x="9271000" y="1263847"/>
            <a:ext cx="16773843" cy="11188206"/>
          </a:xfrm>
          <a:prstGeom prst="rect">
            <a:avLst/>
          </a:prstGeom>
        </p:spPr>
        <p:txBody>
          <a:bodyPr lIns="91439" tIns="45719" rIns="91439" bIns="45719" numCol="1" spcCol="38100">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5" cy="4648200"/>
          </a:xfrm>
          <a:prstGeom prst="rect">
            <a:avLst/>
          </a:prstGeom>
        </p:spPr>
        <p:txBody>
          <a:bodyPr anchor="ctr"/>
          <a:lstStyle>
            <a:lvl1pPr>
              <a:defRPr b="0" spc="-232" sz="11600">
                <a:latin typeface="+mj-lt"/>
                <a:ea typeface="+mj-ea"/>
                <a:cs typeface="+mj-cs"/>
                <a:sym typeface="ヒラギノ角ゴ ProN W3"/>
              </a:defRPr>
            </a:lvl1pPr>
          </a:lstStyle>
          <a:p>
            <a:pPr/>
            <a:r>
              <a:t>セクションタイトル</a:t>
            </a:r>
          </a:p>
        </p:txBody>
      </p:sp>
      <p:sp>
        <p:nvSpPr>
          <p:cNvPr id="72" name="スライド番号"/>
          <p:cNvSpPr txBox="1"/>
          <p:nvPr>
            <p:ph type="sldNum" sz="quarter" idx="2"/>
          </p:nvPr>
        </p:nvSpPr>
        <p:spPr>
          <a:xfrm>
            <a:off x="12001464" y="13078833"/>
            <a:ext cx="368574"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50"/>
          </a:xfrm>
          <a:prstGeom prst="rect">
            <a:avLst/>
          </a:prstGeom>
        </p:spPr>
        <p:txBody>
          <a:bodyPr/>
          <a:lstStyle/>
          <a:p>
            <a:pPr/>
            <a:r>
              <a:t>スライドのタイトル</a:t>
            </a:r>
          </a:p>
        </p:txBody>
      </p:sp>
      <p:sp>
        <p:nvSpPr>
          <p:cNvPr id="80" name="本文レベル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本文レベル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議題のサブタイトル</a:t>
            </a:r>
          </a:p>
          <a:p>
            <a:pPr lvl="1"/>
            <a:r>
              <a:t/>
            </a:r>
          </a:p>
          <a:p>
            <a:pPr lvl="2"/>
            <a:r>
              <a:t/>
            </a:r>
          </a:p>
          <a:p>
            <a:pPr lvl="3"/>
            <a:r>
              <a:t/>
            </a:r>
          </a:p>
          <a:p>
            <a:pPr lvl="4"/>
            <a:r>
              <a:t/>
            </a:r>
          </a:p>
        </p:txBody>
      </p:sp>
      <p:sp>
        <p:nvSpPr>
          <p:cNvPr id="90" name="本文レベル1…"/>
          <p:cNvSpPr txBox="1"/>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pc="-99" sz="5500"/>
            </a:lvl1pPr>
          </a:lstStyle>
          <a:p>
            <a:pPr/>
            <a:r>
              <a:t>議題のトピック</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本文レベル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スライドの箇条書きテキスト</a:t>
            </a:r>
          </a:p>
          <a:p>
            <a:pPr lvl="1"/>
            <a:r>
              <a:t/>
            </a:r>
          </a:p>
          <a:p>
            <a:pPr lvl="2"/>
            <a:r>
              <a:t/>
            </a:r>
          </a:p>
          <a:p>
            <a:pPr lvl="3"/>
            <a:r>
              <a:t/>
            </a:r>
          </a:p>
          <a:p>
            <a:pPr lvl="4"/>
            <a:r>
              <a:t/>
            </a:r>
          </a:p>
        </p:txBody>
      </p:sp>
      <p:sp>
        <p:nvSpPr>
          <p:cNvPr id="3" name="タイトルテキスト"/>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スライド番号"/>
          <p:cNvSpPr txBox="1"/>
          <p:nvPr>
            <p:ph type="sldNum" sz="quarter" idx="2"/>
          </p:nvPr>
        </p:nvSpPr>
        <p:spPr>
          <a:xfrm>
            <a:off x="12001464" y="13074598"/>
            <a:ext cx="368574" cy="381001"/>
          </a:xfrm>
          <a:prstGeom prst="rect">
            <a:avLst/>
          </a:prstGeom>
          <a:ln w="12700">
            <a:miter lim="400000"/>
          </a:ln>
        </p:spPr>
        <p:txBody>
          <a:bodyPr wrap="none" lIns="50800" tIns="50800" rIns="50800" bIns="50800" anchor="b">
            <a:spAutoFit/>
          </a:bodyPr>
          <a:lstStyle>
            <a:lvl1pPr defTabSz="584200">
              <a:defRPr b="0" sz="1800">
                <a:solidFill>
                  <a:srgbClr val="000000"/>
                </a:solidFill>
                <a:latin typeface="+mj-lt"/>
                <a:ea typeface="+mj-ea"/>
                <a:cs typeface="+mj-cs"/>
                <a:sym typeface="ヒラギノ角ゴ ProN W3"/>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岡田祐季（2023年8月2日）"/>
          <p:cNvSpPr txBox="1"/>
          <p:nvPr>
            <p:ph type="body" sz="quarter" idx="1"/>
          </p:nvPr>
        </p:nvSpPr>
        <p:spPr>
          <a:xfrm>
            <a:off x="1201341" y="11859862"/>
            <a:ext cx="21971002" cy="636980"/>
          </a:xfrm>
          <a:prstGeom prst="rect">
            <a:avLst/>
          </a:prstGeom>
        </p:spPr>
        <p:txBody>
          <a:bodyPr/>
          <a:lstStyle/>
          <a:p>
            <a:pPr/>
            <a:r>
              <a:t>岡田祐季（2023年9月9日）</a:t>
            </a:r>
          </a:p>
        </p:txBody>
      </p:sp>
      <p:sp>
        <p:nvSpPr>
          <p:cNvPr id="152" name="要件定義書"/>
          <p:cNvSpPr txBox="1"/>
          <p:nvPr>
            <p:ph type="title"/>
          </p:nvPr>
        </p:nvSpPr>
        <p:spPr>
          <a:xfrm>
            <a:off x="1206495" y="2574990"/>
            <a:ext cx="21971006" cy="4648203"/>
          </a:xfrm>
          <a:prstGeom prst="rect">
            <a:avLst/>
          </a:prstGeom>
        </p:spPr>
        <p:txBody>
          <a:bodyPr/>
          <a:lstStyle>
            <a:lvl1pPr>
              <a:defRPr spc="-300"/>
            </a:lvl1pPr>
          </a:lstStyle>
          <a:p>
            <a:pPr/>
            <a:r>
              <a:t>要件定義書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制作背景"/>
          <p:cNvSpPr txBox="1"/>
          <p:nvPr>
            <p:ph type="title"/>
          </p:nvPr>
        </p:nvSpPr>
        <p:spPr>
          <a:xfrm>
            <a:off x="14924002" y="1365643"/>
            <a:ext cx="21971003" cy="1433164"/>
          </a:xfrm>
          <a:prstGeom prst="rect">
            <a:avLst/>
          </a:prstGeom>
        </p:spPr>
        <p:txBody>
          <a:bodyPr/>
          <a:lstStyle>
            <a:lvl1pPr>
              <a:defRPr spc="-200"/>
            </a:lvl1pPr>
          </a:lstStyle>
          <a:p>
            <a:pPr/>
            <a:r>
              <a:t>制作背景</a:t>
            </a:r>
          </a:p>
        </p:txBody>
      </p:sp>
      <p:sp>
        <p:nvSpPr>
          <p:cNvPr id="155" name="コロナ禍でWebへの需要が色々な業種で高まり、小規模な店舗でもECサイトを実装したWebサイトは非常に増えました。私はアニメが好きということもあり、一作目はアニメ系の分野での制作を決めました。…"/>
          <p:cNvSpPr txBox="1"/>
          <p:nvPr>
            <p:ph type="body" sz="half" idx="1"/>
          </p:nvPr>
        </p:nvSpPr>
        <p:spPr>
          <a:xfrm>
            <a:off x="12253246" y="3823890"/>
            <a:ext cx="10924254" cy="9307208"/>
          </a:xfrm>
          <a:prstGeom prst="rect">
            <a:avLst/>
          </a:prstGeom>
        </p:spPr>
        <p:txBody>
          <a:bodyPr lIns="50800" tIns="50800" rIns="50800" bIns="50800"/>
          <a:lstStyle/>
          <a:p>
            <a:pPr defTabSz="306324">
              <a:defRPr b="0" sz="3000">
                <a:latin typeface="+mj-lt"/>
                <a:ea typeface="+mj-ea"/>
                <a:cs typeface="+mj-cs"/>
                <a:sym typeface="ヒラギノ角ゴ ProN W3"/>
              </a:defRPr>
            </a:pPr>
            <a:r>
              <a:t>　コロナ禍でWebへの需要が色々な業種で高まり、小規模な店舗でもECサイトを実装したWebサイトは非常に増えました。私はアニメが好きということもあり、一作目はアニメ系の分野での制作を決めました。</a:t>
            </a:r>
          </a:p>
          <a:p>
            <a:pPr defTabSz="306324">
              <a:defRPr b="0" sz="3000">
                <a:latin typeface="+mj-lt"/>
                <a:ea typeface="+mj-ea"/>
                <a:cs typeface="+mj-cs"/>
                <a:sym typeface="ヒラギノ角ゴ ProN W3"/>
              </a:defRPr>
            </a:pPr>
            <a:r>
              <a:t>　どのような機能を実装するのかとなったときに、ECサイトはいろいろな分野のサイトでも役に立てる技術だと思った事、またWEBサイト制作を学び出した当初からも考えていたこともあったのでアニメ系とECサイトを中心に制作していきたいと考えました。</a:t>
            </a:r>
          </a:p>
          <a:p>
            <a:pPr defTabSz="306324">
              <a:defRPr b="0" sz="3000">
                <a:latin typeface="+mj-lt"/>
                <a:ea typeface="+mj-ea"/>
                <a:cs typeface="+mj-cs"/>
                <a:sym typeface="ヒラギノ角ゴ ProN W3"/>
              </a:defRPr>
            </a:pPr>
            <a:r>
              <a:t>　次に考えた事はECサイトと同様に「どのような分野でも役に立てるサイト作り」です。これはユーザー目線に立てるようなサイトが作りたいと思いました。</a:t>
            </a:r>
          </a:p>
          <a:p>
            <a:pPr defTabSz="306324">
              <a:defRPr b="0" sz="3000">
                <a:latin typeface="+mj-lt"/>
                <a:ea typeface="+mj-ea"/>
                <a:cs typeface="+mj-cs"/>
                <a:sym typeface="ヒラギノ角ゴ ProN W3"/>
              </a:defRPr>
            </a:pPr>
            <a:r>
              <a:t>私自身よくサイト内で迷子になることがあるので「シンプルで分かりやすい」「見たい情報がTOPページから見れる」ようなWEB制作に決めました。</a:t>
            </a:r>
          </a:p>
        </p:txBody>
      </p:sp>
      <p:pic>
        <p:nvPicPr>
          <p:cNvPr id="156" name="スクリーンショット 0005-08-01 23.31.23.png" descr="スクリーンショット 0005-08-01 23.31.23.png"/>
          <p:cNvPicPr>
            <a:picLocks noChangeAspect="1"/>
          </p:cNvPicPr>
          <p:nvPr/>
        </p:nvPicPr>
        <p:blipFill>
          <a:blip r:embed="rId2">
            <a:extLst/>
          </a:blip>
          <a:stretch>
            <a:fillRect/>
          </a:stretch>
        </p:blipFill>
        <p:spPr>
          <a:xfrm>
            <a:off x="4011514" y="2658319"/>
            <a:ext cx="4140202" cy="9791702"/>
          </a:xfrm>
          <a:prstGeom prst="rect">
            <a:avLst/>
          </a:prstGeom>
          <a:ln w="12700">
            <a:miter lim="400000"/>
          </a:ln>
        </p:spPr>
      </p:pic>
      <p:sp>
        <p:nvSpPr>
          <p:cNvPr id="157" name="TOP"/>
          <p:cNvSpPr txBox="1"/>
          <p:nvPr/>
        </p:nvSpPr>
        <p:spPr>
          <a:xfrm>
            <a:off x="4814363" y="1077359"/>
            <a:ext cx="2690619" cy="1433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spc="-200" sz="8500">
                <a:solidFill>
                  <a:srgbClr val="000000"/>
                </a:solidFill>
              </a:defRPr>
            </a:lvl1pPr>
          </a:lstStyle>
          <a:p>
            <a:pPr/>
            <a:r>
              <a:t>TOP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機能紹介①"/>
          <p:cNvSpPr txBox="1"/>
          <p:nvPr>
            <p:ph type="title"/>
          </p:nvPr>
        </p:nvSpPr>
        <p:spPr>
          <a:xfrm>
            <a:off x="1100561" y="783935"/>
            <a:ext cx="4906885" cy="2020012"/>
          </a:xfrm>
          <a:prstGeom prst="rect">
            <a:avLst/>
          </a:prstGeom>
        </p:spPr>
        <p:txBody>
          <a:bodyPr/>
          <a:lstStyle>
            <a:lvl1pPr defTabSz="2194505">
              <a:defRPr spc="-200" sz="7600"/>
            </a:lvl1pPr>
          </a:lstStyle>
          <a:p>
            <a:pPr/>
            <a:r>
              <a:t>機能紹介①</a:t>
            </a:r>
          </a:p>
        </p:txBody>
      </p:sp>
      <p:pic>
        <p:nvPicPr>
          <p:cNvPr id="160" name="スクリーンショット 0005-08-01 23.42.44.png" descr="スクリーンショット 0005-08-01 23.42.44.png"/>
          <p:cNvPicPr>
            <a:picLocks noChangeAspect="1"/>
          </p:cNvPicPr>
          <p:nvPr/>
        </p:nvPicPr>
        <p:blipFill>
          <a:blip r:embed="rId2">
            <a:extLst/>
          </a:blip>
          <a:stretch>
            <a:fillRect/>
          </a:stretch>
        </p:blipFill>
        <p:spPr>
          <a:xfrm>
            <a:off x="18870942" y="4244125"/>
            <a:ext cx="4797914" cy="3786109"/>
          </a:xfrm>
          <a:prstGeom prst="rect">
            <a:avLst/>
          </a:prstGeom>
          <a:ln w="12700">
            <a:miter lim="400000"/>
          </a:ln>
        </p:spPr>
      </p:pic>
      <p:pic>
        <p:nvPicPr>
          <p:cNvPr id="161" name="スクリーンショット 0005-08-01 23.44.09.png" descr="スクリーンショット 0005-08-01 23.44.09.png"/>
          <p:cNvPicPr>
            <a:picLocks noChangeAspect="1"/>
          </p:cNvPicPr>
          <p:nvPr/>
        </p:nvPicPr>
        <p:blipFill>
          <a:blip r:embed="rId3">
            <a:extLst/>
          </a:blip>
          <a:stretch>
            <a:fillRect/>
          </a:stretch>
        </p:blipFill>
        <p:spPr>
          <a:xfrm>
            <a:off x="1418040" y="4209844"/>
            <a:ext cx="3810003" cy="4191003"/>
          </a:xfrm>
          <a:prstGeom prst="rect">
            <a:avLst/>
          </a:prstGeom>
          <a:ln w="12700">
            <a:miter lim="400000"/>
          </a:ln>
        </p:spPr>
      </p:pic>
      <p:pic>
        <p:nvPicPr>
          <p:cNvPr id="162" name="スクリーンショット 0005-08-01 23.45.08.png" descr="スクリーンショット 0005-08-01 23.45.08.png"/>
          <p:cNvPicPr>
            <a:picLocks noChangeAspect="1"/>
          </p:cNvPicPr>
          <p:nvPr/>
        </p:nvPicPr>
        <p:blipFill>
          <a:blip r:embed="rId4">
            <a:extLst/>
          </a:blip>
          <a:stretch>
            <a:fillRect/>
          </a:stretch>
        </p:blipFill>
        <p:spPr>
          <a:xfrm>
            <a:off x="1911866" y="9057161"/>
            <a:ext cx="3784602" cy="4292602"/>
          </a:xfrm>
          <a:prstGeom prst="rect">
            <a:avLst/>
          </a:prstGeom>
          <a:ln w="12700">
            <a:miter lim="400000"/>
          </a:ln>
        </p:spPr>
      </p:pic>
      <p:sp>
        <p:nvSpPr>
          <p:cNvPr id="163" name="会員制度"/>
          <p:cNvSpPr txBox="1"/>
          <p:nvPr/>
        </p:nvSpPr>
        <p:spPr>
          <a:xfrm>
            <a:off x="19453930" y="1930419"/>
            <a:ext cx="2546021" cy="809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4800">
                <a:solidFill>
                  <a:srgbClr val="000000"/>
                </a:solidFill>
                <a:latin typeface="+mj-lt"/>
                <a:ea typeface="+mj-ea"/>
                <a:cs typeface="+mj-cs"/>
                <a:sym typeface="ヒラギノ角ゴ ProN W3"/>
              </a:defRPr>
            </a:lvl1pPr>
          </a:lstStyle>
          <a:p>
            <a:pPr/>
            <a:r>
              <a:t>会員制度</a:t>
            </a:r>
          </a:p>
        </p:txBody>
      </p:sp>
      <p:sp>
        <p:nvSpPr>
          <p:cNvPr id="164" name="SNSリンク"/>
          <p:cNvSpPr txBox="1"/>
          <p:nvPr/>
        </p:nvSpPr>
        <p:spPr>
          <a:xfrm>
            <a:off x="6128590" y="9397300"/>
            <a:ext cx="3898903" cy="10177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4800">
                <a:solidFill>
                  <a:srgbClr val="000000"/>
                </a:solidFill>
                <a:latin typeface="+mj-lt"/>
                <a:ea typeface="+mj-ea"/>
                <a:cs typeface="+mj-cs"/>
                <a:sym typeface="ヒラギノ角ゴ ProN W3"/>
              </a:defRPr>
            </a:lvl1pPr>
          </a:lstStyle>
          <a:p>
            <a:pPr/>
            <a:r>
              <a:t>SNSリンク</a:t>
            </a:r>
          </a:p>
        </p:txBody>
      </p:sp>
      <p:sp>
        <p:nvSpPr>
          <p:cNvPr id="165" name="会員限定ECサイト"/>
          <p:cNvSpPr txBox="1"/>
          <p:nvPr/>
        </p:nvSpPr>
        <p:spPr>
          <a:xfrm>
            <a:off x="2265822" y="2162381"/>
            <a:ext cx="5294248" cy="13203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4800">
                <a:solidFill>
                  <a:srgbClr val="000000"/>
                </a:solidFill>
                <a:latin typeface="+mj-lt"/>
                <a:ea typeface="+mj-ea"/>
                <a:cs typeface="+mj-cs"/>
                <a:sym typeface="ヒラギノ角ゴ ProN W3"/>
              </a:defRPr>
            </a:lvl1pPr>
          </a:lstStyle>
          <a:p>
            <a:pPr/>
            <a:r>
              <a:t>会員限定ECサイト</a:t>
            </a:r>
          </a:p>
        </p:txBody>
      </p:sp>
      <p:pic>
        <p:nvPicPr>
          <p:cNvPr id="166" name="スクリーンショット 0005-08-01 23.51.53.png" descr="スクリーンショット 0005-08-01 23.51.53.png"/>
          <p:cNvPicPr>
            <a:picLocks noChangeAspect="1"/>
          </p:cNvPicPr>
          <p:nvPr/>
        </p:nvPicPr>
        <p:blipFill>
          <a:blip r:embed="rId5">
            <a:extLst/>
          </a:blip>
          <a:stretch>
            <a:fillRect/>
          </a:stretch>
        </p:blipFill>
        <p:spPr>
          <a:xfrm>
            <a:off x="5023804" y="4235244"/>
            <a:ext cx="3797303" cy="4140203"/>
          </a:xfrm>
          <a:prstGeom prst="rect">
            <a:avLst/>
          </a:prstGeom>
          <a:ln w="12700">
            <a:miter lim="400000"/>
          </a:ln>
        </p:spPr>
      </p:pic>
      <p:pic>
        <p:nvPicPr>
          <p:cNvPr id="167" name="スクリーンショット 0005-08-02 19.12.49.png" descr="スクリーンショット 0005-08-02 19.12.49.png"/>
          <p:cNvPicPr>
            <a:picLocks noChangeAspect="1"/>
          </p:cNvPicPr>
          <p:nvPr/>
        </p:nvPicPr>
        <p:blipFill>
          <a:blip r:embed="rId6">
            <a:extLst/>
          </a:blip>
          <a:stretch>
            <a:fillRect/>
          </a:stretch>
        </p:blipFill>
        <p:spPr>
          <a:xfrm>
            <a:off x="10442306" y="4286044"/>
            <a:ext cx="5155154" cy="4038603"/>
          </a:xfrm>
          <a:prstGeom prst="rect">
            <a:avLst/>
          </a:prstGeom>
          <a:ln w="12700">
            <a:miter lim="400000"/>
          </a:ln>
        </p:spPr>
      </p:pic>
      <p:sp>
        <p:nvSpPr>
          <p:cNvPr id="168" name="店舗情報"/>
          <p:cNvSpPr txBox="1"/>
          <p:nvPr/>
        </p:nvSpPr>
        <p:spPr>
          <a:xfrm>
            <a:off x="11012402" y="1986614"/>
            <a:ext cx="5294248"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4800">
                <a:solidFill>
                  <a:srgbClr val="000000"/>
                </a:solidFill>
                <a:latin typeface="+mj-lt"/>
                <a:ea typeface="+mj-ea"/>
                <a:cs typeface="+mj-cs"/>
                <a:sym typeface="ヒラギノ角ゴ ProN W3"/>
              </a:defRPr>
            </a:lvl1pPr>
          </a:lstStyle>
          <a:p>
            <a:pPr/>
            <a:r>
              <a:t>店舗情報</a:t>
            </a:r>
          </a:p>
        </p:txBody>
      </p:sp>
      <p:sp>
        <p:nvSpPr>
          <p:cNvPr id="169" name="利用率の高いGoogleマップリンクを実装したい"/>
          <p:cNvSpPr txBox="1"/>
          <p:nvPr/>
        </p:nvSpPr>
        <p:spPr>
          <a:xfrm>
            <a:off x="9373351" y="2759517"/>
            <a:ext cx="6342092"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65187">
              <a:lnSpc>
                <a:spcPct val="90000"/>
              </a:lnSpc>
              <a:spcBef>
                <a:spcPts val="4300"/>
              </a:spcBef>
              <a:defRPr b="0" sz="3686">
                <a:solidFill>
                  <a:srgbClr val="000000"/>
                </a:solidFill>
                <a:latin typeface="+mj-lt"/>
                <a:ea typeface="+mj-ea"/>
                <a:cs typeface="+mj-cs"/>
                <a:sym typeface="ヒラギノ角ゴ ProN W3"/>
              </a:defRPr>
            </a:lvl1pPr>
          </a:lstStyle>
          <a:p>
            <a:pPr/>
            <a:r>
              <a:t>利用率の高いGoogleマップリンクを実装したい</a:t>
            </a:r>
          </a:p>
        </p:txBody>
      </p:sp>
      <p:sp>
        <p:nvSpPr>
          <p:cNvPr id="170" name="会員限定のサービスの提供ができるので実装したい"/>
          <p:cNvSpPr txBox="1"/>
          <p:nvPr/>
        </p:nvSpPr>
        <p:spPr>
          <a:xfrm>
            <a:off x="18082539" y="2759517"/>
            <a:ext cx="5961467"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3800">
                <a:solidFill>
                  <a:srgbClr val="000000"/>
                </a:solidFill>
                <a:latin typeface="+mj-lt"/>
                <a:ea typeface="+mj-ea"/>
                <a:cs typeface="+mj-cs"/>
                <a:sym typeface="ヒラギノ角ゴ ProN W3"/>
              </a:defRPr>
            </a:lvl1pPr>
          </a:lstStyle>
          <a:p>
            <a:pPr/>
            <a:r>
              <a:t>会員限定のサービスの提供ができるので実装したい</a:t>
            </a:r>
          </a:p>
        </p:txBody>
      </p:sp>
      <p:sp>
        <p:nvSpPr>
          <p:cNvPr id="171" name="いろいろ業界で利用率が高いのでSNSのリンクは実装したい"/>
          <p:cNvSpPr txBox="1"/>
          <p:nvPr/>
        </p:nvSpPr>
        <p:spPr>
          <a:xfrm>
            <a:off x="5754225" y="10474015"/>
            <a:ext cx="4133980" cy="27865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1975053">
              <a:lnSpc>
                <a:spcPct val="90000"/>
              </a:lnSpc>
              <a:spcBef>
                <a:spcPts val="3600"/>
              </a:spcBef>
              <a:defRPr b="0" sz="3078">
                <a:solidFill>
                  <a:srgbClr val="000000"/>
                </a:solidFill>
                <a:latin typeface="+mj-lt"/>
                <a:ea typeface="+mj-ea"/>
                <a:cs typeface="+mj-cs"/>
                <a:sym typeface="ヒラギノ角ゴ ProN W3"/>
              </a:defRPr>
            </a:lvl1pPr>
          </a:lstStyle>
          <a:p>
            <a:pPr/>
            <a:r>
              <a:t>いろいろ業界で利用率が高いのでSNSのリンクは実装したい（今回はダミー画像でリンク未製作）</a:t>
            </a:r>
          </a:p>
        </p:txBody>
      </p:sp>
      <p:sp>
        <p:nvSpPr>
          <p:cNvPr id="172" name="利便性からも検索機能は実装したい"/>
          <p:cNvSpPr txBox="1"/>
          <p:nvPr/>
        </p:nvSpPr>
        <p:spPr>
          <a:xfrm>
            <a:off x="1901996" y="2859402"/>
            <a:ext cx="6342093"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3800">
                <a:solidFill>
                  <a:srgbClr val="000000"/>
                </a:solidFill>
                <a:latin typeface="+mj-lt"/>
                <a:ea typeface="+mj-ea"/>
                <a:cs typeface="+mj-cs"/>
                <a:sym typeface="ヒラギノ角ゴ ProN W3"/>
              </a:defRPr>
            </a:lvl1pPr>
          </a:lstStyle>
          <a:p>
            <a:pPr/>
            <a:r>
              <a:t>利便性からも検索機能は実装したい</a:t>
            </a:r>
          </a:p>
        </p:txBody>
      </p:sp>
      <p:sp>
        <p:nvSpPr>
          <p:cNvPr id="173" name="今現状の自分の実力を見たときに最低限ここの機能は実装できるようになって起きたいとかんがえました。…"/>
          <p:cNvSpPr txBox="1"/>
          <p:nvPr/>
        </p:nvSpPr>
        <p:spPr>
          <a:xfrm>
            <a:off x="13273626" y="10137685"/>
            <a:ext cx="9078630" cy="27865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804370">
              <a:lnSpc>
                <a:spcPct val="90000"/>
              </a:lnSpc>
              <a:spcBef>
                <a:spcPts val="3300"/>
              </a:spcBef>
              <a:defRPr b="0" sz="2800">
                <a:solidFill>
                  <a:srgbClr val="000000"/>
                </a:solidFill>
                <a:latin typeface="+mj-lt"/>
                <a:ea typeface="+mj-ea"/>
                <a:cs typeface="+mj-cs"/>
                <a:sym typeface="ヒラギノ角ゴ ProN W3"/>
              </a:defRPr>
            </a:pPr>
            <a:r>
              <a:t>今現状の自分の実力を見たときに最低限ここの機能は実装できるようになって起きたいと考えました。</a:t>
            </a:r>
          </a:p>
          <a:p>
            <a:pPr algn="l" defTabSz="1804370">
              <a:lnSpc>
                <a:spcPct val="90000"/>
              </a:lnSpc>
              <a:spcBef>
                <a:spcPts val="3300"/>
              </a:spcBef>
              <a:defRPr b="0" sz="2800">
                <a:solidFill>
                  <a:srgbClr val="000000"/>
                </a:solidFill>
                <a:latin typeface="+mj-lt"/>
                <a:ea typeface="+mj-ea"/>
                <a:cs typeface="+mj-cs"/>
                <a:sym typeface="ヒラギノ角ゴ ProN W3"/>
              </a:defRPr>
            </a:pPr>
            <a:r>
              <a:t>次のページは将来的にできるようになりたいことも含まれています（区別するためグレーアウトしています。）</a:t>
            </a:r>
          </a:p>
        </p:txBody>
      </p:sp>
      <p:sp>
        <p:nvSpPr>
          <p:cNvPr id="174" name="四角形"/>
          <p:cNvSpPr/>
          <p:nvPr/>
        </p:nvSpPr>
        <p:spPr>
          <a:xfrm>
            <a:off x="13205797" y="11508946"/>
            <a:ext cx="9214289" cy="1188068"/>
          </a:xfrm>
          <a:prstGeom prst="rect">
            <a:avLst/>
          </a:prstGeom>
          <a:solidFill>
            <a:srgbClr val="000000">
              <a:alpha val="32431"/>
            </a:srgbClr>
          </a:solidFill>
          <a:ln w="12700">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機能紹介"/>
          <p:cNvSpPr txBox="1"/>
          <p:nvPr>
            <p:ph type="title"/>
          </p:nvPr>
        </p:nvSpPr>
        <p:spPr>
          <a:xfrm>
            <a:off x="1172632" y="783935"/>
            <a:ext cx="4906885" cy="2020012"/>
          </a:xfrm>
          <a:prstGeom prst="rect">
            <a:avLst/>
          </a:prstGeom>
        </p:spPr>
        <p:txBody>
          <a:bodyPr/>
          <a:lstStyle>
            <a:lvl1pPr>
              <a:defRPr spc="-200"/>
            </a:lvl1pPr>
          </a:lstStyle>
          <a:p>
            <a:pPr/>
            <a:r>
              <a:t>機能紹介</a:t>
            </a:r>
          </a:p>
        </p:txBody>
      </p:sp>
      <p:pic>
        <p:nvPicPr>
          <p:cNvPr id="177" name="スクリーンショット 0005-08-01 23.43.38.png" descr="スクリーンショット 0005-08-01 23.43.38.png"/>
          <p:cNvPicPr>
            <a:picLocks noChangeAspect="1"/>
          </p:cNvPicPr>
          <p:nvPr/>
        </p:nvPicPr>
        <p:blipFill>
          <a:blip r:embed="rId2">
            <a:extLst/>
          </a:blip>
          <a:stretch>
            <a:fillRect/>
          </a:stretch>
        </p:blipFill>
        <p:spPr>
          <a:xfrm>
            <a:off x="13074975" y="9354005"/>
            <a:ext cx="3759202" cy="4038602"/>
          </a:xfrm>
          <a:prstGeom prst="rect">
            <a:avLst/>
          </a:prstGeom>
          <a:ln w="12700">
            <a:miter lim="400000"/>
          </a:ln>
        </p:spPr>
      </p:pic>
      <p:pic>
        <p:nvPicPr>
          <p:cNvPr id="178" name="スクリーンショット 0005-08-01 23.43.52.png" descr="スクリーンショット 0005-08-01 23.43.52.png"/>
          <p:cNvPicPr>
            <a:picLocks noChangeAspect="1"/>
          </p:cNvPicPr>
          <p:nvPr/>
        </p:nvPicPr>
        <p:blipFill>
          <a:blip r:embed="rId3">
            <a:extLst/>
          </a:blip>
          <a:stretch>
            <a:fillRect/>
          </a:stretch>
        </p:blipFill>
        <p:spPr>
          <a:xfrm>
            <a:off x="2215376" y="8801533"/>
            <a:ext cx="3898902" cy="4254502"/>
          </a:xfrm>
          <a:prstGeom prst="rect">
            <a:avLst/>
          </a:prstGeom>
          <a:ln w="12700">
            <a:miter lim="400000"/>
          </a:ln>
        </p:spPr>
      </p:pic>
      <p:pic>
        <p:nvPicPr>
          <p:cNvPr id="179" name="スクリーンショット 0005-08-01 23.45.17.png" descr="スクリーンショット 0005-08-01 23.45.17.png"/>
          <p:cNvPicPr>
            <a:picLocks noChangeAspect="1"/>
          </p:cNvPicPr>
          <p:nvPr/>
        </p:nvPicPr>
        <p:blipFill>
          <a:blip r:embed="rId4">
            <a:extLst/>
          </a:blip>
          <a:stretch>
            <a:fillRect/>
          </a:stretch>
        </p:blipFill>
        <p:spPr>
          <a:xfrm>
            <a:off x="12680842" y="3595477"/>
            <a:ext cx="3873502" cy="4165602"/>
          </a:xfrm>
          <a:prstGeom prst="rect">
            <a:avLst/>
          </a:prstGeom>
          <a:ln w="12700">
            <a:miter lim="400000"/>
          </a:ln>
        </p:spPr>
      </p:pic>
      <p:sp>
        <p:nvSpPr>
          <p:cNvPr id="180" name="新着グッズ"/>
          <p:cNvSpPr txBox="1"/>
          <p:nvPr/>
        </p:nvSpPr>
        <p:spPr>
          <a:xfrm>
            <a:off x="13492190" y="8464960"/>
            <a:ext cx="2924772"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16421">
              <a:lnSpc>
                <a:spcPct val="90000"/>
              </a:lnSpc>
              <a:spcBef>
                <a:spcPts val="4200"/>
              </a:spcBef>
              <a:defRPr b="0" sz="4500">
                <a:solidFill>
                  <a:srgbClr val="000000"/>
                </a:solidFill>
                <a:latin typeface="+mj-lt"/>
                <a:ea typeface="+mj-ea"/>
                <a:cs typeface="+mj-cs"/>
                <a:sym typeface="ヒラギノ角ゴ ProN W3"/>
              </a:defRPr>
            </a:lvl1pPr>
          </a:lstStyle>
          <a:p>
            <a:pPr/>
            <a:r>
              <a:t>新着グッズ</a:t>
            </a:r>
          </a:p>
        </p:txBody>
      </p:sp>
      <p:sp>
        <p:nvSpPr>
          <p:cNvPr id="181" name="グッズ人気ランキング"/>
          <p:cNvSpPr txBox="1"/>
          <p:nvPr/>
        </p:nvSpPr>
        <p:spPr>
          <a:xfrm>
            <a:off x="1035963" y="8025186"/>
            <a:ext cx="7697986" cy="2192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b="0" sz="4800">
                <a:solidFill>
                  <a:srgbClr val="000000"/>
                </a:solidFill>
                <a:latin typeface="+mj-lt"/>
                <a:ea typeface="+mj-ea"/>
                <a:cs typeface="+mj-cs"/>
                <a:sym typeface="ヒラギノ角ゴ ProN W3"/>
              </a:defRPr>
            </a:lvl1pPr>
          </a:lstStyle>
          <a:p>
            <a:pPr/>
            <a:r>
              <a:t>グッズ人気ランキング</a:t>
            </a:r>
          </a:p>
        </p:txBody>
      </p:sp>
      <p:sp>
        <p:nvSpPr>
          <p:cNvPr id="182" name="お問い合わせ"/>
          <p:cNvSpPr txBox="1"/>
          <p:nvPr/>
        </p:nvSpPr>
        <p:spPr>
          <a:xfrm>
            <a:off x="12680842" y="2774679"/>
            <a:ext cx="4126508" cy="9224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b="0" sz="4800">
                <a:solidFill>
                  <a:srgbClr val="000000"/>
                </a:solidFill>
                <a:latin typeface="+mj-lt"/>
                <a:ea typeface="+mj-ea"/>
                <a:cs typeface="+mj-cs"/>
                <a:sym typeface="ヒラギノ角ゴ ProN W3"/>
              </a:defRPr>
            </a:lvl1pPr>
          </a:lstStyle>
          <a:p>
            <a:pPr/>
            <a:r>
              <a:t>お問い合わせ</a:t>
            </a:r>
          </a:p>
        </p:txBody>
      </p:sp>
      <p:pic>
        <p:nvPicPr>
          <p:cNvPr id="183" name="スクリーンショット 0005-08-01 23.43.12.png" descr="スクリーンショット 0005-08-01 23.43.12.png"/>
          <p:cNvPicPr>
            <a:picLocks noChangeAspect="1"/>
          </p:cNvPicPr>
          <p:nvPr/>
        </p:nvPicPr>
        <p:blipFill>
          <a:blip r:embed="rId5">
            <a:extLst/>
          </a:blip>
          <a:stretch>
            <a:fillRect/>
          </a:stretch>
        </p:blipFill>
        <p:spPr>
          <a:xfrm>
            <a:off x="1387980" y="3159678"/>
            <a:ext cx="3848102" cy="4216402"/>
          </a:xfrm>
          <a:prstGeom prst="rect">
            <a:avLst/>
          </a:prstGeom>
          <a:ln w="12700">
            <a:miter lim="400000"/>
          </a:ln>
        </p:spPr>
      </p:pic>
      <p:sp>
        <p:nvSpPr>
          <p:cNvPr id="184" name="情報詳細ページ"/>
          <p:cNvSpPr txBox="1"/>
          <p:nvPr/>
        </p:nvSpPr>
        <p:spPr>
          <a:xfrm>
            <a:off x="1035963" y="2451699"/>
            <a:ext cx="7697986" cy="2192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b="0" sz="4800">
                <a:solidFill>
                  <a:srgbClr val="000000"/>
                </a:solidFill>
                <a:latin typeface="+mj-lt"/>
                <a:ea typeface="+mj-ea"/>
                <a:cs typeface="+mj-cs"/>
                <a:sym typeface="ヒラギノ角ゴ ProN W3"/>
              </a:defRPr>
            </a:lvl1pPr>
          </a:lstStyle>
          <a:p>
            <a:pPr/>
            <a:r>
              <a:t>情報詳細ページ</a:t>
            </a:r>
          </a:p>
        </p:txBody>
      </p:sp>
      <p:sp>
        <p:nvSpPr>
          <p:cNvPr id="185" name="管理者登録ページで登録することで詳細を表示できる"/>
          <p:cNvSpPr txBox="1"/>
          <p:nvPr/>
        </p:nvSpPr>
        <p:spPr>
          <a:xfrm>
            <a:off x="5553590" y="3363900"/>
            <a:ext cx="6342093"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3800">
                <a:solidFill>
                  <a:srgbClr val="000000"/>
                </a:solidFill>
                <a:latin typeface="+mj-lt"/>
                <a:ea typeface="+mj-ea"/>
                <a:cs typeface="+mj-cs"/>
                <a:sym typeface="ヒラギノ角ゴ ProN W3"/>
              </a:defRPr>
            </a:lvl1pPr>
          </a:lstStyle>
          <a:p>
            <a:pPr/>
            <a:r>
              <a:t>管理者登録ページで登録することで詳細を表示できる</a:t>
            </a:r>
          </a:p>
        </p:txBody>
      </p:sp>
      <p:sp>
        <p:nvSpPr>
          <p:cNvPr id="186" name="ユーザーの声が届く機能なので実装したい"/>
          <p:cNvSpPr txBox="1"/>
          <p:nvPr/>
        </p:nvSpPr>
        <p:spPr>
          <a:xfrm>
            <a:off x="16940799" y="3363900"/>
            <a:ext cx="6342093" cy="2891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3800">
                <a:solidFill>
                  <a:srgbClr val="000000"/>
                </a:solidFill>
                <a:latin typeface="+mj-lt"/>
                <a:ea typeface="+mj-ea"/>
                <a:cs typeface="+mj-cs"/>
                <a:sym typeface="ヒラギノ角ゴ ProN W3"/>
              </a:defRPr>
            </a:lvl1pPr>
          </a:lstStyle>
          <a:p>
            <a:pPr/>
            <a:r>
              <a:t>ユーザーの声が届く機能なので実装、未会員もコンタクト手段になるので送信可能</a:t>
            </a:r>
          </a:p>
        </p:txBody>
      </p:sp>
      <p:sp>
        <p:nvSpPr>
          <p:cNvPr id="187" name="ユーザーが購入を決める手段にもなる売れ筋商品の表示"/>
          <p:cNvSpPr txBox="1"/>
          <p:nvPr/>
        </p:nvSpPr>
        <p:spPr>
          <a:xfrm>
            <a:off x="6154182" y="9417857"/>
            <a:ext cx="6342092" cy="13203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413954">
              <a:lnSpc>
                <a:spcPct val="90000"/>
              </a:lnSpc>
              <a:spcBef>
                <a:spcPts val="4400"/>
              </a:spcBef>
              <a:defRPr b="0" sz="3700">
                <a:solidFill>
                  <a:srgbClr val="000000"/>
                </a:solidFill>
                <a:latin typeface="+mj-lt"/>
                <a:ea typeface="+mj-ea"/>
                <a:cs typeface="+mj-cs"/>
                <a:sym typeface="ヒラギノ角ゴ ProN W3"/>
              </a:defRPr>
            </a:lvl1pPr>
          </a:lstStyle>
          <a:p>
            <a:pPr/>
            <a:r>
              <a:t>ユーザーが購入を決める手段にもなる売れ筋商品の表示</a:t>
            </a:r>
          </a:p>
        </p:txBody>
      </p:sp>
      <p:sp>
        <p:nvSpPr>
          <p:cNvPr id="188" name="商品登録を行うことでTOPページに変化ができるので新商品枠を実装"/>
          <p:cNvSpPr txBox="1"/>
          <p:nvPr/>
        </p:nvSpPr>
        <p:spPr>
          <a:xfrm>
            <a:off x="16940799" y="9129575"/>
            <a:ext cx="6342093" cy="2891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b="0" sz="3800">
                <a:solidFill>
                  <a:srgbClr val="000000"/>
                </a:solidFill>
                <a:latin typeface="+mj-lt"/>
                <a:ea typeface="+mj-ea"/>
                <a:cs typeface="+mj-cs"/>
                <a:sym typeface="ヒラギノ角ゴ ProN W3"/>
              </a:defRPr>
            </a:lvl1pPr>
          </a:lstStyle>
          <a:p>
            <a:pPr/>
            <a:r>
              <a:t>新商品は新着アイコンでわかりやすく表示、登録時と編集時に新着アイコンをつけるかを選択できる</a:t>
            </a:r>
          </a:p>
        </p:txBody>
      </p:sp>
      <p:sp>
        <p:nvSpPr>
          <p:cNvPr id="189" name="四角形"/>
          <p:cNvSpPr/>
          <p:nvPr/>
        </p:nvSpPr>
        <p:spPr>
          <a:xfrm>
            <a:off x="644994" y="7438503"/>
            <a:ext cx="11840595" cy="5967396"/>
          </a:xfrm>
          <a:prstGeom prst="rect">
            <a:avLst/>
          </a:prstGeom>
          <a:solidFill>
            <a:srgbClr val="000000">
              <a:alpha val="32431"/>
            </a:srgbClr>
          </a:solidFill>
          <a:ln w="12700">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機能（管理者1）"/>
          <p:cNvSpPr txBox="1"/>
          <p:nvPr>
            <p:ph type="title"/>
          </p:nvPr>
        </p:nvSpPr>
        <p:spPr>
          <a:xfrm>
            <a:off x="726026" y="467551"/>
            <a:ext cx="8356821" cy="1433165"/>
          </a:xfrm>
          <a:prstGeom prst="rect">
            <a:avLst/>
          </a:prstGeom>
        </p:spPr>
        <p:txBody>
          <a:bodyPr/>
          <a:lstStyle>
            <a:lvl1pPr>
              <a:defRPr spc="-200"/>
            </a:lvl1pPr>
          </a:lstStyle>
          <a:p>
            <a:pPr/>
            <a:r>
              <a:t>機能（管理者1）</a:t>
            </a:r>
          </a:p>
        </p:txBody>
      </p:sp>
      <p:pic>
        <p:nvPicPr>
          <p:cNvPr id="192" name="スクリーンショット 0005-08-02 21.54.16.png" descr="スクリーンショット 0005-08-02 21.54.16.png"/>
          <p:cNvPicPr>
            <a:picLocks noChangeAspect="1"/>
          </p:cNvPicPr>
          <p:nvPr/>
        </p:nvPicPr>
        <p:blipFill>
          <a:blip r:embed="rId2">
            <a:extLst/>
          </a:blip>
          <a:stretch>
            <a:fillRect/>
          </a:stretch>
        </p:blipFill>
        <p:spPr>
          <a:xfrm>
            <a:off x="3451209" y="6558767"/>
            <a:ext cx="16751302" cy="6794501"/>
          </a:xfrm>
          <a:prstGeom prst="rect">
            <a:avLst/>
          </a:prstGeom>
          <a:ln w="12700">
            <a:miter lim="400000"/>
          </a:ln>
        </p:spPr>
      </p:pic>
      <p:sp>
        <p:nvSpPr>
          <p:cNvPr id="193" name="顧客リスト一度登録した商品の在庫数や廃止などにより商品を消したり非表示にしたり登録した内容を編集できる"/>
          <p:cNvSpPr txBox="1"/>
          <p:nvPr/>
        </p:nvSpPr>
        <p:spPr>
          <a:xfrm>
            <a:off x="8021912" y="11070969"/>
            <a:ext cx="13956386" cy="17503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t>顧客リスト</a:t>
            </a:r>
            <a:r>
              <a:rPr b="0">
                <a:latin typeface="+mj-lt"/>
                <a:ea typeface="+mj-ea"/>
                <a:cs typeface="+mj-cs"/>
                <a:sym typeface="ヒラギノ角ゴ ProN W3"/>
              </a:rPr>
              <a:t>一度登録した商品の在庫数や廃止などにより商品を消したり非表示にしたり登録した内容を編集できる</a:t>
            </a:r>
          </a:p>
        </p:txBody>
      </p:sp>
      <p:sp>
        <p:nvSpPr>
          <p:cNvPr id="194" name="四角形"/>
          <p:cNvSpPr/>
          <p:nvPr/>
        </p:nvSpPr>
        <p:spPr>
          <a:xfrm>
            <a:off x="3230179" y="6559377"/>
            <a:ext cx="20941426" cy="7008933"/>
          </a:xfrm>
          <a:prstGeom prst="rect">
            <a:avLst/>
          </a:prstGeom>
          <a:ln w="25400">
            <a:solidFill>
              <a:srgbClr val="000000"/>
            </a:solidFill>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
        <p:nvSpPr>
          <p:cNvPr id="195" name="四角形"/>
          <p:cNvSpPr/>
          <p:nvPr/>
        </p:nvSpPr>
        <p:spPr>
          <a:xfrm>
            <a:off x="285122" y="2250605"/>
            <a:ext cx="23908348" cy="4253251"/>
          </a:xfrm>
          <a:prstGeom prst="rect">
            <a:avLst/>
          </a:prstGeom>
          <a:ln w="25400">
            <a:solidFill>
              <a:srgbClr val="000000"/>
            </a:solidFill>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
        <p:nvSpPr>
          <p:cNvPr id="196" name="商品登録商品登録を行うことでECサイトやTOPページの新着グッズ枠に反映される"/>
          <p:cNvSpPr txBox="1"/>
          <p:nvPr/>
        </p:nvSpPr>
        <p:spPr>
          <a:xfrm>
            <a:off x="16380858" y="2640781"/>
            <a:ext cx="7539447" cy="3472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t>商品登録</a:t>
            </a:r>
            <a:r>
              <a:rPr b="0">
                <a:latin typeface="+mj-lt"/>
                <a:ea typeface="+mj-ea"/>
                <a:cs typeface="+mj-cs"/>
                <a:sym typeface="ヒラギノ角ゴ ProN W3"/>
              </a:rPr>
              <a:t>商品登録を行うことでECサイトやTOPページの新着グッズ枠に反映される</a:t>
            </a:r>
          </a:p>
        </p:txBody>
      </p:sp>
      <p:pic>
        <p:nvPicPr>
          <p:cNvPr id="197" name="スクリーンショット 0005-08-02 22.05.49.png" descr="スクリーンショット 0005-08-02 22.05.49.png"/>
          <p:cNvPicPr>
            <a:picLocks noChangeAspect="1"/>
          </p:cNvPicPr>
          <p:nvPr/>
        </p:nvPicPr>
        <p:blipFill>
          <a:blip r:embed="rId3">
            <a:extLst/>
          </a:blip>
          <a:stretch>
            <a:fillRect/>
          </a:stretch>
        </p:blipFill>
        <p:spPr>
          <a:xfrm>
            <a:off x="406555" y="2326179"/>
            <a:ext cx="15862303" cy="4102103"/>
          </a:xfrm>
          <a:prstGeom prst="rect">
            <a:avLst/>
          </a:prstGeom>
          <a:ln w="12700">
            <a:miter lim="400000"/>
          </a:ln>
        </p:spPr>
      </p:pic>
      <p:sp>
        <p:nvSpPr>
          <p:cNvPr id="198" name="画像の登録は将来的に実装できるようになりたい。"/>
          <p:cNvSpPr txBox="1"/>
          <p:nvPr/>
        </p:nvSpPr>
        <p:spPr>
          <a:xfrm>
            <a:off x="9109864" y="482929"/>
            <a:ext cx="10392435"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b="0" sz="4300">
                <a:solidFill>
                  <a:srgbClr val="000000"/>
                </a:solidFill>
                <a:latin typeface="+mj-lt"/>
                <a:ea typeface="+mj-ea"/>
                <a:cs typeface="+mj-cs"/>
                <a:sym typeface="ヒラギノ角ゴ ProN W3"/>
              </a:defRPr>
            </a:lvl1pPr>
          </a:lstStyle>
          <a:p>
            <a:pPr/>
            <a:r>
              <a:t>画像の登録は将来的に実装できるようになりたい。</a:t>
            </a:r>
          </a:p>
        </p:txBody>
      </p:sp>
      <p:sp>
        <p:nvSpPr>
          <p:cNvPr id="199" name="四角形"/>
          <p:cNvSpPr/>
          <p:nvPr/>
        </p:nvSpPr>
        <p:spPr>
          <a:xfrm>
            <a:off x="9056195" y="254233"/>
            <a:ext cx="10499773" cy="1859803"/>
          </a:xfrm>
          <a:prstGeom prst="rect">
            <a:avLst/>
          </a:prstGeom>
          <a:solidFill>
            <a:srgbClr val="000000">
              <a:alpha val="32431"/>
            </a:srgbClr>
          </a:solidFill>
          <a:ln w="12700">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機能（管理者2）"/>
          <p:cNvSpPr txBox="1"/>
          <p:nvPr>
            <p:ph type="title"/>
          </p:nvPr>
        </p:nvSpPr>
        <p:spPr>
          <a:xfrm>
            <a:off x="677979" y="545222"/>
            <a:ext cx="8255752" cy="1433164"/>
          </a:xfrm>
          <a:prstGeom prst="rect">
            <a:avLst/>
          </a:prstGeom>
        </p:spPr>
        <p:txBody>
          <a:bodyPr/>
          <a:lstStyle>
            <a:lvl1pPr defTabSz="2413954">
              <a:defRPr spc="-200" sz="8400"/>
            </a:lvl1pPr>
          </a:lstStyle>
          <a:p>
            <a:pPr/>
            <a:r>
              <a:t>機能（管理者2）</a:t>
            </a:r>
          </a:p>
        </p:txBody>
      </p:sp>
      <p:pic>
        <p:nvPicPr>
          <p:cNvPr id="202" name="スクリーンショット 0005-08-02 21.53.35.png" descr="スクリーンショット 0005-08-02 21.53.35.png"/>
          <p:cNvPicPr>
            <a:picLocks noChangeAspect="1"/>
          </p:cNvPicPr>
          <p:nvPr/>
        </p:nvPicPr>
        <p:blipFill>
          <a:blip r:embed="rId2">
            <a:extLst/>
          </a:blip>
          <a:stretch>
            <a:fillRect/>
          </a:stretch>
        </p:blipFill>
        <p:spPr>
          <a:xfrm>
            <a:off x="2124460" y="6779453"/>
            <a:ext cx="15043375" cy="6292508"/>
          </a:xfrm>
          <a:prstGeom prst="rect">
            <a:avLst/>
          </a:prstGeom>
          <a:ln w="12700">
            <a:miter lim="400000"/>
          </a:ln>
        </p:spPr>
      </p:pic>
      <p:sp>
        <p:nvSpPr>
          <p:cNvPr id="203" name="顧客リスト悪質な顧客の強制退会ができるように削除機能を実装し管理者の中でも一部の使用者のみ使えるよう特別管理者アカウントのみ使用できる"/>
          <p:cNvSpPr txBox="1"/>
          <p:nvPr/>
        </p:nvSpPr>
        <p:spPr>
          <a:xfrm>
            <a:off x="10135993" y="10734637"/>
            <a:ext cx="13956386" cy="31960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200">
                <a:solidFill>
                  <a:srgbClr val="000000"/>
                </a:solidFill>
              </a:defRPr>
            </a:pPr>
            <a:r>
              <a:t>顧客リスト</a:t>
            </a:r>
            <a:r>
              <a:rPr b="0">
                <a:latin typeface="+mj-lt"/>
                <a:ea typeface="+mj-ea"/>
                <a:cs typeface="+mj-cs"/>
                <a:sym typeface="ヒラギノ角ゴ ProN W3"/>
              </a:rPr>
              <a:t>悪質な顧客の強制退会ができるように削除機能を実装（今回は管理者アカウントで実施）</a:t>
            </a:r>
          </a:p>
        </p:txBody>
      </p:sp>
      <p:sp>
        <p:nvSpPr>
          <p:cNvPr id="204" name="スライドショー編集スライドショーに掲載する画像を登録できる。流れは情報登録と同じで管理者が使用しやすいように分けて記載"/>
          <p:cNvSpPr txBox="1"/>
          <p:nvPr/>
        </p:nvSpPr>
        <p:spPr>
          <a:xfrm>
            <a:off x="16586342" y="2856665"/>
            <a:ext cx="7081589" cy="31960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145738">
              <a:lnSpc>
                <a:spcPct val="90000"/>
              </a:lnSpc>
              <a:spcBef>
                <a:spcPts val="3900"/>
              </a:spcBef>
              <a:defRPr sz="3600">
                <a:solidFill>
                  <a:srgbClr val="000000"/>
                </a:solidFill>
              </a:defRPr>
            </a:pPr>
            <a:r>
              <a:t>スライドショー編集</a:t>
            </a:r>
            <a:r>
              <a:rPr b="0">
                <a:latin typeface="+mj-lt"/>
                <a:ea typeface="+mj-ea"/>
                <a:cs typeface="+mj-cs"/>
                <a:sym typeface="ヒラギノ角ゴ ProN W3"/>
              </a:rPr>
              <a:t>スライドショーに掲載する画像を登録できる。流れは情報登録と同じで管理者が使用しやすいように分けて記載</a:t>
            </a:r>
          </a:p>
        </p:txBody>
      </p:sp>
      <p:sp>
        <p:nvSpPr>
          <p:cNvPr id="205" name="四角形"/>
          <p:cNvSpPr/>
          <p:nvPr/>
        </p:nvSpPr>
        <p:spPr>
          <a:xfrm>
            <a:off x="1841217" y="6808059"/>
            <a:ext cx="22330390" cy="6760250"/>
          </a:xfrm>
          <a:prstGeom prst="rect">
            <a:avLst/>
          </a:prstGeom>
          <a:ln w="25400">
            <a:solidFill>
              <a:srgbClr val="000000"/>
            </a:solidFill>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
        <p:nvSpPr>
          <p:cNvPr id="206" name="四角形"/>
          <p:cNvSpPr/>
          <p:nvPr/>
        </p:nvSpPr>
        <p:spPr>
          <a:xfrm>
            <a:off x="375399" y="2174499"/>
            <a:ext cx="23363780" cy="4408842"/>
          </a:xfrm>
          <a:prstGeom prst="rect">
            <a:avLst/>
          </a:prstGeom>
          <a:ln w="25400">
            <a:solidFill>
              <a:srgbClr val="000000"/>
            </a:solidFill>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pic>
        <p:nvPicPr>
          <p:cNvPr id="207" name="スクリーンショット 0005-08-02 22.06.17.png" descr="スクリーンショット 0005-08-02 22.06.17.png"/>
          <p:cNvPicPr>
            <a:picLocks noChangeAspect="1"/>
          </p:cNvPicPr>
          <p:nvPr/>
        </p:nvPicPr>
        <p:blipFill>
          <a:blip r:embed="rId3">
            <a:extLst/>
          </a:blip>
          <a:stretch>
            <a:fillRect/>
          </a:stretch>
        </p:blipFill>
        <p:spPr>
          <a:xfrm>
            <a:off x="568808" y="2340568"/>
            <a:ext cx="15862303" cy="4076703"/>
          </a:xfrm>
          <a:prstGeom prst="rect">
            <a:avLst/>
          </a:prstGeom>
          <a:ln w="12700">
            <a:miter lim="400000"/>
          </a:ln>
        </p:spPr>
      </p:pic>
      <p:sp>
        <p:nvSpPr>
          <p:cNvPr id="208" name="画像の登録は将来的に実装できるようになりたい。"/>
          <p:cNvSpPr txBox="1"/>
          <p:nvPr/>
        </p:nvSpPr>
        <p:spPr>
          <a:xfrm>
            <a:off x="9109864" y="482929"/>
            <a:ext cx="10392435" cy="1479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b="0" sz="4300">
                <a:solidFill>
                  <a:srgbClr val="000000"/>
                </a:solidFill>
                <a:latin typeface="+mj-lt"/>
                <a:ea typeface="+mj-ea"/>
                <a:cs typeface="+mj-cs"/>
                <a:sym typeface="ヒラギノ角ゴ ProN W3"/>
              </a:defRPr>
            </a:lvl1pPr>
          </a:lstStyle>
          <a:p>
            <a:pPr/>
            <a:r>
              <a:t>画像の登録は将来的に実装できるようになりたい。</a:t>
            </a:r>
          </a:p>
        </p:txBody>
      </p:sp>
      <p:sp>
        <p:nvSpPr>
          <p:cNvPr id="209" name="四角形"/>
          <p:cNvSpPr/>
          <p:nvPr/>
        </p:nvSpPr>
        <p:spPr>
          <a:xfrm>
            <a:off x="9056195" y="254233"/>
            <a:ext cx="10499773" cy="1859803"/>
          </a:xfrm>
          <a:prstGeom prst="rect">
            <a:avLst/>
          </a:prstGeom>
          <a:solidFill>
            <a:srgbClr val="000000">
              <a:alpha val="32431"/>
            </a:srgbClr>
          </a:solidFill>
          <a:ln w="12700">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
        <p:nvSpPr>
          <p:cNvPr id="210" name="四角形"/>
          <p:cNvSpPr/>
          <p:nvPr/>
        </p:nvSpPr>
        <p:spPr>
          <a:xfrm>
            <a:off x="1529033" y="4343268"/>
            <a:ext cx="2004659" cy="463454"/>
          </a:xfrm>
          <a:prstGeom prst="rect">
            <a:avLst/>
          </a:prstGeom>
          <a:solidFill>
            <a:srgbClr val="000000">
              <a:alpha val="32431"/>
            </a:srgbClr>
          </a:solidFill>
          <a:ln w="12700">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機能（管理者2）"/>
          <p:cNvSpPr txBox="1"/>
          <p:nvPr>
            <p:ph type="title"/>
          </p:nvPr>
        </p:nvSpPr>
        <p:spPr>
          <a:xfrm>
            <a:off x="677979" y="545222"/>
            <a:ext cx="8255752" cy="1433164"/>
          </a:xfrm>
          <a:prstGeom prst="rect">
            <a:avLst/>
          </a:prstGeom>
        </p:spPr>
        <p:txBody>
          <a:bodyPr/>
          <a:lstStyle>
            <a:lvl1pPr defTabSz="1858745">
              <a:defRPr spc="-154" sz="6468"/>
            </a:lvl1pPr>
          </a:lstStyle>
          <a:p>
            <a:pPr/>
            <a:r>
              <a:t>追加機能（受注BOX）</a:t>
            </a:r>
          </a:p>
        </p:txBody>
      </p:sp>
      <p:sp>
        <p:nvSpPr>
          <p:cNvPr id="213" name="顧客リスト悪質な顧客の強制退会ができるように削除機能を実装し管理者の中でも一部の使用者のみ使えるよう特別管理者アカウントのみ使用できる"/>
          <p:cNvSpPr txBox="1"/>
          <p:nvPr/>
        </p:nvSpPr>
        <p:spPr>
          <a:xfrm>
            <a:off x="16415778" y="4459220"/>
            <a:ext cx="6623962" cy="31960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170120">
              <a:lnSpc>
                <a:spcPct val="90000"/>
              </a:lnSpc>
              <a:spcBef>
                <a:spcPts val="4000"/>
              </a:spcBef>
              <a:defRPr sz="3738">
                <a:solidFill>
                  <a:srgbClr val="000000"/>
                </a:solidFill>
              </a:defRPr>
            </a:pPr>
            <a:r>
              <a:t>注文者情報</a:t>
            </a:r>
            <a:endParaRPr b="0">
              <a:latin typeface="+mj-lt"/>
              <a:ea typeface="+mj-ea"/>
              <a:cs typeface="+mj-cs"/>
              <a:sym typeface="ヒラギノ角ゴ ProN W3"/>
            </a:endParaRPr>
          </a:p>
          <a:p>
            <a:pPr algn="l" defTabSz="2170120">
              <a:lnSpc>
                <a:spcPct val="90000"/>
              </a:lnSpc>
              <a:spcBef>
                <a:spcPts val="4000"/>
              </a:spcBef>
              <a:defRPr sz="3738">
                <a:solidFill>
                  <a:srgbClr val="000000"/>
                </a:solidFill>
              </a:defRPr>
            </a:pPr>
            <a:r>
              <a:rPr b="0">
                <a:latin typeface="+mj-lt"/>
                <a:ea typeface="+mj-ea"/>
                <a:cs typeface="+mj-cs"/>
                <a:sym typeface="ヒラギノ角ゴ ProN W3"/>
              </a:rPr>
              <a:t>受注BOXの表示ボタンを押下すると注文者の情報が表示される</a:t>
            </a:r>
          </a:p>
        </p:txBody>
      </p:sp>
      <p:sp>
        <p:nvSpPr>
          <p:cNvPr id="214" name="スライドショー編集スライドショーに掲載する画像を登録できる。流れは情報登録と同じで管理者が使用しやすいように分けて記載"/>
          <p:cNvSpPr txBox="1"/>
          <p:nvPr/>
        </p:nvSpPr>
        <p:spPr>
          <a:xfrm>
            <a:off x="6572379" y="9499757"/>
            <a:ext cx="7081589" cy="31960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145738">
              <a:lnSpc>
                <a:spcPct val="90000"/>
              </a:lnSpc>
              <a:spcBef>
                <a:spcPts val="3900"/>
              </a:spcBef>
              <a:defRPr sz="3600">
                <a:solidFill>
                  <a:srgbClr val="000000"/>
                </a:solidFill>
              </a:defRPr>
            </a:pPr>
            <a:r>
              <a:t>受注BOX</a:t>
            </a:r>
          </a:p>
          <a:p>
            <a:pPr algn="l" defTabSz="2145738">
              <a:lnSpc>
                <a:spcPct val="90000"/>
              </a:lnSpc>
              <a:spcBef>
                <a:spcPts val="3900"/>
              </a:spcBef>
              <a:defRPr b="0" sz="3600">
                <a:solidFill>
                  <a:srgbClr val="000000"/>
                </a:solidFill>
                <a:latin typeface="+mj-lt"/>
                <a:ea typeface="+mj-ea"/>
                <a:cs typeface="+mj-cs"/>
                <a:sym typeface="ヒラギノ角ゴ ProN W3"/>
              </a:defRPr>
            </a:pPr>
            <a:r>
              <a:t>会員によって注文されると管理画面で注文内容が確認できる</a:t>
            </a:r>
          </a:p>
        </p:txBody>
      </p:sp>
      <p:sp>
        <p:nvSpPr>
          <p:cNvPr id="215" name="四角形"/>
          <p:cNvSpPr/>
          <p:nvPr/>
        </p:nvSpPr>
        <p:spPr>
          <a:xfrm>
            <a:off x="375399" y="2174499"/>
            <a:ext cx="23363780" cy="11240503"/>
          </a:xfrm>
          <a:prstGeom prst="rect">
            <a:avLst/>
          </a:prstGeom>
          <a:ln w="25400">
            <a:solidFill>
              <a:srgbClr val="000000"/>
            </a:solidFill>
            <a:miter lim="400000"/>
          </a:ln>
        </p:spPr>
        <p:txBody>
          <a:bodyPr lIns="50800" tIns="50800" rIns="50800" bIns="50800" anchor="ctr"/>
          <a:lstStyle/>
          <a:p>
            <a:pPr defTabSz="825500">
              <a:defRPr b="0" sz="3200">
                <a:solidFill>
                  <a:srgbClr val="FFFFFF"/>
                </a:solidFill>
                <a:latin typeface="+mj-lt"/>
                <a:ea typeface="+mj-ea"/>
                <a:cs typeface="+mj-cs"/>
                <a:sym typeface="ヒラギノ角ゴ ProN W3"/>
              </a:defRPr>
            </a:pPr>
          </a:p>
        </p:txBody>
      </p:sp>
      <p:pic>
        <p:nvPicPr>
          <p:cNvPr id="216" name="スクリーンショット 0005-09-09 23.46.56.png" descr="スクリーンショット 0005-09-09 23.46.56.png"/>
          <p:cNvPicPr>
            <a:picLocks noChangeAspect="1"/>
          </p:cNvPicPr>
          <p:nvPr/>
        </p:nvPicPr>
        <p:blipFill>
          <a:blip r:embed="rId2">
            <a:extLst/>
          </a:blip>
          <a:stretch>
            <a:fillRect/>
          </a:stretch>
        </p:blipFill>
        <p:spPr>
          <a:xfrm>
            <a:off x="707783" y="2695877"/>
            <a:ext cx="15275577" cy="643687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3"/>
        <a:ea typeface="ヒラギノ角ゴ ProN W3"/>
        <a:cs typeface="ヒラギノ角ゴ ProN W3"/>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3"/>
        <a:ea typeface="ヒラギノ角ゴ ProN W3"/>
        <a:cs typeface="ヒラギノ角ゴ ProN W3"/>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