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 Medium" charset="1" panose="00000600000000000000"/>
      <p:regular r:id="rId13"/>
    </p:embeddedFont>
    <p:embeddedFont>
      <p:font typeface="Gordita Bold" charset="1" panose="00000000000000000000"/>
      <p:regular r:id="rId14"/>
    </p:embeddedFont>
    <p:embeddedFont>
      <p:font typeface="Montserrat Bold" charset="1" panose="00000800000000000000"/>
      <p:regular r:id="rId15"/>
    </p:embeddedFont>
    <p:embeddedFont>
      <p:font typeface="Montserrat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2" Target="../media/image5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95019">
            <a:off x="8333525" y="3844095"/>
            <a:ext cx="11996370" cy="7302790"/>
          </a:xfrm>
          <a:custGeom>
            <a:avLst/>
            <a:gdLst/>
            <a:ahLst/>
            <a:cxnLst/>
            <a:rect r="r" b="b" t="t" l="l"/>
            <a:pathLst>
              <a:path h="7302790" w="11996370">
                <a:moveTo>
                  <a:pt x="11996371" y="0"/>
                </a:moveTo>
                <a:lnTo>
                  <a:pt x="0" y="0"/>
                </a:lnTo>
                <a:lnTo>
                  <a:pt x="0" y="7302790"/>
                </a:lnTo>
                <a:lnTo>
                  <a:pt x="11996371" y="7302790"/>
                </a:lnTo>
                <a:lnTo>
                  <a:pt x="11996371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3131564" y="1661590"/>
            <a:ext cx="1724465" cy="1724465"/>
          </a:xfrm>
          <a:custGeom>
            <a:avLst/>
            <a:gdLst/>
            <a:ahLst/>
            <a:cxnLst/>
            <a:rect r="r" b="b" t="t" l="l"/>
            <a:pathLst>
              <a:path h="1724465" w="1724465">
                <a:moveTo>
                  <a:pt x="0" y="1724465"/>
                </a:moveTo>
                <a:lnTo>
                  <a:pt x="1724465" y="1724465"/>
                </a:lnTo>
                <a:lnTo>
                  <a:pt x="1724465" y="0"/>
                </a:lnTo>
                <a:lnTo>
                  <a:pt x="0" y="0"/>
                </a:lnTo>
                <a:lnTo>
                  <a:pt x="0" y="1724465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113908" y="0"/>
            <a:ext cx="3174092" cy="3174092"/>
          </a:xfrm>
          <a:custGeom>
            <a:avLst/>
            <a:gdLst/>
            <a:ahLst/>
            <a:cxnLst/>
            <a:rect r="r" b="b" t="t" l="l"/>
            <a:pathLst>
              <a:path h="3174092" w="3174092">
                <a:moveTo>
                  <a:pt x="0" y="0"/>
                </a:moveTo>
                <a:lnTo>
                  <a:pt x="3174092" y="0"/>
                </a:lnTo>
                <a:lnTo>
                  <a:pt x="3174092" y="3174092"/>
                </a:lnTo>
                <a:lnTo>
                  <a:pt x="0" y="31740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923735"/>
            <a:ext cx="5517889" cy="21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11"/>
              </a:lnSpc>
            </a:pPr>
            <a:r>
              <a:rPr lang="en-US" sz="1640" b="true">
                <a:solidFill>
                  <a:srgbClr val="725C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Cómo la ciencia de datos está transformando las estrategias de salud global, permitiendo p</a:t>
            </a:r>
            <a:r>
              <a:rPr lang="en-US" sz="1640" b="true">
                <a:solidFill>
                  <a:srgbClr val="725C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redicciones más inteligentes, análisis más profundos y decisiones más equitativas para reducir la mortalidad infantil.</a:t>
            </a:r>
          </a:p>
          <a:p>
            <a:pPr algn="l">
              <a:lnSpc>
                <a:spcPts val="2411"/>
              </a:lnSpc>
            </a:pPr>
          </a:p>
          <a:p>
            <a:pPr algn="l">
              <a:lnSpc>
                <a:spcPts val="241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283682" y="4099282"/>
            <a:ext cx="7413326" cy="56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15"/>
              </a:lnSpc>
            </a:pPr>
            <a:r>
              <a:rPr lang="en-US" sz="3923" spc="411" b="true">
                <a:solidFill>
                  <a:srgbClr val="725C3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Data for social impact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64724"/>
            <a:ext cx="10688470" cy="1292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5"/>
              </a:lnSpc>
            </a:pPr>
            <a:r>
              <a:rPr lang="en-US" b="true" sz="8745" spc="26">
                <a:solidFill>
                  <a:srgbClr val="725C38"/>
                </a:solidFill>
                <a:latin typeface="Gordita Bold"/>
                <a:ea typeface="Gordita Bold"/>
                <a:cs typeface="Gordita Bold"/>
                <a:sym typeface="Gordita Bold"/>
              </a:rPr>
              <a:t>GLOBAL METRIX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153590"/>
            <a:ext cx="9920062" cy="767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7"/>
              </a:lnSpc>
            </a:pPr>
            <a:r>
              <a:rPr lang="en-US" sz="2244" b="true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número</a:t>
            </a:r>
            <a:r>
              <a:rPr lang="en-US" b="true" sz="2244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de defunciones de niños menores de un año por cada 1.000 nacidos vivos en una población durante un período determinado.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6346" y="6428370"/>
            <a:ext cx="3624577" cy="193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7"/>
              </a:lnSpc>
            </a:pPr>
            <a:r>
              <a:rPr lang="en-US" sz="2244" b="true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7.000</a:t>
            </a:r>
            <a:r>
              <a:rPr lang="en-US" b="true" sz="2244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bebés recién nacidos mueren cada día en el mundo, lo que equivale a cerca de 5 muertes por minuto.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78297" y="280943"/>
            <a:ext cx="9772805" cy="238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66"/>
              </a:lnSpc>
              <a:spcBef>
                <a:spcPct val="0"/>
              </a:spcBef>
            </a:pPr>
            <a:r>
              <a:rPr lang="en-US" b="true" sz="8074" spc="24">
                <a:solidFill>
                  <a:srgbClr val="9A5C2E"/>
                </a:solidFill>
                <a:latin typeface="Gordita Bold"/>
                <a:ea typeface="Gordita Bold"/>
                <a:cs typeface="Gordita Bold"/>
                <a:sym typeface="Gordita Bold"/>
              </a:rPr>
              <a:t>LA MORTALIDAD INFANTIL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7118" y="3011113"/>
            <a:ext cx="10077828" cy="966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510"/>
              </a:lnSpc>
              <a:spcBef>
                <a:spcPct val="0"/>
              </a:spcBef>
            </a:pPr>
            <a:r>
              <a:rPr lang="en-US" b="true" sz="6474" spc="19">
                <a:solidFill>
                  <a:srgbClr val="FCC307"/>
                </a:solidFill>
                <a:latin typeface="Gordita Bold"/>
                <a:ea typeface="Gordita Bold"/>
                <a:cs typeface="Gordita Bold"/>
                <a:sym typeface="Gordita Bold"/>
              </a:rPr>
              <a:t>EN POCOS NUMEROS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95062" y="6207177"/>
            <a:ext cx="3624577" cy="193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7"/>
              </a:lnSpc>
            </a:pPr>
            <a:r>
              <a:rPr lang="en-US" b="true" sz="2244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r>
              <a:rPr lang="en-US" b="true" sz="2244">
                <a:solidFill>
                  <a:srgbClr val="5D48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Pakistán</a:t>
            </a:r>
            <a:r>
              <a:rPr lang="en-US" b="true" sz="2244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:aproximadamente 1 de cada 22 bebés no llega a cumplir un mes de vid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36262" y="8644006"/>
            <a:ext cx="3075875" cy="1276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6"/>
              </a:lnSpc>
              <a:spcBef>
                <a:spcPct val="0"/>
              </a:spcBef>
            </a:pPr>
            <a:r>
              <a:rPr lang="en-US" b="true" sz="247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Japón solo muere 1 bebé por cada 1.111 nacidos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053796" y="-3282713"/>
            <a:ext cx="14057680" cy="8229600"/>
          </a:xfrm>
          <a:custGeom>
            <a:avLst/>
            <a:gdLst/>
            <a:ahLst/>
            <a:cxnLst/>
            <a:rect r="r" b="b" t="t" l="l"/>
            <a:pathLst>
              <a:path h="8229600" w="14057680">
                <a:moveTo>
                  <a:pt x="0" y="0"/>
                </a:moveTo>
                <a:lnTo>
                  <a:pt x="14057679" y="0"/>
                </a:lnTo>
                <a:lnTo>
                  <a:pt x="1405767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3796" y="-3282713"/>
            <a:ext cx="14057680" cy="8229600"/>
          </a:xfrm>
          <a:custGeom>
            <a:avLst/>
            <a:gdLst/>
            <a:ahLst/>
            <a:cxnLst/>
            <a:rect r="r" b="b" t="t" l="l"/>
            <a:pathLst>
              <a:path h="8229600" w="14057680">
                <a:moveTo>
                  <a:pt x="0" y="0"/>
                </a:moveTo>
                <a:lnTo>
                  <a:pt x="14057679" y="0"/>
                </a:lnTo>
                <a:lnTo>
                  <a:pt x="1405767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7118" y="1597851"/>
            <a:ext cx="8563752" cy="1178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2"/>
              </a:lnSpc>
              <a:spcBef>
                <a:spcPct val="0"/>
              </a:spcBef>
            </a:pPr>
            <a:r>
              <a:rPr lang="en-US" b="true" sz="7933" spc="23">
                <a:solidFill>
                  <a:srgbClr val="9A5C2E"/>
                </a:solidFill>
                <a:latin typeface="Gordita Bold"/>
                <a:ea typeface="Gordita Bold"/>
                <a:cs typeface="Gordita Bold"/>
                <a:sym typeface="Gordita Bold"/>
              </a:rPr>
              <a:t>PODEMOS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04471" y="2966904"/>
            <a:ext cx="12277273" cy="1178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2"/>
              </a:lnSpc>
              <a:spcBef>
                <a:spcPct val="0"/>
              </a:spcBef>
            </a:pPr>
            <a:r>
              <a:rPr lang="en-US" b="true" sz="7933" spc="23">
                <a:solidFill>
                  <a:srgbClr val="FCC307"/>
                </a:solidFill>
                <a:latin typeface="Gordita Bold"/>
                <a:ea typeface="Gordita Bold"/>
                <a:cs typeface="Gordita Bold"/>
                <a:sym typeface="Gordita Bold"/>
              </a:rPr>
              <a:t>ACTUAR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57118" y="4408477"/>
            <a:ext cx="12557150" cy="3660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24"/>
              </a:lnSpc>
            </a:pPr>
            <a:r>
              <a:rPr lang="en-US" sz="3060" b="true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•La mortalidad infantil ha disminuido, pero sigue </a:t>
            </a:r>
            <a:r>
              <a:rPr lang="en-US" b="true" sz="3060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siendo muy desigual entre países.</a:t>
            </a:r>
          </a:p>
          <a:p>
            <a:pPr algn="l">
              <a:lnSpc>
                <a:spcPts val="4224"/>
              </a:lnSpc>
            </a:pPr>
          </a:p>
          <a:p>
            <a:pPr algn="l">
              <a:lnSpc>
                <a:spcPts val="4224"/>
              </a:lnSpc>
            </a:pPr>
          </a:p>
          <a:p>
            <a:pPr algn="l">
              <a:lnSpc>
                <a:spcPts val="4224"/>
              </a:lnSpc>
            </a:pPr>
            <a:r>
              <a:rPr lang="en-US" b="true" sz="3060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•Podemos actuar sobre drivers (inmunización, gasto sanitario, electricidad, camas, alfabetización, paridad).</a:t>
            </a:r>
          </a:p>
          <a:p>
            <a:pPr algn="l">
              <a:lnSpc>
                <a:spcPts val="4224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8669" y="0"/>
            <a:ext cx="6439331" cy="4288595"/>
          </a:xfrm>
          <a:custGeom>
            <a:avLst/>
            <a:gdLst/>
            <a:ahLst/>
            <a:cxnLst/>
            <a:rect r="r" b="b" t="t" l="l"/>
            <a:pathLst>
              <a:path h="4288595" w="6439331">
                <a:moveTo>
                  <a:pt x="0" y="0"/>
                </a:moveTo>
                <a:lnTo>
                  <a:pt x="6439331" y="0"/>
                </a:lnTo>
                <a:lnTo>
                  <a:pt x="6439331" y="4288595"/>
                </a:lnTo>
                <a:lnTo>
                  <a:pt x="0" y="4288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7118" y="5932923"/>
            <a:ext cx="4465026" cy="99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3"/>
              </a:lnSpc>
            </a:pPr>
            <a:r>
              <a:rPr lang="en-US" sz="1944" b="true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•prioriz</a:t>
            </a:r>
            <a:r>
              <a:rPr lang="en-US" b="true" sz="1944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ación de recursos y seguimiento ODS 3.2.</a:t>
            </a:r>
          </a:p>
          <a:p>
            <a:pPr algn="l">
              <a:lnSpc>
                <a:spcPts val="268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289631" y="8202435"/>
            <a:ext cx="5246076" cy="1660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3"/>
              </a:lnSpc>
            </a:pPr>
            <a:r>
              <a:rPr lang="en-US" sz="1944" b="true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•Decision</a:t>
            </a:r>
            <a:r>
              <a:rPr lang="en-US" b="true" sz="1944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es informadas: ranking por riesgo/mejora esperada.</a:t>
            </a:r>
          </a:p>
          <a:p>
            <a:pPr algn="l">
              <a:lnSpc>
                <a:spcPts val="2683"/>
              </a:lnSpc>
            </a:pPr>
            <a:r>
              <a:rPr lang="en-US" b="true" sz="1944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•Monitoreo: mapas y tablas para seguimiento anual.</a:t>
            </a:r>
          </a:p>
          <a:p>
            <a:pPr algn="l">
              <a:lnSpc>
                <a:spcPts val="2683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57118" y="1792446"/>
            <a:ext cx="12168842" cy="1094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54"/>
              </a:lnSpc>
              <a:spcBef>
                <a:spcPct val="0"/>
              </a:spcBef>
            </a:pPr>
            <a:r>
              <a:rPr lang="en-US" b="true" sz="7374" spc="22">
                <a:solidFill>
                  <a:srgbClr val="9A5C2E"/>
                </a:solidFill>
                <a:latin typeface="Gordita Bold"/>
                <a:ea typeface="Gordita Bold"/>
                <a:cs typeface="Gordita Bold"/>
                <a:sym typeface="Gordita Bold"/>
              </a:rPr>
              <a:t>FINALIDAD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7118" y="5353939"/>
            <a:ext cx="4128892" cy="42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6"/>
              </a:lnSpc>
            </a:pPr>
            <a:r>
              <a:rPr lang="en-US" sz="2475" b="true">
                <a:solidFill>
                  <a:srgbClr val="5D48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Relevancia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89631" y="7619669"/>
            <a:ext cx="4128892" cy="85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6"/>
              </a:lnSpc>
            </a:pPr>
            <a:r>
              <a:rPr lang="en-US" sz="2475" b="true">
                <a:solidFill>
                  <a:srgbClr val="5D48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Valor y</a:t>
            </a:r>
            <a:r>
              <a:rPr lang="en-US" b="true" sz="2475">
                <a:solidFill>
                  <a:srgbClr val="5D48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applicaciones</a:t>
            </a:r>
          </a:p>
          <a:p>
            <a:pPr algn="l">
              <a:lnSpc>
                <a:spcPts val="341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303194" y="5932923"/>
            <a:ext cx="5246076" cy="993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3"/>
              </a:lnSpc>
            </a:pPr>
            <a:r>
              <a:rPr lang="en-US" sz="1944" b="true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predecir lo</a:t>
            </a:r>
            <a:r>
              <a:rPr lang="en-US" b="true" sz="1944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 datos de t+1 y explicar los principales drivers.</a:t>
            </a:r>
          </a:p>
          <a:p>
            <a:pPr algn="l">
              <a:lnSpc>
                <a:spcPts val="268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6303194" y="5353939"/>
            <a:ext cx="4128892" cy="42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6"/>
              </a:lnSpc>
            </a:pPr>
            <a:r>
              <a:rPr lang="en-US" sz="2475" b="true">
                <a:solidFill>
                  <a:srgbClr val="5D48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Objetivo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57118" y="3163722"/>
            <a:ext cx="11049214" cy="986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42"/>
              </a:lnSpc>
              <a:spcBef>
                <a:spcPct val="0"/>
              </a:spcBef>
            </a:pPr>
            <a:r>
              <a:rPr lang="en-US" b="true" sz="6674" spc="20">
                <a:solidFill>
                  <a:srgbClr val="FCC307"/>
                </a:solidFill>
                <a:latin typeface="Gordita Bold"/>
                <a:ea typeface="Gordita Bold"/>
                <a:cs typeface="Gordita Bold"/>
                <a:sym typeface="Gordita Bold"/>
              </a:rPr>
              <a:t>DRIVING INNOV</a:t>
            </a:r>
            <a:r>
              <a:rPr lang="en-US" b="true" sz="6674" spc="20" strike="noStrike" u="none">
                <a:solidFill>
                  <a:srgbClr val="FCC307"/>
                </a:solidFill>
                <a:latin typeface="Gordita Bold"/>
                <a:ea typeface="Gordita Bold"/>
                <a:cs typeface="Gordita Bold"/>
                <a:sym typeface="Gordita Bold"/>
              </a:rPr>
              <a:t>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53796" y="-3282713"/>
            <a:ext cx="14057680" cy="8229600"/>
          </a:xfrm>
          <a:custGeom>
            <a:avLst/>
            <a:gdLst/>
            <a:ahLst/>
            <a:cxnLst/>
            <a:rect r="r" b="b" t="t" l="l"/>
            <a:pathLst>
              <a:path h="8229600" w="14057680">
                <a:moveTo>
                  <a:pt x="0" y="0"/>
                </a:moveTo>
                <a:lnTo>
                  <a:pt x="14057679" y="0"/>
                </a:lnTo>
                <a:lnTo>
                  <a:pt x="1405767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57118" y="4681922"/>
          <a:ext cx="7315200" cy="4118216"/>
        </p:xfrm>
        <a:graphic>
          <a:graphicData uri="http://schemas.openxmlformats.org/drawingml/2006/table">
            <a:tbl>
              <a:tblPr/>
              <a:tblGrid>
                <a:gridCol w="3657600"/>
                <a:gridCol w="3657600"/>
              </a:tblGrid>
              <a:tr h="10286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2"/>
                        </a:lnSpc>
                        <a:defRPr/>
                      </a:pPr>
                      <a:r>
                        <a:rPr lang="en-US" sz="1944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Metrica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2"/>
                        </a:lnSpc>
                        <a:defRPr/>
                      </a:pPr>
                      <a:r>
                        <a:rPr lang="en-US" sz="1944" b="true">
                          <a:solidFill>
                            <a:srgbClr val="000000"/>
                          </a:solidFill>
                          <a:latin typeface="Montserrat Bold"/>
                          <a:ea typeface="Montserrat Bold"/>
                          <a:cs typeface="Montserrat Bold"/>
                          <a:sym typeface="Montserrat Bold"/>
                        </a:rPr>
                        <a:t>Valor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436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2"/>
                        </a:lnSpc>
                        <a:defRPr/>
                      </a:pPr>
                      <a:r>
                        <a:rPr lang="en-US" sz="194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2"/>
                        </a:lnSpc>
                        <a:defRPr/>
                      </a:pPr>
                      <a:r>
                        <a:rPr lang="en-US" sz="194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3,94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18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2"/>
                        </a:lnSpc>
                        <a:defRPr/>
                      </a:pPr>
                      <a:r>
                        <a:rPr lang="en-US" sz="194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2"/>
                        </a:lnSpc>
                        <a:defRPr/>
                      </a:pPr>
                      <a:r>
                        <a:rPr lang="en-US" sz="194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0,958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869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2"/>
                        </a:lnSpc>
                        <a:defRPr/>
                      </a:pPr>
                      <a:r>
                        <a:rPr lang="en-US" sz="194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Ganancia vs naive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22"/>
                        </a:lnSpc>
                        <a:defRPr/>
                      </a:pPr>
                      <a:r>
                        <a:rPr lang="en-US" sz="1944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0,13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57118" y="1597851"/>
            <a:ext cx="9581075" cy="2344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2"/>
              </a:lnSpc>
              <a:spcBef>
                <a:spcPct val="0"/>
              </a:spcBef>
            </a:pPr>
            <a:r>
              <a:rPr lang="en-US" b="true" sz="7933" spc="23">
                <a:solidFill>
                  <a:srgbClr val="9A5C2E"/>
                </a:solidFill>
                <a:latin typeface="Gordita Bold"/>
                <a:ea typeface="Gordita Bold"/>
                <a:cs typeface="Gordita Bold"/>
                <a:sym typeface="Gordita Bold"/>
              </a:rPr>
              <a:t>FIABILIDAD DEL MODELO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93045" y="1763871"/>
            <a:ext cx="8011176" cy="5335443"/>
          </a:xfrm>
          <a:custGeom>
            <a:avLst/>
            <a:gdLst/>
            <a:ahLst/>
            <a:cxnLst/>
            <a:rect r="r" b="b" t="t" l="l"/>
            <a:pathLst>
              <a:path h="5335443" w="8011176">
                <a:moveTo>
                  <a:pt x="0" y="0"/>
                </a:moveTo>
                <a:lnTo>
                  <a:pt x="8011175" y="0"/>
                </a:lnTo>
                <a:lnTo>
                  <a:pt x="8011175" y="5335443"/>
                </a:lnTo>
                <a:lnTo>
                  <a:pt x="0" y="5335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932673"/>
            <a:ext cx="8115300" cy="1327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83"/>
              </a:lnSpc>
            </a:pPr>
            <a:r>
              <a:rPr lang="en-US" sz="1944" b="true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</a:t>
            </a:r>
            <a:r>
              <a:rPr lang="en-US" b="true" sz="1944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apa: predicción t+1 por país; Δ vs último año.</a:t>
            </a:r>
          </a:p>
          <a:p>
            <a:pPr algn="l">
              <a:lnSpc>
                <a:spcPts val="2683"/>
              </a:lnSpc>
            </a:pPr>
            <a:r>
              <a:rPr lang="en-US" b="true" sz="1944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•Demo país: predicción, intervalo aprox., drivers y percentiles.</a:t>
            </a:r>
          </a:p>
          <a:p>
            <a:pPr algn="l">
              <a:lnSpc>
                <a:spcPts val="2683"/>
              </a:lnSpc>
            </a:pPr>
            <a:r>
              <a:rPr lang="en-US" b="true" sz="1944">
                <a:solidFill>
                  <a:srgbClr val="5D4825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•Datos: tablas exportables + vista prioritaria dinámica.</a:t>
            </a:r>
          </a:p>
          <a:p>
            <a:pPr algn="l">
              <a:lnSpc>
                <a:spcPts val="268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57118" y="1792446"/>
            <a:ext cx="12168842" cy="1094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54"/>
              </a:lnSpc>
              <a:spcBef>
                <a:spcPct val="0"/>
              </a:spcBef>
            </a:pPr>
            <a:r>
              <a:rPr lang="en-US" b="true" sz="7374" spc="22">
                <a:solidFill>
                  <a:srgbClr val="9A5C2E"/>
                </a:solidFill>
                <a:latin typeface="Gordita Bold"/>
                <a:ea typeface="Gordita Bold"/>
                <a:cs typeface="Gordita Bold"/>
                <a:sym typeface="Gordita Bold"/>
              </a:rPr>
              <a:t>APP STREAMLIT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4471" y="5382460"/>
            <a:ext cx="1179080" cy="1146235"/>
            <a:chOff x="0" y="0"/>
            <a:chExt cx="367355" cy="3571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355" cy="357122"/>
            </a:xfrm>
            <a:custGeom>
              <a:avLst/>
              <a:gdLst/>
              <a:ahLst/>
              <a:cxnLst/>
              <a:rect r="r" b="b" t="t" l="l"/>
              <a:pathLst>
                <a:path h="357122" w="367355">
                  <a:moveTo>
                    <a:pt x="111623" y="0"/>
                  </a:moveTo>
                  <a:lnTo>
                    <a:pt x="255732" y="0"/>
                  </a:lnTo>
                  <a:cubicBezTo>
                    <a:pt x="285337" y="0"/>
                    <a:pt x="313728" y="11760"/>
                    <a:pt x="334662" y="32694"/>
                  </a:cubicBezTo>
                  <a:cubicBezTo>
                    <a:pt x="355595" y="53627"/>
                    <a:pt x="367355" y="82019"/>
                    <a:pt x="367355" y="111623"/>
                  </a:cubicBezTo>
                  <a:lnTo>
                    <a:pt x="367355" y="245499"/>
                  </a:lnTo>
                  <a:cubicBezTo>
                    <a:pt x="367355" y="275103"/>
                    <a:pt x="355595" y="303495"/>
                    <a:pt x="334662" y="324429"/>
                  </a:cubicBezTo>
                  <a:cubicBezTo>
                    <a:pt x="313728" y="345362"/>
                    <a:pt x="285337" y="357122"/>
                    <a:pt x="255732" y="357122"/>
                  </a:cubicBezTo>
                  <a:lnTo>
                    <a:pt x="111623" y="357122"/>
                  </a:lnTo>
                  <a:cubicBezTo>
                    <a:pt x="82019" y="357122"/>
                    <a:pt x="53627" y="345362"/>
                    <a:pt x="32694" y="324429"/>
                  </a:cubicBezTo>
                  <a:cubicBezTo>
                    <a:pt x="11760" y="303495"/>
                    <a:pt x="0" y="275103"/>
                    <a:pt x="0" y="245499"/>
                  </a:cubicBezTo>
                  <a:lnTo>
                    <a:pt x="0" y="111623"/>
                  </a:lnTo>
                  <a:cubicBezTo>
                    <a:pt x="0" y="82019"/>
                    <a:pt x="11760" y="53627"/>
                    <a:pt x="32694" y="32694"/>
                  </a:cubicBezTo>
                  <a:cubicBezTo>
                    <a:pt x="53627" y="11760"/>
                    <a:pt x="82019" y="0"/>
                    <a:pt x="111623" y="0"/>
                  </a:cubicBezTo>
                  <a:close/>
                </a:path>
              </a:pathLst>
            </a:custGeom>
            <a:solidFill>
              <a:srgbClr val="EFE8E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67355" cy="442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699541" y="7514467"/>
            <a:ext cx="1179080" cy="1146235"/>
            <a:chOff x="0" y="0"/>
            <a:chExt cx="367355" cy="3571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7355" cy="357122"/>
            </a:xfrm>
            <a:custGeom>
              <a:avLst/>
              <a:gdLst/>
              <a:ahLst/>
              <a:cxnLst/>
              <a:rect r="r" b="b" t="t" l="l"/>
              <a:pathLst>
                <a:path h="357122" w="367355">
                  <a:moveTo>
                    <a:pt x="111623" y="0"/>
                  </a:moveTo>
                  <a:lnTo>
                    <a:pt x="255732" y="0"/>
                  </a:lnTo>
                  <a:cubicBezTo>
                    <a:pt x="285337" y="0"/>
                    <a:pt x="313728" y="11760"/>
                    <a:pt x="334662" y="32694"/>
                  </a:cubicBezTo>
                  <a:cubicBezTo>
                    <a:pt x="355595" y="53627"/>
                    <a:pt x="367355" y="82019"/>
                    <a:pt x="367355" y="111623"/>
                  </a:cubicBezTo>
                  <a:lnTo>
                    <a:pt x="367355" y="245499"/>
                  </a:lnTo>
                  <a:cubicBezTo>
                    <a:pt x="367355" y="275103"/>
                    <a:pt x="355595" y="303495"/>
                    <a:pt x="334662" y="324429"/>
                  </a:cubicBezTo>
                  <a:cubicBezTo>
                    <a:pt x="313728" y="345362"/>
                    <a:pt x="285337" y="357122"/>
                    <a:pt x="255732" y="357122"/>
                  </a:cubicBezTo>
                  <a:lnTo>
                    <a:pt x="111623" y="357122"/>
                  </a:lnTo>
                  <a:cubicBezTo>
                    <a:pt x="82019" y="357122"/>
                    <a:pt x="53627" y="345362"/>
                    <a:pt x="32694" y="324429"/>
                  </a:cubicBezTo>
                  <a:cubicBezTo>
                    <a:pt x="11760" y="303495"/>
                    <a:pt x="0" y="275103"/>
                    <a:pt x="0" y="245499"/>
                  </a:cubicBezTo>
                  <a:lnTo>
                    <a:pt x="0" y="111623"/>
                  </a:lnTo>
                  <a:cubicBezTo>
                    <a:pt x="0" y="82019"/>
                    <a:pt x="11760" y="53627"/>
                    <a:pt x="32694" y="32694"/>
                  </a:cubicBezTo>
                  <a:cubicBezTo>
                    <a:pt x="53627" y="11760"/>
                    <a:pt x="82019" y="0"/>
                    <a:pt x="111623" y="0"/>
                  </a:cubicBezTo>
                  <a:close/>
                </a:path>
              </a:pathLst>
            </a:custGeom>
            <a:solidFill>
              <a:srgbClr val="EFE8E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367355" cy="442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916488" y="5382460"/>
            <a:ext cx="1179080" cy="1146235"/>
            <a:chOff x="0" y="0"/>
            <a:chExt cx="367355" cy="3571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7355" cy="357122"/>
            </a:xfrm>
            <a:custGeom>
              <a:avLst/>
              <a:gdLst/>
              <a:ahLst/>
              <a:cxnLst/>
              <a:rect r="r" b="b" t="t" l="l"/>
              <a:pathLst>
                <a:path h="357122" w="367355">
                  <a:moveTo>
                    <a:pt x="111623" y="0"/>
                  </a:moveTo>
                  <a:lnTo>
                    <a:pt x="255732" y="0"/>
                  </a:lnTo>
                  <a:cubicBezTo>
                    <a:pt x="285337" y="0"/>
                    <a:pt x="313728" y="11760"/>
                    <a:pt x="334662" y="32694"/>
                  </a:cubicBezTo>
                  <a:cubicBezTo>
                    <a:pt x="355595" y="53627"/>
                    <a:pt x="367355" y="82019"/>
                    <a:pt x="367355" y="111623"/>
                  </a:cubicBezTo>
                  <a:lnTo>
                    <a:pt x="367355" y="245499"/>
                  </a:lnTo>
                  <a:cubicBezTo>
                    <a:pt x="367355" y="275103"/>
                    <a:pt x="355595" y="303495"/>
                    <a:pt x="334662" y="324429"/>
                  </a:cubicBezTo>
                  <a:cubicBezTo>
                    <a:pt x="313728" y="345362"/>
                    <a:pt x="285337" y="357122"/>
                    <a:pt x="255732" y="357122"/>
                  </a:cubicBezTo>
                  <a:lnTo>
                    <a:pt x="111623" y="357122"/>
                  </a:lnTo>
                  <a:cubicBezTo>
                    <a:pt x="82019" y="357122"/>
                    <a:pt x="53627" y="345362"/>
                    <a:pt x="32694" y="324429"/>
                  </a:cubicBezTo>
                  <a:cubicBezTo>
                    <a:pt x="11760" y="303495"/>
                    <a:pt x="0" y="275103"/>
                    <a:pt x="0" y="245499"/>
                  </a:cubicBezTo>
                  <a:lnTo>
                    <a:pt x="0" y="111623"/>
                  </a:lnTo>
                  <a:cubicBezTo>
                    <a:pt x="0" y="82019"/>
                    <a:pt x="11760" y="53627"/>
                    <a:pt x="32694" y="32694"/>
                  </a:cubicBezTo>
                  <a:cubicBezTo>
                    <a:pt x="53627" y="11760"/>
                    <a:pt x="82019" y="0"/>
                    <a:pt x="111623" y="0"/>
                  </a:cubicBezTo>
                  <a:close/>
                </a:path>
              </a:pathLst>
            </a:custGeom>
            <a:solidFill>
              <a:srgbClr val="EFE8E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85725"/>
              <a:ext cx="367355" cy="442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411558" y="7514467"/>
            <a:ext cx="1179080" cy="1146235"/>
            <a:chOff x="0" y="0"/>
            <a:chExt cx="367355" cy="35712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7355" cy="357122"/>
            </a:xfrm>
            <a:custGeom>
              <a:avLst/>
              <a:gdLst/>
              <a:ahLst/>
              <a:cxnLst/>
              <a:rect r="r" b="b" t="t" l="l"/>
              <a:pathLst>
                <a:path h="357122" w="367355">
                  <a:moveTo>
                    <a:pt x="111623" y="0"/>
                  </a:moveTo>
                  <a:lnTo>
                    <a:pt x="255732" y="0"/>
                  </a:lnTo>
                  <a:cubicBezTo>
                    <a:pt x="285337" y="0"/>
                    <a:pt x="313728" y="11760"/>
                    <a:pt x="334662" y="32694"/>
                  </a:cubicBezTo>
                  <a:cubicBezTo>
                    <a:pt x="355595" y="53627"/>
                    <a:pt x="367355" y="82019"/>
                    <a:pt x="367355" y="111623"/>
                  </a:cubicBezTo>
                  <a:lnTo>
                    <a:pt x="367355" y="245499"/>
                  </a:lnTo>
                  <a:cubicBezTo>
                    <a:pt x="367355" y="275103"/>
                    <a:pt x="355595" y="303495"/>
                    <a:pt x="334662" y="324429"/>
                  </a:cubicBezTo>
                  <a:cubicBezTo>
                    <a:pt x="313728" y="345362"/>
                    <a:pt x="285337" y="357122"/>
                    <a:pt x="255732" y="357122"/>
                  </a:cubicBezTo>
                  <a:lnTo>
                    <a:pt x="111623" y="357122"/>
                  </a:lnTo>
                  <a:cubicBezTo>
                    <a:pt x="82019" y="357122"/>
                    <a:pt x="53627" y="345362"/>
                    <a:pt x="32694" y="324429"/>
                  </a:cubicBezTo>
                  <a:cubicBezTo>
                    <a:pt x="11760" y="303495"/>
                    <a:pt x="0" y="275103"/>
                    <a:pt x="0" y="245499"/>
                  </a:cubicBezTo>
                  <a:lnTo>
                    <a:pt x="0" y="111623"/>
                  </a:lnTo>
                  <a:cubicBezTo>
                    <a:pt x="0" y="82019"/>
                    <a:pt x="11760" y="53627"/>
                    <a:pt x="32694" y="32694"/>
                  </a:cubicBezTo>
                  <a:cubicBezTo>
                    <a:pt x="53627" y="11760"/>
                    <a:pt x="82019" y="0"/>
                    <a:pt x="111623" y="0"/>
                  </a:cubicBezTo>
                  <a:close/>
                </a:path>
              </a:pathLst>
            </a:custGeom>
            <a:solidFill>
              <a:srgbClr val="EFE8E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367355" cy="442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37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053796" y="-3282713"/>
            <a:ext cx="14057680" cy="8229600"/>
          </a:xfrm>
          <a:custGeom>
            <a:avLst/>
            <a:gdLst/>
            <a:ahLst/>
            <a:cxnLst/>
            <a:rect r="r" b="b" t="t" l="l"/>
            <a:pathLst>
              <a:path h="8229600" w="14057680">
                <a:moveTo>
                  <a:pt x="0" y="0"/>
                </a:moveTo>
                <a:lnTo>
                  <a:pt x="14057679" y="0"/>
                </a:lnTo>
                <a:lnTo>
                  <a:pt x="1405767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42521" y="5592750"/>
            <a:ext cx="702980" cy="725657"/>
          </a:xfrm>
          <a:custGeom>
            <a:avLst/>
            <a:gdLst/>
            <a:ahLst/>
            <a:cxnLst/>
            <a:rect r="r" b="b" t="t" l="l"/>
            <a:pathLst>
              <a:path h="725657" w="702980">
                <a:moveTo>
                  <a:pt x="0" y="0"/>
                </a:moveTo>
                <a:lnTo>
                  <a:pt x="702979" y="0"/>
                </a:lnTo>
                <a:lnTo>
                  <a:pt x="702979" y="725656"/>
                </a:lnTo>
                <a:lnTo>
                  <a:pt x="0" y="7256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194610" y="5632700"/>
            <a:ext cx="672204" cy="672204"/>
          </a:xfrm>
          <a:custGeom>
            <a:avLst/>
            <a:gdLst/>
            <a:ahLst/>
            <a:cxnLst/>
            <a:rect r="r" b="b" t="t" l="l"/>
            <a:pathLst>
              <a:path h="672204" w="672204">
                <a:moveTo>
                  <a:pt x="0" y="0"/>
                </a:moveTo>
                <a:lnTo>
                  <a:pt x="672205" y="0"/>
                </a:lnTo>
                <a:lnTo>
                  <a:pt x="672205" y="672204"/>
                </a:lnTo>
                <a:lnTo>
                  <a:pt x="0" y="6722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938760" y="7737264"/>
            <a:ext cx="700641" cy="700641"/>
          </a:xfrm>
          <a:custGeom>
            <a:avLst/>
            <a:gdLst/>
            <a:ahLst/>
            <a:cxnLst/>
            <a:rect r="r" b="b" t="t" l="l"/>
            <a:pathLst>
              <a:path h="700641" w="700641">
                <a:moveTo>
                  <a:pt x="0" y="0"/>
                </a:moveTo>
                <a:lnTo>
                  <a:pt x="700641" y="0"/>
                </a:lnTo>
                <a:lnTo>
                  <a:pt x="700641" y="700641"/>
                </a:lnTo>
                <a:lnTo>
                  <a:pt x="0" y="7006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710441" y="7674573"/>
            <a:ext cx="581313" cy="826022"/>
          </a:xfrm>
          <a:custGeom>
            <a:avLst/>
            <a:gdLst/>
            <a:ahLst/>
            <a:cxnLst/>
            <a:rect r="r" b="b" t="t" l="l"/>
            <a:pathLst>
              <a:path h="826022" w="581313">
                <a:moveTo>
                  <a:pt x="0" y="0"/>
                </a:moveTo>
                <a:lnTo>
                  <a:pt x="581313" y="0"/>
                </a:lnTo>
                <a:lnTo>
                  <a:pt x="581313" y="826022"/>
                </a:lnTo>
                <a:lnTo>
                  <a:pt x="0" y="82602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27729" y="5562274"/>
            <a:ext cx="3974260" cy="85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6"/>
              </a:lnSpc>
            </a:pPr>
            <a:r>
              <a:rPr lang="en-US" sz="2475" b="true">
                <a:solidFill>
                  <a:srgbClr val="5D48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 consider</a:t>
            </a:r>
            <a:r>
              <a:rPr lang="en-US" b="true" sz="2475">
                <a:solidFill>
                  <a:srgbClr val="5D48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ación de eventos excepcionales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06672" y="7840935"/>
            <a:ext cx="3619632" cy="42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6"/>
              </a:lnSpc>
            </a:pPr>
            <a:r>
              <a:rPr lang="en-US" sz="2475" b="true">
                <a:solidFill>
                  <a:srgbClr val="5D48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Datos faltantes entre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37730" y="5734130"/>
            <a:ext cx="3619632" cy="421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6"/>
              </a:lnSpc>
            </a:pPr>
            <a:r>
              <a:rPr lang="en-US" sz="2475" b="true">
                <a:solidFill>
                  <a:srgbClr val="5D48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Modelos por región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057363" y="7689639"/>
            <a:ext cx="4491424" cy="852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6"/>
              </a:lnSpc>
            </a:pPr>
            <a:r>
              <a:rPr lang="en-US" sz="2475" b="true">
                <a:solidFill>
                  <a:srgbClr val="5D4825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si ? impacto aproximado de cambios en indicadores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57118" y="1597851"/>
            <a:ext cx="10653323" cy="1178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2"/>
              </a:lnSpc>
              <a:spcBef>
                <a:spcPct val="0"/>
              </a:spcBef>
            </a:pPr>
            <a:r>
              <a:rPr lang="en-US" b="true" sz="7933" spc="23">
                <a:solidFill>
                  <a:srgbClr val="9A5C2E"/>
                </a:solidFill>
                <a:latin typeface="Gordita Bold"/>
                <a:ea typeface="Gordita Bold"/>
                <a:cs typeface="Gordita Bold"/>
                <a:sym typeface="Gordita Bold"/>
              </a:rPr>
              <a:t>LIMITACIONES</a:t>
            </a:r>
            <a:r>
              <a:rPr lang="en-US" b="true" sz="7933" spc="23" strike="noStrike" u="none">
                <a:solidFill>
                  <a:srgbClr val="9A5C2E"/>
                </a:solidFill>
                <a:latin typeface="Gordita Bold"/>
                <a:ea typeface="Gordita Bold"/>
                <a:cs typeface="Gordita Bold"/>
                <a:sym typeface="Gordita Bold"/>
              </a:rPr>
              <a:t> 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0542265" y="5139121"/>
            <a:ext cx="8524131" cy="470778"/>
            <a:chOff x="0" y="0"/>
            <a:chExt cx="11365508" cy="627704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365509" cy="627704"/>
            </a:xfrm>
            <a:custGeom>
              <a:avLst/>
              <a:gdLst/>
              <a:ahLst/>
              <a:cxnLst/>
              <a:rect r="r" b="b" t="t" l="l"/>
              <a:pathLst>
                <a:path h="627704" w="11365509">
                  <a:moveTo>
                    <a:pt x="0" y="0"/>
                  </a:moveTo>
                  <a:lnTo>
                    <a:pt x="11365509" y="0"/>
                  </a:lnTo>
                  <a:lnTo>
                    <a:pt x="11365509" y="627704"/>
                  </a:lnTo>
                  <a:lnTo>
                    <a:pt x="0" y="6277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0"/>
              <a:ext cx="11365508" cy="72295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562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3702373" y="2979913"/>
            <a:ext cx="12277273" cy="1178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202"/>
              </a:lnSpc>
              <a:spcBef>
                <a:spcPct val="0"/>
              </a:spcBef>
            </a:pPr>
            <a:r>
              <a:rPr lang="en-US" b="true" sz="7933" spc="23">
                <a:solidFill>
                  <a:srgbClr val="FCC307"/>
                </a:solidFill>
                <a:latin typeface="Gordita Bold"/>
                <a:ea typeface="Gordita Bold"/>
                <a:cs typeface="Gordita Bold"/>
                <a:sym typeface="Gordita Bold"/>
              </a:rPr>
              <a:t>PROXIMOS PASOS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DAGx0EygRms</dc:identifier>
  <dcterms:modified xsi:type="dcterms:W3CDTF">2011-08-01T06:04:30Z</dcterms:modified>
  <cp:revision>1</cp:revision>
  <dc:title>Yellow Orange and White Modern Data Science Presentation</dc:title>
</cp:coreProperties>
</file>