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8" r:id="rId3"/>
    <p:sldId id="259" r:id="rId4"/>
    <p:sldId id="268" r:id="rId5"/>
    <p:sldId id="260" r:id="rId6"/>
    <p:sldId id="288" r:id="rId7"/>
    <p:sldId id="280" r:id="rId8"/>
    <p:sldId id="284" r:id="rId9"/>
    <p:sldId id="263" r:id="rId10"/>
    <p:sldId id="265" r:id="rId11"/>
  </p:sldIdLst>
  <p:sldSz cx="18288000" cy="10287000"/>
  <p:notesSz cx="6858000" cy="9144000"/>
  <p:embeddedFontLst>
    <p:embeddedFont>
      <p:font typeface="Poppins" panose="000005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D09015-D553-4995-AEBB-BCE759BA6AA6}" v="237" dt="2025-04-18T09:36:46.053"/>
    <p1510:client id="{ED37251E-F2E8-45F1-9FC3-BF842F4757ED}" v="34" dt="2025-04-18T18:09:05.8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44" autoAdjust="0"/>
    <p:restoredTop sz="94660"/>
  </p:normalViewPr>
  <p:slideViewPr>
    <p:cSldViewPr snapToGrid="0">
      <p:cViewPr varScale="1">
        <p:scale>
          <a:sx n="52" d="100"/>
          <a:sy n="52" d="100"/>
        </p:scale>
        <p:origin x="3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 Manohara Reddy" userId="38dd819dc3c274f4" providerId="LiveId" clId="{ED37251E-F2E8-45F1-9FC3-BF842F4757ED}"/>
    <pc:docChg chg="undo custSel modSld">
      <pc:chgData name="P Manohara Reddy" userId="38dd819dc3c274f4" providerId="LiveId" clId="{ED37251E-F2E8-45F1-9FC3-BF842F4757ED}" dt="2025-04-18T18:10:25.018" v="362" actId="20577"/>
      <pc:docMkLst>
        <pc:docMk/>
      </pc:docMkLst>
      <pc:sldChg chg="addSp delSp modSp mod">
        <pc:chgData name="P Manohara Reddy" userId="38dd819dc3c274f4" providerId="LiveId" clId="{ED37251E-F2E8-45F1-9FC3-BF842F4757ED}" dt="2025-04-18T18:08:23.520" v="335" actId="404"/>
        <pc:sldMkLst>
          <pc:docMk/>
          <pc:sldMk cId="0" sldId="256"/>
        </pc:sldMkLst>
        <pc:spChg chg="add mod">
          <ac:chgData name="P Manohara Reddy" userId="38dd819dc3c274f4" providerId="LiveId" clId="{ED37251E-F2E8-45F1-9FC3-BF842F4757ED}" dt="2025-04-18T18:08:23.520" v="335" actId="404"/>
          <ac:spMkLst>
            <pc:docMk/>
            <pc:sldMk cId="0" sldId="256"/>
            <ac:spMk id="2" creationId="{2C50E2C4-88E2-53D0-541B-44E77A133579}"/>
          </ac:spMkLst>
        </pc:spChg>
        <pc:picChg chg="add del mod">
          <ac:chgData name="P Manohara Reddy" userId="38dd819dc3c274f4" providerId="LiveId" clId="{ED37251E-F2E8-45F1-9FC3-BF842F4757ED}" dt="2025-04-18T18:04:34.857" v="283" actId="21"/>
          <ac:picMkLst>
            <pc:docMk/>
            <pc:sldMk cId="0" sldId="256"/>
            <ac:picMk id="6" creationId="{72313A97-425E-00F3-3164-A3277F646443}"/>
          </ac:picMkLst>
        </pc:picChg>
        <pc:picChg chg="add mod">
          <ac:chgData name="P Manohara Reddy" userId="38dd819dc3c274f4" providerId="LiveId" clId="{ED37251E-F2E8-45F1-9FC3-BF842F4757ED}" dt="2025-04-18T18:05:51.078" v="295" actId="1076"/>
          <ac:picMkLst>
            <pc:docMk/>
            <pc:sldMk cId="0" sldId="256"/>
            <ac:picMk id="8" creationId="{72313A97-425E-00F3-3164-A3277F646443}"/>
          </ac:picMkLst>
        </pc:picChg>
      </pc:sldChg>
      <pc:sldChg chg="addSp delSp modSp mod">
        <pc:chgData name="P Manohara Reddy" userId="38dd819dc3c274f4" providerId="LiveId" clId="{ED37251E-F2E8-45F1-9FC3-BF842F4757ED}" dt="2025-04-18T18:09:23.499" v="337" actId="478"/>
        <pc:sldMkLst>
          <pc:docMk/>
          <pc:sldMk cId="0" sldId="258"/>
        </pc:sldMkLst>
        <pc:spChg chg="add del mod">
          <ac:chgData name="P Manohara Reddy" userId="38dd819dc3c274f4" providerId="LiveId" clId="{ED37251E-F2E8-45F1-9FC3-BF842F4757ED}" dt="2025-04-18T18:09:23.499" v="337" actId="478"/>
          <ac:spMkLst>
            <pc:docMk/>
            <pc:sldMk cId="0" sldId="258"/>
            <ac:spMk id="3" creationId="{DFA03DA9-B517-EFB4-5CCC-DBF5E48D27C1}"/>
          </ac:spMkLst>
        </pc:spChg>
        <pc:spChg chg="mod">
          <ac:chgData name="P Manohara Reddy" userId="38dd819dc3c274f4" providerId="LiveId" clId="{ED37251E-F2E8-45F1-9FC3-BF842F4757ED}" dt="2025-04-18T17:49:45.415" v="10" actId="113"/>
          <ac:spMkLst>
            <pc:docMk/>
            <pc:sldMk cId="0" sldId="258"/>
            <ac:spMk id="5" creationId="{335DB6E3-C970-E96F-8595-94DA5576DB93}"/>
          </ac:spMkLst>
        </pc:spChg>
        <pc:picChg chg="add del mod">
          <ac:chgData name="P Manohara Reddy" userId="38dd819dc3c274f4" providerId="LiveId" clId="{ED37251E-F2E8-45F1-9FC3-BF842F4757ED}" dt="2025-04-18T18:05:23.634" v="291" actId="21"/>
          <ac:picMkLst>
            <pc:docMk/>
            <pc:sldMk cId="0" sldId="258"/>
            <ac:picMk id="6" creationId="{72313A97-425E-00F3-3164-A3277F646443}"/>
          </ac:picMkLst>
        </pc:picChg>
        <pc:picChg chg="add mod">
          <ac:chgData name="P Manohara Reddy" userId="38dd819dc3c274f4" providerId="LiveId" clId="{ED37251E-F2E8-45F1-9FC3-BF842F4757ED}" dt="2025-04-18T18:06:49.319" v="304"/>
          <ac:picMkLst>
            <pc:docMk/>
            <pc:sldMk cId="0" sldId="258"/>
            <ac:picMk id="7" creationId="{2E7C54C5-9A13-D6FA-2AAB-59C480754AAA}"/>
          </ac:picMkLst>
        </pc:picChg>
      </pc:sldChg>
      <pc:sldChg chg="addSp delSp modSp mod">
        <pc:chgData name="P Manohara Reddy" userId="38dd819dc3c274f4" providerId="LiveId" clId="{ED37251E-F2E8-45F1-9FC3-BF842F4757ED}" dt="2025-04-18T18:09:17.518" v="336" actId="478"/>
        <pc:sldMkLst>
          <pc:docMk/>
          <pc:sldMk cId="0" sldId="259"/>
        </pc:sldMkLst>
        <pc:spChg chg="add del mod">
          <ac:chgData name="P Manohara Reddy" userId="38dd819dc3c274f4" providerId="LiveId" clId="{ED37251E-F2E8-45F1-9FC3-BF842F4757ED}" dt="2025-04-18T18:09:17.518" v="336" actId="478"/>
          <ac:spMkLst>
            <pc:docMk/>
            <pc:sldMk cId="0" sldId="259"/>
            <ac:spMk id="2" creationId="{1702A69F-EEF4-40D1-1FF9-428A5CA32305}"/>
          </ac:spMkLst>
        </pc:spChg>
        <pc:spChg chg="mod">
          <ac:chgData name="P Manohara Reddy" userId="38dd819dc3c274f4" providerId="LiveId" clId="{ED37251E-F2E8-45F1-9FC3-BF842F4757ED}" dt="2025-04-18T17:49:55.136" v="11" actId="113"/>
          <ac:spMkLst>
            <pc:docMk/>
            <pc:sldMk cId="0" sldId="259"/>
            <ac:spMk id="4" creationId="{C0F0510A-2A12-5846-9187-A8CD15BCD3BD}"/>
          </ac:spMkLst>
        </pc:spChg>
        <pc:picChg chg="add mod">
          <ac:chgData name="P Manohara Reddy" userId="38dd819dc3c274f4" providerId="LiveId" clId="{ED37251E-F2E8-45F1-9FC3-BF842F4757ED}" dt="2025-04-18T18:06:50.932" v="305"/>
          <ac:picMkLst>
            <pc:docMk/>
            <pc:sldMk cId="0" sldId="259"/>
            <ac:picMk id="6" creationId="{FB9C7A2E-2E0A-24D1-814F-F852D7910031}"/>
          </ac:picMkLst>
        </pc:picChg>
      </pc:sldChg>
      <pc:sldChg chg="addSp modSp mod">
        <pc:chgData name="P Manohara Reddy" userId="38dd819dc3c274f4" providerId="LiveId" clId="{ED37251E-F2E8-45F1-9FC3-BF842F4757ED}" dt="2025-04-18T18:06:54.799" v="307"/>
        <pc:sldMkLst>
          <pc:docMk/>
          <pc:sldMk cId="0" sldId="260"/>
        </pc:sldMkLst>
        <pc:spChg chg="add mod">
          <ac:chgData name="P Manohara Reddy" userId="38dd819dc3c274f4" providerId="LiveId" clId="{ED37251E-F2E8-45F1-9FC3-BF842F4757ED}" dt="2025-04-18T18:06:31.465" v="299"/>
          <ac:spMkLst>
            <pc:docMk/>
            <pc:sldMk cId="0" sldId="260"/>
            <ac:spMk id="3" creationId="{03F72553-EA23-F526-A022-1A1F67C0BF5A}"/>
          </ac:spMkLst>
        </pc:spChg>
        <pc:spChg chg="mod">
          <ac:chgData name="P Manohara Reddy" userId="38dd819dc3c274f4" providerId="LiveId" clId="{ED37251E-F2E8-45F1-9FC3-BF842F4757ED}" dt="2025-04-18T17:52:10.699" v="21" actId="113"/>
          <ac:spMkLst>
            <pc:docMk/>
            <pc:sldMk cId="0" sldId="260"/>
            <ac:spMk id="6" creationId="{0DE8B977-4E0A-2A4A-745D-7CD7E3489262}"/>
          </ac:spMkLst>
        </pc:spChg>
        <pc:picChg chg="add mod">
          <ac:chgData name="P Manohara Reddy" userId="38dd819dc3c274f4" providerId="LiveId" clId="{ED37251E-F2E8-45F1-9FC3-BF842F4757ED}" dt="2025-04-18T18:06:54.799" v="307"/>
          <ac:picMkLst>
            <pc:docMk/>
            <pc:sldMk cId="0" sldId="260"/>
            <ac:picMk id="5" creationId="{736ED6C6-73A3-FAED-CFD3-218D2202FE5E}"/>
          </ac:picMkLst>
        </pc:picChg>
      </pc:sldChg>
      <pc:sldChg chg="addSp modSp mod">
        <pc:chgData name="P Manohara Reddy" userId="38dd819dc3c274f4" providerId="LiveId" clId="{ED37251E-F2E8-45F1-9FC3-BF842F4757ED}" dt="2025-04-18T18:07:03.481" v="311"/>
        <pc:sldMkLst>
          <pc:docMk/>
          <pc:sldMk cId="0" sldId="263"/>
        </pc:sldMkLst>
        <pc:spChg chg="mod">
          <ac:chgData name="P Manohara Reddy" userId="38dd819dc3c274f4" providerId="LiveId" clId="{ED37251E-F2E8-45F1-9FC3-BF842F4757ED}" dt="2025-04-18T18:01:52.464" v="210" actId="113"/>
          <ac:spMkLst>
            <pc:docMk/>
            <pc:sldMk cId="0" sldId="263"/>
            <ac:spMk id="2" creationId="{AB21287F-F65F-03DF-9634-B1DE343D5902}"/>
          </ac:spMkLst>
        </pc:spChg>
        <pc:spChg chg="add mod">
          <ac:chgData name="P Manohara Reddy" userId="38dd819dc3c274f4" providerId="LiveId" clId="{ED37251E-F2E8-45F1-9FC3-BF842F4757ED}" dt="2025-04-18T18:06:40.066" v="303"/>
          <ac:spMkLst>
            <pc:docMk/>
            <pc:sldMk cId="0" sldId="263"/>
            <ac:spMk id="5" creationId="{F015D7DE-2BD0-D633-03C4-16AED2A77662}"/>
          </ac:spMkLst>
        </pc:spChg>
        <pc:spChg chg="mod">
          <ac:chgData name="P Manohara Reddy" userId="38dd819dc3c274f4" providerId="LiveId" clId="{ED37251E-F2E8-45F1-9FC3-BF842F4757ED}" dt="2025-04-18T18:00:37.893" v="202" actId="113"/>
          <ac:spMkLst>
            <pc:docMk/>
            <pc:sldMk cId="0" sldId="263"/>
            <ac:spMk id="6" creationId="{DCE2F600-8051-4E07-4253-DC8826A8F269}"/>
          </ac:spMkLst>
        </pc:spChg>
        <pc:picChg chg="add mod">
          <ac:chgData name="P Manohara Reddy" userId="38dd819dc3c274f4" providerId="LiveId" clId="{ED37251E-F2E8-45F1-9FC3-BF842F4757ED}" dt="2025-04-18T18:07:03.481" v="311"/>
          <ac:picMkLst>
            <pc:docMk/>
            <pc:sldMk cId="0" sldId="263"/>
            <ac:picMk id="7" creationId="{B9F4F163-DEB2-CE85-90AC-3AF084734848}"/>
          </ac:picMkLst>
        </pc:picChg>
      </pc:sldChg>
      <pc:sldChg chg="modSp mod">
        <pc:chgData name="P Manohara Reddy" userId="38dd819dc3c274f4" providerId="LiveId" clId="{ED37251E-F2E8-45F1-9FC3-BF842F4757ED}" dt="2025-04-18T18:10:25.018" v="362" actId="20577"/>
        <pc:sldMkLst>
          <pc:docMk/>
          <pc:sldMk cId="0" sldId="265"/>
        </pc:sldMkLst>
        <pc:spChg chg="mod">
          <ac:chgData name="P Manohara Reddy" userId="38dd819dc3c274f4" providerId="LiveId" clId="{ED37251E-F2E8-45F1-9FC3-BF842F4757ED}" dt="2025-04-18T18:10:25.018" v="362" actId="20577"/>
          <ac:spMkLst>
            <pc:docMk/>
            <pc:sldMk cId="0" sldId="265"/>
            <ac:spMk id="3" creationId="{00000000-0000-0000-0000-000000000000}"/>
          </ac:spMkLst>
        </pc:spChg>
        <pc:spChg chg="mod">
          <ac:chgData name="P Manohara Reddy" userId="38dd819dc3c274f4" providerId="LiveId" clId="{ED37251E-F2E8-45F1-9FC3-BF842F4757ED}" dt="2025-04-18T17:43:45.890" v="0" actId="1076"/>
          <ac:spMkLst>
            <pc:docMk/>
            <pc:sldMk cId="0" sldId="265"/>
            <ac:spMk id="8" creationId="{A553FA09-59D9-DDF0-E84C-3552CC0695B8}"/>
          </ac:spMkLst>
        </pc:spChg>
      </pc:sldChg>
      <pc:sldChg chg="addSp modSp mod">
        <pc:chgData name="P Manohara Reddy" userId="38dd819dc3c274f4" providerId="LiveId" clId="{ED37251E-F2E8-45F1-9FC3-BF842F4757ED}" dt="2025-04-18T18:06:53.205" v="306"/>
        <pc:sldMkLst>
          <pc:docMk/>
          <pc:sldMk cId="1961252235" sldId="268"/>
        </pc:sldMkLst>
        <pc:spChg chg="add mod">
          <ac:chgData name="P Manohara Reddy" userId="38dd819dc3c274f4" providerId="LiveId" clId="{ED37251E-F2E8-45F1-9FC3-BF842F4757ED}" dt="2025-04-18T18:06:29.861" v="298"/>
          <ac:spMkLst>
            <pc:docMk/>
            <pc:sldMk cId="1961252235" sldId="268"/>
            <ac:spMk id="2" creationId="{B0D40136-EDE6-F82A-F18A-79955627BAA7}"/>
          </ac:spMkLst>
        </pc:spChg>
        <pc:spChg chg="mod">
          <ac:chgData name="P Manohara Reddy" userId="38dd819dc3c274f4" providerId="LiveId" clId="{ED37251E-F2E8-45F1-9FC3-BF842F4757ED}" dt="2025-04-18T17:50:21.529" v="14" actId="113"/>
          <ac:spMkLst>
            <pc:docMk/>
            <pc:sldMk cId="1961252235" sldId="268"/>
            <ac:spMk id="3" creationId="{8DBEBCF3-3307-7FB3-C93A-DB702608D2F2}"/>
          </ac:spMkLst>
        </pc:spChg>
        <pc:spChg chg="mod">
          <ac:chgData name="P Manohara Reddy" userId="38dd819dc3c274f4" providerId="LiveId" clId="{ED37251E-F2E8-45F1-9FC3-BF842F4757ED}" dt="2025-04-18T17:51:08.730" v="17" actId="113"/>
          <ac:spMkLst>
            <pc:docMk/>
            <pc:sldMk cId="1961252235" sldId="268"/>
            <ac:spMk id="10" creationId="{F035E4D7-F3AB-941B-F441-65AC6A40A0F1}"/>
          </ac:spMkLst>
        </pc:spChg>
        <pc:picChg chg="add mod">
          <ac:chgData name="P Manohara Reddy" userId="38dd819dc3c274f4" providerId="LiveId" clId="{ED37251E-F2E8-45F1-9FC3-BF842F4757ED}" dt="2025-04-18T18:06:53.205" v="306"/>
          <ac:picMkLst>
            <pc:docMk/>
            <pc:sldMk cId="1961252235" sldId="268"/>
            <ac:picMk id="4" creationId="{32062528-7EFB-3C2D-E617-4EF39708F69A}"/>
          </ac:picMkLst>
        </pc:picChg>
      </pc:sldChg>
      <pc:sldChg chg="addSp modSp mod">
        <pc:chgData name="P Manohara Reddy" userId="38dd819dc3c274f4" providerId="LiveId" clId="{ED37251E-F2E8-45F1-9FC3-BF842F4757ED}" dt="2025-04-18T18:06:56.706" v="308"/>
        <pc:sldMkLst>
          <pc:docMk/>
          <pc:sldMk cId="2507129484" sldId="280"/>
        </pc:sldMkLst>
        <pc:spChg chg="mod">
          <ac:chgData name="P Manohara Reddy" userId="38dd819dc3c274f4" providerId="LiveId" clId="{ED37251E-F2E8-45F1-9FC3-BF842F4757ED}" dt="2025-04-18T17:58:25.393" v="159" actId="20577"/>
          <ac:spMkLst>
            <pc:docMk/>
            <pc:sldMk cId="2507129484" sldId="280"/>
            <ac:spMk id="3" creationId="{D722DBB1-69F4-2768-2B63-ACC74E3BB2A8}"/>
          </ac:spMkLst>
        </pc:spChg>
        <pc:spChg chg="mod">
          <ac:chgData name="P Manohara Reddy" userId="38dd819dc3c274f4" providerId="LiveId" clId="{ED37251E-F2E8-45F1-9FC3-BF842F4757ED}" dt="2025-04-18T17:58:11.172" v="147" actId="113"/>
          <ac:spMkLst>
            <pc:docMk/>
            <pc:sldMk cId="2507129484" sldId="280"/>
            <ac:spMk id="4" creationId="{79E5D1B8-CEC2-2765-2830-D66AC1210CCF}"/>
          </ac:spMkLst>
        </pc:spChg>
        <pc:spChg chg="add mod">
          <ac:chgData name="P Manohara Reddy" userId="38dd819dc3c274f4" providerId="LiveId" clId="{ED37251E-F2E8-45F1-9FC3-BF842F4757ED}" dt="2025-04-18T18:06:35.595" v="301"/>
          <ac:spMkLst>
            <pc:docMk/>
            <pc:sldMk cId="2507129484" sldId="280"/>
            <ac:spMk id="5" creationId="{49CE30D5-D5A2-0A33-10CC-4EEF30AB7ADC}"/>
          </ac:spMkLst>
        </pc:spChg>
        <pc:picChg chg="add mod">
          <ac:chgData name="P Manohara Reddy" userId="38dd819dc3c274f4" providerId="LiveId" clId="{ED37251E-F2E8-45F1-9FC3-BF842F4757ED}" dt="2025-04-18T18:06:56.706" v="308"/>
          <ac:picMkLst>
            <pc:docMk/>
            <pc:sldMk cId="2507129484" sldId="280"/>
            <ac:picMk id="6" creationId="{76D95B6F-DE31-97DC-839B-92E5D71EADA0}"/>
          </ac:picMkLst>
        </pc:picChg>
      </pc:sldChg>
      <pc:sldChg chg="addSp modSp mod">
        <pc:chgData name="P Manohara Reddy" userId="38dd819dc3c274f4" providerId="LiveId" clId="{ED37251E-F2E8-45F1-9FC3-BF842F4757ED}" dt="2025-04-18T18:07:00.697" v="310"/>
        <pc:sldMkLst>
          <pc:docMk/>
          <pc:sldMk cId="3611373840" sldId="284"/>
        </pc:sldMkLst>
        <pc:spChg chg="mod">
          <ac:chgData name="P Manohara Reddy" userId="38dd819dc3c274f4" providerId="LiveId" clId="{ED37251E-F2E8-45F1-9FC3-BF842F4757ED}" dt="2025-04-18T17:59:49.812" v="194" actId="113"/>
          <ac:spMkLst>
            <pc:docMk/>
            <pc:sldMk cId="3611373840" sldId="284"/>
            <ac:spMk id="4" creationId="{8DEA6BAF-09CB-B421-16AF-442CB0FE4A7A}"/>
          </ac:spMkLst>
        </pc:spChg>
        <pc:spChg chg="add mod">
          <ac:chgData name="P Manohara Reddy" userId="38dd819dc3c274f4" providerId="LiveId" clId="{ED37251E-F2E8-45F1-9FC3-BF842F4757ED}" dt="2025-04-18T18:06:38.063" v="302"/>
          <ac:spMkLst>
            <pc:docMk/>
            <pc:sldMk cId="3611373840" sldId="284"/>
            <ac:spMk id="5" creationId="{12EC800A-DF42-B8BE-B0E7-6974F720466F}"/>
          </ac:spMkLst>
        </pc:spChg>
        <pc:spChg chg="mod">
          <ac:chgData name="P Manohara Reddy" userId="38dd819dc3c274f4" providerId="LiveId" clId="{ED37251E-F2E8-45F1-9FC3-BF842F4757ED}" dt="2025-04-18T17:59:13.370" v="190" actId="14100"/>
          <ac:spMkLst>
            <pc:docMk/>
            <pc:sldMk cId="3611373840" sldId="284"/>
            <ac:spMk id="151" creationId="{8E60D742-BBB6-BEEB-2926-61BCD7D48103}"/>
          </ac:spMkLst>
        </pc:spChg>
        <pc:picChg chg="add mod">
          <ac:chgData name="P Manohara Reddy" userId="38dd819dc3c274f4" providerId="LiveId" clId="{ED37251E-F2E8-45F1-9FC3-BF842F4757ED}" dt="2025-04-18T18:07:00.697" v="310"/>
          <ac:picMkLst>
            <pc:docMk/>
            <pc:sldMk cId="3611373840" sldId="284"/>
            <ac:picMk id="6" creationId="{39C814C5-4ADE-E639-5A58-0BE0D2E85391}"/>
          </ac:picMkLst>
        </pc:picChg>
      </pc:sldChg>
      <pc:sldChg chg="addSp modSp mod">
        <pc:chgData name="P Manohara Reddy" userId="38dd819dc3c274f4" providerId="LiveId" clId="{ED37251E-F2E8-45F1-9FC3-BF842F4757ED}" dt="2025-04-18T18:06:57.938" v="309"/>
        <pc:sldMkLst>
          <pc:docMk/>
          <pc:sldMk cId="2085417434" sldId="288"/>
        </pc:sldMkLst>
        <pc:spChg chg="add mod">
          <ac:chgData name="P Manohara Reddy" userId="38dd819dc3c274f4" providerId="LiveId" clId="{ED37251E-F2E8-45F1-9FC3-BF842F4757ED}" dt="2025-04-18T18:06:33.683" v="300"/>
          <ac:spMkLst>
            <pc:docMk/>
            <pc:sldMk cId="2085417434" sldId="288"/>
            <ac:spMk id="3" creationId="{6CDEE86B-0985-0871-E972-2AB7D3801711}"/>
          </ac:spMkLst>
        </pc:spChg>
        <pc:spChg chg="mod">
          <ac:chgData name="P Manohara Reddy" userId="38dd819dc3c274f4" providerId="LiveId" clId="{ED37251E-F2E8-45F1-9FC3-BF842F4757ED}" dt="2025-04-18T17:54:45.994" v="32" actId="113"/>
          <ac:spMkLst>
            <pc:docMk/>
            <pc:sldMk cId="2085417434" sldId="288"/>
            <ac:spMk id="4" creationId="{BCDFC67E-71C5-BA3E-D0CB-AD593E87D693}"/>
          </ac:spMkLst>
        </pc:spChg>
        <pc:spChg chg="mod">
          <ac:chgData name="P Manohara Reddy" userId="38dd819dc3c274f4" providerId="LiveId" clId="{ED37251E-F2E8-45F1-9FC3-BF842F4757ED}" dt="2025-04-18T17:52:40.893" v="23" actId="113"/>
          <ac:spMkLst>
            <pc:docMk/>
            <pc:sldMk cId="2085417434" sldId="288"/>
            <ac:spMk id="8" creationId="{1A51839C-9EAE-279D-6117-9905D97ACAE5}"/>
          </ac:spMkLst>
        </pc:spChg>
        <pc:picChg chg="add mod">
          <ac:chgData name="P Manohara Reddy" userId="38dd819dc3c274f4" providerId="LiveId" clId="{ED37251E-F2E8-45F1-9FC3-BF842F4757ED}" dt="2025-04-18T18:06:57.938" v="309"/>
          <ac:picMkLst>
            <pc:docMk/>
            <pc:sldMk cId="2085417434" sldId="288"/>
            <ac:picMk id="5" creationId="{146C65C2-883F-2D0B-83F2-8937F475B24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a:extLst>
            <a:ext uri="{FF2B5EF4-FFF2-40B4-BE49-F238E27FC236}">
              <a16:creationId xmlns:a16="http://schemas.microsoft.com/office/drawing/2014/main" id="{7F5C6DC3-F31F-F3E6-3737-6DE5260FC6CD}"/>
            </a:ext>
          </a:extLst>
        </p:cNvPr>
        <p:cNvGrpSpPr/>
        <p:nvPr/>
      </p:nvGrpSpPr>
      <p:grpSpPr>
        <a:xfrm>
          <a:off x="0" y="0"/>
          <a:ext cx="0" cy="0"/>
          <a:chOff x="0" y="0"/>
          <a:chExt cx="0" cy="0"/>
        </a:xfrm>
      </p:grpSpPr>
      <p:sp>
        <p:nvSpPr>
          <p:cNvPr id="129" name="Google Shape;129;p5:notes">
            <a:extLst>
              <a:ext uri="{FF2B5EF4-FFF2-40B4-BE49-F238E27FC236}">
                <a16:creationId xmlns:a16="http://schemas.microsoft.com/office/drawing/2014/main" id="{9EB87E52-5AAE-5C43-D6EA-9A6E0BB5A2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a:extLst>
              <a:ext uri="{FF2B5EF4-FFF2-40B4-BE49-F238E27FC236}">
                <a16:creationId xmlns:a16="http://schemas.microsoft.com/office/drawing/2014/main" id="{5C18EB34-7548-3701-0708-4D37FECD7A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5615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a:extLst>
            <a:ext uri="{FF2B5EF4-FFF2-40B4-BE49-F238E27FC236}">
              <a16:creationId xmlns:a16="http://schemas.microsoft.com/office/drawing/2014/main" id="{505F74C1-44CF-248E-3DEA-9DEB28372207}"/>
            </a:ext>
          </a:extLst>
        </p:cNvPr>
        <p:cNvGrpSpPr/>
        <p:nvPr/>
      </p:nvGrpSpPr>
      <p:grpSpPr>
        <a:xfrm>
          <a:off x="0" y="0"/>
          <a:ext cx="0" cy="0"/>
          <a:chOff x="0" y="0"/>
          <a:chExt cx="0" cy="0"/>
        </a:xfrm>
      </p:grpSpPr>
      <p:sp>
        <p:nvSpPr>
          <p:cNvPr id="184" name="Google Shape;184;p9:notes">
            <a:extLst>
              <a:ext uri="{FF2B5EF4-FFF2-40B4-BE49-F238E27FC236}">
                <a16:creationId xmlns:a16="http://schemas.microsoft.com/office/drawing/2014/main" id="{84A4510B-3FE3-43C4-49EA-92CE8244E4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9:notes">
            <a:extLst>
              <a:ext uri="{FF2B5EF4-FFF2-40B4-BE49-F238E27FC236}">
                <a16:creationId xmlns:a16="http://schemas.microsoft.com/office/drawing/2014/main" id="{232A2ED0-C407-4F09-4D54-0703F9702D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2420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52BE4143-333C-B7A5-E146-FBA5AC21181D}"/>
            </a:ext>
          </a:extLst>
        </p:cNvPr>
        <p:cNvGrpSpPr/>
        <p:nvPr/>
      </p:nvGrpSpPr>
      <p:grpSpPr>
        <a:xfrm>
          <a:off x="0" y="0"/>
          <a:ext cx="0" cy="0"/>
          <a:chOff x="0" y="0"/>
          <a:chExt cx="0" cy="0"/>
        </a:xfrm>
      </p:grpSpPr>
      <p:sp>
        <p:nvSpPr>
          <p:cNvPr id="145" name="Google Shape;145;p6:notes">
            <a:extLst>
              <a:ext uri="{FF2B5EF4-FFF2-40B4-BE49-F238E27FC236}">
                <a16:creationId xmlns:a16="http://schemas.microsoft.com/office/drawing/2014/main" id="{065203B5-AA83-9211-17CA-73AD5B06AB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6:notes">
            <a:extLst>
              <a:ext uri="{FF2B5EF4-FFF2-40B4-BE49-F238E27FC236}">
                <a16:creationId xmlns:a16="http://schemas.microsoft.com/office/drawing/2014/main" id="{9EBC76DC-6C22-BB1F-E546-4AFAA72D85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0598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C0B7EDF8-BB2C-F9EA-FE0F-8B24C0971441}"/>
            </a:ext>
          </a:extLst>
        </p:cNvPr>
        <p:cNvGrpSpPr/>
        <p:nvPr/>
      </p:nvGrpSpPr>
      <p:grpSpPr>
        <a:xfrm>
          <a:off x="0" y="0"/>
          <a:ext cx="0" cy="0"/>
          <a:chOff x="0" y="0"/>
          <a:chExt cx="0" cy="0"/>
        </a:xfrm>
      </p:grpSpPr>
      <p:sp>
        <p:nvSpPr>
          <p:cNvPr id="145" name="Google Shape;145;p6:notes">
            <a:extLst>
              <a:ext uri="{FF2B5EF4-FFF2-40B4-BE49-F238E27FC236}">
                <a16:creationId xmlns:a16="http://schemas.microsoft.com/office/drawing/2014/main" id="{9A95ED65-8E6D-C9A9-7B00-8C85ED566E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6:notes">
            <a:extLst>
              <a:ext uri="{FF2B5EF4-FFF2-40B4-BE49-F238E27FC236}">
                <a16:creationId xmlns:a16="http://schemas.microsoft.com/office/drawing/2014/main" id="{90E77E97-BE61-2E12-EFD3-C0C024458E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4972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hbr.org/" TargetMode="External"/><Relationship Id="rId4" Type="http://schemas.openxmlformats.org/officeDocument/2006/relationships/hyperlink" Target="https://blog.hubspot.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3"/>
          <p:cNvCxnSpPr/>
          <p:nvPr/>
        </p:nvCxnSpPr>
        <p:spPr>
          <a:xfrm>
            <a:off x="650539" y="8951594"/>
            <a:ext cx="16986913" cy="0"/>
          </a:xfrm>
          <a:prstGeom prst="straightConnector1">
            <a:avLst/>
          </a:prstGeom>
          <a:noFill/>
          <a:ln w="38100" cap="flat" cmpd="sng">
            <a:solidFill>
              <a:srgbClr val="003C64"/>
            </a:solidFill>
            <a:prstDash val="solid"/>
            <a:round/>
            <a:headEnd type="none" w="sm" len="sm"/>
            <a:tailEnd type="none" w="sm" len="sm"/>
          </a:ln>
        </p:spPr>
      </p:cxnSp>
      <p:pic>
        <p:nvPicPr>
          <p:cNvPr id="3" name="Picture 2">
            <a:extLst>
              <a:ext uri="{FF2B5EF4-FFF2-40B4-BE49-F238E27FC236}">
                <a16:creationId xmlns:a16="http://schemas.microsoft.com/office/drawing/2014/main" id="{958B0141-62B2-89D2-11E0-DCE06FE8232C}"/>
              </a:ext>
            </a:extLst>
          </p:cNvPr>
          <p:cNvPicPr>
            <a:picLocks noChangeAspect="1"/>
          </p:cNvPicPr>
          <p:nvPr/>
        </p:nvPicPr>
        <p:blipFill>
          <a:blip r:embed="rId3"/>
          <a:stretch>
            <a:fillRect/>
          </a:stretch>
        </p:blipFill>
        <p:spPr>
          <a:xfrm>
            <a:off x="5604966" y="2884289"/>
            <a:ext cx="7078063" cy="1362265"/>
          </a:xfrm>
          <a:prstGeom prst="rect">
            <a:avLst/>
          </a:prstGeom>
        </p:spPr>
      </p:pic>
      <p:pic>
        <p:nvPicPr>
          <p:cNvPr id="5" name="Picture 4">
            <a:extLst>
              <a:ext uri="{FF2B5EF4-FFF2-40B4-BE49-F238E27FC236}">
                <a16:creationId xmlns:a16="http://schemas.microsoft.com/office/drawing/2014/main" id="{21EC871A-0BB1-0CEF-8EDE-BFD67B1F86E8}"/>
              </a:ext>
            </a:extLst>
          </p:cNvPr>
          <p:cNvPicPr>
            <a:picLocks noChangeAspect="1"/>
          </p:cNvPicPr>
          <p:nvPr/>
        </p:nvPicPr>
        <p:blipFill>
          <a:blip r:embed="rId4"/>
          <a:stretch>
            <a:fillRect/>
          </a:stretch>
        </p:blipFill>
        <p:spPr>
          <a:xfrm>
            <a:off x="2742305" y="438376"/>
            <a:ext cx="12803387" cy="2010056"/>
          </a:xfrm>
          <a:prstGeom prst="rect">
            <a:avLst/>
          </a:prstGeom>
        </p:spPr>
      </p:pic>
      <p:sp>
        <p:nvSpPr>
          <p:cNvPr id="7" name="TextBox 6">
            <a:extLst>
              <a:ext uri="{FF2B5EF4-FFF2-40B4-BE49-F238E27FC236}">
                <a16:creationId xmlns:a16="http://schemas.microsoft.com/office/drawing/2014/main" id="{85B89C74-6727-B695-5F0D-9D5E1996E281}"/>
              </a:ext>
            </a:extLst>
          </p:cNvPr>
          <p:cNvSpPr txBox="1"/>
          <p:nvPr/>
        </p:nvSpPr>
        <p:spPr>
          <a:xfrm>
            <a:off x="-5" y="4458860"/>
            <a:ext cx="18288000" cy="971163"/>
          </a:xfrm>
          <a:prstGeom prst="rect">
            <a:avLst/>
          </a:prstGeom>
          <a:noFill/>
        </p:spPr>
        <p:txBody>
          <a:bodyPr wrap="square">
            <a:spAutoFit/>
          </a:bodyPr>
          <a:lstStyle/>
          <a:p>
            <a:pPr marL="0" marR="0" lvl="0" indent="0" algn="ctr" rtl="0">
              <a:lnSpc>
                <a:spcPct val="146958"/>
              </a:lnSpc>
              <a:spcBef>
                <a:spcPts val="0"/>
              </a:spcBef>
              <a:spcAft>
                <a:spcPts val="0"/>
              </a:spcAft>
              <a:buNone/>
            </a:pPr>
            <a:r>
              <a:rPr lang="en-US" sz="4400" b="1" dirty="0">
                <a:solidFill>
                  <a:schemeClr val="bg2"/>
                </a:solidFill>
                <a:highlight>
                  <a:srgbClr val="FFFFFF"/>
                </a:highlight>
                <a:latin typeface="Times New Roman" panose="02020603050405020304" pitchFamily="18" charset="0"/>
                <a:cs typeface="Times New Roman" panose="02020603050405020304" pitchFamily="18" charset="0"/>
              </a:rPr>
              <a:t>Sentiment Analysis for Brand Monitoring on Social Media &amp; News Articles</a:t>
            </a:r>
            <a:endParaRPr lang="en-US" sz="4400" b="1" dirty="0">
              <a:solidFill>
                <a:schemeClr val="bg2"/>
              </a:solidFill>
              <a:latin typeface="Times New Roman" panose="02020603050405020304" pitchFamily="18" charset="0"/>
              <a:cs typeface="Times New Roman" panose="02020603050405020304" pitchFamily="18" charset="0"/>
            </a:endParaRPr>
          </a:p>
        </p:txBody>
      </p:sp>
      <p:sp>
        <p:nvSpPr>
          <p:cNvPr id="17" name="Google Shape;98;p14">
            <a:extLst>
              <a:ext uri="{FF2B5EF4-FFF2-40B4-BE49-F238E27FC236}">
                <a16:creationId xmlns:a16="http://schemas.microsoft.com/office/drawing/2014/main" id="{B92C7DF8-D4AC-2E62-D70B-96585518BE2C}"/>
              </a:ext>
            </a:extLst>
          </p:cNvPr>
          <p:cNvSpPr txBox="1"/>
          <p:nvPr/>
        </p:nvSpPr>
        <p:spPr>
          <a:xfrm>
            <a:off x="6281679" y="5430023"/>
            <a:ext cx="5724632" cy="3034677"/>
          </a:xfrm>
          <a:prstGeom prst="rect">
            <a:avLst/>
          </a:prstGeom>
          <a:noFill/>
          <a:ln>
            <a:noFill/>
          </a:ln>
        </p:spPr>
        <p:txBody>
          <a:bodyPr spcFirstLastPara="1" wrap="square" lIns="0" tIns="0" rIns="0" bIns="0" anchor="t" anchorCtr="0">
            <a:spAutoFit/>
          </a:bodyPr>
          <a:lstStyle/>
          <a:p>
            <a:pPr marL="0" marR="0" lvl="0" indent="0" algn="ctr" rtl="0">
              <a:lnSpc>
                <a:spcPct val="145024"/>
              </a:lnSpc>
              <a:spcBef>
                <a:spcPts val="0"/>
              </a:spcBef>
              <a:spcAft>
                <a:spcPts val="0"/>
              </a:spcAft>
              <a:buNone/>
            </a:pPr>
            <a:r>
              <a:rPr lang="en-US" sz="4000" b="1" i="0" u="sng" strike="noStrike" cap="none" dirty="0">
                <a:solidFill>
                  <a:srgbClr val="003C64"/>
                </a:solidFill>
                <a:latin typeface="Times New Roman" panose="02020603050405020304" pitchFamily="18" charset="0"/>
                <a:ea typeface="Poppins"/>
                <a:cs typeface="Times New Roman" panose="02020603050405020304" pitchFamily="18" charset="0"/>
                <a:sym typeface="Poppins"/>
              </a:rPr>
              <a:t>Team : Byte Busters</a:t>
            </a:r>
          </a:p>
          <a:p>
            <a:pPr algn="ctr">
              <a:lnSpc>
                <a:spcPct val="145024"/>
              </a:lnSpc>
            </a:pPr>
            <a:r>
              <a:rPr lang="en-US" sz="2400" b="1" i="0" strike="noStrike" cap="none" dirty="0">
                <a:solidFill>
                  <a:srgbClr val="003C64"/>
                </a:solidFill>
                <a:latin typeface="Times New Roman" panose="02020603050405020304" pitchFamily="18" charset="0"/>
                <a:ea typeface="Poppins"/>
                <a:cs typeface="Times New Roman" panose="02020603050405020304" pitchFamily="18" charset="0"/>
                <a:sym typeface="Poppins"/>
              </a:rPr>
              <a:t>RA</a:t>
            </a:r>
            <a:r>
              <a:rPr lang="en-US" sz="2400" b="1" dirty="0">
                <a:solidFill>
                  <a:srgbClr val="003C64"/>
                </a:solidFill>
                <a:latin typeface="Times New Roman" panose="02020603050405020304" pitchFamily="18" charset="0"/>
                <a:ea typeface="Poppins"/>
                <a:cs typeface="Times New Roman" panose="02020603050405020304" pitchFamily="18" charset="0"/>
                <a:sym typeface="Poppins"/>
              </a:rPr>
              <a:t>HUL K – 4NI23IS154</a:t>
            </a:r>
          </a:p>
          <a:p>
            <a:pPr algn="ctr">
              <a:lnSpc>
                <a:spcPct val="145024"/>
              </a:lnSpc>
            </a:pPr>
            <a:r>
              <a:rPr lang="en-US" sz="2400" b="1" i="0" strike="noStrike" cap="none" dirty="0">
                <a:solidFill>
                  <a:srgbClr val="003C64"/>
                </a:solidFill>
                <a:latin typeface="Times New Roman" panose="02020603050405020304" pitchFamily="18" charset="0"/>
                <a:ea typeface="Poppins"/>
                <a:cs typeface="Times New Roman" panose="02020603050405020304" pitchFamily="18" charset="0"/>
                <a:sym typeface="Poppins"/>
              </a:rPr>
              <a:t>P SU</a:t>
            </a:r>
            <a:r>
              <a:rPr lang="en-US" sz="2400" b="1" dirty="0">
                <a:solidFill>
                  <a:srgbClr val="003C64"/>
                </a:solidFill>
                <a:latin typeface="Times New Roman" panose="02020603050405020304" pitchFamily="18" charset="0"/>
                <a:ea typeface="Poppins"/>
                <a:cs typeface="Times New Roman" panose="02020603050405020304" pitchFamily="18" charset="0"/>
                <a:sym typeface="Poppins"/>
              </a:rPr>
              <a:t>PRIYA – 4NI23IS134</a:t>
            </a:r>
            <a:endParaRPr lang="en-US" sz="2400" b="1" i="0" strike="noStrike" cap="none" dirty="0">
              <a:solidFill>
                <a:srgbClr val="003C64"/>
              </a:solidFill>
              <a:latin typeface="Times New Roman" panose="02020603050405020304" pitchFamily="18" charset="0"/>
              <a:ea typeface="Poppins"/>
              <a:cs typeface="Times New Roman" panose="02020603050405020304" pitchFamily="18" charset="0"/>
              <a:sym typeface="Poppins"/>
            </a:endParaRPr>
          </a:p>
          <a:p>
            <a:pPr algn="ctr">
              <a:lnSpc>
                <a:spcPct val="145024"/>
              </a:lnSpc>
            </a:pPr>
            <a:r>
              <a:rPr lang="en-US" sz="2400" b="1" dirty="0">
                <a:solidFill>
                  <a:srgbClr val="003C64"/>
                </a:solidFill>
                <a:latin typeface="Times New Roman" panose="02020603050405020304" pitchFamily="18" charset="0"/>
                <a:ea typeface="Poppins"/>
                <a:cs typeface="Times New Roman" panose="02020603050405020304" pitchFamily="18" charset="0"/>
                <a:sym typeface="Poppins"/>
              </a:rPr>
              <a:t>PAWAN S MENON – 4NI23IS136</a:t>
            </a:r>
            <a:endParaRPr lang="en-US" sz="2400" b="1" i="0" strike="noStrike" cap="none" dirty="0">
              <a:solidFill>
                <a:srgbClr val="003C64"/>
              </a:solidFill>
              <a:latin typeface="Times New Roman" panose="02020603050405020304" pitchFamily="18" charset="0"/>
              <a:ea typeface="Poppins"/>
              <a:cs typeface="Times New Roman" panose="02020603050405020304" pitchFamily="18" charset="0"/>
              <a:sym typeface="Poppins"/>
            </a:endParaRPr>
          </a:p>
          <a:p>
            <a:pPr marL="0" marR="0" lvl="0" indent="0" algn="ctr" rtl="0">
              <a:lnSpc>
                <a:spcPct val="145024"/>
              </a:lnSpc>
              <a:spcBef>
                <a:spcPts val="0"/>
              </a:spcBef>
              <a:spcAft>
                <a:spcPts val="0"/>
              </a:spcAft>
              <a:buNone/>
            </a:pPr>
            <a:r>
              <a:rPr lang="en-US" sz="2400" b="1" i="0" strike="noStrike" cap="none" dirty="0">
                <a:solidFill>
                  <a:srgbClr val="003C64"/>
                </a:solidFill>
                <a:latin typeface="Times New Roman" panose="02020603050405020304" pitchFamily="18" charset="0"/>
                <a:ea typeface="Poppins"/>
                <a:cs typeface="Times New Roman" panose="02020603050405020304" pitchFamily="18" charset="0"/>
                <a:sym typeface="Poppins"/>
              </a:rPr>
              <a:t>P MANOHARA REDDY</a:t>
            </a:r>
            <a:r>
              <a:rPr lang="en-US" sz="2400" b="1" dirty="0">
                <a:solidFill>
                  <a:srgbClr val="003C64"/>
                </a:solidFill>
                <a:latin typeface="Times New Roman" panose="02020603050405020304" pitchFamily="18" charset="0"/>
                <a:ea typeface="Poppins"/>
                <a:cs typeface="Times New Roman" panose="02020603050405020304" pitchFamily="18" charset="0"/>
                <a:sym typeface="Poppins"/>
              </a:rPr>
              <a:t> – 4NI23IS132</a:t>
            </a:r>
          </a:p>
        </p:txBody>
      </p:sp>
      <p:sp>
        <p:nvSpPr>
          <p:cNvPr id="2" name="TextBox 1">
            <a:extLst>
              <a:ext uri="{FF2B5EF4-FFF2-40B4-BE49-F238E27FC236}">
                <a16:creationId xmlns:a16="http://schemas.microsoft.com/office/drawing/2014/main" id="{2C50E2C4-88E2-53D0-541B-44E77A133579}"/>
              </a:ext>
            </a:extLst>
          </p:cNvPr>
          <p:cNvSpPr txBox="1"/>
          <p:nvPr/>
        </p:nvSpPr>
        <p:spPr>
          <a:xfrm>
            <a:off x="786575" y="8951594"/>
            <a:ext cx="18288000" cy="971163"/>
          </a:xfrm>
          <a:prstGeom prst="rect">
            <a:avLst/>
          </a:prstGeom>
          <a:noFill/>
        </p:spPr>
        <p:txBody>
          <a:bodyPr wrap="square">
            <a:spAutoFit/>
          </a:bodyPr>
          <a:lstStyle/>
          <a:p>
            <a:pPr marL="0" marR="0" lvl="0" indent="0" algn="ctr" rtl="0">
              <a:lnSpc>
                <a:spcPct val="146958"/>
              </a:lnSpc>
              <a:spcBef>
                <a:spcPts val="0"/>
              </a:spcBef>
              <a:spcAft>
                <a:spcPts val="0"/>
              </a:spcAft>
              <a:buNone/>
            </a:pPr>
            <a:r>
              <a:rPr lang="en-US" sz="4400" b="1" dirty="0">
                <a:solidFill>
                  <a:schemeClr val="bg2"/>
                </a:solidFill>
                <a:highlight>
                  <a:srgbClr val="FFFFFF"/>
                </a:highlight>
                <a:latin typeface="Times New Roman" panose="02020603050405020304" pitchFamily="18" charset="0"/>
                <a:cs typeface="Times New Roman" panose="02020603050405020304" pitchFamily="18" charset="0"/>
              </a:rPr>
              <a:t>THE NATIONAL INSTITUTE OF ENGINEERING, MYSURU</a:t>
            </a:r>
            <a:endParaRPr lang="en-US" sz="4400" b="1" dirty="0">
              <a:solidFill>
                <a:schemeClr val="bg2"/>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2313A97-425E-00F3-3164-A3277F646443}"/>
              </a:ext>
            </a:extLst>
          </p:cNvPr>
          <p:cNvPicPr>
            <a:picLocks noChangeAspect="1"/>
          </p:cNvPicPr>
          <p:nvPr/>
        </p:nvPicPr>
        <p:blipFill>
          <a:blip r:embed="rId5"/>
          <a:stretch>
            <a:fillRect/>
          </a:stretch>
        </p:blipFill>
        <p:spPr>
          <a:xfrm>
            <a:off x="1037483" y="8992931"/>
            <a:ext cx="966429" cy="12331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22"/>
          <p:cNvSpPr txBox="1"/>
          <p:nvPr/>
        </p:nvSpPr>
        <p:spPr>
          <a:xfrm>
            <a:off x="1253490" y="2465070"/>
            <a:ext cx="6634373" cy="1320811"/>
          </a:xfrm>
          <a:prstGeom prst="rect">
            <a:avLst/>
          </a:prstGeom>
          <a:noFill/>
          <a:ln>
            <a:noFill/>
          </a:ln>
        </p:spPr>
        <p:txBody>
          <a:bodyPr spcFirstLastPara="1" wrap="square" lIns="0" tIns="0" rIns="0" bIns="0" anchor="t" anchorCtr="0">
            <a:spAutoFit/>
          </a:bodyPr>
          <a:lstStyle/>
          <a:p>
            <a:pPr marL="0" marR="0" lvl="0" indent="0" algn="ctr" rtl="0">
              <a:lnSpc>
                <a:spcPct val="100492"/>
              </a:lnSpc>
              <a:spcBef>
                <a:spcPts val="0"/>
              </a:spcBef>
              <a:spcAft>
                <a:spcPts val="0"/>
              </a:spcAft>
              <a:buNone/>
            </a:pPr>
            <a:r>
              <a:rPr lang="en-US" sz="9950">
                <a:solidFill>
                  <a:srgbClr val="003C64"/>
                </a:solidFill>
                <a:latin typeface="Poppins"/>
                <a:ea typeface="Poppins"/>
                <a:cs typeface="Poppins"/>
                <a:sym typeface="Poppins"/>
              </a:rPr>
              <a:t>Project Plan</a:t>
            </a:r>
            <a:endParaRPr sz="9950">
              <a:solidFill>
                <a:srgbClr val="003C64"/>
              </a:solidFill>
              <a:latin typeface="Poppins"/>
              <a:ea typeface="Poppins"/>
              <a:cs typeface="Poppins"/>
              <a:sym typeface="Poppins"/>
            </a:endParaRPr>
          </a:p>
        </p:txBody>
      </p:sp>
      <p:cxnSp>
        <p:nvCxnSpPr>
          <p:cNvPr id="202" name="Google Shape;202;p22"/>
          <p:cNvCxnSpPr/>
          <p:nvPr/>
        </p:nvCxnSpPr>
        <p:spPr>
          <a:xfrm>
            <a:off x="650544" y="8843595"/>
            <a:ext cx="16986913" cy="0"/>
          </a:xfrm>
          <a:prstGeom prst="straightConnector1">
            <a:avLst/>
          </a:prstGeom>
          <a:noFill/>
          <a:ln w="38100" cap="flat" cmpd="sng">
            <a:solidFill>
              <a:srgbClr val="003C64"/>
            </a:solidFill>
            <a:prstDash val="solid"/>
            <a:round/>
            <a:headEnd type="none" w="sm" len="sm"/>
            <a:tailEnd type="none" w="sm" len="sm"/>
          </a:ln>
        </p:spPr>
      </p:cxnSp>
      <p:grpSp>
        <p:nvGrpSpPr>
          <p:cNvPr id="203" name="Google Shape;203;p22"/>
          <p:cNvGrpSpPr/>
          <p:nvPr/>
        </p:nvGrpSpPr>
        <p:grpSpPr>
          <a:xfrm>
            <a:off x="9121279" y="2957600"/>
            <a:ext cx="7913231" cy="2227987"/>
            <a:chOff x="50800" y="-85725"/>
            <a:chExt cx="10550974" cy="2227987"/>
          </a:xfrm>
        </p:grpSpPr>
        <p:sp>
          <p:nvSpPr>
            <p:cNvPr id="206" name="Google Shape;206;p22"/>
            <p:cNvSpPr txBox="1"/>
            <p:nvPr/>
          </p:nvSpPr>
          <p:spPr>
            <a:xfrm>
              <a:off x="1770463" y="1719454"/>
              <a:ext cx="8831311" cy="422808"/>
            </a:xfrm>
            <a:prstGeom prst="rect">
              <a:avLst/>
            </a:prstGeom>
            <a:noFill/>
            <a:ln>
              <a:noFill/>
            </a:ln>
          </p:spPr>
          <p:txBody>
            <a:bodyPr spcFirstLastPara="1" wrap="square" lIns="0" tIns="0" rIns="0" bIns="0" anchor="t" anchorCtr="0">
              <a:spAutoFit/>
            </a:bodyPr>
            <a:lstStyle/>
            <a:p>
              <a:pPr marL="0" marR="0" lvl="0" indent="0" algn="l" rtl="0">
                <a:lnSpc>
                  <a:spcPct val="146958"/>
                </a:lnSpc>
                <a:spcBef>
                  <a:spcPts val="0"/>
                </a:spcBef>
                <a:spcAft>
                  <a:spcPts val="0"/>
                </a:spcAft>
                <a:buNone/>
              </a:pPr>
              <a:endParaRPr sz="2400">
                <a:solidFill>
                  <a:srgbClr val="003C64"/>
                </a:solidFill>
                <a:latin typeface="Poppins"/>
                <a:ea typeface="Poppins"/>
                <a:cs typeface="Poppins"/>
                <a:sym typeface="Poppins"/>
              </a:endParaRPr>
            </a:p>
          </p:txBody>
        </p:sp>
        <p:sp>
          <p:nvSpPr>
            <p:cNvPr id="207" name="Google Shape;207;p22"/>
            <p:cNvSpPr txBox="1"/>
            <p:nvPr/>
          </p:nvSpPr>
          <p:spPr>
            <a:xfrm>
              <a:off x="50800" y="-85725"/>
              <a:ext cx="975471" cy="422808"/>
            </a:xfrm>
            <a:prstGeom prst="rect">
              <a:avLst/>
            </a:prstGeom>
            <a:noFill/>
            <a:ln>
              <a:noFill/>
            </a:ln>
          </p:spPr>
          <p:txBody>
            <a:bodyPr spcFirstLastPara="1" wrap="square" lIns="0" tIns="0" rIns="0" bIns="0" anchor="t" anchorCtr="0">
              <a:spAutoFit/>
            </a:bodyPr>
            <a:lstStyle/>
            <a:p>
              <a:pPr marL="0" marR="0" lvl="0" indent="0" algn="l" rtl="0">
                <a:lnSpc>
                  <a:spcPct val="146958"/>
                </a:lnSpc>
                <a:spcBef>
                  <a:spcPts val="0"/>
                </a:spcBef>
                <a:spcAft>
                  <a:spcPts val="0"/>
                </a:spcAft>
                <a:buNone/>
              </a:pPr>
              <a:endParaRPr sz="2400">
                <a:solidFill>
                  <a:srgbClr val="003C64"/>
                </a:solidFill>
                <a:latin typeface="Poppins"/>
                <a:ea typeface="Poppins"/>
                <a:cs typeface="Poppins"/>
                <a:sym typeface="Poppins"/>
              </a:endParaRPr>
            </a:p>
          </p:txBody>
        </p:sp>
      </p:grpSp>
      <p:cxnSp>
        <p:nvCxnSpPr>
          <p:cNvPr id="2" name="Google Shape;204;p22"/>
          <p:cNvCxnSpPr>
            <a:cxnSpLocks/>
          </p:cNvCxnSpPr>
          <p:nvPr/>
        </p:nvCxnSpPr>
        <p:spPr>
          <a:xfrm>
            <a:off x="8095030" y="6841494"/>
            <a:ext cx="9542427" cy="0"/>
          </a:xfrm>
          <a:prstGeom prst="straightConnector1">
            <a:avLst/>
          </a:prstGeom>
          <a:noFill/>
          <a:ln w="38100" cap="flat" cmpd="sng">
            <a:solidFill>
              <a:srgbClr val="003C64"/>
            </a:solidFill>
            <a:prstDash val="solid"/>
            <a:round/>
            <a:headEnd type="none" w="sm" len="sm"/>
            <a:tailEnd type="none" w="sm" len="sm"/>
          </a:ln>
        </p:spPr>
      </p:cxnSp>
      <p:sp>
        <p:nvSpPr>
          <p:cNvPr id="3" name="Google Shape;205;p22"/>
          <p:cNvSpPr txBox="1"/>
          <p:nvPr/>
        </p:nvSpPr>
        <p:spPr>
          <a:xfrm>
            <a:off x="8095030" y="2514402"/>
            <a:ext cx="9811468" cy="3800336"/>
          </a:xfrm>
          <a:prstGeom prst="rect">
            <a:avLst/>
          </a:prstGeom>
          <a:noFill/>
          <a:ln>
            <a:noFill/>
          </a:ln>
        </p:spPr>
        <p:txBody>
          <a:bodyPr spcFirstLastPara="1" wrap="square" lIns="0" tIns="0" rIns="0" bIns="0" anchor="t" anchorCtr="0">
            <a:spAutoFit/>
          </a:bodyPr>
          <a:lstStyle/>
          <a:p>
            <a:pPr marL="0" marR="0" lvl="0" indent="0" rtl="0">
              <a:lnSpc>
                <a:spcPct val="125964"/>
              </a:lnSpc>
              <a:spcBef>
                <a:spcPts val="0"/>
              </a:spcBef>
              <a:spcAft>
                <a:spcPts val="0"/>
              </a:spcAft>
              <a:buNone/>
            </a:pPr>
            <a:r>
              <a:rPr lang="en-US" sz="2800" dirty="0">
                <a:solidFill>
                  <a:srgbClr val="003C64"/>
                </a:solidFill>
                <a:latin typeface="Times New Roman" panose="02020603050405020304" pitchFamily="18" charset="0"/>
                <a:ea typeface="Poppins"/>
                <a:cs typeface="Times New Roman" panose="02020603050405020304" pitchFamily="18" charset="0"/>
                <a:sym typeface="Poppins"/>
              </a:rPr>
              <a:t>Week 1: </a:t>
            </a:r>
            <a:r>
              <a:rPr lang="en-US" sz="2800" b="1" dirty="0">
                <a:solidFill>
                  <a:srgbClr val="003C64"/>
                </a:solidFill>
                <a:latin typeface="Times New Roman" panose="02020603050405020304" pitchFamily="18" charset="0"/>
                <a:ea typeface="Poppins"/>
                <a:cs typeface="Times New Roman" panose="02020603050405020304" pitchFamily="18" charset="0"/>
                <a:sym typeface="Poppins"/>
              </a:rPr>
              <a:t>API integration </a:t>
            </a:r>
            <a:r>
              <a:rPr lang="en-US" sz="2800" dirty="0">
                <a:solidFill>
                  <a:srgbClr val="003C64"/>
                </a:solidFill>
                <a:latin typeface="Times New Roman" panose="02020603050405020304" pitchFamily="18" charset="0"/>
                <a:ea typeface="Poppins"/>
                <a:cs typeface="Times New Roman" panose="02020603050405020304" pitchFamily="18" charset="0"/>
                <a:sym typeface="Poppins"/>
              </a:rPr>
              <a:t>and </a:t>
            </a:r>
            <a:r>
              <a:rPr lang="en-US" sz="2800" b="1" dirty="0">
                <a:solidFill>
                  <a:srgbClr val="003C64"/>
                </a:solidFill>
                <a:latin typeface="Times New Roman" panose="02020603050405020304" pitchFamily="18" charset="0"/>
                <a:ea typeface="Poppins"/>
                <a:cs typeface="Times New Roman" panose="02020603050405020304" pitchFamily="18" charset="0"/>
                <a:sym typeface="Poppins"/>
              </a:rPr>
              <a:t>backend</a:t>
            </a:r>
            <a:r>
              <a:rPr lang="en-US" sz="2800" dirty="0">
                <a:solidFill>
                  <a:srgbClr val="003C64"/>
                </a:solidFill>
                <a:latin typeface="Times New Roman" panose="02020603050405020304" pitchFamily="18" charset="0"/>
                <a:ea typeface="Poppins"/>
                <a:cs typeface="Times New Roman" panose="02020603050405020304" pitchFamily="18" charset="0"/>
                <a:sym typeface="Poppins"/>
              </a:rPr>
              <a:t> setup (Flask). Sentiment    	    analysis pipeline and score calculation.   </a:t>
            </a:r>
          </a:p>
          <a:p>
            <a:pPr marL="0" marR="0" lvl="0" indent="0" rtl="0">
              <a:lnSpc>
                <a:spcPct val="125964"/>
              </a:lnSpc>
              <a:spcBef>
                <a:spcPts val="0"/>
              </a:spcBef>
              <a:spcAft>
                <a:spcPts val="0"/>
              </a:spcAft>
              <a:buNone/>
            </a:pPr>
            <a:r>
              <a:rPr lang="en-US" sz="2800" dirty="0">
                <a:solidFill>
                  <a:srgbClr val="003C64"/>
                </a:solidFill>
                <a:latin typeface="Times New Roman" panose="02020603050405020304" pitchFamily="18" charset="0"/>
                <a:ea typeface="Poppins"/>
                <a:cs typeface="Times New Roman" panose="02020603050405020304" pitchFamily="18" charset="0"/>
                <a:sym typeface="Poppins"/>
              </a:rPr>
              <a:t>Week 2: Frontend development with visualizations. Deployment and 	    </a:t>
            </a:r>
            <a:r>
              <a:rPr lang="en-US" sz="2800" b="1" dirty="0">
                <a:solidFill>
                  <a:srgbClr val="003C64"/>
                </a:solidFill>
                <a:latin typeface="Times New Roman" panose="02020603050405020304" pitchFamily="18" charset="0"/>
                <a:ea typeface="Poppins"/>
                <a:cs typeface="Times New Roman" panose="02020603050405020304" pitchFamily="18" charset="0"/>
                <a:sym typeface="Poppins"/>
              </a:rPr>
              <a:t>testing</a:t>
            </a:r>
            <a:r>
              <a:rPr lang="en-US" sz="2800" dirty="0">
                <a:solidFill>
                  <a:srgbClr val="003C64"/>
                </a:solidFill>
                <a:latin typeface="Times New Roman" panose="02020603050405020304" pitchFamily="18" charset="0"/>
                <a:ea typeface="Poppins"/>
                <a:cs typeface="Times New Roman" panose="02020603050405020304" pitchFamily="18" charset="0"/>
                <a:sym typeface="Poppins"/>
              </a:rPr>
              <a:t>.</a:t>
            </a:r>
          </a:p>
          <a:p>
            <a:pPr marL="0" marR="0" lvl="0" indent="0" rtl="0">
              <a:lnSpc>
                <a:spcPct val="125964"/>
              </a:lnSpc>
              <a:spcBef>
                <a:spcPts val="0"/>
              </a:spcBef>
              <a:spcAft>
                <a:spcPts val="0"/>
              </a:spcAft>
              <a:buNone/>
            </a:pPr>
            <a:r>
              <a:rPr lang="en-US" sz="2800" dirty="0">
                <a:solidFill>
                  <a:srgbClr val="003C64"/>
                </a:solidFill>
                <a:latin typeface="Times New Roman" panose="02020603050405020304" pitchFamily="18" charset="0"/>
                <a:ea typeface="Poppins"/>
                <a:cs typeface="Times New Roman" panose="02020603050405020304" pitchFamily="18" charset="0"/>
                <a:sym typeface="Poppins"/>
              </a:rPr>
              <a:t>Week 3: Testing and </a:t>
            </a:r>
            <a:r>
              <a:rPr lang="en-US" sz="2800" b="1" dirty="0">
                <a:solidFill>
                  <a:srgbClr val="003C64"/>
                </a:solidFill>
                <a:latin typeface="Times New Roman" panose="02020603050405020304" pitchFamily="18" charset="0"/>
                <a:ea typeface="Poppins"/>
                <a:cs typeface="Times New Roman" panose="02020603050405020304" pitchFamily="18" charset="0"/>
                <a:sym typeface="Poppins"/>
              </a:rPr>
              <a:t>Validation</a:t>
            </a:r>
            <a:r>
              <a:rPr lang="en-US" sz="2800" dirty="0">
                <a:solidFill>
                  <a:srgbClr val="003C64"/>
                </a:solidFill>
                <a:latin typeface="Times New Roman" panose="02020603050405020304" pitchFamily="18" charset="0"/>
                <a:ea typeface="Poppins"/>
                <a:cs typeface="Times New Roman" panose="02020603050405020304" pitchFamily="18" charset="0"/>
                <a:sym typeface="Poppins"/>
              </a:rPr>
              <a:t>. </a:t>
            </a:r>
            <a:r>
              <a:rPr lang="en-US" sz="2800" b="1" dirty="0">
                <a:solidFill>
                  <a:srgbClr val="003C64"/>
                </a:solidFill>
                <a:latin typeface="Times New Roman" panose="02020603050405020304" pitchFamily="18" charset="0"/>
                <a:ea typeface="Poppins"/>
                <a:cs typeface="Times New Roman" panose="02020603050405020304" pitchFamily="18" charset="0"/>
                <a:sym typeface="Poppins"/>
              </a:rPr>
              <a:t>Optimization</a:t>
            </a:r>
            <a:r>
              <a:rPr lang="en-US" sz="2800" dirty="0">
                <a:solidFill>
                  <a:srgbClr val="003C64"/>
                </a:solidFill>
                <a:latin typeface="Times New Roman" panose="02020603050405020304" pitchFamily="18" charset="0"/>
                <a:ea typeface="Poppins"/>
                <a:cs typeface="Times New Roman" panose="02020603050405020304" pitchFamily="18" charset="0"/>
                <a:sym typeface="Poppins"/>
              </a:rPr>
              <a:t> and </a:t>
            </a:r>
            <a:r>
              <a:rPr lang="en-US" sz="2800" b="1" dirty="0">
                <a:solidFill>
                  <a:srgbClr val="003C64"/>
                </a:solidFill>
                <a:latin typeface="Times New Roman" panose="02020603050405020304" pitchFamily="18" charset="0"/>
                <a:ea typeface="Poppins"/>
                <a:cs typeface="Times New Roman" panose="02020603050405020304" pitchFamily="18" charset="0"/>
                <a:sym typeface="Poppins"/>
              </a:rPr>
              <a:t>Refinement</a:t>
            </a:r>
            <a:r>
              <a:rPr lang="en-US" sz="2800" dirty="0">
                <a:solidFill>
                  <a:srgbClr val="003C64"/>
                </a:solidFill>
                <a:latin typeface="Times New Roman" panose="02020603050405020304" pitchFamily="18" charset="0"/>
                <a:ea typeface="Poppins"/>
                <a:cs typeface="Times New Roman" panose="02020603050405020304" pitchFamily="18" charset="0"/>
                <a:sym typeface="Poppins"/>
              </a:rPr>
              <a:t>.</a:t>
            </a:r>
          </a:p>
          <a:p>
            <a:pPr>
              <a:lnSpc>
                <a:spcPct val="125964"/>
              </a:lnSpc>
            </a:pPr>
            <a:r>
              <a:rPr lang="en-US" sz="2800" dirty="0">
                <a:solidFill>
                  <a:srgbClr val="003C64"/>
                </a:solidFill>
                <a:latin typeface="Times New Roman" panose="02020603050405020304" pitchFamily="18" charset="0"/>
                <a:ea typeface="Poppins"/>
                <a:cs typeface="Times New Roman" panose="02020603050405020304" pitchFamily="18" charset="0"/>
                <a:sym typeface="Poppins"/>
              </a:rPr>
              <a:t>Week 4: Deployment and </a:t>
            </a:r>
            <a:r>
              <a:rPr lang="en-US" sz="2800" b="1" dirty="0">
                <a:solidFill>
                  <a:srgbClr val="003C64"/>
                </a:solidFill>
                <a:latin typeface="Times New Roman" panose="02020603050405020304" pitchFamily="18" charset="0"/>
                <a:ea typeface="Poppins"/>
                <a:cs typeface="Times New Roman" panose="02020603050405020304" pitchFamily="18" charset="0"/>
                <a:sym typeface="Poppins"/>
              </a:rPr>
              <a:t>User Testing </a:t>
            </a:r>
            <a:r>
              <a:rPr lang="en-US" sz="2800" dirty="0">
                <a:solidFill>
                  <a:srgbClr val="003C64"/>
                </a:solidFill>
                <a:latin typeface="Times New Roman" panose="02020603050405020304" pitchFamily="18" charset="0"/>
                <a:ea typeface="Poppins"/>
                <a:cs typeface="Times New Roman" panose="02020603050405020304" pitchFamily="18" charset="0"/>
                <a:sym typeface="Poppins"/>
              </a:rPr>
              <a:t>Final Week. Adjustments 	    and </a:t>
            </a:r>
            <a:r>
              <a:rPr lang="en-US" sz="2800" b="1" dirty="0">
                <a:solidFill>
                  <a:srgbClr val="003C64"/>
                </a:solidFill>
                <a:latin typeface="Times New Roman" panose="02020603050405020304" pitchFamily="18" charset="0"/>
                <a:ea typeface="Poppins"/>
                <a:cs typeface="Times New Roman" panose="02020603050405020304" pitchFamily="18" charset="0"/>
                <a:sym typeface="Poppins"/>
              </a:rPr>
              <a:t>Documentation</a:t>
            </a:r>
            <a:r>
              <a:rPr lang="en-US" sz="2800" dirty="0">
                <a:solidFill>
                  <a:srgbClr val="003C64"/>
                </a:solidFill>
                <a:latin typeface="Times New Roman" panose="02020603050405020304" pitchFamily="18" charset="0"/>
                <a:ea typeface="Poppins"/>
                <a:cs typeface="Times New Roman" panose="02020603050405020304" pitchFamily="18" charset="0"/>
                <a:sym typeface="Poppins"/>
              </a:rPr>
              <a:t>.</a:t>
            </a:r>
          </a:p>
        </p:txBody>
      </p:sp>
      <p:pic>
        <p:nvPicPr>
          <p:cNvPr id="5" name="Picture 4">
            <a:extLst>
              <a:ext uri="{FF2B5EF4-FFF2-40B4-BE49-F238E27FC236}">
                <a16:creationId xmlns:a16="http://schemas.microsoft.com/office/drawing/2014/main" id="{66BC109D-5526-3E0C-5BB1-3502FE94AB93}"/>
              </a:ext>
            </a:extLst>
          </p:cNvPr>
          <p:cNvPicPr>
            <a:picLocks noChangeAspect="1"/>
          </p:cNvPicPr>
          <p:nvPr/>
        </p:nvPicPr>
        <p:blipFill>
          <a:blip r:embed="rId3"/>
          <a:stretch>
            <a:fillRect/>
          </a:stretch>
        </p:blipFill>
        <p:spPr>
          <a:xfrm>
            <a:off x="13347318" y="218113"/>
            <a:ext cx="4718872" cy="908208"/>
          </a:xfrm>
          <a:prstGeom prst="rect">
            <a:avLst/>
          </a:prstGeom>
        </p:spPr>
      </p:pic>
      <p:sp>
        <p:nvSpPr>
          <p:cNvPr id="8" name="TextBox 7">
            <a:extLst>
              <a:ext uri="{FF2B5EF4-FFF2-40B4-BE49-F238E27FC236}">
                <a16:creationId xmlns:a16="http://schemas.microsoft.com/office/drawing/2014/main" id="{A553FA09-59D9-DDF0-E84C-3552CC0695B8}"/>
              </a:ext>
            </a:extLst>
          </p:cNvPr>
          <p:cNvSpPr txBox="1"/>
          <p:nvPr/>
        </p:nvSpPr>
        <p:spPr>
          <a:xfrm>
            <a:off x="6772234" y="8919862"/>
            <a:ext cx="5429692" cy="1323439"/>
          </a:xfrm>
          <a:prstGeom prst="rect">
            <a:avLst/>
          </a:prstGeom>
          <a:noFill/>
        </p:spPr>
        <p:txBody>
          <a:bodyPr wrap="none" rtlCol="0">
            <a:spAutoFit/>
          </a:bodyPr>
          <a:lstStyle/>
          <a:p>
            <a:r>
              <a:rPr lang="en-IN" sz="8000" b="1" dirty="0">
                <a:solidFill>
                  <a:schemeClr val="bg2"/>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5" name="Google Shape;115;p15"/>
          <p:cNvSpPr txBox="1"/>
          <p:nvPr/>
        </p:nvSpPr>
        <p:spPr>
          <a:xfrm>
            <a:off x="1089649" y="1798325"/>
            <a:ext cx="7117200" cy="3553500"/>
          </a:xfrm>
          <a:prstGeom prst="rect">
            <a:avLst/>
          </a:prstGeom>
          <a:noFill/>
          <a:ln>
            <a:noFill/>
          </a:ln>
        </p:spPr>
        <p:txBody>
          <a:bodyPr spcFirstLastPara="1" wrap="square" lIns="0" tIns="0" rIns="0" bIns="0" anchor="t" anchorCtr="0">
            <a:spAutoFit/>
          </a:bodyPr>
          <a:lstStyle/>
          <a:p>
            <a:pPr marL="0" marR="0" lvl="0" indent="0" algn="ctr" rtl="0">
              <a:lnSpc>
                <a:spcPct val="129996"/>
              </a:lnSpc>
              <a:spcBef>
                <a:spcPts val="0"/>
              </a:spcBef>
              <a:spcAft>
                <a:spcPts val="0"/>
              </a:spcAft>
              <a:buNone/>
            </a:pPr>
            <a:r>
              <a:rPr lang="en-US" sz="10038" b="0" i="0" u="none" strike="noStrike" cap="none" dirty="0">
                <a:solidFill>
                  <a:srgbClr val="003C64"/>
                </a:solidFill>
                <a:latin typeface="Poppins"/>
                <a:ea typeface="Poppins"/>
                <a:cs typeface="Poppins"/>
                <a:sym typeface="Poppins"/>
              </a:rPr>
              <a:t>Problem Stateme</a:t>
            </a:r>
            <a:r>
              <a:rPr lang="en-US" sz="10038" dirty="0">
                <a:solidFill>
                  <a:srgbClr val="003C64"/>
                </a:solidFill>
                <a:latin typeface="Poppins"/>
                <a:ea typeface="Poppins"/>
                <a:cs typeface="Poppins"/>
                <a:sym typeface="Poppins"/>
              </a:rPr>
              <a:t>n</a:t>
            </a:r>
            <a:r>
              <a:rPr lang="en-US" sz="10038" b="0" i="0" u="none" strike="noStrike" cap="none" dirty="0">
                <a:solidFill>
                  <a:srgbClr val="003C64"/>
                </a:solidFill>
                <a:latin typeface="Poppins"/>
                <a:ea typeface="Poppins"/>
                <a:cs typeface="Poppins"/>
                <a:sym typeface="Poppins"/>
              </a:rPr>
              <a:t>t</a:t>
            </a:r>
            <a:endParaRPr dirty="0"/>
          </a:p>
        </p:txBody>
      </p:sp>
      <p:cxnSp>
        <p:nvCxnSpPr>
          <p:cNvPr id="116" name="Google Shape;116;p15"/>
          <p:cNvCxnSpPr/>
          <p:nvPr/>
        </p:nvCxnSpPr>
        <p:spPr>
          <a:xfrm>
            <a:off x="650544" y="8843595"/>
            <a:ext cx="16986913" cy="0"/>
          </a:xfrm>
          <a:prstGeom prst="straightConnector1">
            <a:avLst/>
          </a:prstGeom>
          <a:noFill/>
          <a:ln w="38100" cap="flat" cmpd="sng">
            <a:solidFill>
              <a:srgbClr val="003C64"/>
            </a:solidFill>
            <a:prstDash val="solid"/>
            <a:round/>
            <a:headEnd type="none" w="sm" len="sm"/>
            <a:tailEnd type="none" w="sm" len="sm"/>
          </a:ln>
        </p:spPr>
      </p:cxnSp>
      <p:sp>
        <p:nvSpPr>
          <p:cNvPr id="5" name="TextBox 4">
            <a:extLst>
              <a:ext uri="{FF2B5EF4-FFF2-40B4-BE49-F238E27FC236}">
                <a16:creationId xmlns:a16="http://schemas.microsoft.com/office/drawing/2014/main" id="{335DB6E3-C970-E96F-8595-94DA5576DB93}"/>
              </a:ext>
            </a:extLst>
          </p:cNvPr>
          <p:cNvSpPr txBox="1"/>
          <p:nvPr/>
        </p:nvSpPr>
        <p:spPr>
          <a:xfrm>
            <a:off x="8406581" y="2027159"/>
            <a:ext cx="9230876" cy="4893647"/>
          </a:xfrm>
          <a:prstGeom prst="rect">
            <a:avLst/>
          </a:prstGeom>
          <a:noFill/>
        </p:spPr>
        <p:txBody>
          <a:bodyPr wrap="square" rtlCol="0">
            <a:spAutoFit/>
          </a:bodyPr>
          <a:lstStyle/>
          <a:p>
            <a:pPr algn="just">
              <a:buNone/>
            </a:pPr>
            <a:r>
              <a:rPr lang="en-US" sz="2400" b="0" i="0" dirty="0">
                <a:solidFill>
                  <a:schemeClr val="bg2"/>
                </a:solidFill>
                <a:effectLst/>
                <a:latin typeface="Times New Roman" panose="02020603050405020304" pitchFamily="18" charset="0"/>
                <a:cs typeface="Times New Roman" panose="02020603050405020304" pitchFamily="18" charset="0"/>
              </a:rPr>
              <a:t>	Brands today are constantly talked about online, but keeping track of what people are saying—whether it’s praise, criticism, or concerns—can feel overwhelming. Most tools available are either too expensive or complicated, </a:t>
            </a:r>
            <a:r>
              <a:rPr lang="en-US" sz="2400" b="1" i="0" dirty="0">
                <a:solidFill>
                  <a:schemeClr val="bg2"/>
                </a:solidFill>
                <a:effectLst/>
                <a:latin typeface="Times New Roman" panose="02020603050405020304" pitchFamily="18" charset="0"/>
                <a:cs typeface="Times New Roman" panose="02020603050405020304" pitchFamily="18" charset="0"/>
              </a:rPr>
              <a:t>leaving many businesses in the dark about their reputation</a:t>
            </a:r>
            <a:r>
              <a:rPr lang="en-US" sz="2400" b="0" i="0" dirty="0">
                <a:solidFill>
                  <a:schemeClr val="bg2"/>
                </a:solidFill>
                <a:effectLst/>
                <a:latin typeface="Times New Roman" panose="02020603050405020304" pitchFamily="18" charset="0"/>
                <a:cs typeface="Times New Roman" panose="02020603050405020304" pitchFamily="18" charset="0"/>
              </a:rPr>
              <a:t>. This makes it </a:t>
            </a:r>
            <a:r>
              <a:rPr lang="en-US" sz="2400" b="1" i="0" dirty="0">
                <a:solidFill>
                  <a:schemeClr val="bg2"/>
                </a:solidFill>
                <a:effectLst/>
                <a:latin typeface="Times New Roman" panose="02020603050405020304" pitchFamily="18" charset="0"/>
                <a:cs typeface="Times New Roman" panose="02020603050405020304" pitchFamily="18" charset="0"/>
              </a:rPr>
              <a:t>hard for them to act quickly</a:t>
            </a:r>
            <a:r>
              <a:rPr lang="en-US" sz="2400" b="0" i="0" dirty="0">
                <a:solidFill>
                  <a:schemeClr val="bg2"/>
                </a:solidFill>
                <a:effectLst/>
                <a:latin typeface="Times New Roman" panose="02020603050405020304" pitchFamily="18" charset="0"/>
                <a:cs typeface="Times New Roman" panose="02020603050405020304" pitchFamily="18" charset="0"/>
              </a:rPr>
              <a:t>, fix problems, or understand </a:t>
            </a:r>
            <a:r>
              <a:rPr lang="en-US" sz="2400" b="1" i="0" dirty="0">
                <a:solidFill>
                  <a:schemeClr val="bg2"/>
                </a:solidFill>
                <a:effectLst/>
                <a:latin typeface="Times New Roman" panose="02020603050405020304" pitchFamily="18" charset="0"/>
                <a:cs typeface="Times New Roman" panose="02020603050405020304" pitchFamily="18" charset="0"/>
              </a:rPr>
              <a:t>what’s driving customer sentiment</a:t>
            </a:r>
            <a:r>
              <a:rPr lang="en-US" sz="2400" b="0" i="0" dirty="0">
                <a:solidFill>
                  <a:schemeClr val="bg2"/>
                </a:solidFill>
                <a:effectLst/>
                <a:latin typeface="Times New Roman" panose="02020603050405020304" pitchFamily="18" charset="0"/>
                <a:cs typeface="Times New Roman" panose="02020603050405020304" pitchFamily="18" charset="0"/>
              </a:rPr>
              <a:t>. Our goal is to create a simple, affordable, and reliable way for brands </a:t>
            </a:r>
            <a:r>
              <a:rPr lang="en-US" sz="2400" b="1" i="0" dirty="0">
                <a:solidFill>
                  <a:schemeClr val="bg2"/>
                </a:solidFill>
                <a:effectLst/>
                <a:latin typeface="Times New Roman" panose="02020603050405020304" pitchFamily="18" charset="0"/>
                <a:cs typeface="Times New Roman" panose="02020603050405020304" pitchFamily="18" charset="0"/>
              </a:rPr>
              <a:t>to stay on top of public opinion and make better decisions in real-time</a:t>
            </a:r>
            <a:r>
              <a:rPr lang="en-US" sz="2400" b="0" i="0" dirty="0">
                <a:solidFill>
                  <a:schemeClr val="bg2"/>
                </a:solidFill>
                <a:effectLst/>
                <a:latin typeface="Times New Roman" panose="02020603050405020304" pitchFamily="18" charset="0"/>
                <a:cs typeface="Times New Roman" panose="02020603050405020304" pitchFamily="18" charset="0"/>
              </a:rPr>
              <a:t>. </a:t>
            </a:r>
            <a:r>
              <a:rPr lang="en-US" sz="2400" b="1" i="0" dirty="0">
                <a:solidFill>
                  <a:schemeClr val="bg2"/>
                </a:solidFill>
                <a:effectLst/>
                <a:latin typeface="Times New Roman" panose="02020603050405020304" pitchFamily="18" charset="0"/>
                <a:cs typeface="Times New Roman" panose="02020603050405020304" pitchFamily="18" charset="0"/>
              </a:rPr>
              <a:t>Even normal citizens </a:t>
            </a:r>
            <a:r>
              <a:rPr lang="en-US" sz="2400" b="0" i="0" dirty="0">
                <a:solidFill>
                  <a:schemeClr val="bg2"/>
                </a:solidFill>
                <a:effectLst/>
                <a:latin typeface="Times New Roman" panose="02020603050405020304" pitchFamily="18" charset="0"/>
                <a:cs typeface="Times New Roman" panose="02020603050405020304" pitchFamily="18" charset="0"/>
              </a:rPr>
              <a:t>can </a:t>
            </a:r>
            <a:r>
              <a:rPr lang="en-US" sz="2400" b="1" i="0" dirty="0">
                <a:solidFill>
                  <a:schemeClr val="bg2"/>
                </a:solidFill>
                <a:effectLst/>
                <a:latin typeface="Times New Roman" panose="02020603050405020304" pitchFamily="18" charset="0"/>
                <a:cs typeface="Times New Roman" panose="02020603050405020304" pitchFamily="18" charset="0"/>
              </a:rPr>
              <a:t>decide</a:t>
            </a:r>
            <a:r>
              <a:rPr lang="en-US" sz="2400" b="0" i="0" dirty="0">
                <a:solidFill>
                  <a:schemeClr val="bg2"/>
                </a:solidFill>
                <a:effectLst/>
                <a:latin typeface="Times New Roman" panose="02020603050405020304" pitchFamily="18" charset="0"/>
                <a:cs typeface="Times New Roman" panose="02020603050405020304" pitchFamily="18" charset="0"/>
              </a:rPr>
              <a:t> which </a:t>
            </a:r>
            <a:r>
              <a:rPr lang="en-US" sz="2400" b="1" i="0" dirty="0">
                <a:solidFill>
                  <a:schemeClr val="bg2"/>
                </a:solidFill>
                <a:effectLst/>
                <a:latin typeface="Times New Roman" panose="02020603050405020304" pitchFamily="18" charset="0"/>
                <a:cs typeface="Times New Roman" panose="02020603050405020304" pitchFamily="18" charset="0"/>
              </a:rPr>
              <a:t>products</a:t>
            </a:r>
            <a:r>
              <a:rPr lang="en-US" sz="2400" b="0" i="0" dirty="0">
                <a:solidFill>
                  <a:schemeClr val="bg2"/>
                </a:solidFill>
                <a:effectLst/>
                <a:latin typeface="Times New Roman" panose="02020603050405020304" pitchFamily="18" charset="0"/>
                <a:cs typeface="Times New Roman" panose="02020603050405020304" pitchFamily="18" charset="0"/>
              </a:rPr>
              <a:t> to </a:t>
            </a:r>
            <a:r>
              <a:rPr lang="en-US" sz="2400" b="1" i="0" dirty="0">
                <a:solidFill>
                  <a:schemeClr val="bg2"/>
                </a:solidFill>
                <a:effectLst/>
                <a:latin typeface="Times New Roman" panose="02020603050405020304" pitchFamily="18" charset="0"/>
                <a:cs typeface="Times New Roman" panose="02020603050405020304" pitchFamily="18" charset="0"/>
              </a:rPr>
              <a:t>trust or purchase </a:t>
            </a:r>
            <a:r>
              <a:rPr lang="en-US" sz="2400" b="0" i="0" dirty="0">
                <a:solidFill>
                  <a:schemeClr val="bg2"/>
                </a:solidFill>
                <a:effectLst/>
                <a:latin typeface="Times New Roman" panose="02020603050405020304" pitchFamily="18" charset="0"/>
                <a:cs typeface="Times New Roman" panose="02020603050405020304" pitchFamily="18" charset="0"/>
              </a:rPr>
              <a:t>based on reviews and discussions on social media platforms and news articles.</a:t>
            </a:r>
          </a:p>
          <a:p>
            <a:pPr algn="just">
              <a:buNone/>
            </a:pPr>
            <a:endParaRPr lang="en-US" sz="2400" b="0" i="0" dirty="0">
              <a:solidFill>
                <a:schemeClr val="bg2"/>
              </a:solidFill>
              <a:effectLst/>
              <a:latin typeface="Times New Roman" panose="02020603050405020304" pitchFamily="18" charset="0"/>
              <a:cs typeface="Times New Roman" panose="02020603050405020304" pitchFamily="18" charset="0"/>
            </a:endParaRPr>
          </a:p>
          <a:p>
            <a:pPr algn="just"/>
            <a:r>
              <a:rPr lang="en-US" sz="2400" b="0" i="0" dirty="0">
                <a:solidFill>
                  <a:schemeClr val="bg2"/>
                </a:solidFill>
                <a:effectLst/>
                <a:latin typeface="Times New Roman" panose="02020603050405020304" pitchFamily="18" charset="0"/>
                <a:cs typeface="Times New Roman" panose="02020603050405020304" pitchFamily="18" charset="0"/>
              </a:rPr>
              <a:t>This addition highlights how </a:t>
            </a:r>
            <a:r>
              <a:rPr lang="en-US" sz="2400" b="1" i="0" dirty="0">
                <a:solidFill>
                  <a:schemeClr val="bg2"/>
                </a:solidFill>
                <a:effectLst/>
                <a:latin typeface="Times New Roman" panose="02020603050405020304" pitchFamily="18" charset="0"/>
                <a:cs typeface="Times New Roman" panose="02020603050405020304" pitchFamily="18" charset="0"/>
              </a:rPr>
              <a:t>everyday consumers </a:t>
            </a:r>
            <a:r>
              <a:rPr lang="en-US" sz="2400" b="0" i="0" dirty="0">
                <a:solidFill>
                  <a:schemeClr val="bg2"/>
                </a:solidFill>
                <a:effectLst/>
                <a:latin typeface="Times New Roman" panose="02020603050405020304" pitchFamily="18" charset="0"/>
                <a:cs typeface="Times New Roman" panose="02020603050405020304" pitchFamily="18" charset="0"/>
              </a:rPr>
              <a:t>also benefit from online sentiment and discussions when making </a:t>
            </a:r>
            <a:r>
              <a:rPr lang="en-US" sz="2400" b="1" i="0" dirty="0">
                <a:solidFill>
                  <a:schemeClr val="bg2"/>
                </a:solidFill>
                <a:effectLst/>
                <a:latin typeface="Times New Roman" panose="02020603050405020304" pitchFamily="18" charset="0"/>
                <a:cs typeface="Times New Roman" panose="02020603050405020304" pitchFamily="18" charset="0"/>
              </a:rPr>
              <a:t>purchasing decisions</a:t>
            </a:r>
            <a:r>
              <a:rPr lang="en-US" sz="2400" b="0" i="0" dirty="0">
                <a:solidFill>
                  <a:schemeClr val="bg2"/>
                </a:solidFill>
                <a:effectLst/>
                <a:latin typeface="Times New Roman" panose="02020603050405020304" pitchFamily="18" charset="0"/>
                <a:cs typeface="Times New Roman" panose="02020603050405020304" pitchFamily="18" charset="0"/>
              </a:rPr>
              <a:t>.</a:t>
            </a:r>
          </a:p>
        </p:txBody>
      </p:sp>
      <p:pic>
        <p:nvPicPr>
          <p:cNvPr id="2" name="Picture 1">
            <a:extLst>
              <a:ext uri="{FF2B5EF4-FFF2-40B4-BE49-F238E27FC236}">
                <a16:creationId xmlns:a16="http://schemas.microsoft.com/office/drawing/2014/main" id="{D33279EE-E60F-9792-717E-E97A8C453AF8}"/>
              </a:ext>
            </a:extLst>
          </p:cNvPr>
          <p:cNvPicPr>
            <a:picLocks noChangeAspect="1"/>
          </p:cNvPicPr>
          <p:nvPr/>
        </p:nvPicPr>
        <p:blipFill>
          <a:blip r:embed="rId3"/>
          <a:stretch>
            <a:fillRect/>
          </a:stretch>
        </p:blipFill>
        <p:spPr>
          <a:xfrm>
            <a:off x="13347318" y="218113"/>
            <a:ext cx="4718872" cy="908208"/>
          </a:xfrm>
          <a:prstGeom prst="rect">
            <a:avLst/>
          </a:prstGeom>
        </p:spPr>
      </p:pic>
      <p:cxnSp>
        <p:nvCxnSpPr>
          <p:cNvPr id="4" name="Google Shape;135;p17">
            <a:extLst>
              <a:ext uri="{FF2B5EF4-FFF2-40B4-BE49-F238E27FC236}">
                <a16:creationId xmlns:a16="http://schemas.microsoft.com/office/drawing/2014/main" id="{9DB9255F-1EB6-4588-122B-4F8089CA4E9E}"/>
              </a:ext>
            </a:extLst>
          </p:cNvPr>
          <p:cNvCxnSpPr>
            <a:cxnSpLocks/>
          </p:cNvCxnSpPr>
          <p:nvPr/>
        </p:nvCxnSpPr>
        <p:spPr>
          <a:xfrm>
            <a:off x="8406581" y="7456246"/>
            <a:ext cx="9230876" cy="0"/>
          </a:xfrm>
          <a:prstGeom prst="straightConnector1">
            <a:avLst/>
          </a:prstGeom>
          <a:noFill/>
          <a:ln w="28575" cap="flat" cmpd="sng">
            <a:solidFill>
              <a:srgbClr val="003C64"/>
            </a:solidFill>
            <a:prstDash val="solid"/>
            <a:round/>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16"/>
          <p:cNvSpPr txBox="1"/>
          <p:nvPr/>
        </p:nvSpPr>
        <p:spPr>
          <a:xfrm>
            <a:off x="891540" y="2556510"/>
            <a:ext cx="6972919" cy="2601481"/>
          </a:xfrm>
          <a:prstGeom prst="rect">
            <a:avLst/>
          </a:prstGeom>
          <a:noFill/>
          <a:ln>
            <a:noFill/>
          </a:ln>
        </p:spPr>
        <p:txBody>
          <a:bodyPr spcFirstLastPara="1" wrap="square" lIns="0" tIns="0" rIns="0" bIns="0" anchor="t" anchorCtr="0">
            <a:spAutoFit/>
          </a:bodyPr>
          <a:lstStyle/>
          <a:p>
            <a:pPr marL="0" marR="0" lvl="0" indent="0" algn="l" rtl="0">
              <a:lnSpc>
                <a:spcPct val="100492"/>
              </a:lnSpc>
              <a:spcBef>
                <a:spcPts val="0"/>
              </a:spcBef>
              <a:spcAft>
                <a:spcPts val="0"/>
              </a:spcAft>
              <a:buNone/>
            </a:pPr>
            <a:r>
              <a:rPr lang="en-US" sz="9950" b="0" i="0" u="none" strike="noStrike" cap="none" dirty="0">
                <a:solidFill>
                  <a:srgbClr val="003C64"/>
                </a:solidFill>
                <a:latin typeface="Poppins"/>
                <a:ea typeface="Poppins"/>
                <a:cs typeface="Poppins"/>
                <a:sym typeface="Poppins"/>
              </a:rPr>
              <a:t>Objective &amp; Approach</a:t>
            </a:r>
            <a:endParaRPr sz="9999" b="0" i="0" u="none" strike="noStrike" cap="none" dirty="0">
              <a:solidFill>
                <a:srgbClr val="003C64"/>
              </a:solidFill>
              <a:latin typeface="Poppins"/>
              <a:ea typeface="Poppins"/>
              <a:cs typeface="Poppins"/>
              <a:sym typeface="Poppins"/>
            </a:endParaRPr>
          </a:p>
        </p:txBody>
      </p:sp>
      <p:cxnSp>
        <p:nvCxnSpPr>
          <p:cNvPr id="127" name="Google Shape;127;p16"/>
          <p:cNvCxnSpPr/>
          <p:nvPr/>
        </p:nvCxnSpPr>
        <p:spPr>
          <a:xfrm>
            <a:off x="650544" y="8843595"/>
            <a:ext cx="16986913" cy="0"/>
          </a:xfrm>
          <a:prstGeom prst="straightConnector1">
            <a:avLst/>
          </a:prstGeom>
          <a:noFill/>
          <a:ln w="38100" cap="flat" cmpd="sng">
            <a:solidFill>
              <a:srgbClr val="003C64"/>
            </a:solidFill>
            <a:prstDash val="solid"/>
            <a:round/>
            <a:headEnd type="none" w="sm" len="sm"/>
            <a:tailEnd type="none" w="sm" len="sm"/>
          </a:ln>
        </p:spPr>
      </p:cxnSp>
      <p:sp>
        <p:nvSpPr>
          <p:cNvPr id="4" name="TextBox 3">
            <a:extLst>
              <a:ext uri="{FF2B5EF4-FFF2-40B4-BE49-F238E27FC236}">
                <a16:creationId xmlns:a16="http://schemas.microsoft.com/office/drawing/2014/main" id="{C0F0510A-2A12-5846-9187-A8CD15BCD3BD}"/>
              </a:ext>
            </a:extLst>
          </p:cNvPr>
          <p:cNvSpPr txBox="1"/>
          <p:nvPr/>
        </p:nvSpPr>
        <p:spPr>
          <a:xfrm>
            <a:off x="7864458" y="2118143"/>
            <a:ext cx="9834873" cy="4985980"/>
          </a:xfrm>
          <a:prstGeom prst="rect">
            <a:avLst/>
          </a:prstGeom>
          <a:noFill/>
        </p:spPr>
        <p:txBody>
          <a:bodyPr wrap="square">
            <a:spAutoFit/>
          </a:bodyPr>
          <a:lstStyle/>
          <a:p>
            <a:pPr algn="just" rtl="0"/>
            <a:r>
              <a:rPr lang="en-US" sz="2800" b="0" i="0" u="none" strike="noStrike" dirty="0">
                <a:solidFill>
                  <a:schemeClr val="bg2"/>
                </a:solidFill>
                <a:effectLst/>
                <a:latin typeface="Times New Roman" panose="02020603050405020304" pitchFamily="18" charset="0"/>
                <a:cs typeface="Times New Roman" panose="02020603050405020304" pitchFamily="18" charset="0"/>
              </a:rPr>
              <a:t>Building a tool that fetches real-time brand data, performs sentiment analysis, and visualizes the results for actionable insights</a:t>
            </a:r>
            <a:br>
              <a:rPr lang="en-US" sz="2800" b="0" dirty="0">
                <a:solidFill>
                  <a:schemeClr val="bg2"/>
                </a:solidFill>
                <a:effectLst/>
                <a:latin typeface="Times New Roman" panose="02020603050405020304" pitchFamily="18" charset="0"/>
                <a:cs typeface="Times New Roman" panose="02020603050405020304" pitchFamily="18" charset="0"/>
              </a:rPr>
            </a:br>
            <a:r>
              <a:rPr lang="en-US" sz="2800" b="1" i="0" u="none" strike="noStrike" dirty="0">
                <a:solidFill>
                  <a:schemeClr val="bg2"/>
                </a:solidFill>
                <a:effectLst/>
                <a:latin typeface="Times New Roman" panose="02020603050405020304" pitchFamily="18" charset="0"/>
                <a:cs typeface="Times New Roman" panose="02020603050405020304" pitchFamily="18" charset="0"/>
              </a:rPr>
              <a:t>Approach</a:t>
            </a:r>
            <a:r>
              <a:rPr lang="en-US" sz="2800" b="0" i="0" u="none" strike="noStrike" dirty="0">
                <a:solidFill>
                  <a:schemeClr val="bg2"/>
                </a:solidFill>
                <a:effectLst/>
                <a:latin typeface="Times New Roman" panose="02020603050405020304" pitchFamily="18" charset="0"/>
                <a:cs typeface="Times New Roman" panose="02020603050405020304" pitchFamily="18" charset="0"/>
              </a:rPr>
              <a:t>:</a:t>
            </a:r>
            <a:endParaRPr lang="en-US" sz="2800" b="0" dirty="0">
              <a:solidFill>
                <a:schemeClr val="bg2"/>
              </a:solidFill>
              <a:effectLst/>
              <a:latin typeface="Times New Roman" panose="02020603050405020304" pitchFamily="18" charset="0"/>
              <a:cs typeface="Times New Roman" panose="02020603050405020304" pitchFamily="18" charset="0"/>
            </a:endParaRPr>
          </a:p>
          <a:p>
            <a:pPr marL="571500" indent="-571500" algn="just" rtl="0" fontAlgn="base">
              <a:spcBef>
                <a:spcPts val="1200"/>
              </a:spcBef>
              <a:buFont typeface="Wingdings" panose="05000000000000000000" pitchFamily="2" charset="2"/>
              <a:buChar char="Ø"/>
            </a:pPr>
            <a:r>
              <a:rPr lang="en-US" sz="2800" b="0" i="0" u="none" strike="noStrike" dirty="0">
                <a:solidFill>
                  <a:schemeClr val="bg2"/>
                </a:solidFill>
                <a:effectLst/>
                <a:latin typeface="Times New Roman" panose="02020603050405020304" pitchFamily="18" charset="0"/>
                <a:cs typeface="Times New Roman" panose="02020603050405020304" pitchFamily="18" charset="0"/>
              </a:rPr>
              <a:t>Use APIs (like Currents, </a:t>
            </a:r>
            <a:r>
              <a:rPr lang="en-US" sz="2800" b="1" i="0" u="none" strike="noStrike" dirty="0">
                <a:solidFill>
                  <a:schemeClr val="bg2"/>
                </a:solidFill>
                <a:effectLst/>
                <a:latin typeface="Times New Roman" panose="02020603050405020304" pitchFamily="18" charset="0"/>
                <a:cs typeface="Times New Roman" panose="02020603050405020304" pitchFamily="18" charset="0"/>
              </a:rPr>
              <a:t>Reddit</a:t>
            </a:r>
            <a:r>
              <a:rPr lang="en-US" sz="2800" b="0" i="0" u="none" strike="noStrike" dirty="0">
                <a:solidFill>
                  <a:schemeClr val="bg2"/>
                </a:solidFill>
                <a:effectLst/>
                <a:latin typeface="Times New Roman" panose="02020603050405020304" pitchFamily="18" charset="0"/>
                <a:cs typeface="Times New Roman" panose="02020603050405020304" pitchFamily="18" charset="0"/>
              </a:rPr>
              <a:t>, </a:t>
            </a:r>
            <a:r>
              <a:rPr lang="en-US" sz="2800" b="1" dirty="0" err="1">
                <a:solidFill>
                  <a:schemeClr val="bg2"/>
                </a:solidFill>
                <a:latin typeface="Times New Roman" panose="02020603050405020304" pitchFamily="18" charset="0"/>
                <a:cs typeface="Times New Roman" panose="02020603050405020304" pitchFamily="18" charset="0"/>
              </a:rPr>
              <a:t>EventRegistry</a:t>
            </a:r>
            <a:r>
              <a:rPr lang="en-US" sz="2800" b="1" dirty="0">
                <a:solidFill>
                  <a:schemeClr val="bg2"/>
                </a:solidFill>
                <a:latin typeface="Times New Roman" panose="02020603050405020304" pitchFamily="18" charset="0"/>
                <a:cs typeface="Times New Roman" panose="02020603050405020304" pitchFamily="18" charset="0"/>
              </a:rPr>
              <a:t>, </a:t>
            </a:r>
            <a:r>
              <a:rPr lang="en-US" sz="2800" b="1" i="0" u="none" strike="noStrike" dirty="0" err="1">
                <a:solidFill>
                  <a:schemeClr val="bg2"/>
                </a:solidFill>
                <a:effectLst/>
                <a:latin typeface="Times New Roman" panose="02020603050405020304" pitchFamily="18" charset="0"/>
                <a:cs typeface="Times New Roman" panose="02020603050405020304" pitchFamily="18" charset="0"/>
              </a:rPr>
              <a:t>NewsAPI</a:t>
            </a:r>
            <a:r>
              <a:rPr lang="en-US" sz="2800" b="1" dirty="0">
                <a:solidFill>
                  <a:schemeClr val="bg2"/>
                </a:solidFill>
                <a:latin typeface="Times New Roman" panose="02020603050405020304" pitchFamily="18" charset="0"/>
                <a:cs typeface="Times New Roman" panose="02020603050405020304" pitchFamily="18" charset="0"/>
              </a:rPr>
              <a:t>…..</a:t>
            </a:r>
            <a:r>
              <a:rPr lang="en-US" sz="2800" b="1" dirty="0" err="1">
                <a:solidFill>
                  <a:schemeClr val="bg2"/>
                </a:solidFill>
                <a:latin typeface="Times New Roman" panose="02020603050405020304" pitchFamily="18" charset="0"/>
                <a:cs typeface="Times New Roman" panose="02020603050405020304" pitchFamily="18" charset="0"/>
              </a:rPr>
              <a:t>etc</a:t>
            </a:r>
            <a:r>
              <a:rPr lang="en-US" sz="2800" b="0" i="0" u="none" strike="noStrike" dirty="0">
                <a:solidFill>
                  <a:schemeClr val="bg2"/>
                </a:solidFill>
                <a:effectLst/>
                <a:latin typeface="Times New Roman" panose="02020603050405020304" pitchFamily="18" charset="0"/>
                <a:cs typeface="Times New Roman" panose="02020603050405020304" pitchFamily="18" charset="0"/>
              </a:rPr>
              <a:t>) to fetch brand-related articles.</a:t>
            </a:r>
          </a:p>
          <a:p>
            <a:pPr marL="571500" indent="-571500" algn="just" rtl="0" fontAlgn="base">
              <a:buFont typeface="Wingdings" panose="05000000000000000000" pitchFamily="2" charset="2"/>
              <a:buChar char="Ø"/>
            </a:pPr>
            <a:r>
              <a:rPr lang="en-US" sz="2800" b="0" i="0" u="none" strike="noStrike" dirty="0">
                <a:solidFill>
                  <a:schemeClr val="bg2"/>
                </a:solidFill>
                <a:effectLst/>
                <a:latin typeface="Times New Roman" panose="02020603050405020304" pitchFamily="18" charset="0"/>
                <a:cs typeface="Times New Roman" panose="02020603050405020304" pitchFamily="18" charset="0"/>
              </a:rPr>
              <a:t>Perform sentiment analysis using tools like </a:t>
            </a:r>
            <a:r>
              <a:rPr lang="en-US" sz="2800" b="1" i="0" u="none" strike="noStrike" dirty="0">
                <a:solidFill>
                  <a:schemeClr val="bg2"/>
                </a:solidFill>
                <a:effectLst/>
                <a:latin typeface="Times New Roman" panose="02020603050405020304" pitchFamily="18" charset="0"/>
                <a:cs typeface="Times New Roman" panose="02020603050405020304" pitchFamily="18" charset="0"/>
              </a:rPr>
              <a:t>VADER</a:t>
            </a:r>
            <a:r>
              <a:rPr lang="en-US" sz="2800" b="1" dirty="0">
                <a:solidFill>
                  <a:schemeClr val="bg2"/>
                </a:solidFill>
                <a:latin typeface="Times New Roman" panose="02020603050405020304" pitchFamily="18" charset="0"/>
                <a:cs typeface="Times New Roman" panose="02020603050405020304" pitchFamily="18" charset="0"/>
              </a:rPr>
              <a:t> Sentiment</a:t>
            </a:r>
            <a:r>
              <a:rPr lang="en-US" sz="2800" b="0" i="0" u="none" strike="noStrike" dirty="0">
                <a:solidFill>
                  <a:schemeClr val="bg2"/>
                </a:solidFill>
                <a:effectLst/>
                <a:latin typeface="Times New Roman" panose="02020603050405020304" pitchFamily="18" charset="0"/>
                <a:cs typeface="Times New Roman" panose="02020603050405020304" pitchFamily="18" charset="0"/>
              </a:rPr>
              <a:t>.</a:t>
            </a:r>
          </a:p>
          <a:p>
            <a:pPr marL="571500" indent="-571500" algn="just" rtl="0" fontAlgn="base">
              <a:buFont typeface="Wingdings" panose="05000000000000000000" pitchFamily="2" charset="2"/>
              <a:buChar char="Ø"/>
            </a:pPr>
            <a:r>
              <a:rPr lang="en-US" sz="2800" b="0" i="0" u="none" strike="noStrike" dirty="0">
                <a:solidFill>
                  <a:schemeClr val="bg2"/>
                </a:solidFill>
                <a:effectLst/>
                <a:latin typeface="Times New Roman" panose="02020603050405020304" pitchFamily="18" charset="0"/>
                <a:cs typeface="Times New Roman" panose="02020603050405020304" pitchFamily="18" charset="0"/>
              </a:rPr>
              <a:t>Calculate performance scores and visualize trends using dynamic charts and tables.</a:t>
            </a:r>
          </a:p>
          <a:p>
            <a:pPr marL="571500" indent="-571500" algn="just" rtl="0" fontAlgn="base">
              <a:spcAft>
                <a:spcPts val="1200"/>
              </a:spcAft>
              <a:buFont typeface="Wingdings" panose="05000000000000000000" pitchFamily="2" charset="2"/>
              <a:buChar char="Ø"/>
            </a:pPr>
            <a:r>
              <a:rPr lang="en-US" sz="2800" b="0" i="0" u="none" strike="noStrike" dirty="0">
                <a:solidFill>
                  <a:schemeClr val="bg2"/>
                </a:solidFill>
                <a:effectLst/>
                <a:latin typeface="Times New Roman" panose="02020603050405020304" pitchFamily="18" charset="0"/>
                <a:cs typeface="Times New Roman" panose="02020603050405020304" pitchFamily="18" charset="0"/>
              </a:rPr>
              <a:t>Deploying a user-friendly dashboard accessible via a web interface.</a:t>
            </a:r>
          </a:p>
        </p:txBody>
      </p:sp>
      <p:pic>
        <p:nvPicPr>
          <p:cNvPr id="3" name="Picture 2">
            <a:extLst>
              <a:ext uri="{FF2B5EF4-FFF2-40B4-BE49-F238E27FC236}">
                <a16:creationId xmlns:a16="http://schemas.microsoft.com/office/drawing/2014/main" id="{633566F4-4BB5-4582-A145-A9FBC7BD9A5F}"/>
              </a:ext>
            </a:extLst>
          </p:cNvPr>
          <p:cNvPicPr>
            <a:picLocks noChangeAspect="1"/>
          </p:cNvPicPr>
          <p:nvPr/>
        </p:nvPicPr>
        <p:blipFill>
          <a:blip r:embed="rId3"/>
          <a:stretch>
            <a:fillRect/>
          </a:stretch>
        </p:blipFill>
        <p:spPr>
          <a:xfrm>
            <a:off x="13347318" y="218113"/>
            <a:ext cx="4718872" cy="908208"/>
          </a:xfrm>
          <a:prstGeom prst="rect">
            <a:avLst/>
          </a:prstGeom>
        </p:spPr>
      </p:pic>
      <p:cxnSp>
        <p:nvCxnSpPr>
          <p:cNvPr id="5" name="Google Shape;135;p17">
            <a:extLst>
              <a:ext uri="{FF2B5EF4-FFF2-40B4-BE49-F238E27FC236}">
                <a16:creationId xmlns:a16="http://schemas.microsoft.com/office/drawing/2014/main" id="{7B1BAD97-174D-BBD8-66B1-98B5361D4E9E}"/>
              </a:ext>
            </a:extLst>
          </p:cNvPr>
          <p:cNvCxnSpPr>
            <a:cxnSpLocks/>
          </p:cNvCxnSpPr>
          <p:nvPr/>
        </p:nvCxnSpPr>
        <p:spPr>
          <a:xfrm>
            <a:off x="8002453" y="7205524"/>
            <a:ext cx="9635004" cy="0"/>
          </a:xfrm>
          <a:prstGeom prst="straightConnector1">
            <a:avLst/>
          </a:prstGeom>
          <a:noFill/>
          <a:ln w="28575" cap="flat" cmpd="sng">
            <a:solidFill>
              <a:srgbClr val="003C64"/>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a:extLst>
            <a:ext uri="{FF2B5EF4-FFF2-40B4-BE49-F238E27FC236}">
              <a16:creationId xmlns:a16="http://schemas.microsoft.com/office/drawing/2014/main" id="{C7785C1A-7CB7-5B44-62BE-76892F2B8C14}"/>
            </a:ext>
          </a:extLst>
        </p:cNvPr>
        <p:cNvGrpSpPr/>
        <p:nvPr/>
      </p:nvGrpSpPr>
      <p:grpSpPr>
        <a:xfrm>
          <a:off x="0" y="0"/>
          <a:ext cx="0" cy="0"/>
          <a:chOff x="0" y="0"/>
          <a:chExt cx="0" cy="0"/>
        </a:xfrm>
      </p:grpSpPr>
      <p:sp>
        <p:nvSpPr>
          <p:cNvPr id="134" name="Google Shape;134;p17">
            <a:extLst>
              <a:ext uri="{FF2B5EF4-FFF2-40B4-BE49-F238E27FC236}">
                <a16:creationId xmlns:a16="http://schemas.microsoft.com/office/drawing/2014/main" id="{279A0FB9-D9E3-2579-C43F-B9EFF3A9AFB9}"/>
              </a:ext>
            </a:extLst>
          </p:cNvPr>
          <p:cNvSpPr txBox="1"/>
          <p:nvPr/>
        </p:nvSpPr>
        <p:spPr>
          <a:xfrm>
            <a:off x="371905" y="-153656"/>
            <a:ext cx="6672473" cy="269239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9999" b="0" i="0" u="none" strike="noStrike" cap="none" dirty="0">
                <a:solidFill>
                  <a:srgbClr val="003C64"/>
                </a:solidFill>
                <a:latin typeface="Poppins"/>
                <a:ea typeface="Poppins"/>
                <a:cs typeface="Poppins"/>
                <a:sym typeface="Poppins"/>
              </a:rPr>
              <a:t>Proposed Solution </a:t>
            </a:r>
            <a:endParaRPr dirty="0"/>
          </a:p>
        </p:txBody>
      </p:sp>
      <p:cxnSp>
        <p:nvCxnSpPr>
          <p:cNvPr id="143" name="Google Shape;143;p17">
            <a:extLst>
              <a:ext uri="{FF2B5EF4-FFF2-40B4-BE49-F238E27FC236}">
                <a16:creationId xmlns:a16="http://schemas.microsoft.com/office/drawing/2014/main" id="{313D0787-3745-03CD-E3F5-4723EEBC3B9F}"/>
              </a:ext>
            </a:extLst>
          </p:cNvPr>
          <p:cNvCxnSpPr/>
          <p:nvPr/>
        </p:nvCxnSpPr>
        <p:spPr>
          <a:xfrm>
            <a:off x="650544" y="8843595"/>
            <a:ext cx="16986913" cy="0"/>
          </a:xfrm>
          <a:prstGeom prst="straightConnector1">
            <a:avLst/>
          </a:prstGeom>
          <a:noFill/>
          <a:ln w="38100" cap="flat" cmpd="sng">
            <a:solidFill>
              <a:srgbClr val="003C64"/>
            </a:solidFill>
            <a:prstDash val="solid"/>
            <a:round/>
            <a:headEnd type="none" w="sm" len="sm"/>
            <a:tailEnd type="none" w="sm" len="sm"/>
          </a:ln>
        </p:spPr>
      </p:cxnSp>
      <p:sp>
        <p:nvSpPr>
          <p:cNvPr id="3" name="TextBox 2">
            <a:extLst>
              <a:ext uri="{FF2B5EF4-FFF2-40B4-BE49-F238E27FC236}">
                <a16:creationId xmlns:a16="http://schemas.microsoft.com/office/drawing/2014/main" id="{8DBEBCF3-3307-7FB3-C93A-DB702608D2F2}"/>
              </a:ext>
            </a:extLst>
          </p:cNvPr>
          <p:cNvSpPr txBox="1"/>
          <p:nvPr/>
        </p:nvSpPr>
        <p:spPr>
          <a:xfrm>
            <a:off x="218667" y="2677616"/>
            <a:ext cx="8587150" cy="6001643"/>
          </a:xfrm>
          <a:prstGeom prst="rect">
            <a:avLst/>
          </a:prstGeom>
          <a:noFill/>
        </p:spPr>
        <p:txBody>
          <a:bodyPr wrap="square">
            <a:spAutoFit/>
          </a:bodyPr>
          <a:lstStyle/>
          <a:p>
            <a:pPr algn="ctr"/>
            <a:r>
              <a:rPr lang="en-US" sz="3600" b="1" i="0" u="sng" strike="noStrike" cap="none" dirty="0">
                <a:solidFill>
                  <a:srgbClr val="003C64"/>
                </a:solidFill>
                <a:latin typeface="Times New Roman" panose="02020603050405020304" pitchFamily="18" charset="0"/>
                <a:ea typeface="Poppins"/>
                <a:cs typeface="Times New Roman" panose="02020603050405020304" pitchFamily="18" charset="0"/>
                <a:sym typeface="Poppins"/>
              </a:rPr>
              <a:t>Description of Solution </a:t>
            </a:r>
            <a:endParaRPr lang="en-US" sz="2000" b="1" u="sng"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800" u="sng" dirty="0">
              <a:solidFill>
                <a:schemeClr val="bg2"/>
              </a:solidFill>
              <a:latin typeface="Times New Roman" panose="02020603050405020304" pitchFamily="18" charset="0"/>
              <a:cs typeface="Times New Roman" panose="02020603050405020304" pitchFamily="18" charset="0"/>
            </a:endParaRPr>
          </a:p>
          <a:p>
            <a:pPr marL="457200" indent="-457200" algn="just">
              <a:buAutoNum type="arabicPeriod"/>
            </a:pPr>
            <a:r>
              <a:rPr lang="en-US" sz="2800" u="sng" dirty="0">
                <a:solidFill>
                  <a:schemeClr val="bg2"/>
                </a:solidFill>
                <a:latin typeface="Times New Roman" panose="02020603050405020304" pitchFamily="18" charset="0"/>
                <a:cs typeface="Times New Roman" panose="02020603050405020304" pitchFamily="18" charset="0"/>
              </a:rPr>
              <a:t>Real-Time Data Collection </a:t>
            </a:r>
          </a:p>
          <a:p>
            <a:pPr marL="457200" indent="-457200" algn="just">
              <a:buAutoNum type="arabicPeriod"/>
            </a:pPr>
            <a:endParaRPr lang="en-US" sz="2400" dirty="0">
              <a:solidFill>
                <a:schemeClr val="bg2"/>
              </a:solidFill>
              <a:latin typeface="Times New Roman" panose="02020603050405020304" pitchFamily="18" charset="0"/>
              <a:cs typeface="Times New Roman" panose="02020603050405020304" pitchFamily="18" charset="0"/>
            </a:endParaRPr>
          </a:p>
          <a:p>
            <a:pPr algn="just"/>
            <a:r>
              <a:rPr lang="en-US" sz="2400" dirty="0">
                <a:solidFill>
                  <a:schemeClr val="bg2"/>
                </a:solidFill>
                <a:latin typeface="Times New Roman" panose="02020603050405020304" pitchFamily="18" charset="0"/>
                <a:cs typeface="Times New Roman" panose="02020603050405020304" pitchFamily="18" charset="0"/>
              </a:rPr>
              <a:t>Our solution fetches brand-related data in real-time from multiple sources, such as news platforms and social media, using APIs like </a:t>
            </a:r>
            <a:r>
              <a:rPr lang="en-US" sz="2400" b="1" dirty="0">
                <a:solidFill>
                  <a:schemeClr val="bg2"/>
                </a:solidFill>
                <a:latin typeface="Times New Roman" panose="02020603050405020304" pitchFamily="18" charset="0"/>
                <a:cs typeface="Times New Roman" panose="02020603050405020304" pitchFamily="18" charset="0"/>
              </a:rPr>
              <a:t>Reddit</a:t>
            </a:r>
            <a:r>
              <a:rPr lang="en-US" sz="2400" dirty="0">
                <a:solidFill>
                  <a:schemeClr val="bg2"/>
                </a:solidFill>
                <a:latin typeface="Times New Roman" panose="02020603050405020304" pitchFamily="18" charset="0"/>
                <a:cs typeface="Times New Roman" panose="02020603050405020304" pitchFamily="18" charset="0"/>
              </a:rPr>
              <a:t> API, </a:t>
            </a:r>
            <a:r>
              <a:rPr lang="en-US" sz="2400" b="1" dirty="0">
                <a:solidFill>
                  <a:schemeClr val="bg2"/>
                </a:solidFill>
                <a:latin typeface="Times New Roman" panose="02020603050405020304" pitchFamily="18" charset="0"/>
                <a:cs typeface="Times New Roman" panose="02020603050405020304" pitchFamily="18" charset="0"/>
              </a:rPr>
              <a:t>Event Registry </a:t>
            </a:r>
            <a:r>
              <a:rPr lang="en-US" sz="2400" dirty="0">
                <a:solidFill>
                  <a:schemeClr val="bg2"/>
                </a:solidFill>
                <a:latin typeface="Times New Roman" panose="02020603050405020304" pitchFamily="18" charset="0"/>
                <a:cs typeface="Times New Roman" panose="02020603050405020304" pitchFamily="18" charset="0"/>
              </a:rPr>
              <a:t>API, </a:t>
            </a:r>
            <a:r>
              <a:rPr lang="en-US" sz="2400" b="1" dirty="0">
                <a:solidFill>
                  <a:schemeClr val="bg2"/>
                </a:solidFill>
                <a:latin typeface="Times New Roman" panose="02020603050405020304" pitchFamily="18" charset="0"/>
                <a:cs typeface="Times New Roman" panose="02020603050405020304" pitchFamily="18" charset="0"/>
              </a:rPr>
              <a:t>News</a:t>
            </a:r>
            <a:r>
              <a:rPr lang="en-US" sz="2400" dirty="0">
                <a:solidFill>
                  <a:schemeClr val="bg2"/>
                </a:solidFill>
                <a:latin typeface="Times New Roman" panose="02020603050405020304" pitchFamily="18" charset="0"/>
                <a:cs typeface="Times New Roman" panose="02020603050405020304" pitchFamily="18" charset="0"/>
              </a:rPr>
              <a:t> API…. Other APIs</a:t>
            </a:r>
          </a:p>
          <a:p>
            <a:pPr algn="just"/>
            <a:endParaRPr lang="en-US" sz="2400" dirty="0">
              <a:solidFill>
                <a:schemeClr val="bg2"/>
              </a:solidFill>
              <a:latin typeface="Times New Roman" panose="02020603050405020304" pitchFamily="18" charset="0"/>
              <a:cs typeface="Times New Roman" panose="02020603050405020304" pitchFamily="18" charset="0"/>
            </a:endParaRPr>
          </a:p>
          <a:p>
            <a:pPr algn="just"/>
            <a:r>
              <a:rPr lang="en-US" sz="2800" dirty="0">
                <a:solidFill>
                  <a:schemeClr val="bg2"/>
                </a:solidFill>
                <a:latin typeface="Times New Roman" panose="02020603050405020304" pitchFamily="18" charset="0"/>
                <a:cs typeface="Times New Roman" panose="02020603050405020304" pitchFamily="18" charset="0"/>
              </a:rPr>
              <a:t>2. </a:t>
            </a:r>
            <a:r>
              <a:rPr lang="en-US" sz="2800" u="sng" dirty="0">
                <a:solidFill>
                  <a:schemeClr val="bg2"/>
                </a:solidFill>
                <a:latin typeface="Times New Roman" panose="02020603050405020304" pitchFamily="18" charset="0"/>
                <a:cs typeface="Times New Roman" panose="02020603050405020304" pitchFamily="18" charset="0"/>
              </a:rPr>
              <a:t>Advanced Sentiment Analysis </a:t>
            </a:r>
            <a:r>
              <a:rPr lang="en-US" sz="2800" dirty="0">
                <a:solidFill>
                  <a:schemeClr val="bg2"/>
                </a:solidFill>
                <a:latin typeface="Times New Roman" panose="02020603050405020304" pitchFamily="18" charset="0"/>
                <a:cs typeface="Times New Roman" panose="02020603050405020304" pitchFamily="18" charset="0"/>
              </a:rPr>
              <a:t>:</a:t>
            </a:r>
          </a:p>
          <a:p>
            <a:pPr algn="just"/>
            <a:endParaRPr lang="en-US" sz="2400" dirty="0">
              <a:solidFill>
                <a:schemeClr val="bg2"/>
              </a:solidFill>
              <a:latin typeface="Times New Roman" panose="02020603050405020304" pitchFamily="18" charset="0"/>
              <a:cs typeface="Times New Roman" panose="02020603050405020304" pitchFamily="18" charset="0"/>
            </a:endParaRPr>
          </a:p>
          <a:p>
            <a:pPr algn="just"/>
            <a:r>
              <a:rPr lang="en-US" sz="2400" dirty="0">
                <a:solidFill>
                  <a:schemeClr val="bg2"/>
                </a:solidFill>
                <a:latin typeface="Times New Roman" panose="02020603050405020304" pitchFamily="18" charset="0"/>
                <a:cs typeface="Times New Roman" panose="02020603050405020304" pitchFamily="18" charset="0"/>
              </a:rPr>
              <a:t>We use sentiment analysis tools like VADER to </a:t>
            </a:r>
            <a:r>
              <a:rPr lang="en-US" sz="2400" b="1" dirty="0">
                <a:solidFill>
                  <a:schemeClr val="bg2"/>
                </a:solidFill>
                <a:latin typeface="Times New Roman" panose="02020603050405020304" pitchFamily="18" charset="0"/>
                <a:cs typeface="Times New Roman" panose="02020603050405020304" pitchFamily="18" charset="0"/>
              </a:rPr>
              <a:t>evaluate the sentiment (positive, negative, or neutral)</a:t>
            </a:r>
            <a:r>
              <a:rPr lang="en-US" sz="2400" dirty="0">
                <a:solidFill>
                  <a:schemeClr val="bg2"/>
                </a:solidFill>
                <a:latin typeface="Times New Roman" panose="02020603050405020304" pitchFamily="18" charset="0"/>
                <a:cs typeface="Times New Roman" panose="02020603050405020304" pitchFamily="18" charset="0"/>
              </a:rPr>
              <a:t> of the fetched content. </a:t>
            </a:r>
          </a:p>
          <a:p>
            <a:pPr algn="just"/>
            <a:r>
              <a:rPr lang="en-US" sz="2400" dirty="0">
                <a:solidFill>
                  <a:schemeClr val="bg2"/>
                </a:solidFill>
                <a:latin typeface="Times New Roman" panose="02020603050405020304" pitchFamily="18" charset="0"/>
                <a:cs typeface="Times New Roman" panose="02020603050405020304" pitchFamily="18" charset="0"/>
              </a:rPr>
              <a:t>Each piece of content is scored for:  </a:t>
            </a:r>
          </a:p>
          <a:p>
            <a:pPr marL="342900" lvl="8" indent="-342900">
              <a:buFont typeface="Wingdings" panose="05000000000000000000" pitchFamily="2" charset="2"/>
              <a:buChar char="Ø"/>
            </a:pPr>
            <a:r>
              <a:rPr lang="en-US" sz="2400" dirty="0">
                <a:solidFill>
                  <a:schemeClr val="bg2"/>
                </a:solidFill>
                <a:latin typeface="Times New Roman" panose="02020603050405020304" pitchFamily="18" charset="0"/>
                <a:cs typeface="Times New Roman" panose="02020603050405020304" pitchFamily="18" charset="0"/>
              </a:rPr>
              <a:t>  </a:t>
            </a:r>
            <a:r>
              <a:rPr lang="en-US" sz="2400" b="1" dirty="0">
                <a:solidFill>
                  <a:schemeClr val="bg2"/>
                </a:solidFill>
                <a:latin typeface="Times New Roman" panose="02020603050405020304" pitchFamily="18" charset="0"/>
                <a:cs typeface="Times New Roman" panose="02020603050405020304" pitchFamily="18" charset="0"/>
              </a:rPr>
              <a:t>Emotional tone</a:t>
            </a:r>
          </a:p>
          <a:p>
            <a:pPr marL="342900" lvl="6" indent="-342900">
              <a:buFont typeface="Wingdings" panose="05000000000000000000" pitchFamily="2" charset="2"/>
              <a:buChar char="Ø"/>
            </a:pPr>
            <a:r>
              <a:rPr lang="en-US" sz="2400" dirty="0">
                <a:solidFill>
                  <a:schemeClr val="bg2"/>
                </a:solidFill>
                <a:latin typeface="Times New Roman" panose="02020603050405020304" pitchFamily="18" charset="0"/>
                <a:cs typeface="Times New Roman" panose="02020603050405020304" pitchFamily="18" charset="0"/>
              </a:rPr>
              <a:t>  </a:t>
            </a:r>
            <a:r>
              <a:rPr lang="en-US" sz="2400" b="1" dirty="0">
                <a:solidFill>
                  <a:schemeClr val="bg2"/>
                </a:solidFill>
                <a:latin typeface="Times New Roman" panose="02020603050405020304" pitchFamily="18" charset="0"/>
                <a:cs typeface="Times New Roman" panose="02020603050405020304" pitchFamily="18" charset="0"/>
              </a:rPr>
              <a:t>Intensity</a:t>
            </a:r>
          </a:p>
        </p:txBody>
      </p:sp>
      <p:pic>
        <p:nvPicPr>
          <p:cNvPr id="5" name="Picture 4">
            <a:extLst>
              <a:ext uri="{FF2B5EF4-FFF2-40B4-BE49-F238E27FC236}">
                <a16:creationId xmlns:a16="http://schemas.microsoft.com/office/drawing/2014/main" id="{36CB02DF-C972-DE9E-2B94-EAB719EC4AC8}"/>
              </a:ext>
            </a:extLst>
          </p:cNvPr>
          <p:cNvPicPr>
            <a:picLocks noChangeAspect="1"/>
          </p:cNvPicPr>
          <p:nvPr/>
        </p:nvPicPr>
        <p:blipFill>
          <a:blip r:embed="rId3"/>
          <a:stretch>
            <a:fillRect/>
          </a:stretch>
        </p:blipFill>
        <p:spPr>
          <a:xfrm>
            <a:off x="13347318" y="218113"/>
            <a:ext cx="4718872" cy="908208"/>
          </a:xfrm>
          <a:prstGeom prst="rect">
            <a:avLst/>
          </a:prstGeom>
        </p:spPr>
      </p:pic>
      <p:cxnSp>
        <p:nvCxnSpPr>
          <p:cNvPr id="7" name="Google Shape;135;p17">
            <a:extLst>
              <a:ext uri="{FF2B5EF4-FFF2-40B4-BE49-F238E27FC236}">
                <a16:creationId xmlns:a16="http://schemas.microsoft.com/office/drawing/2014/main" id="{ADF5F1F9-2AD9-97B4-D751-3447D22A810C}"/>
              </a:ext>
            </a:extLst>
          </p:cNvPr>
          <p:cNvCxnSpPr>
            <a:cxnSpLocks/>
          </p:cNvCxnSpPr>
          <p:nvPr/>
        </p:nvCxnSpPr>
        <p:spPr>
          <a:xfrm>
            <a:off x="8805817" y="8282156"/>
            <a:ext cx="9260373" cy="0"/>
          </a:xfrm>
          <a:prstGeom prst="straightConnector1">
            <a:avLst/>
          </a:prstGeom>
          <a:noFill/>
          <a:ln w="28575" cap="flat" cmpd="sng">
            <a:solidFill>
              <a:srgbClr val="003C64"/>
            </a:solidFill>
            <a:prstDash val="solid"/>
            <a:round/>
            <a:headEnd type="none" w="sm" len="sm"/>
            <a:tailEnd type="none" w="sm" len="sm"/>
          </a:ln>
        </p:spPr>
      </p:cxnSp>
      <p:sp>
        <p:nvSpPr>
          <p:cNvPr id="10" name="TextBox 9">
            <a:extLst>
              <a:ext uri="{FF2B5EF4-FFF2-40B4-BE49-F238E27FC236}">
                <a16:creationId xmlns:a16="http://schemas.microsoft.com/office/drawing/2014/main" id="{F035E4D7-F3AB-941B-F441-65AC6A40A0F1}"/>
              </a:ext>
            </a:extLst>
          </p:cNvPr>
          <p:cNvSpPr txBox="1"/>
          <p:nvPr/>
        </p:nvSpPr>
        <p:spPr>
          <a:xfrm>
            <a:off x="8894307" y="1290657"/>
            <a:ext cx="9171883" cy="6986528"/>
          </a:xfrm>
          <a:prstGeom prst="rect">
            <a:avLst/>
          </a:prstGeom>
          <a:noFill/>
        </p:spPr>
        <p:txBody>
          <a:bodyPr wrap="square">
            <a:spAutoFit/>
          </a:bodyPr>
          <a:lstStyle/>
          <a:p>
            <a:pPr algn="just"/>
            <a:r>
              <a:rPr lang="en-US" sz="2800" dirty="0">
                <a:solidFill>
                  <a:schemeClr val="bg2"/>
                </a:solidFill>
                <a:latin typeface="Times New Roman" panose="02020603050405020304" pitchFamily="18" charset="0"/>
                <a:cs typeface="Times New Roman" panose="02020603050405020304" pitchFamily="18" charset="0"/>
              </a:rPr>
              <a:t>3. </a:t>
            </a:r>
            <a:r>
              <a:rPr lang="en-US" sz="2800" u="sng" dirty="0">
                <a:solidFill>
                  <a:schemeClr val="bg2"/>
                </a:solidFill>
                <a:latin typeface="Times New Roman" panose="02020603050405020304" pitchFamily="18" charset="0"/>
                <a:cs typeface="Times New Roman" panose="02020603050405020304" pitchFamily="18" charset="0"/>
              </a:rPr>
              <a:t>Brand Performance Score Calculation </a:t>
            </a:r>
          </a:p>
          <a:p>
            <a:pPr algn="just"/>
            <a:endParaRPr lang="en-US" sz="2800" dirty="0">
              <a:solidFill>
                <a:schemeClr val="bg2"/>
              </a:solidFill>
              <a:latin typeface="Times New Roman" panose="02020603050405020304" pitchFamily="18" charset="0"/>
              <a:cs typeface="Times New Roman" panose="02020603050405020304" pitchFamily="18" charset="0"/>
            </a:endParaRPr>
          </a:p>
          <a:p>
            <a:pPr algn="just"/>
            <a:r>
              <a:rPr lang="en-US" sz="2400" dirty="0">
                <a:solidFill>
                  <a:schemeClr val="bg2"/>
                </a:solidFill>
                <a:latin typeface="Times New Roman" panose="02020603050405020304" pitchFamily="18" charset="0"/>
                <a:cs typeface="Times New Roman" panose="02020603050405020304" pitchFamily="18" charset="0"/>
              </a:rPr>
              <a:t>A Brand Performance Score is calculated to </a:t>
            </a:r>
            <a:r>
              <a:rPr lang="en-US" sz="2400" b="1" dirty="0">
                <a:solidFill>
                  <a:schemeClr val="bg2"/>
                </a:solidFill>
                <a:latin typeface="Times New Roman" panose="02020603050405020304" pitchFamily="18" charset="0"/>
                <a:cs typeface="Times New Roman" panose="02020603050405020304" pitchFamily="18" charset="0"/>
              </a:rPr>
              <a:t>summarize the overall sentiment and engagement metrics</a:t>
            </a:r>
            <a:r>
              <a:rPr lang="en-US" sz="2400" dirty="0">
                <a:solidFill>
                  <a:schemeClr val="bg2"/>
                </a:solidFill>
                <a:latin typeface="Times New Roman" panose="02020603050405020304" pitchFamily="18" charset="0"/>
                <a:cs typeface="Times New Roman" panose="02020603050405020304" pitchFamily="18" charset="0"/>
              </a:rPr>
              <a:t> into a single, easy-to-understand number. This score:    Aggregates individual sentiment scores from the data.    Incorporates engagement metrics (e.g., upvotes, article popularity) for weightage.</a:t>
            </a:r>
          </a:p>
          <a:p>
            <a:pPr algn="just"/>
            <a:endParaRPr lang="en-US" sz="2800" dirty="0">
              <a:solidFill>
                <a:schemeClr val="bg2"/>
              </a:solidFill>
              <a:latin typeface="Times New Roman" panose="02020603050405020304" pitchFamily="18" charset="0"/>
              <a:cs typeface="Times New Roman" panose="02020603050405020304" pitchFamily="18" charset="0"/>
            </a:endParaRPr>
          </a:p>
          <a:p>
            <a:pPr algn="just"/>
            <a:r>
              <a:rPr lang="en-US" sz="2800" dirty="0">
                <a:solidFill>
                  <a:schemeClr val="bg2"/>
                </a:solidFill>
                <a:latin typeface="Times New Roman" panose="02020603050405020304" pitchFamily="18" charset="0"/>
                <a:cs typeface="Times New Roman" panose="02020603050405020304" pitchFamily="18" charset="0"/>
              </a:rPr>
              <a:t>4. </a:t>
            </a:r>
            <a:r>
              <a:rPr lang="en-US" sz="2800" u="sng" dirty="0">
                <a:solidFill>
                  <a:schemeClr val="bg2"/>
                </a:solidFill>
                <a:latin typeface="Times New Roman" panose="02020603050405020304" pitchFamily="18" charset="0"/>
                <a:cs typeface="Times New Roman" panose="02020603050405020304" pitchFamily="18" charset="0"/>
              </a:rPr>
              <a:t>User-Friendly Dashboard </a:t>
            </a:r>
          </a:p>
          <a:p>
            <a:pPr algn="just"/>
            <a:endParaRPr lang="en-US" sz="2400" dirty="0">
              <a:solidFill>
                <a:schemeClr val="bg2"/>
              </a:solidFill>
              <a:latin typeface="Times New Roman" panose="02020603050405020304" pitchFamily="18" charset="0"/>
              <a:cs typeface="Times New Roman" panose="02020603050405020304" pitchFamily="18" charset="0"/>
            </a:endParaRPr>
          </a:p>
          <a:p>
            <a:pPr algn="just">
              <a:buNone/>
            </a:pPr>
            <a:r>
              <a:rPr lang="en-US" sz="2400" b="0" i="0" dirty="0">
                <a:solidFill>
                  <a:schemeClr val="bg2"/>
                </a:solidFill>
                <a:effectLst/>
                <a:latin typeface="Times New Roman" panose="02020603050405020304" pitchFamily="18" charset="0"/>
                <a:cs typeface="Times New Roman" panose="02020603050405020304" pitchFamily="18" charset="0"/>
              </a:rPr>
              <a:t>We present the processed data and insights through a web-based dashboard built using HTML, CSS, and JavaScript.</a:t>
            </a:r>
            <a:br>
              <a:rPr lang="en-US" sz="2400" b="0" i="0" dirty="0">
                <a:solidFill>
                  <a:schemeClr val="bg2"/>
                </a:solidFill>
                <a:effectLst/>
                <a:latin typeface="Times New Roman" panose="02020603050405020304" pitchFamily="18" charset="0"/>
                <a:cs typeface="Times New Roman" panose="02020603050405020304" pitchFamily="18" charset="0"/>
              </a:rPr>
            </a:br>
            <a:r>
              <a:rPr lang="en-US" sz="2400" b="0" i="0" dirty="0">
                <a:solidFill>
                  <a:schemeClr val="bg2"/>
                </a:solidFill>
                <a:effectLst/>
                <a:latin typeface="Times New Roman" panose="02020603050405020304" pitchFamily="18" charset="0"/>
                <a:cs typeface="Times New Roman" panose="02020603050405020304" pitchFamily="18" charset="0"/>
              </a:rPr>
              <a:t>The dashboard includes the following features:</a:t>
            </a:r>
          </a:p>
          <a:p>
            <a:pPr marL="457200" indent="-457200" algn="just">
              <a:buFont typeface="Wingdings" panose="05000000000000000000" pitchFamily="2" charset="2"/>
              <a:buChar char="Ø"/>
            </a:pPr>
            <a:r>
              <a:rPr lang="en-US" sz="2400" b="1" i="0" dirty="0">
                <a:solidFill>
                  <a:schemeClr val="bg2"/>
                </a:solidFill>
                <a:effectLst/>
                <a:latin typeface="Times New Roman" panose="02020603050405020304" pitchFamily="18" charset="0"/>
                <a:cs typeface="Times New Roman" panose="02020603050405020304" pitchFamily="18" charset="0"/>
              </a:rPr>
              <a:t>Interactive visualizations </a:t>
            </a:r>
            <a:r>
              <a:rPr lang="en-US" sz="2400" b="0" i="0" dirty="0">
                <a:solidFill>
                  <a:schemeClr val="bg2"/>
                </a:solidFill>
                <a:effectLst/>
                <a:latin typeface="Times New Roman" panose="02020603050405020304" pitchFamily="18" charset="0"/>
                <a:cs typeface="Times New Roman" panose="02020603050405020304" pitchFamily="18" charset="0"/>
              </a:rPr>
              <a:t>with charts</a:t>
            </a:r>
          </a:p>
          <a:p>
            <a:pPr marL="457200" indent="-457200" algn="just">
              <a:buFont typeface="Wingdings" panose="05000000000000000000" pitchFamily="2" charset="2"/>
              <a:buChar char="Ø"/>
            </a:pPr>
            <a:r>
              <a:rPr lang="en-US" sz="2400" b="0" i="0" dirty="0">
                <a:solidFill>
                  <a:schemeClr val="bg2"/>
                </a:solidFill>
                <a:effectLst/>
                <a:latin typeface="Times New Roman" panose="02020603050405020304" pitchFamily="18" charset="0"/>
                <a:cs typeface="Times New Roman" panose="02020603050405020304" pitchFamily="18" charset="0"/>
              </a:rPr>
              <a:t>The use of </a:t>
            </a:r>
            <a:r>
              <a:rPr lang="en-US" sz="2400" b="1" i="0" dirty="0">
                <a:solidFill>
                  <a:schemeClr val="bg2"/>
                </a:solidFill>
                <a:effectLst/>
                <a:latin typeface="Times New Roman" panose="02020603050405020304" pitchFamily="18" charset="0"/>
                <a:cs typeface="Times New Roman" panose="02020603050405020304" pitchFamily="18" charset="0"/>
              </a:rPr>
              <a:t>emotionally intensifying colors </a:t>
            </a:r>
            <a:r>
              <a:rPr lang="en-US" sz="2400" b="0" i="0" dirty="0">
                <a:solidFill>
                  <a:schemeClr val="bg2"/>
                </a:solidFill>
                <a:effectLst/>
                <a:latin typeface="Times New Roman" panose="02020603050405020304" pitchFamily="18" charset="0"/>
                <a:cs typeface="Times New Roman" panose="02020603050405020304" pitchFamily="18" charset="0"/>
              </a:rPr>
              <a:t>to enhance data interpretation</a:t>
            </a:r>
          </a:p>
          <a:p>
            <a:pPr marL="457200" indent="-457200" algn="just">
              <a:buFont typeface="Wingdings" panose="05000000000000000000" pitchFamily="2" charset="2"/>
              <a:buChar char="Ø"/>
            </a:pPr>
            <a:r>
              <a:rPr lang="en-US" sz="2400" dirty="0">
                <a:solidFill>
                  <a:schemeClr val="bg2"/>
                </a:solidFill>
                <a:latin typeface="Times New Roman" panose="02020603050405020304" pitchFamily="18" charset="0"/>
                <a:cs typeface="Times New Roman" panose="02020603050405020304" pitchFamily="18" charset="0"/>
              </a:rPr>
              <a:t>Highly Secured Access through </a:t>
            </a:r>
            <a:r>
              <a:rPr lang="en-US" sz="2400" b="1" dirty="0">
                <a:solidFill>
                  <a:schemeClr val="bg2"/>
                </a:solidFill>
                <a:latin typeface="Times New Roman" panose="02020603050405020304" pitchFamily="18" charset="0"/>
                <a:cs typeface="Times New Roman" panose="02020603050405020304" pitchFamily="18" charset="0"/>
              </a:rPr>
              <a:t>OIDC</a:t>
            </a:r>
            <a:r>
              <a:rPr lang="en-US" sz="2400" dirty="0">
                <a:solidFill>
                  <a:schemeClr val="bg2"/>
                </a:solidFill>
                <a:latin typeface="Times New Roman" panose="02020603050405020304" pitchFamily="18" charset="0"/>
                <a:cs typeface="Times New Roman" panose="02020603050405020304" pitchFamily="18" charset="0"/>
              </a:rPr>
              <a:t> Protocol from </a:t>
            </a:r>
            <a:r>
              <a:rPr lang="en-US" sz="2400" b="1" dirty="0">
                <a:solidFill>
                  <a:schemeClr val="bg2"/>
                </a:solidFill>
                <a:latin typeface="Times New Roman" panose="02020603050405020304" pitchFamily="18" charset="0"/>
                <a:cs typeface="Times New Roman" panose="02020603050405020304" pitchFamily="18" charset="0"/>
              </a:rPr>
              <a:t>OAUTH 2.0 </a:t>
            </a:r>
            <a:r>
              <a:rPr lang="en-US" sz="2400" dirty="0">
                <a:solidFill>
                  <a:schemeClr val="bg2"/>
                </a:solidFill>
                <a:latin typeface="Times New Roman" panose="02020603050405020304" pitchFamily="18" charset="0"/>
                <a:cs typeface="Times New Roman" panose="02020603050405020304" pitchFamily="18" charset="0"/>
              </a:rPr>
              <a:t>Framework</a:t>
            </a:r>
            <a:endParaRPr lang="en-US" sz="2400" b="0" i="0" dirty="0">
              <a:solidFill>
                <a:schemeClr val="bg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125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17"/>
          <p:cNvSpPr txBox="1"/>
          <p:nvPr/>
        </p:nvSpPr>
        <p:spPr>
          <a:xfrm>
            <a:off x="1040933" y="5301614"/>
            <a:ext cx="6672474" cy="830997"/>
          </a:xfrm>
          <a:prstGeom prst="rect">
            <a:avLst/>
          </a:prstGeom>
          <a:noFill/>
          <a:ln>
            <a:noFill/>
          </a:ln>
        </p:spPr>
        <p:txBody>
          <a:bodyPr spcFirstLastPara="1" wrap="square" lIns="0" tIns="0" rIns="0" bIns="0" anchor="t" anchorCtr="0">
            <a:spAutoFit/>
          </a:bodyPr>
          <a:lstStyle/>
          <a:p>
            <a:pPr marL="0" marR="0" lvl="0" indent="0" algn="ctr" rtl="0">
              <a:lnSpc>
                <a:spcPct val="150017"/>
              </a:lnSpc>
              <a:spcBef>
                <a:spcPts val="0"/>
              </a:spcBef>
              <a:spcAft>
                <a:spcPts val="0"/>
              </a:spcAft>
              <a:buNone/>
            </a:pPr>
            <a:r>
              <a:rPr lang="en-US" sz="3600" b="0" i="0" u="sng" strike="noStrike" cap="none" dirty="0">
                <a:solidFill>
                  <a:srgbClr val="003C64"/>
                </a:solidFill>
                <a:latin typeface="Times New Roman" panose="02020603050405020304" pitchFamily="18" charset="0"/>
                <a:ea typeface="Poppins"/>
                <a:cs typeface="Times New Roman" panose="02020603050405020304" pitchFamily="18" charset="0"/>
                <a:sym typeface="Poppins"/>
              </a:rPr>
              <a:t>How it addresses the Issue</a:t>
            </a:r>
            <a:endParaRPr sz="2000" u="sng" dirty="0">
              <a:latin typeface="Times New Roman" panose="02020603050405020304" pitchFamily="18" charset="0"/>
              <a:cs typeface="Times New Roman" panose="02020603050405020304" pitchFamily="18" charset="0"/>
            </a:endParaRPr>
          </a:p>
        </p:txBody>
      </p:sp>
      <p:sp>
        <p:nvSpPr>
          <p:cNvPr id="134" name="Google Shape;134;p17"/>
          <p:cNvSpPr txBox="1"/>
          <p:nvPr/>
        </p:nvSpPr>
        <p:spPr>
          <a:xfrm>
            <a:off x="1242060" y="2251710"/>
            <a:ext cx="6672473" cy="269239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9999" b="0" i="0" u="none" strike="noStrike" cap="none">
                <a:solidFill>
                  <a:srgbClr val="003C64"/>
                </a:solidFill>
                <a:latin typeface="Poppins"/>
                <a:ea typeface="Poppins"/>
                <a:cs typeface="Poppins"/>
                <a:sym typeface="Poppins"/>
              </a:rPr>
              <a:t>Proposed Solution </a:t>
            </a:r>
            <a:endParaRPr/>
          </a:p>
        </p:txBody>
      </p:sp>
      <p:cxnSp>
        <p:nvCxnSpPr>
          <p:cNvPr id="135" name="Google Shape;135;p17"/>
          <p:cNvCxnSpPr>
            <a:cxnSpLocks/>
          </p:cNvCxnSpPr>
          <p:nvPr/>
        </p:nvCxnSpPr>
        <p:spPr>
          <a:xfrm>
            <a:off x="8893278" y="6442908"/>
            <a:ext cx="8626191" cy="0"/>
          </a:xfrm>
          <a:prstGeom prst="straightConnector1">
            <a:avLst/>
          </a:prstGeom>
          <a:noFill/>
          <a:ln w="28575" cap="flat" cmpd="sng">
            <a:solidFill>
              <a:srgbClr val="003C64"/>
            </a:solidFill>
            <a:prstDash val="solid"/>
            <a:round/>
            <a:headEnd type="none" w="sm" len="sm"/>
            <a:tailEnd type="none" w="sm" len="sm"/>
          </a:ln>
        </p:spPr>
      </p:cxnSp>
      <p:cxnSp>
        <p:nvCxnSpPr>
          <p:cNvPr id="143" name="Google Shape;143;p17"/>
          <p:cNvCxnSpPr/>
          <p:nvPr/>
        </p:nvCxnSpPr>
        <p:spPr>
          <a:xfrm>
            <a:off x="650544" y="8843595"/>
            <a:ext cx="16986913" cy="0"/>
          </a:xfrm>
          <a:prstGeom prst="straightConnector1">
            <a:avLst/>
          </a:prstGeom>
          <a:noFill/>
          <a:ln w="38100" cap="flat" cmpd="sng">
            <a:solidFill>
              <a:srgbClr val="003C64"/>
            </a:solidFill>
            <a:prstDash val="solid"/>
            <a:round/>
            <a:headEnd type="none" w="sm" len="sm"/>
            <a:tailEnd type="none" w="sm" len="sm"/>
          </a:ln>
        </p:spPr>
      </p:cxnSp>
      <p:sp>
        <p:nvSpPr>
          <p:cNvPr id="6" name="TextBox 5">
            <a:extLst>
              <a:ext uri="{FF2B5EF4-FFF2-40B4-BE49-F238E27FC236}">
                <a16:creationId xmlns:a16="http://schemas.microsoft.com/office/drawing/2014/main" id="{0DE8B977-4E0A-2A4A-745D-7CD7E3489262}"/>
              </a:ext>
            </a:extLst>
          </p:cNvPr>
          <p:cNvSpPr txBox="1"/>
          <p:nvPr/>
        </p:nvSpPr>
        <p:spPr>
          <a:xfrm>
            <a:off x="8701547" y="2512420"/>
            <a:ext cx="8935909" cy="3416320"/>
          </a:xfrm>
          <a:prstGeom prst="rect">
            <a:avLst/>
          </a:prstGeom>
          <a:noFill/>
        </p:spPr>
        <p:txBody>
          <a:bodyPr wrap="square">
            <a:spAutoFit/>
          </a:bodyPr>
          <a:lstStyle/>
          <a:p>
            <a:pPr marL="342900" indent="-342900" algn="just">
              <a:buFont typeface="Wingdings" panose="05000000000000000000" pitchFamily="2" charset="2"/>
              <a:buChar char="Ø"/>
            </a:pPr>
            <a:r>
              <a:rPr lang="en-US" sz="2400" b="1" dirty="0">
                <a:solidFill>
                  <a:schemeClr val="bg2"/>
                </a:solidFill>
                <a:latin typeface="Times New Roman" panose="02020603050405020304" pitchFamily="18" charset="0"/>
                <a:cs typeface="Times New Roman" panose="02020603050405020304" pitchFamily="18" charset="0"/>
              </a:rPr>
              <a:t>Monitor sentiment</a:t>
            </a:r>
            <a:r>
              <a:rPr lang="en-US" sz="2400" dirty="0">
                <a:solidFill>
                  <a:schemeClr val="bg2"/>
                </a:solidFill>
                <a:latin typeface="Times New Roman" panose="02020603050405020304" pitchFamily="18" charset="0"/>
                <a:cs typeface="Times New Roman" panose="02020603050405020304" pitchFamily="18" charset="0"/>
              </a:rPr>
              <a:t> across multiple platforms in </a:t>
            </a:r>
            <a:r>
              <a:rPr lang="en-US" sz="2400" b="1" dirty="0">
                <a:solidFill>
                  <a:schemeClr val="bg2"/>
                </a:solidFill>
                <a:latin typeface="Times New Roman" panose="02020603050405020304" pitchFamily="18" charset="0"/>
                <a:cs typeface="Times New Roman" panose="02020603050405020304" pitchFamily="18" charset="0"/>
              </a:rPr>
              <a:t>real-time</a:t>
            </a:r>
            <a:r>
              <a:rPr lang="en-US" sz="2400" dirty="0">
                <a:solidFill>
                  <a:schemeClr val="bg2"/>
                </a:solidFill>
                <a:latin typeface="Times New Roman" panose="02020603050405020304" pitchFamily="18" charset="0"/>
                <a:cs typeface="Times New Roman" panose="02020603050405020304" pitchFamily="18" charset="0"/>
              </a:rPr>
              <a:t>.</a:t>
            </a:r>
          </a:p>
          <a:p>
            <a:pPr algn="just"/>
            <a:r>
              <a:rPr lang="en-US" sz="2400" dirty="0">
                <a:solidFill>
                  <a:schemeClr val="bg2"/>
                </a:solidFill>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2400" dirty="0">
                <a:solidFill>
                  <a:schemeClr val="bg2"/>
                </a:solidFill>
                <a:latin typeface="Times New Roman" panose="02020603050405020304" pitchFamily="18" charset="0"/>
                <a:cs typeface="Times New Roman" panose="02020603050405020304" pitchFamily="18" charset="0"/>
              </a:rPr>
              <a:t>Identify </a:t>
            </a:r>
            <a:r>
              <a:rPr lang="en-US" sz="2400" b="1" dirty="0">
                <a:solidFill>
                  <a:schemeClr val="bg2"/>
                </a:solidFill>
                <a:latin typeface="Times New Roman" panose="02020603050405020304" pitchFamily="18" charset="0"/>
                <a:cs typeface="Times New Roman" panose="02020603050405020304" pitchFamily="18" charset="0"/>
              </a:rPr>
              <a:t>key trends</a:t>
            </a:r>
            <a:r>
              <a:rPr lang="en-US" sz="2400" dirty="0">
                <a:solidFill>
                  <a:schemeClr val="bg2"/>
                </a:solidFill>
                <a:latin typeface="Times New Roman" panose="02020603050405020304" pitchFamily="18" charset="0"/>
                <a:cs typeface="Times New Roman" panose="02020603050405020304" pitchFamily="18" charset="0"/>
              </a:rPr>
              <a:t> and </a:t>
            </a:r>
            <a:r>
              <a:rPr lang="en-US" sz="2400" b="1" dirty="0">
                <a:solidFill>
                  <a:schemeClr val="bg2"/>
                </a:solidFill>
                <a:latin typeface="Times New Roman" panose="02020603050405020304" pitchFamily="18" charset="0"/>
                <a:cs typeface="Times New Roman" panose="02020603050405020304" pitchFamily="18" charset="0"/>
              </a:rPr>
              <a:t>spikes</a:t>
            </a:r>
            <a:r>
              <a:rPr lang="en-US" sz="2400" dirty="0">
                <a:solidFill>
                  <a:schemeClr val="bg2"/>
                </a:solidFill>
                <a:latin typeface="Times New Roman" panose="02020603050405020304" pitchFamily="18" charset="0"/>
                <a:cs typeface="Times New Roman" panose="02020603050405020304" pitchFamily="18" charset="0"/>
              </a:rPr>
              <a:t> in customer perception (both positive and negative).</a:t>
            </a:r>
          </a:p>
          <a:p>
            <a:pPr algn="just"/>
            <a:r>
              <a:rPr lang="en-US" sz="2400" dirty="0">
                <a:solidFill>
                  <a:schemeClr val="bg2"/>
                </a:solidFill>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2400" dirty="0">
                <a:solidFill>
                  <a:schemeClr val="bg2"/>
                </a:solidFill>
                <a:latin typeface="Times New Roman" panose="02020603050405020304" pitchFamily="18" charset="0"/>
                <a:cs typeface="Times New Roman" panose="02020603050405020304" pitchFamily="18" charset="0"/>
              </a:rPr>
              <a:t>Access affordable and intuitive tools for non-technical teams.</a:t>
            </a:r>
          </a:p>
          <a:p>
            <a:pPr algn="just"/>
            <a:r>
              <a:rPr lang="en-US" sz="2400" dirty="0">
                <a:solidFill>
                  <a:schemeClr val="bg2"/>
                </a:solidFill>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2400" dirty="0">
                <a:solidFill>
                  <a:schemeClr val="bg2"/>
                </a:solidFill>
                <a:latin typeface="Times New Roman" panose="02020603050405020304" pitchFamily="18" charset="0"/>
                <a:cs typeface="Times New Roman" panose="02020603050405020304" pitchFamily="18" charset="0"/>
              </a:rPr>
              <a:t>Act quickly during crises, where immediate sentiment tracking is crucial.</a:t>
            </a:r>
            <a:endParaRPr lang="en-IN" sz="2400" dirty="0">
              <a:solidFill>
                <a:schemeClr val="bg2"/>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6689000-D407-5914-7465-CA48D175091C}"/>
              </a:ext>
            </a:extLst>
          </p:cNvPr>
          <p:cNvPicPr>
            <a:picLocks noChangeAspect="1"/>
          </p:cNvPicPr>
          <p:nvPr/>
        </p:nvPicPr>
        <p:blipFill>
          <a:blip r:embed="rId3"/>
          <a:stretch>
            <a:fillRect/>
          </a:stretch>
        </p:blipFill>
        <p:spPr>
          <a:xfrm>
            <a:off x="13347318" y="218113"/>
            <a:ext cx="4718872" cy="9082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a:extLst>
            <a:ext uri="{FF2B5EF4-FFF2-40B4-BE49-F238E27FC236}">
              <a16:creationId xmlns:a16="http://schemas.microsoft.com/office/drawing/2014/main" id="{224A788B-3EF5-BAA2-C89C-45A0E0FD3B7A}"/>
            </a:ext>
          </a:extLst>
        </p:cNvPr>
        <p:cNvGrpSpPr/>
        <p:nvPr/>
      </p:nvGrpSpPr>
      <p:grpSpPr>
        <a:xfrm>
          <a:off x="0" y="0"/>
          <a:ext cx="0" cy="0"/>
          <a:chOff x="0" y="0"/>
          <a:chExt cx="0" cy="0"/>
        </a:xfrm>
      </p:grpSpPr>
      <p:sp>
        <p:nvSpPr>
          <p:cNvPr id="188" name="Google Shape;188;p21">
            <a:extLst>
              <a:ext uri="{FF2B5EF4-FFF2-40B4-BE49-F238E27FC236}">
                <a16:creationId xmlns:a16="http://schemas.microsoft.com/office/drawing/2014/main" id="{79B492E0-CDB0-7A89-AB3A-00C89EE0554E}"/>
              </a:ext>
            </a:extLst>
          </p:cNvPr>
          <p:cNvSpPr txBox="1"/>
          <p:nvPr/>
        </p:nvSpPr>
        <p:spPr>
          <a:xfrm>
            <a:off x="451546" y="362933"/>
            <a:ext cx="7951331" cy="269239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9999" dirty="0">
                <a:solidFill>
                  <a:srgbClr val="003C64"/>
                </a:solidFill>
                <a:latin typeface="Poppins"/>
                <a:ea typeface="Poppins"/>
                <a:cs typeface="Poppins"/>
                <a:sym typeface="Poppins"/>
              </a:rPr>
              <a:t>Novelty of </a:t>
            </a:r>
            <a:endParaRPr dirty="0"/>
          </a:p>
          <a:p>
            <a:pPr marL="0" marR="0" lvl="0" indent="0" algn="ctr" rtl="0">
              <a:lnSpc>
                <a:spcPct val="100000"/>
              </a:lnSpc>
              <a:spcBef>
                <a:spcPts val="0"/>
              </a:spcBef>
              <a:spcAft>
                <a:spcPts val="0"/>
              </a:spcAft>
              <a:buNone/>
            </a:pPr>
            <a:r>
              <a:rPr lang="en-US" sz="9999" dirty="0">
                <a:solidFill>
                  <a:srgbClr val="003C64"/>
                </a:solidFill>
                <a:latin typeface="Poppins"/>
                <a:ea typeface="Poppins"/>
                <a:cs typeface="Poppins"/>
                <a:sym typeface="Poppins"/>
              </a:rPr>
              <a:t>the Project</a:t>
            </a:r>
            <a:endParaRPr dirty="0"/>
          </a:p>
        </p:txBody>
      </p:sp>
      <p:cxnSp>
        <p:nvCxnSpPr>
          <p:cNvPr id="195" name="Google Shape;195;p21">
            <a:extLst>
              <a:ext uri="{FF2B5EF4-FFF2-40B4-BE49-F238E27FC236}">
                <a16:creationId xmlns:a16="http://schemas.microsoft.com/office/drawing/2014/main" id="{237279A1-9F03-D9DF-F3EE-2C5034519145}"/>
              </a:ext>
            </a:extLst>
          </p:cNvPr>
          <p:cNvCxnSpPr/>
          <p:nvPr/>
        </p:nvCxnSpPr>
        <p:spPr>
          <a:xfrm>
            <a:off x="650544" y="8843595"/>
            <a:ext cx="16986913" cy="0"/>
          </a:xfrm>
          <a:prstGeom prst="straightConnector1">
            <a:avLst/>
          </a:prstGeom>
          <a:noFill/>
          <a:ln w="38100" cap="flat" cmpd="sng">
            <a:solidFill>
              <a:srgbClr val="003C64"/>
            </a:solidFill>
            <a:prstDash val="solid"/>
            <a:round/>
            <a:headEnd type="none" w="sm" len="sm"/>
            <a:tailEnd type="none" w="sm" len="sm"/>
          </a:ln>
        </p:spPr>
      </p:cxnSp>
      <p:cxnSp>
        <p:nvCxnSpPr>
          <p:cNvPr id="2" name="Google Shape;190;p21">
            <a:extLst>
              <a:ext uri="{FF2B5EF4-FFF2-40B4-BE49-F238E27FC236}">
                <a16:creationId xmlns:a16="http://schemas.microsoft.com/office/drawing/2014/main" id="{6ECD3A26-A0F0-25BD-BA24-0D0A4A7FE38B}"/>
              </a:ext>
            </a:extLst>
          </p:cNvPr>
          <p:cNvCxnSpPr>
            <a:cxnSpLocks/>
          </p:cNvCxnSpPr>
          <p:nvPr/>
        </p:nvCxnSpPr>
        <p:spPr>
          <a:xfrm>
            <a:off x="8919071" y="8576650"/>
            <a:ext cx="8395535" cy="0"/>
          </a:xfrm>
          <a:prstGeom prst="straightConnector1">
            <a:avLst/>
          </a:prstGeom>
          <a:noFill/>
          <a:ln w="38100" cap="flat" cmpd="sng">
            <a:solidFill>
              <a:srgbClr val="003C64"/>
            </a:solidFill>
            <a:prstDash val="solid"/>
            <a:round/>
            <a:headEnd type="none" w="sm" len="sm"/>
            <a:tailEnd type="none" w="sm" len="sm"/>
          </a:ln>
        </p:spPr>
      </p:cxnSp>
      <p:sp>
        <p:nvSpPr>
          <p:cNvPr id="4" name="TextBox 3">
            <a:extLst>
              <a:ext uri="{FF2B5EF4-FFF2-40B4-BE49-F238E27FC236}">
                <a16:creationId xmlns:a16="http://schemas.microsoft.com/office/drawing/2014/main" id="{BCDFC67E-71C5-BA3E-D0CB-AD593E87D693}"/>
              </a:ext>
            </a:extLst>
          </p:cNvPr>
          <p:cNvSpPr txBox="1"/>
          <p:nvPr/>
        </p:nvSpPr>
        <p:spPr>
          <a:xfrm>
            <a:off x="8807482" y="1199186"/>
            <a:ext cx="9320981" cy="7294305"/>
          </a:xfrm>
          <a:prstGeom prst="rect">
            <a:avLst/>
          </a:prstGeom>
          <a:noFill/>
        </p:spPr>
        <p:txBody>
          <a:bodyPr wrap="square">
            <a:spAutoFit/>
          </a:bodyPr>
          <a:lstStyle/>
          <a:p>
            <a:pPr algn="ctr"/>
            <a:r>
              <a:rPr lang="en-US" sz="2800" dirty="0">
                <a:solidFill>
                  <a:srgbClr val="003C64"/>
                </a:solidFill>
                <a:latin typeface="Poppins"/>
                <a:ea typeface="Poppins"/>
                <a:cs typeface="Poppins"/>
                <a:sym typeface="Poppins"/>
              </a:rPr>
              <a:t>2) </a:t>
            </a:r>
            <a:r>
              <a:rPr lang="en-US" sz="2800" u="sng" dirty="0">
                <a:solidFill>
                  <a:srgbClr val="003C64"/>
                </a:solidFill>
                <a:latin typeface="Poppins"/>
                <a:ea typeface="Poppins"/>
                <a:cs typeface="Poppins"/>
                <a:sym typeface="Poppins"/>
              </a:rPr>
              <a:t>Innovative &amp; Creative Features </a:t>
            </a:r>
          </a:p>
          <a:p>
            <a:pPr algn="ctr"/>
            <a:endParaRPr lang="en-US" sz="2800" u="sng" dirty="0">
              <a:solidFill>
                <a:srgbClr val="003C64"/>
              </a:solidFill>
              <a:latin typeface="Poppins"/>
              <a:ea typeface="Poppins"/>
              <a:cs typeface="Poppins"/>
              <a:sym typeface="Poppins"/>
            </a:endParaRPr>
          </a:p>
          <a:p>
            <a:pPr marL="342900" indent="-342900">
              <a:buFont typeface="Wingdings" panose="05000000000000000000" pitchFamily="2" charset="2"/>
              <a:buChar char="Ø"/>
            </a:pPr>
            <a:r>
              <a:rPr lang="en-IN" sz="2800" b="1" dirty="0">
                <a:solidFill>
                  <a:schemeClr val="bg2"/>
                </a:solidFill>
                <a:latin typeface="Times New Roman" panose="02020603050405020304" pitchFamily="18" charset="0"/>
                <a:cs typeface="Times New Roman" panose="02020603050405020304" pitchFamily="18" charset="0"/>
              </a:rPr>
              <a:t>Real-Time</a:t>
            </a:r>
            <a:r>
              <a:rPr lang="en-IN" sz="2800" dirty="0">
                <a:solidFill>
                  <a:schemeClr val="bg2"/>
                </a:solidFill>
                <a:latin typeface="Times New Roman" panose="02020603050405020304" pitchFamily="18" charset="0"/>
                <a:cs typeface="Times New Roman" panose="02020603050405020304" pitchFamily="18" charset="0"/>
              </a:rPr>
              <a:t> Sentiment Monitoring</a:t>
            </a:r>
          </a:p>
          <a:p>
            <a:pPr marL="342900" indent="-342900">
              <a:buFont typeface="Wingdings" panose="05000000000000000000" pitchFamily="2" charset="2"/>
              <a:buChar char="Ø"/>
            </a:pPr>
            <a:r>
              <a:rPr lang="en-IN" sz="2800" b="1" dirty="0">
                <a:solidFill>
                  <a:schemeClr val="bg2"/>
                </a:solidFill>
                <a:latin typeface="Times New Roman" panose="02020603050405020304" pitchFamily="18" charset="0"/>
                <a:cs typeface="Times New Roman" panose="02020603050405020304" pitchFamily="18" charset="0"/>
              </a:rPr>
              <a:t>Lightweight</a:t>
            </a:r>
            <a:r>
              <a:rPr lang="en-IN" sz="2800" dirty="0">
                <a:solidFill>
                  <a:schemeClr val="bg2"/>
                </a:solidFill>
                <a:latin typeface="Times New Roman" panose="02020603050405020304" pitchFamily="18" charset="0"/>
                <a:cs typeface="Times New Roman" panose="02020603050405020304" pitchFamily="18" charset="0"/>
              </a:rPr>
              <a:t> and </a:t>
            </a:r>
            <a:r>
              <a:rPr lang="en-IN" sz="2800" b="1" dirty="0">
                <a:solidFill>
                  <a:schemeClr val="bg2"/>
                </a:solidFill>
                <a:latin typeface="Times New Roman" panose="02020603050405020304" pitchFamily="18" charset="0"/>
                <a:cs typeface="Times New Roman" panose="02020603050405020304" pitchFamily="18" charset="0"/>
              </a:rPr>
              <a:t>Affordable</a:t>
            </a:r>
          </a:p>
          <a:p>
            <a:pPr marL="342900" indent="-342900">
              <a:buFont typeface="Wingdings" panose="05000000000000000000" pitchFamily="2" charset="2"/>
              <a:buChar char="Ø"/>
            </a:pPr>
            <a:r>
              <a:rPr lang="en-IN" sz="2800" dirty="0">
                <a:solidFill>
                  <a:schemeClr val="bg2"/>
                </a:solidFill>
                <a:latin typeface="Times New Roman" panose="02020603050405020304" pitchFamily="18" charset="0"/>
                <a:cs typeface="Times New Roman" panose="02020603050405020304" pitchFamily="18" charset="0"/>
              </a:rPr>
              <a:t>User-Friendly Dashboard</a:t>
            </a:r>
          </a:p>
          <a:p>
            <a:pPr marL="342900" indent="-342900">
              <a:buFont typeface="Wingdings" panose="05000000000000000000" pitchFamily="2" charset="2"/>
              <a:buChar char="Ø"/>
            </a:pPr>
            <a:r>
              <a:rPr lang="en-IN" sz="2800" dirty="0">
                <a:solidFill>
                  <a:schemeClr val="bg2"/>
                </a:solidFill>
                <a:latin typeface="Times New Roman" panose="02020603050405020304" pitchFamily="18" charset="0"/>
                <a:cs typeface="Times New Roman" panose="02020603050405020304" pitchFamily="18" charset="0"/>
              </a:rPr>
              <a:t>Brand Performance Score</a:t>
            </a:r>
          </a:p>
          <a:p>
            <a:pPr marL="342900" indent="-342900">
              <a:buFont typeface="Wingdings" panose="05000000000000000000" pitchFamily="2" charset="2"/>
              <a:buChar char="Ø"/>
            </a:pPr>
            <a:r>
              <a:rPr lang="en-IN" sz="2800" b="1" dirty="0">
                <a:solidFill>
                  <a:schemeClr val="bg2"/>
                </a:solidFill>
                <a:latin typeface="Times New Roman" panose="02020603050405020304" pitchFamily="18" charset="0"/>
                <a:cs typeface="Times New Roman" panose="02020603050405020304" pitchFamily="18" charset="0"/>
              </a:rPr>
              <a:t>Scalable Architecture</a:t>
            </a:r>
          </a:p>
          <a:p>
            <a:pPr marL="342900" indent="-342900">
              <a:buFont typeface="Wingdings" panose="05000000000000000000" pitchFamily="2" charset="2"/>
              <a:buChar char="Ø"/>
            </a:pPr>
            <a:endParaRPr lang="en-US" sz="2800" dirty="0">
              <a:solidFill>
                <a:srgbClr val="003C64"/>
              </a:solidFill>
              <a:latin typeface="Times New Roman" panose="02020603050405020304" pitchFamily="18" charset="0"/>
              <a:ea typeface="Poppins"/>
              <a:cs typeface="Times New Roman" panose="02020603050405020304" pitchFamily="18" charset="0"/>
              <a:sym typeface="Poppins"/>
            </a:endParaRPr>
          </a:p>
          <a:p>
            <a:pPr algn="ctr"/>
            <a:r>
              <a:rPr lang="en-US" sz="2800" dirty="0">
                <a:solidFill>
                  <a:srgbClr val="003C64"/>
                </a:solidFill>
                <a:latin typeface="Poppins"/>
                <a:ea typeface="Poppins"/>
                <a:cs typeface="Poppins"/>
                <a:sym typeface="Poppins"/>
              </a:rPr>
              <a:t>3) I</a:t>
            </a:r>
            <a:r>
              <a:rPr lang="en-US" sz="2800" b="0" i="0" u="none" strike="noStrike" cap="none" dirty="0">
                <a:solidFill>
                  <a:srgbClr val="003C64"/>
                </a:solidFill>
                <a:latin typeface="Poppins"/>
                <a:ea typeface="Poppins"/>
                <a:cs typeface="Poppins"/>
                <a:sym typeface="Poppins"/>
              </a:rPr>
              <a:t>nnovation &amp; Novelty of the solution</a:t>
            </a:r>
            <a:endParaRPr lang="en-US" sz="2800" dirty="0">
              <a:solidFill>
                <a:schemeClr val="bg2"/>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400" dirty="0">
              <a:solidFill>
                <a:schemeClr val="bg2"/>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400" dirty="0">
                <a:solidFill>
                  <a:schemeClr val="bg2"/>
                </a:solidFill>
                <a:latin typeface="Times New Roman" panose="02020603050405020304" pitchFamily="18" charset="0"/>
                <a:cs typeface="Times New Roman" panose="02020603050405020304" pitchFamily="18" charset="0"/>
              </a:rPr>
              <a:t>Affordability: Uses </a:t>
            </a:r>
            <a:r>
              <a:rPr lang="en-US" sz="2400" b="1" dirty="0">
                <a:solidFill>
                  <a:schemeClr val="bg2"/>
                </a:solidFill>
                <a:latin typeface="Times New Roman" panose="02020603050405020304" pitchFamily="18" charset="0"/>
                <a:cs typeface="Times New Roman" panose="02020603050405020304" pitchFamily="18" charset="0"/>
              </a:rPr>
              <a:t>free-tier APIs </a:t>
            </a:r>
            <a:r>
              <a:rPr lang="en-US" sz="2400" dirty="0">
                <a:solidFill>
                  <a:schemeClr val="bg2"/>
                </a:solidFill>
                <a:latin typeface="Times New Roman" panose="02020603050405020304" pitchFamily="18" charset="0"/>
                <a:cs typeface="Times New Roman" panose="02020603050405020304" pitchFamily="18" charset="0"/>
              </a:rPr>
              <a:t>and lightweight sentiment analysis tools like VADER. </a:t>
            </a:r>
          </a:p>
          <a:p>
            <a:pPr marL="457200" indent="-457200" algn="just">
              <a:buFont typeface="Wingdings" panose="05000000000000000000" pitchFamily="2" charset="2"/>
              <a:buChar char="Ø"/>
            </a:pPr>
            <a:r>
              <a:rPr lang="en-US" sz="2400" dirty="0">
                <a:solidFill>
                  <a:schemeClr val="bg2"/>
                </a:solidFill>
                <a:latin typeface="Times New Roman" panose="02020603050405020304" pitchFamily="18" charset="0"/>
                <a:cs typeface="Times New Roman" panose="02020603050405020304" pitchFamily="18" charset="0"/>
              </a:rPr>
              <a:t>Real-Time Updates: The system fetches and processes new data dynamically to provide </a:t>
            </a:r>
            <a:r>
              <a:rPr lang="en-US" sz="2400" b="1" dirty="0">
                <a:solidFill>
                  <a:schemeClr val="bg2"/>
                </a:solidFill>
                <a:latin typeface="Times New Roman" panose="02020603050405020304" pitchFamily="18" charset="0"/>
                <a:cs typeface="Times New Roman" panose="02020603050405020304" pitchFamily="18" charset="0"/>
              </a:rPr>
              <a:t>live insights</a:t>
            </a:r>
            <a:r>
              <a:rPr lang="en-US" sz="2400" dirty="0">
                <a:solidFill>
                  <a:schemeClr val="bg2"/>
                </a:solidFill>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Ø"/>
            </a:pPr>
            <a:r>
              <a:rPr lang="en-US" sz="2400" dirty="0">
                <a:solidFill>
                  <a:schemeClr val="bg2"/>
                </a:solidFill>
                <a:latin typeface="Times New Roman" panose="02020603050405020304" pitchFamily="18" charset="0"/>
                <a:cs typeface="Times New Roman" panose="02020603050405020304" pitchFamily="18" charset="0"/>
              </a:rPr>
              <a:t>User-Friendly Design: Intuitive dashboard </a:t>
            </a:r>
            <a:r>
              <a:rPr lang="en-US" sz="2400" b="1" dirty="0">
                <a:solidFill>
                  <a:schemeClr val="bg2"/>
                </a:solidFill>
                <a:latin typeface="Times New Roman" panose="02020603050405020304" pitchFamily="18" charset="0"/>
                <a:cs typeface="Times New Roman" panose="02020603050405020304" pitchFamily="18" charset="0"/>
              </a:rPr>
              <a:t>suitable</a:t>
            </a:r>
            <a:r>
              <a:rPr lang="en-US" sz="2400" dirty="0">
                <a:solidFill>
                  <a:schemeClr val="bg2"/>
                </a:solidFill>
                <a:latin typeface="Times New Roman" panose="02020603050405020304" pitchFamily="18" charset="0"/>
                <a:cs typeface="Times New Roman" panose="02020603050405020304" pitchFamily="18" charset="0"/>
              </a:rPr>
              <a:t> for </a:t>
            </a:r>
            <a:r>
              <a:rPr lang="en-US" sz="2400" b="1" dirty="0">
                <a:solidFill>
                  <a:schemeClr val="bg2"/>
                </a:solidFill>
                <a:latin typeface="Times New Roman" panose="02020603050405020304" pitchFamily="18" charset="0"/>
                <a:cs typeface="Times New Roman" panose="02020603050405020304" pitchFamily="18" charset="0"/>
              </a:rPr>
              <a:t>non-technical users</a:t>
            </a:r>
            <a:r>
              <a:rPr lang="en-US" sz="2400" dirty="0">
                <a:solidFill>
                  <a:schemeClr val="bg2"/>
                </a:solidFill>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Ø"/>
            </a:pPr>
            <a:r>
              <a:rPr lang="en-US" sz="2400" dirty="0">
                <a:solidFill>
                  <a:schemeClr val="bg2"/>
                </a:solidFill>
                <a:latin typeface="Times New Roman" panose="02020603050405020304" pitchFamily="18" charset="0"/>
                <a:cs typeface="Times New Roman" panose="02020603050405020304" pitchFamily="18" charset="0"/>
              </a:rPr>
              <a:t>Customizability: Extendable to monitor multiple brands or incorporate </a:t>
            </a:r>
            <a:r>
              <a:rPr lang="en-US" sz="2400" b="1" dirty="0">
                <a:solidFill>
                  <a:schemeClr val="bg2"/>
                </a:solidFill>
                <a:latin typeface="Times New Roman" panose="02020603050405020304" pitchFamily="18" charset="0"/>
                <a:cs typeface="Times New Roman" panose="02020603050405020304" pitchFamily="18" charset="0"/>
              </a:rPr>
              <a:t>additional data sources </a:t>
            </a:r>
            <a:r>
              <a:rPr lang="en-US" sz="2400" dirty="0">
                <a:solidFill>
                  <a:schemeClr val="bg2"/>
                </a:solidFill>
                <a:latin typeface="Times New Roman" panose="02020603050405020304" pitchFamily="18" charset="0"/>
                <a:cs typeface="Times New Roman" panose="02020603050405020304" pitchFamily="18" charset="0"/>
              </a:rPr>
              <a:t>like Twitter, YouTube, or Instagram.</a:t>
            </a:r>
          </a:p>
        </p:txBody>
      </p:sp>
      <p:pic>
        <p:nvPicPr>
          <p:cNvPr id="7" name="Picture 6">
            <a:extLst>
              <a:ext uri="{FF2B5EF4-FFF2-40B4-BE49-F238E27FC236}">
                <a16:creationId xmlns:a16="http://schemas.microsoft.com/office/drawing/2014/main" id="{B7339EEB-BCD6-879D-8158-C8A380C4D7C6}"/>
              </a:ext>
            </a:extLst>
          </p:cNvPr>
          <p:cNvPicPr>
            <a:picLocks noChangeAspect="1"/>
          </p:cNvPicPr>
          <p:nvPr/>
        </p:nvPicPr>
        <p:blipFill>
          <a:blip r:embed="rId3"/>
          <a:stretch>
            <a:fillRect/>
          </a:stretch>
        </p:blipFill>
        <p:spPr>
          <a:xfrm>
            <a:off x="13347318" y="218113"/>
            <a:ext cx="4718872" cy="908208"/>
          </a:xfrm>
          <a:prstGeom prst="rect">
            <a:avLst/>
          </a:prstGeom>
        </p:spPr>
      </p:pic>
      <p:sp>
        <p:nvSpPr>
          <p:cNvPr id="8" name="TextBox 7">
            <a:extLst>
              <a:ext uri="{FF2B5EF4-FFF2-40B4-BE49-F238E27FC236}">
                <a16:creationId xmlns:a16="http://schemas.microsoft.com/office/drawing/2014/main" id="{1A51839C-9EAE-279D-6117-9905D97ACAE5}"/>
              </a:ext>
            </a:extLst>
          </p:cNvPr>
          <p:cNvSpPr txBox="1"/>
          <p:nvPr/>
        </p:nvSpPr>
        <p:spPr>
          <a:xfrm>
            <a:off x="411947" y="3435900"/>
            <a:ext cx="8395535" cy="5262979"/>
          </a:xfrm>
          <a:prstGeom prst="rect">
            <a:avLst/>
          </a:prstGeom>
          <a:noFill/>
        </p:spPr>
        <p:txBody>
          <a:bodyPr wrap="square">
            <a:spAutoFit/>
          </a:bodyPr>
          <a:lstStyle/>
          <a:p>
            <a:pPr algn="ctr"/>
            <a:r>
              <a:rPr lang="en-US" sz="2800" dirty="0">
                <a:solidFill>
                  <a:srgbClr val="003C64"/>
                </a:solidFill>
                <a:latin typeface="Poppins"/>
                <a:ea typeface="Poppins"/>
                <a:cs typeface="Poppins"/>
                <a:sym typeface="Poppins"/>
              </a:rPr>
              <a:t>1) </a:t>
            </a:r>
            <a:r>
              <a:rPr lang="en-US" sz="2800" u="sng" dirty="0">
                <a:solidFill>
                  <a:srgbClr val="003C64"/>
                </a:solidFill>
                <a:latin typeface="Poppins"/>
                <a:ea typeface="Poppins"/>
                <a:cs typeface="Poppins"/>
                <a:sym typeface="Poppins"/>
              </a:rPr>
              <a:t>Supporting Evidence</a:t>
            </a:r>
            <a:endParaRPr lang="en-US" sz="2800" u="sng" dirty="0"/>
          </a:p>
          <a:p>
            <a:pPr marL="342900" indent="-342900">
              <a:buFont typeface="Wingdings" panose="05000000000000000000" pitchFamily="2" charset="2"/>
              <a:buChar char="Ø"/>
            </a:pPr>
            <a:endParaRPr lang="en-US" sz="2800" dirty="0">
              <a:solidFill>
                <a:schemeClr val="bg2"/>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solidFill>
                  <a:schemeClr val="bg2"/>
                </a:solidFill>
                <a:latin typeface="Times New Roman" panose="02020603050405020304" pitchFamily="18" charset="0"/>
                <a:cs typeface="Times New Roman" panose="02020603050405020304" pitchFamily="18" charset="0"/>
              </a:rPr>
              <a:t>Limitations of Existing Solutions: A survey by HubSpot found that over </a:t>
            </a:r>
            <a:r>
              <a:rPr lang="en-US" sz="2800" b="1" dirty="0">
                <a:solidFill>
                  <a:schemeClr val="bg2"/>
                </a:solidFill>
                <a:latin typeface="Times New Roman" panose="02020603050405020304" pitchFamily="18" charset="0"/>
                <a:cs typeface="Times New Roman" panose="02020603050405020304" pitchFamily="18" charset="0"/>
              </a:rPr>
              <a:t>50% of businesses struggle to track brand sentiment</a:t>
            </a:r>
            <a:r>
              <a:rPr lang="en-US" sz="2800" dirty="0">
                <a:solidFill>
                  <a:schemeClr val="bg2"/>
                </a:solidFill>
                <a:latin typeface="Times New Roman" panose="02020603050405020304" pitchFamily="18" charset="0"/>
                <a:cs typeface="Times New Roman" panose="02020603050405020304" pitchFamily="18" charset="0"/>
              </a:rPr>
              <a:t> accurately using current tools, which are either too expensive or complex.    </a:t>
            </a:r>
          </a:p>
          <a:p>
            <a:pPr marL="342900" indent="-342900">
              <a:buFont typeface="Wingdings" panose="05000000000000000000" pitchFamily="2" charset="2"/>
              <a:buChar char="q"/>
            </a:pPr>
            <a:r>
              <a:rPr lang="en-US" sz="2800" dirty="0">
                <a:solidFill>
                  <a:schemeClr val="bg2"/>
                </a:solidFill>
                <a:latin typeface="Times New Roman" panose="02020603050405020304" pitchFamily="18" charset="0"/>
                <a:cs typeface="Times New Roman" panose="02020603050405020304" pitchFamily="18" charset="0"/>
              </a:rPr>
              <a:t>Source: </a:t>
            </a:r>
            <a:r>
              <a:rPr lang="en-US" sz="2800" dirty="0">
                <a:solidFill>
                  <a:srgbClr val="0D01FF"/>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HubSpot</a:t>
            </a:r>
            <a:endParaRPr lang="en-IN" sz="2800" dirty="0">
              <a:solidFill>
                <a:schemeClr val="bg2"/>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solidFill>
                  <a:schemeClr val="bg2"/>
                </a:solidFill>
                <a:latin typeface="Times New Roman" panose="02020603050405020304" pitchFamily="18" charset="0"/>
                <a:cs typeface="Times New Roman" panose="02020603050405020304" pitchFamily="18" charset="0"/>
              </a:rPr>
              <a:t>Effectiveness of Sentiment Analysis: According to a study by Harvard Business Review, businesses using sentiment analysis have seen a </a:t>
            </a:r>
            <a:r>
              <a:rPr lang="en-US" sz="2800" b="1" dirty="0">
                <a:solidFill>
                  <a:schemeClr val="bg2"/>
                </a:solidFill>
                <a:latin typeface="Times New Roman" panose="02020603050405020304" pitchFamily="18" charset="0"/>
                <a:cs typeface="Times New Roman" panose="02020603050405020304" pitchFamily="18" charset="0"/>
              </a:rPr>
              <a:t>20% increase </a:t>
            </a:r>
            <a:r>
              <a:rPr lang="en-US" sz="2800" dirty="0">
                <a:solidFill>
                  <a:schemeClr val="bg2"/>
                </a:solidFill>
                <a:latin typeface="Times New Roman" panose="02020603050405020304" pitchFamily="18" charset="0"/>
                <a:cs typeface="Times New Roman" panose="02020603050405020304" pitchFamily="18" charset="0"/>
              </a:rPr>
              <a:t>in customer engagement and improved decision-making.    </a:t>
            </a:r>
          </a:p>
          <a:p>
            <a:pPr marL="342900" indent="-342900">
              <a:buFont typeface="Wingdings" panose="05000000000000000000" pitchFamily="2" charset="2"/>
              <a:buChar char="q"/>
            </a:pPr>
            <a:r>
              <a:rPr lang="en-US" sz="2800" dirty="0">
                <a:solidFill>
                  <a:schemeClr val="bg2"/>
                </a:solidFill>
                <a:latin typeface="Times New Roman" panose="02020603050405020304" pitchFamily="18" charset="0"/>
                <a:cs typeface="Times New Roman" panose="02020603050405020304" pitchFamily="18" charset="0"/>
              </a:rPr>
              <a:t>Source: </a:t>
            </a:r>
            <a:r>
              <a:rPr lang="en-US" sz="2800" dirty="0">
                <a:solidFill>
                  <a:srgbClr val="0D01FF"/>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Harvard Business Review</a:t>
            </a:r>
            <a:endParaRPr lang="en-US" sz="2800" dirty="0">
              <a:solidFill>
                <a:srgbClr val="0D01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41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48C86528-9EC7-4728-877F-DA1C19B8FFC0}"/>
            </a:ext>
          </a:extLst>
        </p:cNvPr>
        <p:cNvGrpSpPr/>
        <p:nvPr/>
      </p:nvGrpSpPr>
      <p:grpSpPr>
        <a:xfrm>
          <a:off x="0" y="0"/>
          <a:ext cx="0" cy="0"/>
          <a:chOff x="0" y="0"/>
          <a:chExt cx="0" cy="0"/>
        </a:xfrm>
      </p:grpSpPr>
      <p:sp>
        <p:nvSpPr>
          <p:cNvPr id="149" name="Google Shape;149;p18">
            <a:extLst>
              <a:ext uri="{FF2B5EF4-FFF2-40B4-BE49-F238E27FC236}">
                <a16:creationId xmlns:a16="http://schemas.microsoft.com/office/drawing/2014/main" id="{7359B281-46C7-B825-4715-689942491031}"/>
              </a:ext>
            </a:extLst>
          </p:cNvPr>
          <p:cNvSpPr txBox="1"/>
          <p:nvPr/>
        </p:nvSpPr>
        <p:spPr>
          <a:xfrm>
            <a:off x="573678" y="552667"/>
            <a:ext cx="7596929" cy="221599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7200" b="0" i="0" u="none" strike="noStrike" cap="none" dirty="0">
                <a:solidFill>
                  <a:srgbClr val="003C64"/>
                </a:solidFill>
                <a:latin typeface="Poppins"/>
                <a:ea typeface="Poppins"/>
                <a:cs typeface="Poppins"/>
                <a:sym typeface="Poppins"/>
              </a:rPr>
              <a:t>Use Cases Dependencies </a:t>
            </a:r>
            <a:endParaRPr sz="1000" dirty="0"/>
          </a:p>
        </p:txBody>
      </p:sp>
      <p:sp>
        <p:nvSpPr>
          <p:cNvPr id="151" name="Google Shape;151;p18">
            <a:extLst>
              <a:ext uri="{FF2B5EF4-FFF2-40B4-BE49-F238E27FC236}">
                <a16:creationId xmlns:a16="http://schemas.microsoft.com/office/drawing/2014/main" id="{7562CE01-1AAF-1F0D-5294-9CDAFCFFAC64}"/>
              </a:ext>
            </a:extLst>
          </p:cNvPr>
          <p:cNvSpPr txBox="1"/>
          <p:nvPr/>
        </p:nvSpPr>
        <p:spPr>
          <a:xfrm>
            <a:off x="1578077" y="3257868"/>
            <a:ext cx="5916957" cy="624786"/>
          </a:xfrm>
          <a:prstGeom prst="rect">
            <a:avLst/>
          </a:prstGeom>
          <a:noFill/>
          <a:ln>
            <a:noFill/>
          </a:ln>
        </p:spPr>
        <p:txBody>
          <a:bodyPr spcFirstLastPara="1" wrap="square" lIns="0" tIns="0" rIns="0" bIns="0" anchor="t" anchorCtr="0">
            <a:spAutoFit/>
          </a:bodyPr>
          <a:lstStyle/>
          <a:p>
            <a:pPr marL="0" marR="0" lvl="0" indent="0" algn="l" rtl="0">
              <a:lnSpc>
                <a:spcPct val="145024"/>
              </a:lnSpc>
              <a:spcBef>
                <a:spcPts val="0"/>
              </a:spcBef>
              <a:spcAft>
                <a:spcPts val="0"/>
              </a:spcAft>
              <a:buNone/>
            </a:pPr>
            <a:r>
              <a:rPr lang="en-US" sz="2800" b="0" i="0" u="none" strike="noStrike" cap="none" dirty="0">
                <a:solidFill>
                  <a:srgbClr val="003C64"/>
                </a:solidFill>
                <a:latin typeface="Poppins"/>
                <a:ea typeface="Poppins"/>
                <a:cs typeface="Poppins"/>
                <a:sym typeface="Poppins"/>
              </a:rPr>
              <a:t>Dependencies</a:t>
            </a:r>
            <a:r>
              <a:rPr lang="en-US" sz="2432" b="0" i="0" u="none" strike="noStrike" cap="none" dirty="0">
                <a:solidFill>
                  <a:srgbClr val="003C64"/>
                </a:solidFill>
                <a:latin typeface="Poppins"/>
                <a:ea typeface="Poppins"/>
                <a:cs typeface="Poppins"/>
                <a:sym typeface="Poppins"/>
              </a:rPr>
              <a:t> and Tech Stack </a:t>
            </a:r>
            <a:endParaRPr lang="en-US" dirty="0"/>
          </a:p>
        </p:txBody>
      </p:sp>
      <p:cxnSp>
        <p:nvCxnSpPr>
          <p:cNvPr id="155" name="Google Shape;155;p18">
            <a:extLst>
              <a:ext uri="{FF2B5EF4-FFF2-40B4-BE49-F238E27FC236}">
                <a16:creationId xmlns:a16="http://schemas.microsoft.com/office/drawing/2014/main" id="{9D5BE5A6-7D0A-27B8-4885-C5C1418375C8}"/>
              </a:ext>
            </a:extLst>
          </p:cNvPr>
          <p:cNvCxnSpPr/>
          <p:nvPr/>
        </p:nvCxnSpPr>
        <p:spPr>
          <a:xfrm>
            <a:off x="9589372" y="8299776"/>
            <a:ext cx="7232266" cy="0"/>
          </a:xfrm>
          <a:prstGeom prst="straightConnector1">
            <a:avLst/>
          </a:prstGeom>
          <a:noFill/>
          <a:ln w="28575" cap="flat" cmpd="sng">
            <a:solidFill>
              <a:srgbClr val="003C64"/>
            </a:solidFill>
            <a:prstDash val="solid"/>
            <a:round/>
            <a:headEnd type="none" w="sm" len="sm"/>
            <a:tailEnd type="none" w="sm" len="sm"/>
          </a:ln>
        </p:spPr>
      </p:cxnSp>
      <p:cxnSp>
        <p:nvCxnSpPr>
          <p:cNvPr id="158" name="Google Shape;158;p18">
            <a:extLst>
              <a:ext uri="{FF2B5EF4-FFF2-40B4-BE49-F238E27FC236}">
                <a16:creationId xmlns:a16="http://schemas.microsoft.com/office/drawing/2014/main" id="{B4FDFAFF-D7FE-76C6-C160-12205E456BA5}"/>
              </a:ext>
            </a:extLst>
          </p:cNvPr>
          <p:cNvCxnSpPr/>
          <p:nvPr/>
        </p:nvCxnSpPr>
        <p:spPr>
          <a:xfrm>
            <a:off x="650544" y="8843595"/>
            <a:ext cx="16986913" cy="0"/>
          </a:xfrm>
          <a:prstGeom prst="straightConnector1">
            <a:avLst/>
          </a:prstGeom>
          <a:noFill/>
          <a:ln w="38100" cap="flat" cmpd="sng">
            <a:solidFill>
              <a:srgbClr val="003C64"/>
            </a:solidFill>
            <a:prstDash val="solid"/>
            <a:round/>
            <a:headEnd type="none" w="sm" len="sm"/>
            <a:tailEnd type="none" w="sm" len="sm"/>
          </a:ln>
        </p:spPr>
      </p:cxnSp>
      <p:sp>
        <p:nvSpPr>
          <p:cNvPr id="2" name="Google Shape;140;p17">
            <a:extLst>
              <a:ext uri="{FF2B5EF4-FFF2-40B4-BE49-F238E27FC236}">
                <a16:creationId xmlns:a16="http://schemas.microsoft.com/office/drawing/2014/main" id="{94A4CD58-1BD7-1D05-1675-DC32E5FF8C3F}"/>
              </a:ext>
            </a:extLst>
          </p:cNvPr>
          <p:cNvSpPr txBox="1"/>
          <p:nvPr/>
        </p:nvSpPr>
        <p:spPr>
          <a:xfrm>
            <a:off x="1103275" y="3339941"/>
            <a:ext cx="589935" cy="542713"/>
          </a:xfrm>
          <a:prstGeom prst="rect">
            <a:avLst/>
          </a:prstGeom>
          <a:noFill/>
          <a:ln>
            <a:noFill/>
          </a:ln>
        </p:spPr>
        <p:txBody>
          <a:bodyPr spcFirstLastPara="1" wrap="square" lIns="0" tIns="0" rIns="0" bIns="0" anchor="t" anchorCtr="0">
            <a:spAutoFit/>
          </a:bodyPr>
          <a:lstStyle/>
          <a:p>
            <a:pPr marL="0" marR="0" lvl="0" indent="0" algn="l" rtl="0">
              <a:lnSpc>
                <a:spcPct val="145024"/>
              </a:lnSpc>
              <a:spcBef>
                <a:spcPts val="0"/>
              </a:spcBef>
              <a:spcAft>
                <a:spcPts val="0"/>
              </a:spcAft>
              <a:buNone/>
            </a:pPr>
            <a:r>
              <a:rPr lang="en-US" sz="2432" dirty="0">
                <a:solidFill>
                  <a:srgbClr val="003C64"/>
                </a:solidFill>
                <a:latin typeface="Poppins"/>
                <a:ea typeface="Poppins"/>
                <a:cs typeface="Poppins"/>
                <a:sym typeface="Poppins"/>
              </a:rPr>
              <a:t>1)</a:t>
            </a:r>
            <a:endParaRPr dirty="0"/>
          </a:p>
        </p:txBody>
      </p:sp>
      <p:sp>
        <p:nvSpPr>
          <p:cNvPr id="4" name="TextBox 3">
            <a:extLst>
              <a:ext uri="{FF2B5EF4-FFF2-40B4-BE49-F238E27FC236}">
                <a16:creationId xmlns:a16="http://schemas.microsoft.com/office/drawing/2014/main" id="{79E5D1B8-CEC2-2765-2830-D66AC1210CCF}"/>
              </a:ext>
            </a:extLst>
          </p:cNvPr>
          <p:cNvSpPr txBox="1"/>
          <p:nvPr/>
        </p:nvSpPr>
        <p:spPr>
          <a:xfrm>
            <a:off x="902505" y="3970241"/>
            <a:ext cx="6592529" cy="4585871"/>
          </a:xfrm>
          <a:prstGeom prst="rect">
            <a:avLst/>
          </a:prstGeom>
          <a:noFill/>
        </p:spPr>
        <p:txBody>
          <a:bodyPr wrap="square">
            <a:spAutoFit/>
          </a:bodyPr>
          <a:lstStyle/>
          <a:p>
            <a:pPr algn="ctr"/>
            <a:r>
              <a:rPr lang="en-IN" sz="2800" dirty="0">
                <a:solidFill>
                  <a:schemeClr val="bg2"/>
                </a:solidFill>
                <a:latin typeface="Times New Roman" panose="02020603050405020304" pitchFamily="18" charset="0"/>
                <a:cs typeface="Times New Roman" panose="02020603050405020304" pitchFamily="18" charset="0"/>
              </a:rPr>
              <a:t>Backend Dependencies</a:t>
            </a:r>
          </a:p>
          <a:p>
            <a:endParaRPr lang="en-IN" sz="2400" dirty="0">
              <a:solidFill>
                <a:schemeClr val="bg2"/>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b="1" dirty="0">
                <a:solidFill>
                  <a:schemeClr val="bg2"/>
                </a:solidFill>
                <a:latin typeface="Times New Roman" panose="02020603050405020304" pitchFamily="18" charset="0"/>
                <a:cs typeface="Times New Roman" panose="02020603050405020304" pitchFamily="18" charset="0"/>
              </a:rPr>
              <a:t>Flask</a:t>
            </a:r>
            <a:r>
              <a:rPr lang="en-IN" sz="2400" dirty="0">
                <a:solidFill>
                  <a:schemeClr val="bg2"/>
                </a:solidFill>
                <a:latin typeface="Times New Roman" panose="02020603050405020304" pitchFamily="18" charset="0"/>
                <a:cs typeface="Times New Roman" panose="02020603050405020304" pitchFamily="18" charset="0"/>
              </a:rPr>
              <a:t>: For building the </a:t>
            </a:r>
            <a:r>
              <a:rPr lang="en-IN" sz="2400" b="1" dirty="0">
                <a:solidFill>
                  <a:schemeClr val="bg2"/>
                </a:solidFill>
                <a:latin typeface="Times New Roman" panose="02020603050405020304" pitchFamily="18" charset="0"/>
                <a:cs typeface="Times New Roman" panose="02020603050405020304" pitchFamily="18" charset="0"/>
              </a:rPr>
              <a:t>backend server </a:t>
            </a:r>
            <a:r>
              <a:rPr lang="en-IN" sz="2400" dirty="0">
                <a:solidFill>
                  <a:schemeClr val="bg2"/>
                </a:solidFill>
                <a:latin typeface="Times New Roman" panose="02020603050405020304" pitchFamily="18" charset="0"/>
                <a:cs typeface="Times New Roman" panose="02020603050405020304" pitchFamily="18" charset="0"/>
              </a:rPr>
              <a:t>and handling </a:t>
            </a:r>
            <a:r>
              <a:rPr lang="en-IN" sz="2400" b="1" dirty="0">
                <a:solidFill>
                  <a:schemeClr val="bg2"/>
                </a:solidFill>
                <a:latin typeface="Times New Roman" panose="02020603050405020304" pitchFamily="18" charset="0"/>
                <a:cs typeface="Times New Roman" panose="02020603050405020304" pitchFamily="18" charset="0"/>
              </a:rPr>
              <a:t>API calls</a:t>
            </a:r>
            <a:r>
              <a:rPr lang="en-IN" sz="2400" dirty="0">
                <a:solidFill>
                  <a:schemeClr val="bg2"/>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IN" sz="2400" b="1" dirty="0">
                <a:solidFill>
                  <a:schemeClr val="bg2"/>
                </a:solidFill>
                <a:latin typeface="Times New Roman" panose="02020603050405020304" pitchFamily="18" charset="0"/>
                <a:cs typeface="Times New Roman" panose="02020603050405020304" pitchFamily="18" charset="0"/>
              </a:rPr>
              <a:t>pandas</a:t>
            </a:r>
            <a:r>
              <a:rPr lang="en-IN" sz="2400" dirty="0">
                <a:solidFill>
                  <a:schemeClr val="bg2"/>
                </a:solidFill>
                <a:latin typeface="Times New Roman" panose="02020603050405020304" pitchFamily="18" charset="0"/>
                <a:cs typeface="Times New Roman" panose="02020603050405020304" pitchFamily="18" charset="0"/>
              </a:rPr>
              <a:t>: For </a:t>
            </a:r>
            <a:r>
              <a:rPr lang="en-IN" sz="2400" b="1" dirty="0">
                <a:solidFill>
                  <a:schemeClr val="bg2"/>
                </a:solidFill>
                <a:latin typeface="Times New Roman" panose="02020603050405020304" pitchFamily="18" charset="0"/>
                <a:cs typeface="Times New Roman" panose="02020603050405020304" pitchFamily="18" charset="0"/>
              </a:rPr>
              <a:t>data manipulation </a:t>
            </a:r>
            <a:r>
              <a:rPr lang="en-IN" sz="2400" dirty="0">
                <a:solidFill>
                  <a:schemeClr val="bg2"/>
                </a:solidFill>
                <a:latin typeface="Times New Roman" panose="02020603050405020304" pitchFamily="18" charset="0"/>
                <a:cs typeface="Times New Roman" panose="02020603050405020304" pitchFamily="18" charset="0"/>
              </a:rPr>
              <a:t>and analysis.    </a:t>
            </a:r>
          </a:p>
          <a:p>
            <a:pPr marL="342900" indent="-342900" algn="just">
              <a:buFont typeface="Wingdings" panose="05000000000000000000" pitchFamily="2" charset="2"/>
              <a:buChar char="Ø"/>
            </a:pPr>
            <a:r>
              <a:rPr lang="en-IN" sz="2400" b="1" dirty="0" err="1">
                <a:solidFill>
                  <a:schemeClr val="bg2"/>
                </a:solidFill>
                <a:latin typeface="Times New Roman" panose="02020603050405020304" pitchFamily="18" charset="0"/>
                <a:cs typeface="Times New Roman" panose="02020603050405020304" pitchFamily="18" charset="0"/>
              </a:rPr>
              <a:t>vaderSentiment</a:t>
            </a:r>
            <a:r>
              <a:rPr lang="en-IN" sz="2400" dirty="0">
                <a:solidFill>
                  <a:schemeClr val="bg2"/>
                </a:solidFill>
                <a:latin typeface="Times New Roman" panose="02020603050405020304" pitchFamily="18" charset="0"/>
                <a:cs typeface="Times New Roman" panose="02020603050405020304" pitchFamily="18" charset="0"/>
              </a:rPr>
              <a:t>: For performing sentiment analysis on fetched content.    </a:t>
            </a:r>
          </a:p>
          <a:p>
            <a:pPr marL="342900" indent="-342900" algn="just">
              <a:buFont typeface="Wingdings" panose="05000000000000000000" pitchFamily="2" charset="2"/>
              <a:buChar char="Ø"/>
            </a:pPr>
            <a:r>
              <a:rPr lang="en-IN" sz="2400" dirty="0">
                <a:solidFill>
                  <a:schemeClr val="bg2"/>
                </a:solidFill>
                <a:latin typeface="Times New Roman" panose="02020603050405020304" pitchFamily="18" charset="0"/>
                <a:cs typeface="Times New Roman" panose="02020603050405020304" pitchFamily="18" charset="0"/>
              </a:rPr>
              <a:t>requests: For making API calls to external data sources (e.g., </a:t>
            </a:r>
            <a:r>
              <a:rPr lang="en-IN" sz="2400" b="1" dirty="0" err="1">
                <a:solidFill>
                  <a:schemeClr val="bg2"/>
                </a:solidFill>
                <a:latin typeface="Times New Roman" panose="02020603050405020304" pitchFamily="18" charset="0"/>
                <a:cs typeface="Times New Roman" panose="02020603050405020304" pitchFamily="18" charset="0"/>
              </a:rPr>
              <a:t>NewsAPI</a:t>
            </a:r>
            <a:r>
              <a:rPr lang="en-IN" sz="2400" dirty="0">
                <a:solidFill>
                  <a:schemeClr val="bg2"/>
                </a:solidFill>
                <a:latin typeface="Times New Roman" panose="02020603050405020304" pitchFamily="18" charset="0"/>
                <a:cs typeface="Times New Roman" panose="02020603050405020304" pitchFamily="18" charset="0"/>
              </a:rPr>
              <a:t>, </a:t>
            </a:r>
            <a:r>
              <a:rPr lang="en-IN" sz="2400" b="1" dirty="0">
                <a:solidFill>
                  <a:schemeClr val="bg2"/>
                </a:solidFill>
                <a:latin typeface="Times New Roman" panose="02020603050405020304" pitchFamily="18" charset="0"/>
                <a:cs typeface="Times New Roman" panose="02020603050405020304" pitchFamily="18" charset="0"/>
              </a:rPr>
              <a:t>Reddit API</a:t>
            </a:r>
            <a:r>
              <a:rPr lang="en-IN" sz="2400" dirty="0">
                <a:solidFill>
                  <a:schemeClr val="bg2"/>
                </a:solidFill>
                <a:latin typeface="Times New Roman" panose="02020603050405020304" pitchFamily="18" charset="0"/>
                <a:cs typeface="Times New Roman" panose="02020603050405020304" pitchFamily="18" charset="0"/>
              </a:rPr>
              <a:t>, </a:t>
            </a:r>
            <a:r>
              <a:rPr lang="en-IN" sz="2400" b="1" dirty="0" err="1">
                <a:solidFill>
                  <a:schemeClr val="bg2"/>
                </a:solidFill>
                <a:latin typeface="Times New Roman" panose="02020603050405020304" pitchFamily="18" charset="0"/>
                <a:cs typeface="Times New Roman" panose="02020603050405020304" pitchFamily="18" charset="0"/>
              </a:rPr>
              <a:t>EventRegistry</a:t>
            </a:r>
            <a:r>
              <a:rPr lang="en-IN" sz="2400" b="1" dirty="0">
                <a:solidFill>
                  <a:schemeClr val="bg2"/>
                </a:solidFill>
                <a:latin typeface="Times New Roman" panose="02020603050405020304" pitchFamily="18" charset="0"/>
                <a:cs typeface="Times New Roman" panose="02020603050405020304" pitchFamily="18" charset="0"/>
              </a:rPr>
              <a:t> API</a:t>
            </a:r>
            <a:r>
              <a:rPr lang="en-IN" sz="2400" dirty="0">
                <a:solidFill>
                  <a:schemeClr val="bg2"/>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IN" sz="2400" dirty="0">
                <a:solidFill>
                  <a:schemeClr val="bg2"/>
                </a:solidFill>
                <a:latin typeface="Times New Roman" panose="02020603050405020304" pitchFamily="18" charset="0"/>
                <a:cs typeface="Times New Roman" panose="02020603050405020304" pitchFamily="18" charset="0"/>
              </a:rPr>
              <a:t>MYSQL : for </a:t>
            </a:r>
            <a:r>
              <a:rPr lang="en-IN" sz="2400" b="1" dirty="0">
                <a:solidFill>
                  <a:schemeClr val="bg2"/>
                </a:solidFill>
                <a:latin typeface="Times New Roman" panose="02020603050405020304" pitchFamily="18" charset="0"/>
                <a:cs typeface="Times New Roman" panose="02020603050405020304" pitchFamily="18" charset="0"/>
              </a:rPr>
              <a:t>Cache</a:t>
            </a:r>
            <a:r>
              <a:rPr lang="en-IN" sz="2400" dirty="0">
                <a:solidFill>
                  <a:schemeClr val="bg2"/>
                </a:solidFill>
                <a:latin typeface="Times New Roman" panose="02020603050405020304" pitchFamily="18" charset="0"/>
                <a:cs typeface="Times New Roman" panose="02020603050405020304" pitchFamily="18" charset="0"/>
              </a:rPr>
              <a:t> and Other Storage purposes</a:t>
            </a:r>
          </a:p>
          <a:p>
            <a:pPr marL="342900" indent="-342900" algn="just">
              <a:buFont typeface="Wingdings" panose="05000000000000000000" pitchFamily="2" charset="2"/>
              <a:buChar char="Ø"/>
            </a:pPr>
            <a:r>
              <a:rPr lang="en-IN" sz="2400" b="1" dirty="0">
                <a:solidFill>
                  <a:schemeClr val="bg2"/>
                </a:solidFill>
                <a:latin typeface="Times New Roman" panose="02020603050405020304" pitchFamily="18" charset="0"/>
                <a:cs typeface="Times New Roman" panose="02020603050405020304" pitchFamily="18" charset="0"/>
              </a:rPr>
              <a:t>Redis Cache </a:t>
            </a:r>
            <a:r>
              <a:rPr lang="en-IN" sz="2400" dirty="0">
                <a:solidFill>
                  <a:schemeClr val="bg2"/>
                </a:solidFill>
                <a:latin typeface="Times New Roman" panose="02020603050405020304" pitchFamily="18" charset="0"/>
                <a:cs typeface="Times New Roman" panose="02020603050405020304" pitchFamily="18" charset="0"/>
              </a:rPr>
              <a:t>: for </a:t>
            </a:r>
            <a:r>
              <a:rPr lang="en-IN" sz="2400" b="1" dirty="0">
                <a:solidFill>
                  <a:schemeClr val="bg2"/>
                </a:solidFill>
                <a:latin typeface="Times New Roman" panose="02020603050405020304" pitchFamily="18" charset="0"/>
                <a:cs typeface="Times New Roman" panose="02020603050405020304" pitchFamily="18" charset="0"/>
              </a:rPr>
              <a:t>Scalability</a:t>
            </a:r>
          </a:p>
        </p:txBody>
      </p:sp>
      <p:sp>
        <p:nvSpPr>
          <p:cNvPr id="3" name="TextBox 2">
            <a:extLst>
              <a:ext uri="{FF2B5EF4-FFF2-40B4-BE49-F238E27FC236}">
                <a16:creationId xmlns:a16="http://schemas.microsoft.com/office/drawing/2014/main" id="{D722DBB1-69F4-2768-2B63-ACC74E3BB2A8}"/>
              </a:ext>
            </a:extLst>
          </p:cNvPr>
          <p:cNvSpPr txBox="1"/>
          <p:nvPr/>
        </p:nvSpPr>
        <p:spPr>
          <a:xfrm>
            <a:off x="8645409" y="1572518"/>
            <a:ext cx="8992047" cy="6247864"/>
          </a:xfrm>
          <a:prstGeom prst="rect">
            <a:avLst/>
          </a:prstGeom>
          <a:noFill/>
        </p:spPr>
        <p:txBody>
          <a:bodyPr wrap="square">
            <a:spAutoFit/>
          </a:bodyPr>
          <a:lstStyle/>
          <a:p>
            <a:pPr algn="ctr"/>
            <a:r>
              <a:rPr lang="en-US" sz="2800" dirty="0">
                <a:solidFill>
                  <a:schemeClr val="bg2"/>
                </a:solidFill>
                <a:latin typeface="Times New Roman" panose="02020603050405020304" pitchFamily="18" charset="0"/>
                <a:cs typeface="Times New Roman" panose="02020603050405020304" pitchFamily="18" charset="0"/>
              </a:rPr>
              <a:t>Frontend Dependencies:    </a:t>
            </a:r>
          </a:p>
          <a:p>
            <a:pPr marL="342900" indent="-342900">
              <a:buFont typeface="Wingdings" panose="05000000000000000000" pitchFamily="2" charset="2"/>
              <a:buChar char="Ø"/>
            </a:pPr>
            <a:r>
              <a:rPr lang="en-US" sz="2400" dirty="0">
                <a:solidFill>
                  <a:schemeClr val="bg2"/>
                </a:solidFill>
                <a:latin typeface="Times New Roman" panose="02020603050405020304" pitchFamily="18" charset="0"/>
                <a:cs typeface="Times New Roman" panose="02020603050405020304" pitchFamily="18" charset="0"/>
              </a:rPr>
              <a:t>HTML: For structuring the web interface.    </a:t>
            </a:r>
          </a:p>
          <a:p>
            <a:pPr marL="342900" indent="-342900">
              <a:buFont typeface="Wingdings" panose="05000000000000000000" pitchFamily="2" charset="2"/>
              <a:buChar char="Ø"/>
            </a:pPr>
            <a:r>
              <a:rPr lang="en-US" sz="2400" dirty="0">
                <a:solidFill>
                  <a:schemeClr val="bg2"/>
                </a:solidFill>
                <a:latin typeface="Times New Roman" panose="02020603050405020304" pitchFamily="18" charset="0"/>
                <a:cs typeface="Times New Roman" panose="02020603050405020304" pitchFamily="18" charset="0"/>
              </a:rPr>
              <a:t>CSS: For styling and enhancing the visual appeal of the dashboard.</a:t>
            </a:r>
          </a:p>
          <a:p>
            <a:pPr marL="342900" indent="-342900">
              <a:buFont typeface="Wingdings" panose="05000000000000000000" pitchFamily="2" charset="2"/>
              <a:buChar char="Ø"/>
            </a:pPr>
            <a:r>
              <a:rPr lang="en-US" sz="2400" dirty="0">
                <a:solidFill>
                  <a:schemeClr val="bg2"/>
                </a:solidFill>
                <a:latin typeface="Times New Roman" panose="02020603050405020304" pitchFamily="18" charset="0"/>
                <a:cs typeface="Times New Roman" panose="02020603050405020304" pitchFamily="18" charset="0"/>
              </a:rPr>
              <a:t>JavaScript: For </a:t>
            </a:r>
            <a:r>
              <a:rPr lang="en-US" sz="2400" b="1" dirty="0">
                <a:solidFill>
                  <a:schemeClr val="bg2"/>
                </a:solidFill>
                <a:latin typeface="Times New Roman" panose="02020603050405020304" pitchFamily="18" charset="0"/>
                <a:cs typeface="Times New Roman" panose="02020603050405020304" pitchFamily="18" charset="0"/>
              </a:rPr>
              <a:t>interactivity</a:t>
            </a:r>
            <a:r>
              <a:rPr lang="en-US" sz="2400" dirty="0">
                <a:solidFill>
                  <a:schemeClr val="bg2"/>
                </a:solidFill>
                <a:latin typeface="Times New Roman" panose="02020603050405020304" pitchFamily="18" charset="0"/>
                <a:cs typeface="Times New Roman" panose="02020603050405020304" pitchFamily="18" charset="0"/>
              </a:rPr>
              <a:t> and </a:t>
            </a:r>
            <a:r>
              <a:rPr lang="en-US" sz="2400" b="1" dirty="0">
                <a:solidFill>
                  <a:schemeClr val="bg2"/>
                </a:solidFill>
                <a:latin typeface="Times New Roman" panose="02020603050405020304" pitchFamily="18" charset="0"/>
                <a:cs typeface="Times New Roman" panose="02020603050405020304" pitchFamily="18" charset="0"/>
              </a:rPr>
              <a:t>dynamic updates </a:t>
            </a:r>
            <a:r>
              <a:rPr lang="en-US" sz="2400" dirty="0">
                <a:solidFill>
                  <a:schemeClr val="bg2"/>
                </a:solidFill>
                <a:latin typeface="Times New Roman" panose="02020603050405020304" pitchFamily="18" charset="0"/>
                <a:cs typeface="Times New Roman" panose="02020603050405020304" pitchFamily="18" charset="0"/>
              </a:rPr>
              <a:t>on the frontend.    </a:t>
            </a:r>
          </a:p>
          <a:p>
            <a:pPr marL="342900" indent="-342900">
              <a:buFont typeface="Wingdings" panose="05000000000000000000" pitchFamily="2" charset="2"/>
              <a:buChar char="Ø"/>
            </a:pPr>
            <a:r>
              <a:rPr lang="en-US" sz="2400" dirty="0">
                <a:solidFill>
                  <a:schemeClr val="bg2"/>
                </a:solidFill>
                <a:latin typeface="Times New Roman" panose="02020603050405020304" pitchFamily="18" charset="0"/>
                <a:cs typeface="Times New Roman" panose="02020603050405020304" pitchFamily="18" charset="0"/>
              </a:rPr>
              <a:t>Chart.js: For creating interactive </a:t>
            </a:r>
            <a:r>
              <a:rPr lang="en-US" sz="2400" b="1" dirty="0">
                <a:solidFill>
                  <a:schemeClr val="bg2"/>
                </a:solidFill>
                <a:latin typeface="Times New Roman" panose="02020603050405020304" pitchFamily="18" charset="0"/>
                <a:cs typeface="Times New Roman" panose="02020603050405020304" pitchFamily="18" charset="0"/>
              </a:rPr>
              <a:t>charts</a:t>
            </a:r>
            <a:r>
              <a:rPr lang="en-US" sz="2400" dirty="0">
                <a:solidFill>
                  <a:schemeClr val="bg2"/>
                </a:solidFill>
                <a:latin typeface="Times New Roman" panose="02020603050405020304" pitchFamily="18" charset="0"/>
                <a:cs typeface="Times New Roman" panose="02020603050405020304" pitchFamily="18" charset="0"/>
              </a:rPr>
              <a:t> and </a:t>
            </a:r>
            <a:r>
              <a:rPr lang="en-US" sz="2400" b="1" dirty="0">
                <a:solidFill>
                  <a:schemeClr val="bg2"/>
                </a:solidFill>
                <a:latin typeface="Times New Roman" panose="02020603050405020304" pitchFamily="18" charset="0"/>
                <a:cs typeface="Times New Roman" panose="02020603050405020304" pitchFamily="18" charset="0"/>
              </a:rPr>
              <a:t>visualizations</a:t>
            </a:r>
            <a:r>
              <a:rPr lang="en-US" sz="2400" dirty="0">
                <a:solidFill>
                  <a:schemeClr val="bg2"/>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400" dirty="0">
                <a:solidFill>
                  <a:schemeClr val="bg2"/>
                </a:solidFill>
                <a:latin typeface="Times New Roman" panose="02020603050405020304" pitchFamily="18" charset="0"/>
                <a:cs typeface="Times New Roman" panose="02020603050405020304" pitchFamily="18" charset="0"/>
              </a:rPr>
              <a:t>Bootstrap: For </a:t>
            </a:r>
            <a:r>
              <a:rPr lang="en-US" sz="2400" b="1" dirty="0">
                <a:solidFill>
                  <a:schemeClr val="bg2"/>
                </a:solidFill>
                <a:latin typeface="Times New Roman" panose="02020603050405020304" pitchFamily="18" charset="0"/>
                <a:cs typeface="Times New Roman" panose="02020603050405020304" pitchFamily="18" charset="0"/>
              </a:rPr>
              <a:t>responsive</a:t>
            </a:r>
            <a:r>
              <a:rPr lang="en-US" sz="2400" dirty="0">
                <a:solidFill>
                  <a:schemeClr val="bg2"/>
                </a:solidFill>
                <a:latin typeface="Times New Roman" panose="02020603050405020304" pitchFamily="18" charset="0"/>
                <a:cs typeface="Times New Roman" panose="02020603050405020304" pitchFamily="18" charset="0"/>
              </a:rPr>
              <a:t> and </a:t>
            </a:r>
            <a:r>
              <a:rPr lang="en-US" sz="2400" b="1" dirty="0">
                <a:solidFill>
                  <a:schemeClr val="bg2"/>
                </a:solidFill>
                <a:latin typeface="Times New Roman" panose="02020603050405020304" pitchFamily="18" charset="0"/>
                <a:cs typeface="Times New Roman" panose="02020603050405020304" pitchFamily="18" charset="0"/>
              </a:rPr>
              <a:t>user-friendly design</a:t>
            </a:r>
            <a:r>
              <a:rPr lang="en-US" sz="2400" dirty="0">
                <a:solidFill>
                  <a:schemeClr val="bg2"/>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endParaRPr lang="en-US" sz="2400" dirty="0">
              <a:solidFill>
                <a:schemeClr val="bg2"/>
              </a:solidFill>
              <a:latin typeface="Times New Roman" panose="02020603050405020304" pitchFamily="18" charset="0"/>
              <a:cs typeface="Times New Roman" panose="02020603050405020304" pitchFamily="18" charset="0"/>
            </a:endParaRPr>
          </a:p>
          <a:p>
            <a:pPr algn="ctr"/>
            <a:r>
              <a:rPr lang="en-US" sz="2800" dirty="0">
                <a:solidFill>
                  <a:schemeClr val="bg2"/>
                </a:solidFill>
                <a:latin typeface="Times New Roman" panose="02020603050405020304" pitchFamily="18" charset="0"/>
                <a:cs typeface="Times New Roman" panose="02020603050405020304" pitchFamily="18" charset="0"/>
              </a:rPr>
              <a:t>Deployment Dependencies:</a:t>
            </a:r>
          </a:p>
          <a:p>
            <a:pPr marL="457200" indent="-457200">
              <a:buFont typeface="Wingdings" panose="05000000000000000000" pitchFamily="2" charset="2"/>
              <a:buChar char="Ø"/>
            </a:pPr>
            <a:r>
              <a:rPr lang="en-US" sz="2400" b="1" dirty="0" err="1">
                <a:solidFill>
                  <a:schemeClr val="bg2"/>
                </a:solidFill>
                <a:latin typeface="Times New Roman" panose="02020603050405020304" pitchFamily="18" charset="0"/>
                <a:cs typeface="Times New Roman" panose="02020603050405020304" pitchFamily="18" charset="0"/>
              </a:rPr>
              <a:t>OnRender</a:t>
            </a:r>
            <a:r>
              <a:rPr lang="en-US" sz="2400" dirty="0">
                <a:solidFill>
                  <a:schemeClr val="bg2"/>
                </a:solidFill>
                <a:latin typeface="Times New Roman" panose="02020603050405020304" pitchFamily="18" charset="0"/>
                <a:cs typeface="Times New Roman" panose="02020603050405020304" pitchFamily="18" charset="0"/>
              </a:rPr>
              <a:t>: For deploying the frontend and backend with </a:t>
            </a:r>
            <a:r>
              <a:rPr lang="en-US" sz="2400" b="1" dirty="0">
                <a:solidFill>
                  <a:schemeClr val="bg2"/>
                </a:solidFill>
                <a:latin typeface="Times New Roman" panose="02020603050405020304" pitchFamily="18" charset="0"/>
                <a:cs typeface="Times New Roman" panose="02020603050405020304" pitchFamily="18" charset="0"/>
              </a:rPr>
              <a:t>seamless integration.</a:t>
            </a:r>
            <a:r>
              <a:rPr lang="en-US" sz="2400" dirty="0">
                <a:solidFill>
                  <a:schemeClr val="bg2"/>
                </a:solidFill>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2400" b="1" dirty="0">
                <a:solidFill>
                  <a:schemeClr val="bg2"/>
                </a:solidFill>
                <a:latin typeface="Times New Roman" panose="02020603050405020304" pitchFamily="18" charset="0"/>
                <a:cs typeface="Times New Roman" panose="02020603050405020304" pitchFamily="18" charset="0"/>
              </a:rPr>
              <a:t>Git &amp; GitHub</a:t>
            </a:r>
            <a:r>
              <a:rPr lang="en-US" sz="2400" dirty="0">
                <a:solidFill>
                  <a:schemeClr val="bg2"/>
                </a:solidFill>
                <a:latin typeface="Times New Roman" panose="02020603050405020304" pitchFamily="18" charset="0"/>
                <a:cs typeface="Times New Roman" panose="02020603050405020304" pitchFamily="18" charset="0"/>
              </a:rPr>
              <a:t>: For </a:t>
            </a:r>
            <a:r>
              <a:rPr lang="en-US" sz="2400" b="1" dirty="0">
                <a:solidFill>
                  <a:schemeClr val="bg2"/>
                </a:solidFill>
                <a:latin typeface="Times New Roman" panose="02020603050405020304" pitchFamily="18" charset="0"/>
                <a:cs typeface="Times New Roman" panose="02020603050405020304" pitchFamily="18" charset="0"/>
              </a:rPr>
              <a:t>version control </a:t>
            </a:r>
            <a:r>
              <a:rPr lang="en-US" sz="2400" dirty="0">
                <a:solidFill>
                  <a:schemeClr val="bg2"/>
                </a:solidFill>
                <a:latin typeface="Times New Roman" panose="02020603050405020304" pitchFamily="18" charset="0"/>
                <a:cs typeface="Times New Roman" panose="02020603050405020304" pitchFamily="18" charset="0"/>
              </a:rPr>
              <a:t>and managing project code.</a:t>
            </a:r>
          </a:p>
          <a:p>
            <a:pPr algn="ctr"/>
            <a:endParaRPr lang="en-US" sz="2800" dirty="0">
              <a:solidFill>
                <a:schemeClr val="bg2"/>
              </a:solidFill>
              <a:latin typeface="Times New Roman" panose="02020603050405020304" pitchFamily="18" charset="0"/>
              <a:cs typeface="Times New Roman" panose="02020603050405020304" pitchFamily="18" charset="0"/>
            </a:endParaRPr>
          </a:p>
          <a:p>
            <a:pPr algn="ctr"/>
            <a:r>
              <a:rPr lang="en-US" sz="2800" dirty="0">
                <a:solidFill>
                  <a:schemeClr val="bg2"/>
                </a:solidFill>
                <a:latin typeface="Times New Roman" panose="02020603050405020304" pitchFamily="18" charset="0"/>
                <a:cs typeface="Times New Roman" panose="02020603050405020304" pitchFamily="18" charset="0"/>
              </a:rPr>
              <a:t>API Dependencies:</a:t>
            </a:r>
          </a:p>
          <a:p>
            <a:pPr marL="342900" indent="-342900">
              <a:buFont typeface="Wingdings" panose="05000000000000000000" pitchFamily="2" charset="2"/>
              <a:buChar char="Ø"/>
            </a:pPr>
            <a:r>
              <a:rPr lang="en-US" sz="2400" b="1" dirty="0">
                <a:solidFill>
                  <a:schemeClr val="bg2"/>
                </a:solidFill>
                <a:latin typeface="Times New Roman" panose="02020603050405020304" pitchFamily="18" charset="0"/>
                <a:cs typeface="Times New Roman" panose="02020603050405020304" pitchFamily="18" charset="0"/>
              </a:rPr>
              <a:t>Reddit</a:t>
            </a:r>
            <a:r>
              <a:rPr lang="en-US" sz="2400" dirty="0">
                <a:solidFill>
                  <a:schemeClr val="bg2"/>
                </a:solidFill>
                <a:latin typeface="Times New Roman" panose="02020603050405020304" pitchFamily="18" charset="0"/>
                <a:cs typeface="Times New Roman" panose="02020603050405020304" pitchFamily="18" charset="0"/>
              </a:rPr>
              <a:t> API: For gathering </a:t>
            </a:r>
            <a:r>
              <a:rPr lang="en-US" sz="2400" b="1" dirty="0">
                <a:solidFill>
                  <a:schemeClr val="bg2"/>
                </a:solidFill>
                <a:latin typeface="Times New Roman" panose="02020603050405020304" pitchFamily="18" charset="0"/>
                <a:cs typeface="Times New Roman" panose="02020603050405020304" pitchFamily="18" charset="0"/>
              </a:rPr>
              <a:t>user-generated content</a:t>
            </a:r>
            <a:r>
              <a:rPr lang="en-US" sz="2400" dirty="0">
                <a:solidFill>
                  <a:schemeClr val="bg2"/>
                </a:solidFill>
                <a:latin typeface="Times New Roman" panose="02020603050405020304" pitchFamily="18" charset="0"/>
                <a:cs typeface="Times New Roman" panose="02020603050405020304" pitchFamily="18" charset="0"/>
              </a:rPr>
              <a:t> and </a:t>
            </a:r>
            <a:r>
              <a:rPr lang="en-US" sz="2400" b="1" dirty="0">
                <a:solidFill>
                  <a:schemeClr val="bg2"/>
                </a:solidFill>
                <a:latin typeface="Times New Roman" panose="02020603050405020304" pitchFamily="18" charset="0"/>
                <a:cs typeface="Times New Roman" panose="02020603050405020304" pitchFamily="18" charset="0"/>
              </a:rPr>
              <a:t>discussions</a:t>
            </a:r>
            <a:r>
              <a:rPr lang="en-US" sz="2400" dirty="0">
                <a:solidFill>
                  <a:schemeClr val="bg2"/>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400" b="1" dirty="0" err="1">
                <a:solidFill>
                  <a:schemeClr val="bg2"/>
                </a:solidFill>
                <a:latin typeface="Times New Roman" panose="02020603050405020304" pitchFamily="18" charset="0"/>
                <a:cs typeface="Times New Roman" panose="02020603050405020304" pitchFamily="18" charset="0"/>
              </a:rPr>
              <a:t>NewsAPI</a:t>
            </a:r>
            <a:r>
              <a:rPr lang="en-US" sz="2400" b="1" dirty="0">
                <a:solidFill>
                  <a:schemeClr val="bg2"/>
                </a:solidFill>
                <a:latin typeface="Times New Roman" panose="02020603050405020304" pitchFamily="18" charset="0"/>
                <a:cs typeface="Times New Roman" panose="02020603050405020304" pitchFamily="18" charset="0"/>
              </a:rPr>
              <a:t> </a:t>
            </a:r>
            <a:r>
              <a:rPr lang="en-US" sz="2400" dirty="0">
                <a:solidFill>
                  <a:schemeClr val="bg2"/>
                </a:solidFill>
                <a:latin typeface="Times New Roman" panose="02020603050405020304" pitchFamily="18" charset="0"/>
                <a:cs typeface="Times New Roman" panose="02020603050405020304" pitchFamily="18" charset="0"/>
              </a:rPr>
              <a:t>&amp;</a:t>
            </a:r>
            <a:r>
              <a:rPr lang="en-US" sz="2400" b="1" dirty="0">
                <a:solidFill>
                  <a:schemeClr val="bg2"/>
                </a:solidFill>
                <a:latin typeface="Times New Roman" panose="02020603050405020304" pitchFamily="18" charset="0"/>
                <a:cs typeface="Times New Roman" panose="02020603050405020304" pitchFamily="18" charset="0"/>
              </a:rPr>
              <a:t> Event Register API</a:t>
            </a:r>
            <a:r>
              <a:rPr lang="en-US" sz="2400" dirty="0">
                <a:solidFill>
                  <a:schemeClr val="bg2"/>
                </a:solidFill>
                <a:latin typeface="Times New Roman" panose="02020603050405020304" pitchFamily="18" charset="0"/>
                <a:cs typeface="Times New Roman" panose="02020603050405020304" pitchFamily="18" charset="0"/>
              </a:rPr>
              <a:t>: For accessing news articles from various sources.</a:t>
            </a:r>
            <a:endParaRPr lang="en-IN" sz="2400" dirty="0">
              <a:solidFill>
                <a:schemeClr val="bg2"/>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3DDAA98-5F5B-BA80-22D7-8A1E11613D89}"/>
              </a:ext>
            </a:extLst>
          </p:cNvPr>
          <p:cNvPicPr>
            <a:picLocks noChangeAspect="1"/>
          </p:cNvPicPr>
          <p:nvPr/>
        </p:nvPicPr>
        <p:blipFill>
          <a:blip r:embed="rId3"/>
          <a:stretch>
            <a:fillRect/>
          </a:stretch>
        </p:blipFill>
        <p:spPr>
          <a:xfrm>
            <a:off x="13347318" y="218113"/>
            <a:ext cx="4718872" cy="908208"/>
          </a:xfrm>
          <a:prstGeom prst="rect">
            <a:avLst/>
          </a:prstGeom>
        </p:spPr>
      </p:pic>
    </p:spTree>
    <p:extLst>
      <p:ext uri="{BB962C8B-B14F-4D97-AF65-F5344CB8AC3E}">
        <p14:creationId xmlns:p14="http://schemas.microsoft.com/office/powerpoint/2010/main" val="2507129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48FB0989-6246-6C4E-DBB2-96715AC907D7}"/>
            </a:ext>
          </a:extLst>
        </p:cNvPr>
        <p:cNvGrpSpPr/>
        <p:nvPr/>
      </p:nvGrpSpPr>
      <p:grpSpPr>
        <a:xfrm>
          <a:off x="0" y="0"/>
          <a:ext cx="0" cy="0"/>
          <a:chOff x="0" y="0"/>
          <a:chExt cx="0" cy="0"/>
        </a:xfrm>
      </p:grpSpPr>
      <p:sp>
        <p:nvSpPr>
          <p:cNvPr id="149" name="Google Shape;149;p18">
            <a:extLst>
              <a:ext uri="{FF2B5EF4-FFF2-40B4-BE49-F238E27FC236}">
                <a16:creationId xmlns:a16="http://schemas.microsoft.com/office/drawing/2014/main" id="{BBC65DFC-1DA3-7BD4-0E97-D446F3F742AE}"/>
              </a:ext>
            </a:extLst>
          </p:cNvPr>
          <p:cNvSpPr txBox="1"/>
          <p:nvPr/>
        </p:nvSpPr>
        <p:spPr>
          <a:xfrm>
            <a:off x="455690" y="1123950"/>
            <a:ext cx="7596929" cy="221599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7200" b="0" i="0" u="none" strike="noStrike" cap="none" dirty="0">
                <a:solidFill>
                  <a:srgbClr val="003C64"/>
                </a:solidFill>
                <a:latin typeface="Poppins"/>
                <a:ea typeface="Poppins"/>
                <a:cs typeface="Poppins"/>
                <a:sym typeface="Poppins"/>
              </a:rPr>
              <a:t>Use Cases Dependencies </a:t>
            </a:r>
            <a:endParaRPr sz="1000" dirty="0"/>
          </a:p>
        </p:txBody>
      </p:sp>
      <p:sp>
        <p:nvSpPr>
          <p:cNvPr id="151" name="Google Shape;151;p18">
            <a:extLst>
              <a:ext uri="{FF2B5EF4-FFF2-40B4-BE49-F238E27FC236}">
                <a16:creationId xmlns:a16="http://schemas.microsoft.com/office/drawing/2014/main" id="{8E60D742-BBB6-BEEB-2926-61BCD7D48103}"/>
              </a:ext>
            </a:extLst>
          </p:cNvPr>
          <p:cNvSpPr txBox="1"/>
          <p:nvPr/>
        </p:nvSpPr>
        <p:spPr>
          <a:xfrm>
            <a:off x="8344793" y="2067646"/>
            <a:ext cx="8925568" cy="624786"/>
          </a:xfrm>
          <a:prstGeom prst="rect">
            <a:avLst/>
          </a:prstGeom>
          <a:noFill/>
          <a:ln>
            <a:noFill/>
          </a:ln>
        </p:spPr>
        <p:txBody>
          <a:bodyPr spcFirstLastPara="1" wrap="square" lIns="0" tIns="0" rIns="0" bIns="0" anchor="t" anchorCtr="0">
            <a:spAutoFit/>
          </a:bodyPr>
          <a:lstStyle/>
          <a:p>
            <a:pPr marL="0" marR="0" lvl="0" indent="0" algn="ctr" rtl="0">
              <a:lnSpc>
                <a:spcPct val="145024"/>
              </a:lnSpc>
              <a:spcBef>
                <a:spcPts val="0"/>
              </a:spcBef>
              <a:spcAft>
                <a:spcPts val="0"/>
              </a:spcAft>
              <a:buNone/>
            </a:pPr>
            <a:r>
              <a:rPr lang="en-US" sz="2800" b="0" i="0" u="none" strike="noStrike" cap="none" dirty="0">
                <a:solidFill>
                  <a:srgbClr val="003C64"/>
                </a:solidFill>
                <a:latin typeface="Poppins"/>
                <a:ea typeface="Poppins"/>
                <a:cs typeface="Poppins"/>
                <a:sym typeface="Poppins"/>
              </a:rPr>
              <a:t>Use Cases(Target Audience)</a:t>
            </a:r>
            <a:endParaRPr sz="2800" dirty="0"/>
          </a:p>
        </p:txBody>
      </p:sp>
      <p:cxnSp>
        <p:nvCxnSpPr>
          <p:cNvPr id="155" name="Google Shape;155;p18">
            <a:extLst>
              <a:ext uri="{FF2B5EF4-FFF2-40B4-BE49-F238E27FC236}">
                <a16:creationId xmlns:a16="http://schemas.microsoft.com/office/drawing/2014/main" id="{FFA80D8F-0A99-B01D-468B-D49C774AD253}"/>
              </a:ext>
            </a:extLst>
          </p:cNvPr>
          <p:cNvCxnSpPr>
            <a:cxnSpLocks/>
          </p:cNvCxnSpPr>
          <p:nvPr/>
        </p:nvCxnSpPr>
        <p:spPr>
          <a:xfrm>
            <a:off x="8217855" y="8358770"/>
            <a:ext cx="8669048" cy="0"/>
          </a:xfrm>
          <a:prstGeom prst="straightConnector1">
            <a:avLst/>
          </a:prstGeom>
          <a:noFill/>
          <a:ln w="28575" cap="flat" cmpd="sng">
            <a:solidFill>
              <a:srgbClr val="003C64"/>
            </a:solidFill>
            <a:prstDash val="solid"/>
            <a:round/>
            <a:headEnd type="none" w="sm" len="sm"/>
            <a:tailEnd type="none" w="sm" len="sm"/>
          </a:ln>
        </p:spPr>
      </p:cxnSp>
      <p:cxnSp>
        <p:nvCxnSpPr>
          <p:cNvPr id="158" name="Google Shape;158;p18">
            <a:extLst>
              <a:ext uri="{FF2B5EF4-FFF2-40B4-BE49-F238E27FC236}">
                <a16:creationId xmlns:a16="http://schemas.microsoft.com/office/drawing/2014/main" id="{CF128ECA-3EAF-3F23-C847-AD828AABD573}"/>
              </a:ext>
            </a:extLst>
          </p:cNvPr>
          <p:cNvCxnSpPr/>
          <p:nvPr/>
        </p:nvCxnSpPr>
        <p:spPr>
          <a:xfrm>
            <a:off x="650544" y="8843595"/>
            <a:ext cx="16986913" cy="0"/>
          </a:xfrm>
          <a:prstGeom prst="straightConnector1">
            <a:avLst/>
          </a:prstGeom>
          <a:noFill/>
          <a:ln w="38100" cap="flat" cmpd="sng">
            <a:solidFill>
              <a:srgbClr val="003C64"/>
            </a:solidFill>
            <a:prstDash val="solid"/>
            <a:round/>
            <a:headEnd type="none" w="sm" len="sm"/>
            <a:tailEnd type="none" w="sm" len="sm"/>
          </a:ln>
        </p:spPr>
      </p:cxnSp>
      <p:sp>
        <p:nvSpPr>
          <p:cNvPr id="2" name="Google Shape;140;p17">
            <a:extLst>
              <a:ext uri="{FF2B5EF4-FFF2-40B4-BE49-F238E27FC236}">
                <a16:creationId xmlns:a16="http://schemas.microsoft.com/office/drawing/2014/main" id="{F937B295-AFE6-BC4E-C0C4-5ADA48CA0960}"/>
              </a:ext>
            </a:extLst>
          </p:cNvPr>
          <p:cNvSpPr txBox="1"/>
          <p:nvPr/>
        </p:nvSpPr>
        <p:spPr>
          <a:xfrm>
            <a:off x="9872680" y="2108683"/>
            <a:ext cx="589935" cy="542713"/>
          </a:xfrm>
          <a:prstGeom prst="rect">
            <a:avLst/>
          </a:prstGeom>
          <a:noFill/>
          <a:ln>
            <a:noFill/>
          </a:ln>
        </p:spPr>
        <p:txBody>
          <a:bodyPr spcFirstLastPara="1" wrap="square" lIns="0" tIns="0" rIns="0" bIns="0" anchor="t" anchorCtr="0">
            <a:spAutoFit/>
          </a:bodyPr>
          <a:lstStyle/>
          <a:p>
            <a:pPr marL="0" marR="0" lvl="0" indent="0" algn="l" rtl="0">
              <a:lnSpc>
                <a:spcPct val="145024"/>
              </a:lnSpc>
              <a:spcBef>
                <a:spcPts val="0"/>
              </a:spcBef>
              <a:spcAft>
                <a:spcPts val="0"/>
              </a:spcAft>
              <a:buNone/>
            </a:pPr>
            <a:r>
              <a:rPr lang="en-US" sz="2432" dirty="0">
                <a:solidFill>
                  <a:srgbClr val="003C64"/>
                </a:solidFill>
                <a:latin typeface="Poppins"/>
                <a:ea typeface="Poppins"/>
                <a:cs typeface="Poppins"/>
                <a:sym typeface="Poppins"/>
              </a:rPr>
              <a:t>2)</a:t>
            </a:r>
            <a:endParaRPr dirty="0"/>
          </a:p>
        </p:txBody>
      </p:sp>
      <p:sp>
        <p:nvSpPr>
          <p:cNvPr id="4" name="TextBox 3">
            <a:extLst>
              <a:ext uri="{FF2B5EF4-FFF2-40B4-BE49-F238E27FC236}">
                <a16:creationId xmlns:a16="http://schemas.microsoft.com/office/drawing/2014/main" id="{8DEA6BAF-09CB-B421-16AF-442CB0FE4A7A}"/>
              </a:ext>
            </a:extLst>
          </p:cNvPr>
          <p:cNvSpPr txBox="1"/>
          <p:nvPr/>
        </p:nvSpPr>
        <p:spPr>
          <a:xfrm>
            <a:off x="8217855" y="2757780"/>
            <a:ext cx="8530577" cy="5262979"/>
          </a:xfrm>
          <a:prstGeom prst="rect">
            <a:avLst/>
          </a:prstGeom>
          <a:noFill/>
        </p:spPr>
        <p:txBody>
          <a:bodyPr wrap="square">
            <a:spAutoFit/>
          </a:bodyPr>
          <a:lstStyle/>
          <a:p>
            <a:pPr marL="342900" indent="-342900" algn="just">
              <a:buFont typeface="Wingdings" panose="05000000000000000000" pitchFamily="2" charset="2"/>
              <a:buChar char="Ø"/>
            </a:pPr>
            <a:r>
              <a:rPr lang="en-US" sz="2400" b="1" dirty="0">
                <a:solidFill>
                  <a:schemeClr val="bg2"/>
                </a:solidFill>
                <a:latin typeface="Times New Roman" panose="02020603050405020304" pitchFamily="18" charset="0"/>
                <a:cs typeface="Times New Roman" panose="02020603050405020304" pitchFamily="18" charset="0"/>
              </a:rPr>
              <a:t>Corporate Decision-Making</a:t>
            </a:r>
            <a:r>
              <a:rPr lang="en-US" sz="2400" dirty="0">
                <a:solidFill>
                  <a:schemeClr val="bg2"/>
                </a:solidFill>
                <a:latin typeface="Times New Roman" panose="02020603050405020304" pitchFamily="18" charset="0"/>
                <a:cs typeface="Times New Roman" panose="02020603050405020304" pitchFamily="18" charset="0"/>
              </a:rPr>
              <a:t>: Identify brand perception trends to </a:t>
            </a:r>
            <a:r>
              <a:rPr lang="en-US" sz="2400" b="1" dirty="0">
                <a:solidFill>
                  <a:schemeClr val="bg2"/>
                </a:solidFill>
                <a:latin typeface="Times New Roman" panose="02020603050405020304" pitchFamily="18" charset="0"/>
                <a:cs typeface="Times New Roman" panose="02020603050405020304" pitchFamily="18" charset="0"/>
              </a:rPr>
              <a:t>optimize marketing strategies </a:t>
            </a:r>
            <a:r>
              <a:rPr lang="en-US" sz="2400" dirty="0">
                <a:solidFill>
                  <a:schemeClr val="bg2"/>
                </a:solidFill>
                <a:latin typeface="Times New Roman" panose="02020603050405020304" pitchFamily="18" charset="0"/>
                <a:cs typeface="Times New Roman" panose="02020603050405020304" pitchFamily="18" charset="0"/>
              </a:rPr>
              <a:t>and </a:t>
            </a:r>
            <a:r>
              <a:rPr lang="en-US" sz="2400" b="1" dirty="0">
                <a:solidFill>
                  <a:schemeClr val="bg2"/>
                </a:solidFill>
                <a:latin typeface="Times New Roman" panose="02020603050405020304" pitchFamily="18" charset="0"/>
                <a:cs typeface="Times New Roman" panose="02020603050405020304" pitchFamily="18" charset="0"/>
              </a:rPr>
              <a:t>customer engagement</a:t>
            </a:r>
            <a:r>
              <a:rPr lang="en-US" sz="2400" dirty="0">
                <a:solidFill>
                  <a:schemeClr val="bg2"/>
                </a:solidFill>
                <a:latin typeface="Times New Roman" panose="02020603050405020304" pitchFamily="18" charset="0"/>
                <a:cs typeface="Times New Roman" panose="02020603050405020304" pitchFamily="18" charset="0"/>
              </a:rPr>
              <a:t>.</a:t>
            </a:r>
          </a:p>
          <a:p>
            <a:pPr algn="just"/>
            <a:endParaRPr lang="en-US" sz="2400" dirty="0">
              <a:solidFill>
                <a:schemeClr val="bg2"/>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dirty="0">
                <a:solidFill>
                  <a:schemeClr val="bg2"/>
                </a:solidFill>
                <a:latin typeface="Times New Roman" panose="02020603050405020304" pitchFamily="18" charset="0"/>
                <a:cs typeface="Times New Roman" panose="02020603050405020304" pitchFamily="18" charset="0"/>
              </a:rPr>
              <a:t>Competitor Analysis</a:t>
            </a:r>
            <a:r>
              <a:rPr lang="en-US" sz="2400" dirty="0">
                <a:solidFill>
                  <a:schemeClr val="bg2"/>
                </a:solidFill>
                <a:latin typeface="Times New Roman" panose="02020603050405020304" pitchFamily="18" charset="0"/>
                <a:cs typeface="Times New Roman" panose="02020603050405020304" pitchFamily="18" charset="0"/>
              </a:rPr>
              <a:t>: Monitor sentiment for competitors to gain insights and a competitive edge in the market.</a:t>
            </a:r>
          </a:p>
          <a:p>
            <a:pPr algn="just"/>
            <a:endParaRPr lang="en-US" sz="2400" dirty="0">
              <a:solidFill>
                <a:schemeClr val="bg2"/>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dirty="0">
                <a:solidFill>
                  <a:schemeClr val="bg2"/>
                </a:solidFill>
                <a:latin typeface="Times New Roman" panose="02020603050405020304" pitchFamily="18" charset="0"/>
                <a:cs typeface="Times New Roman" panose="02020603050405020304" pitchFamily="18" charset="0"/>
              </a:rPr>
              <a:t>Crisis Management</a:t>
            </a:r>
            <a:r>
              <a:rPr lang="en-US" sz="2400" dirty="0">
                <a:solidFill>
                  <a:schemeClr val="bg2"/>
                </a:solidFill>
                <a:latin typeface="Times New Roman" panose="02020603050405020304" pitchFamily="18" charset="0"/>
                <a:cs typeface="Times New Roman" panose="02020603050405020304" pitchFamily="18" charset="0"/>
              </a:rPr>
              <a:t>: </a:t>
            </a:r>
            <a:r>
              <a:rPr lang="en-US" sz="2400" b="1" dirty="0">
                <a:solidFill>
                  <a:schemeClr val="bg2"/>
                </a:solidFill>
                <a:latin typeface="Times New Roman" panose="02020603050405020304" pitchFamily="18" charset="0"/>
                <a:cs typeface="Times New Roman" panose="02020603050405020304" pitchFamily="18" charset="0"/>
              </a:rPr>
              <a:t>Detect spikes </a:t>
            </a:r>
            <a:r>
              <a:rPr lang="en-US" sz="2400" dirty="0">
                <a:solidFill>
                  <a:schemeClr val="bg2"/>
                </a:solidFill>
                <a:latin typeface="Times New Roman" panose="02020603050405020304" pitchFamily="18" charset="0"/>
                <a:cs typeface="Times New Roman" panose="02020603050405020304" pitchFamily="18" charset="0"/>
              </a:rPr>
              <a:t>in negative sentiment early </a:t>
            </a:r>
            <a:r>
              <a:rPr lang="en-US" sz="2400" b="1" dirty="0">
                <a:solidFill>
                  <a:schemeClr val="bg2"/>
                </a:solidFill>
                <a:latin typeface="Times New Roman" panose="02020603050405020304" pitchFamily="18" charset="0"/>
                <a:cs typeface="Times New Roman" panose="02020603050405020304" pitchFamily="18" charset="0"/>
              </a:rPr>
              <a:t>to mitigate PR crises </a:t>
            </a:r>
            <a:r>
              <a:rPr lang="en-US" sz="2400" dirty="0">
                <a:solidFill>
                  <a:schemeClr val="bg2"/>
                </a:solidFill>
                <a:latin typeface="Times New Roman" panose="02020603050405020304" pitchFamily="18" charset="0"/>
                <a:cs typeface="Times New Roman" panose="02020603050405020304" pitchFamily="18" charset="0"/>
              </a:rPr>
              <a:t>effectively.</a:t>
            </a:r>
          </a:p>
          <a:p>
            <a:pPr marL="342900" indent="-342900" algn="just">
              <a:buFont typeface="Wingdings" panose="05000000000000000000" pitchFamily="2" charset="2"/>
              <a:buChar char="Ø"/>
            </a:pPr>
            <a:endParaRPr lang="en-US" sz="2400" dirty="0">
              <a:solidFill>
                <a:schemeClr val="bg2"/>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dirty="0">
                <a:solidFill>
                  <a:schemeClr val="bg2"/>
                </a:solidFill>
                <a:latin typeface="Times New Roman" panose="02020603050405020304" pitchFamily="18" charset="0"/>
                <a:cs typeface="Times New Roman" panose="02020603050405020304" pitchFamily="18" charset="0"/>
              </a:rPr>
              <a:t>Product Feedback</a:t>
            </a:r>
            <a:r>
              <a:rPr lang="en-US" sz="2400" dirty="0">
                <a:solidFill>
                  <a:schemeClr val="bg2"/>
                </a:solidFill>
                <a:latin typeface="Times New Roman" panose="02020603050405020304" pitchFamily="18" charset="0"/>
                <a:cs typeface="Times New Roman" panose="02020603050405020304" pitchFamily="18" charset="0"/>
              </a:rPr>
              <a:t>: Analyze customer sentiment on product launches to refine offerings and address concerns.</a:t>
            </a:r>
          </a:p>
          <a:p>
            <a:pPr marL="342900" indent="-342900" algn="just">
              <a:buFont typeface="Wingdings" panose="05000000000000000000" pitchFamily="2" charset="2"/>
              <a:buChar char="Ø"/>
            </a:pPr>
            <a:endParaRPr lang="en-US" sz="2400" dirty="0">
              <a:solidFill>
                <a:schemeClr val="bg2"/>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dirty="0">
                <a:solidFill>
                  <a:schemeClr val="bg2"/>
                </a:solidFill>
                <a:latin typeface="Times New Roman" panose="02020603050405020304" pitchFamily="18" charset="0"/>
                <a:cs typeface="Times New Roman" panose="02020603050405020304" pitchFamily="18" charset="0"/>
              </a:rPr>
              <a:t>Customer Sentiment Tracking</a:t>
            </a:r>
            <a:r>
              <a:rPr lang="en-US" sz="2400" dirty="0">
                <a:solidFill>
                  <a:schemeClr val="bg2"/>
                </a:solidFill>
                <a:latin typeface="Times New Roman" panose="02020603050405020304" pitchFamily="18" charset="0"/>
                <a:cs typeface="Times New Roman" panose="02020603050405020304" pitchFamily="18" charset="0"/>
              </a:rPr>
              <a:t>: Continuously track customer sentiment across platforms to improve loyalty and satisfaction.</a:t>
            </a:r>
            <a:endParaRPr lang="en-IN" sz="2400" dirty="0">
              <a:solidFill>
                <a:schemeClr val="bg2"/>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4B9CF54-5FBD-C8AD-2B2F-8912A51AD86E}"/>
              </a:ext>
            </a:extLst>
          </p:cNvPr>
          <p:cNvPicPr>
            <a:picLocks noChangeAspect="1"/>
          </p:cNvPicPr>
          <p:nvPr/>
        </p:nvPicPr>
        <p:blipFill>
          <a:blip r:embed="rId3"/>
          <a:stretch>
            <a:fillRect/>
          </a:stretch>
        </p:blipFill>
        <p:spPr>
          <a:xfrm>
            <a:off x="13347318" y="218113"/>
            <a:ext cx="4718872" cy="908208"/>
          </a:xfrm>
          <a:prstGeom prst="rect">
            <a:avLst/>
          </a:prstGeom>
        </p:spPr>
      </p:pic>
    </p:spTree>
    <p:extLst>
      <p:ext uri="{BB962C8B-B14F-4D97-AF65-F5344CB8AC3E}">
        <p14:creationId xmlns:p14="http://schemas.microsoft.com/office/powerpoint/2010/main" val="3611373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20"/>
          <p:cNvSpPr txBox="1"/>
          <p:nvPr/>
        </p:nvSpPr>
        <p:spPr>
          <a:xfrm>
            <a:off x="1028700" y="97205"/>
            <a:ext cx="6634373" cy="269239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9999" dirty="0">
                <a:solidFill>
                  <a:srgbClr val="003C64"/>
                </a:solidFill>
                <a:latin typeface="Poppins"/>
                <a:ea typeface="Poppins"/>
                <a:cs typeface="Poppins"/>
                <a:sym typeface="Poppins"/>
              </a:rPr>
              <a:t>Feasibility &amp; Visibility </a:t>
            </a:r>
            <a:endParaRPr dirty="0"/>
          </a:p>
        </p:txBody>
      </p:sp>
      <p:grpSp>
        <p:nvGrpSpPr>
          <p:cNvPr id="176" name="Google Shape;176;p20"/>
          <p:cNvGrpSpPr/>
          <p:nvPr/>
        </p:nvGrpSpPr>
        <p:grpSpPr>
          <a:xfrm>
            <a:off x="9868898" y="1960898"/>
            <a:ext cx="7390402" cy="624786"/>
            <a:chOff x="50800" y="-85725"/>
            <a:chExt cx="9853868" cy="833048"/>
          </a:xfrm>
        </p:grpSpPr>
        <p:sp>
          <p:nvSpPr>
            <p:cNvPr id="178" name="Google Shape;178;p20"/>
            <p:cNvSpPr txBox="1"/>
            <p:nvPr/>
          </p:nvSpPr>
          <p:spPr>
            <a:xfrm>
              <a:off x="2015392" y="-85725"/>
              <a:ext cx="7889276" cy="833048"/>
            </a:xfrm>
            <a:prstGeom prst="rect">
              <a:avLst/>
            </a:prstGeom>
            <a:noFill/>
            <a:ln>
              <a:noFill/>
            </a:ln>
          </p:spPr>
          <p:txBody>
            <a:bodyPr spcFirstLastPara="1" wrap="square" lIns="0" tIns="0" rIns="0" bIns="0" anchor="t" anchorCtr="0">
              <a:spAutoFit/>
            </a:bodyPr>
            <a:lstStyle/>
            <a:p>
              <a:pPr marL="0" marR="0" lvl="0" indent="0" algn="l" rtl="0">
                <a:lnSpc>
                  <a:spcPct val="145024"/>
                </a:lnSpc>
                <a:spcBef>
                  <a:spcPts val="0"/>
                </a:spcBef>
                <a:spcAft>
                  <a:spcPts val="0"/>
                </a:spcAft>
                <a:buNone/>
              </a:pPr>
              <a:endParaRPr sz="2800" u="sng" dirty="0"/>
            </a:p>
          </p:txBody>
        </p:sp>
        <p:sp>
          <p:nvSpPr>
            <p:cNvPr id="180" name="Google Shape;180;p20"/>
            <p:cNvSpPr txBox="1"/>
            <p:nvPr/>
          </p:nvSpPr>
          <p:spPr>
            <a:xfrm>
              <a:off x="50800" y="-85725"/>
              <a:ext cx="975471" cy="833048"/>
            </a:xfrm>
            <a:prstGeom prst="rect">
              <a:avLst/>
            </a:prstGeom>
            <a:noFill/>
            <a:ln>
              <a:noFill/>
            </a:ln>
          </p:spPr>
          <p:txBody>
            <a:bodyPr spcFirstLastPara="1" wrap="square" lIns="0" tIns="0" rIns="0" bIns="0" anchor="t" anchorCtr="0">
              <a:spAutoFit/>
            </a:bodyPr>
            <a:lstStyle/>
            <a:p>
              <a:pPr marL="0" marR="0" lvl="0" indent="0" algn="l" rtl="0">
                <a:lnSpc>
                  <a:spcPct val="145024"/>
                </a:lnSpc>
                <a:spcBef>
                  <a:spcPts val="0"/>
                </a:spcBef>
                <a:spcAft>
                  <a:spcPts val="0"/>
                </a:spcAft>
                <a:buNone/>
              </a:pPr>
              <a:endParaRPr sz="2800" dirty="0"/>
            </a:p>
          </p:txBody>
        </p:sp>
      </p:grpSp>
      <p:cxnSp>
        <p:nvCxnSpPr>
          <p:cNvPr id="182" name="Google Shape;182;p20"/>
          <p:cNvCxnSpPr/>
          <p:nvPr/>
        </p:nvCxnSpPr>
        <p:spPr>
          <a:xfrm>
            <a:off x="650544" y="8843595"/>
            <a:ext cx="16986913" cy="0"/>
          </a:xfrm>
          <a:prstGeom prst="straightConnector1">
            <a:avLst/>
          </a:prstGeom>
          <a:noFill/>
          <a:ln w="38100" cap="flat" cmpd="sng">
            <a:solidFill>
              <a:srgbClr val="003C64"/>
            </a:solidFill>
            <a:prstDash val="solid"/>
            <a:round/>
            <a:headEnd type="none" w="sm" len="sm"/>
            <a:tailEnd type="none" w="sm" len="sm"/>
          </a:ln>
        </p:spPr>
      </p:cxnSp>
      <p:cxnSp>
        <p:nvCxnSpPr>
          <p:cNvPr id="4" name="Google Shape;177;p20"/>
          <p:cNvCxnSpPr/>
          <p:nvPr/>
        </p:nvCxnSpPr>
        <p:spPr>
          <a:xfrm>
            <a:off x="10405191" y="8407983"/>
            <a:ext cx="7232266" cy="0"/>
          </a:xfrm>
          <a:prstGeom prst="straightConnector1">
            <a:avLst/>
          </a:prstGeom>
          <a:noFill/>
          <a:ln w="38100" cap="flat" cmpd="sng">
            <a:solidFill>
              <a:srgbClr val="003C64"/>
            </a:solidFill>
            <a:prstDash val="solid"/>
            <a:round/>
            <a:headEnd type="none" w="sm" len="sm"/>
            <a:tailEnd type="none" w="sm" len="sm"/>
          </a:ln>
        </p:spPr>
      </p:cxnSp>
      <p:sp>
        <p:nvSpPr>
          <p:cNvPr id="6" name="TextBox 5">
            <a:extLst>
              <a:ext uri="{FF2B5EF4-FFF2-40B4-BE49-F238E27FC236}">
                <a16:creationId xmlns:a16="http://schemas.microsoft.com/office/drawing/2014/main" id="{DCE2F600-8051-4E07-4253-DC8826A8F269}"/>
              </a:ext>
            </a:extLst>
          </p:cNvPr>
          <p:cNvSpPr txBox="1"/>
          <p:nvPr/>
        </p:nvSpPr>
        <p:spPr>
          <a:xfrm>
            <a:off x="257570" y="3087498"/>
            <a:ext cx="9422193" cy="5262979"/>
          </a:xfrm>
          <a:prstGeom prst="rect">
            <a:avLst/>
          </a:prstGeom>
          <a:noFill/>
        </p:spPr>
        <p:txBody>
          <a:bodyPr wrap="square">
            <a:spAutoFit/>
          </a:bodyPr>
          <a:lstStyle/>
          <a:p>
            <a:pPr algn="ctr"/>
            <a:r>
              <a:rPr lang="en-US" sz="2400" dirty="0">
                <a:solidFill>
                  <a:srgbClr val="003C64"/>
                </a:solidFill>
                <a:latin typeface="Poppins"/>
                <a:ea typeface="Poppins"/>
                <a:cs typeface="Poppins"/>
                <a:sym typeface="Poppins"/>
              </a:rPr>
              <a:t>1)</a:t>
            </a:r>
            <a:r>
              <a:rPr lang="en-US" sz="2400" dirty="0">
                <a:ea typeface="Poppins"/>
              </a:rPr>
              <a:t> </a:t>
            </a:r>
            <a:r>
              <a:rPr lang="en-US" sz="2400" u="sng" dirty="0">
                <a:solidFill>
                  <a:srgbClr val="003C64"/>
                </a:solidFill>
                <a:latin typeface="Poppins"/>
                <a:ea typeface="Poppins"/>
                <a:cs typeface="Poppins"/>
                <a:sym typeface="Poppins"/>
              </a:rPr>
              <a:t>Challenges faced </a:t>
            </a:r>
            <a:endParaRPr lang="en-US" sz="2400" u="sng" dirty="0"/>
          </a:p>
          <a:p>
            <a:pPr marL="342900" indent="-342900" algn="just">
              <a:buFont typeface="Wingdings" panose="05000000000000000000" pitchFamily="2" charset="2"/>
              <a:buChar char="Ø"/>
            </a:pPr>
            <a:endParaRPr lang="en-IN" sz="2400" dirty="0">
              <a:solidFill>
                <a:schemeClr val="bg2"/>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b="1" dirty="0">
                <a:solidFill>
                  <a:schemeClr val="bg2"/>
                </a:solidFill>
                <a:latin typeface="Times New Roman" panose="02020603050405020304" pitchFamily="18" charset="0"/>
                <a:cs typeface="Times New Roman" panose="02020603050405020304" pitchFamily="18" charset="0"/>
              </a:rPr>
              <a:t>Data Quality and Consistency</a:t>
            </a:r>
            <a:r>
              <a:rPr lang="en-IN" sz="2400" dirty="0">
                <a:solidFill>
                  <a:schemeClr val="bg2"/>
                </a:solidFill>
                <a:latin typeface="Times New Roman" panose="02020603050405020304" pitchFamily="18" charset="0"/>
                <a:cs typeface="Times New Roman" panose="02020603050405020304" pitchFamily="18" charset="0"/>
              </a:rPr>
              <a:t>: Ensuring that data fetched from various APIs (e.g., News, Reddit) is </a:t>
            </a:r>
            <a:r>
              <a:rPr lang="en-IN" sz="2400" b="1" dirty="0">
                <a:solidFill>
                  <a:schemeClr val="bg2"/>
                </a:solidFill>
                <a:latin typeface="Times New Roman" panose="02020603050405020304" pitchFamily="18" charset="0"/>
                <a:cs typeface="Times New Roman" panose="02020603050405020304" pitchFamily="18" charset="0"/>
              </a:rPr>
              <a:t>accurate</a:t>
            </a:r>
            <a:r>
              <a:rPr lang="en-IN" sz="2400" dirty="0">
                <a:solidFill>
                  <a:schemeClr val="bg2"/>
                </a:solidFill>
                <a:latin typeface="Times New Roman" panose="02020603050405020304" pitchFamily="18" charset="0"/>
                <a:cs typeface="Times New Roman" panose="02020603050405020304" pitchFamily="18" charset="0"/>
              </a:rPr>
              <a:t>, </a:t>
            </a:r>
            <a:r>
              <a:rPr lang="en-IN" sz="2400" b="1" dirty="0">
                <a:solidFill>
                  <a:schemeClr val="bg2"/>
                </a:solidFill>
                <a:latin typeface="Times New Roman" panose="02020603050405020304" pitchFamily="18" charset="0"/>
                <a:cs typeface="Times New Roman" panose="02020603050405020304" pitchFamily="18" charset="0"/>
              </a:rPr>
              <a:t>consistent</a:t>
            </a:r>
            <a:r>
              <a:rPr lang="en-IN" sz="2400" dirty="0">
                <a:solidFill>
                  <a:schemeClr val="bg2"/>
                </a:solidFill>
                <a:latin typeface="Times New Roman" panose="02020603050405020304" pitchFamily="18" charset="0"/>
                <a:cs typeface="Times New Roman" panose="02020603050405020304" pitchFamily="18" charset="0"/>
              </a:rPr>
              <a:t>, and </a:t>
            </a:r>
            <a:r>
              <a:rPr lang="en-IN" sz="2400" b="1" dirty="0">
                <a:solidFill>
                  <a:schemeClr val="bg2"/>
                </a:solidFill>
                <a:latin typeface="Times New Roman" panose="02020603050405020304" pitchFamily="18" charset="0"/>
                <a:cs typeface="Times New Roman" panose="02020603050405020304" pitchFamily="18" charset="0"/>
              </a:rPr>
              <a:t>relevant</a:t>
            </a:r>
            <a:r>
              <a:rPr lang="en-IN" sz="2400" dirty="0">
                <a:solidFill>
                  <a:schemeClr val="bg2"/>
                </a:solidFill>
                <a:latin typeface="Times New Roman" panose="02020603050405020304" pitchFamily="18" charset="0"/>
                <a:cs typeface="Times New Roman" panose="02020603050405020304" pitchFamily="18" charset="0"/>
              </a:rPr>
              <a:t> for sentiment analysis.</a:t>
            </a:r>
          </a:p>
          <a:p>
            <a:pPr marL="342900" indent="-342900" algn="just">
              <a:buFont typeface="Wingdings" panose="05000000000000000000" pitchFamily="2" charset="2"/>
              <a:buChar char="Ø"/>
            </a:pPr>
            <a:r>
              <a:rPr lang="en-IN" sz="2400" b="1" dirty="0">
                <a:solidFill>
                  <a:schemeClr val="bg2"/>
                </a:solidFill>
                <a:latin typeface="Times New Roman" panose="02020603050405020304" pitchFamily="18" charset="0"/>
                <a:cs typeface="Times New Roman" panose="02020603050405020304" pitchFamily="18" charset="0"/>
              </a:rPr>
              <a:t>Real-Time Data Processing</a:t>
            </a:r>
            <a:r>
              <a:rPr lang="en-IN" sz="2400" dirty="0">
                <a:solidFill>
                  <a:schemeClr val="bg2"/>
                </a:solidFill>
                <a:latin typeface="Times New Roman" panose="02020603050405020304" pitchFamily="18" charset="0"/>
                <a:cs typeface="Times New Roman" panose="02020603050405020304" pitchFamily="18" charset="0"/>
              </a:rPr>
              <a:t>: Handling the processing of large volumes of real-time data efficiently without causing delays in the analysis or user experience.</a:t>
            </a:r>
          </a:p>
          <a:p>
            <a:pPr marL="342900" indent="-342900" algn="just">
              <a:buFont typeface="Wingdings" panose="05000000000000000000" pitchFamily="2" charset="2"/>
              <a:buChar char="Ø"/>
            </a:pPr>
            <a:r>
              <a:rPr lang="en-IN" sz="2400" b="1" dirty="0">
                <a:solidFill>
                  <a:schemeClr val="bg2"/>
                </a:solidFill>
                <a:latin typeface="Times New Roman" panose="02020603050405020304" pitchFamily="18" charset="0"/>
                <a:cs typeface="Times New Roman" panose="02020603050405020304" pitchFamily="18" charset="0"/>
              </a:rPr>
              <a:t>Sentiment Accuracy</a:t>
            </a:r>
            <a:r>
              <a:rPr lang="en-IN" sz="2400" dirty="0">
                <a:solidFill>
                  <a:schemeClr val="bg2"/>
                </a:solidFill>
                <a:latin typeface="Times New Roman" panose="02020603050405020304" pitchFamily="18" charset="0"/>
                <a:cs typeface="Times New Roman" panose="02020603050405020304" pitchFamily="18" charset="0"/>
              </a:rPr>
              <a:t>: Achieving accurate sentiment classification, especially for nuanced or ambiguous text, which can impact the overall brand performance score.</a:t>
            </a:r>
          </a:p>
          <a:p>
            <a:pPr marL="342900" indent="-342900" algn="just">
              <a:buFont typeface="Wingdings" panose="05000000000000000000" pitchFamily="2" charset="2"/>
              <a:buChar char="Ø"/>
            </a:pPr>
            <a:r>
              <a:rPr lang="en-IN" sz="2400" b="1" dirty="0">
                <a:solidFill>
                  <a:schemeClr val="bg2"/>
                </a:solidFill>
                <a:latin typeface="Times New Roman" panose="02020603050405020304" pitchFamily="18" charset="0"/>
                <a:cs typeface="Times New Roman" panose="02020603050405020304" pitchFamily="18" charset="0"/>
              </a:rPr>
              <a:t>API Limitations</a:t>
            </a:r>
            <a:r>
              <a:rPr lang="en-IN" sz="2400" dirty="0">
                <a:solidFill>
                  <a:schemeClr val="bg2"/>
                </a:solidFill>
                <a:latin typeface="Times New Roman" panose="02020603050405020304" pitchFamily="18" charset="0"/>
                <a:cs typeface="Times New Roman" panose="02020603050405020304" pitchFamily="18" charset="0"/>
              </a:rPr>
              <a:t>: Free-tier APIs often have rate limits or restricted access to certain features, which can </a:t>
            </a:r>
            <a:r>
              <a:rPr lang="en-IN" sz="2400" b="1" dirty="0">
                <a:solidFill>
                  <a:schemeClr val="bg2"/>
                </a:solidFill>
                <a:latin typeface="Times New Roman" panose="02020603050405020304" pitchFamily="18" charset="0"/>
                <a:cs typeface="Times New Roman" panose="02020603050405020304" pitchFamily="18" charset="0"/>
              </a:rPr>
              <a:t>hinder large-scale data fetching </a:t>
            </a:r>
            <a:r>
              <a:rPr lang="en-IN" sz="2400" dirty="0">
                <a:solidFill>
                  <a:schemeClr val="bg2"/>
                </a:solidFill>
                <a:latin typeface="Times New Roman" panose="02020603050405020304" pitchFamily="18" charset="0"/>
                <a:cs typeface="Times New Roman" panose="02020603050405020304" pitchFamily="18" charset="0"/>
              </a:rPr>
              <a:t>or real-time monitoring.</a:t>
            </a:r>
          </a:p>
        </p:txBody>
      </p:sp>
      <p:sp>
        <p:nvSpPr>
          <p:cNvPr id="2" name="TextBox 1">
            <a:extLst>
              <a:ext uri="{FF2B5EF4-FFF2-40B4-BE49-F238E27FC236}">
                <a16:creationId xmlns:a16="http://schemas.microsoft.com/office/drawing/2014/main" id="{AB21287F-F65F-03DF-9634-B1DE343D5902}"/>
              </a:ext>
            </a:extLst>
          </p:cNvPr>
          <p:cNvSpPr txBox="1"/>
          <p:nvPr/>
        </p:nvSpPr>
        <p:spPr>
          <a:xfrm>
            <a:off x="10189071" y="1216463"/>
            <a:ext cx="7448386" cy="7109639"/>
          </a:xfrm>
          <a:prstGeom prst="rect">
            <a:avLst/>
          </a:prstGeom>
          <a:noFill/>
        </p:spPr>
        <p:txBody>
          <a:bodyPr wrap="square">
            <a:spAutoFit/>
          </a:bodyPr>
          <a:lstStyle/>
          <a:p>
            <a:pPr algn="ctr"/>
            <a:r>
              <a:rPr lang="en-US" sz="2400" dirty="0">
                <a:solidFill>
                  <a:srgbClr val="003C64"/>
                </a:solidFill>
                <a:latin typeface="Poppins"/>
                <a:ea typeface="Poppins"/>
                <a:cs typeface="Poppins"/>
                <a:sym typeface="Poppins"/>
              </a:rPr>
              <a:t>2)</a:t>
            </a:r>
            <a:r>
              <a:rPr lang="en-US" sz="2400" dirty="0">
                <a:ea typeface="Poppins"/>
              </a:rPr>
              <a:t> </a:t>
            </a:r>
            <a:r>
              <a:rPr lang="en-US" sz="2400" u="sng" dirty="0">
                <a:solidFill>
                  <a:srgbClr val="003C64"/>
                </a:solidFill>
                <a:latin typeface="Poppins"/>
                <a:ea typeface="Poppins"/>
                <a:cs typeface="Poppins"/>
                <a:sym typeface="Poppins"/>
              </a:rPr>
              <a:t>Future Enhancement</a:t>
            </a:r>
            <a:endParaRPr lang="en-US" sz="2400" u="sng" dirty="0"/>
          </a:p>
          <a:p>
            <a:pPr algn="just"/>
            <a:endParaRPr lang="en-US" sz="2400" dirty="0">
              <a:solidFill>
                <a:schemeClr val="bg2"/>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solidFill>
                  <a:schemeClr val="bg2"/>
                </a:solidFill>
                <a:latin typeface="Times New Roman" panose="02020603050405020304" pitchFamily="18" charset="0"/>
                <a:cs typeface="Times New Roman" panose="02020603050405020304" pitchFamily="18" charset="0"/>
              </a:rPr>
              <a:t>Incorporating Additional Data Sources: </a:t>
            </a:r>
          </a:p>
          <a:p>
            <a:pPr marL="342900" indent="-342900" algn="just">
              <a:buFont typeface="Wingdings" panose="05000000000000000000" pitchFamily="2" charset="2"/>
              <a:buChar char="Ø"/>
            </a:pPr>
            <a:r>
              <a:rPr lang="en-US" sz="2400" b="1" dirty="0">
                <a:solidFill>
                  <a:schemeClr val="bg2"/>
                </a:solidFill>
                <a:latin typeface="Times New Roman" panose="02020603050405020304" pitchFamily="18" charset="0"/>
                <a:cs typeface="Times New Roman" panose="02020603050405020304" pitchFamily="18" charset="0"/>
              </a:rPr>
              <a:t>Integrating more platforms </a:t>
            </a:r>
            <a:r>
              <a:rPr lang="en-US" sz="2400" dirty="0">
                <a:solidFill>
                  <a:schemeClr val="bg2"/>
                </a:solidFill>
                <a:latin typeface="Times New Roman" panose="02020603050405020304" pitchFamily="18" charset="0"/>
                <a:cs typeface="Times New Roman" panose="02020603050405020304" pitchFamily="18" charset="0"/>
              </a:rPr>
              <a:t>like Twitter, Instagram, and YouTube to provide a </a:t>
            </a:r>
            <a:r>
              <a:rPr lang="en-US" sz="2400" b="1" dirty="0">
                <a:solidFill>
                  <a:schemeClr val="bg2"/>
                </a:solidFill>
                <a:latin typeface="Times New Roman" panose="02020603050405020304" pitchFamily="18" charset="0"/>
                <a:cs typeface="Times New Roman" panose="02020603050405020304" pitchFamily="18" charset="0"/>
              </a:rPr>
              <a:t>more comprehensive view </a:t>
            </a:r>
            <a:r>
              <a:rPr lang="en-US" sz="2400" dirty="0">
                <a:solidFill>
                  <a:schemeClr val="bg2"/>
                </a:solidFill>
                <a:latin typeface="Times New Roman" panose="02020603050405020304" pitchFamily="18" charset="0"/>
                <a:cs typeface="Times New Roman" panose="02020603050405020304" pitchFamily="18" charset="0"/>
              </a:rPr>
              <a:t>of brand sentiment across social media.    </a:t>
            </a:r>
          </a:p>
          <a:p>
            <a:pPr marL="342900" indent="-342900" algn="just">
              <a:buFont typeface="Wingdings" panose="05000000000000000000" pitchFamily="2" charset="2"/>
              <a:buChar char="Ø"/>
            </a:pPr>
            <a:r>
              <a:rPr lang="en-US" sz="2400" dirty="0">
                <a:solidFill>
                  <a:schemeClr val="bg2"/>
                </a:solidFill>
                <a:latin typeface="Times New Roman" panose="02020603050405020304" pitchFamily="18" charset="0"/>
                <a:cs typeface="Times New Roman" panose="02020603050405020304" pitchFamily="18" charset="0"/>
              </a:rPr>
              <a:t>Enhanced Sentiment Analysis: Using </a:t>
            </a:r>
            <a:r>
              <a:rPr lang="en-US" sz="2400" b="1" dirty="0">
                <a:solidFill>
                  <a:schemeClr val="bg2"/>
                </a:solidFill>
                <a:latin typeface="Times New Roman" panose="02020603050405020304" pitchFamily="18" charset="0"/>
                <a:cs typeface="Times New Roman" panose="02020603050405020304" pitchFamily="18" charset="0"/>
              </a:rPr>
              <a:t>advanced transformer models</a:t>
            </a:r>
            <a:r>
              <a:rPr lang="en-US" sz="2400" dirty="0">
                <a:solidFill>
                  <a:schemeClr val="bg2"/>
                </a:solidFill>
                <a:latin typeface="Times New Roman" panose="02020603050405020304" pitchFamily="18" charset="0"/>
                <a:cs typeface="Times New Roman" panose="02020603050405020304" pitchFamily="18" charset="0"/>
              </a:rPr>
              <a:t> (e.g., BERT or GPT) to improve sentiment classification, especially for complex and context-sensitive text.    </a:t>
            </a:r>
          </a:p>
          <a:p>
            <a:pPr marL="342900" indent="-342900" algn="just">
              <a:buFont typeface="Wingdings" panose="05000000000000000000" pitchFamily="2" charset="2"/>
              <a:buChar char="Ø"/>
            </a:pPr>
            <a:r>
              <a:rPr lang="en-US" sz="2400" b="1" dirty="0">
                <a:solidFill>
                  <a:schemeClr val="bg2"/>
                </a:solidFill>
                <a:latin typeface="Times New Roman" panose="02020603050405020304" pitchFamily="18" charset="0"/>
                <a:cs typeface="Times New Roman" panose="02020603050405020304" pitchFamily="18" charset="0"/>
              </a:rPr>
              <a:t>Customizable Alerts</a:t>
            </a:r>
            <a:r>
              <a:rPr lang="en-US" sz="2400" dirty="0">
                <a:solidFill>
                  <a:schemeClr val="bg2"/>
                </a:solidFill>
                <a:latin typeface="Times New Roman" panose="02020603050405020304" pitchFamily="18" charset="0"/>
                <a:cs typeface="Times New Roman" panose="02020603050405020304" pitchFamily="18" charset="0"/>
              </a:rPr>
              <a:t>: Implementing notifications or alerts when </a:t>
            </a:r>
            <a:r>
              <a:rPr lang="en-US" sz="2400" b="1" dirty="0">
                <a:solidFill>
                  <a:schemeClr val="bg2"/>
                </a:solidFill>
                <a:latin typeface="Times New Roman" panose="02020603050405020304" pitchFamily="18" charset="0"/>
                <a:cs typeface="Times New Roman" panose="02020603050405020304" pitchFamily="18" charset="0"/>
              </a:rPr>
              <a:t>significant changes in sentiment occur</a:t>
            </a:r>
            <a:r>
              <a:rPr lang="en-US" sz="2400" dirty="0">
                <a:solidFill>
                  <a:schemeClr val="bg2"/>
                </a:solidFill>
                <a:latin typeface="Times New Roman" panose="02020603050405020304" pitchFamily="18" charset="0"/>
                <a:cs typeface="Times New Roman" panose="02020603050405020304" pitchFamily="18" charset="0"/>
              </a:rPr>
              <a:t>, allowing businesses to react in real-time.    </a:t>
            </a:r>
          </a:p>
          <a:p>
            <a:pPr marL="342900" indent="-342900" algn="just">
              <a:buFont typeface="Wingdings" panose="05000000000000000000" pitchFamily="2" charset="2"/>
              <a:buChar char="Ø"/>
            </a:pPr>
            <a:r>
              <a:rPr lang="en-US" sz="2400" dirty="0">
                <a:solidFill>
                  <a:schemeClr val="bg2"/>
                </a:solidFill>
                <a:latin typeface="Times New Roman" panose="02020603050405020304" pitchFamily="18" charset="0"/>
                <a:cs typeface="Times New Roman" panose="02020603050405020304" pitchFamily="18" charset="0"/>
              </a:rPr>
              <a:t>Historical Data Analysis: Storing historical sentiment data to </a:t>
            </a:r>
            <a:r>
              <a:rPr lang="en-US" sz="2400" b="1" dirty="0">
                <a:solidFill>
                  <a:schemeClr val="bg2"/>
                </a:solidFill>
                <a:latin typeface="Times New Roman" panose="02020603050405020304" pitchFamily="18" charset="0"/>
                <a:cs typeface="Times New Roman" panose="02020603050405020304" pitchFamily="18" charset="0"/>
              </a:rPr>
              <a:t>identify long-term trends </a:t>
            </a:r>
            <a:r>
              <a:rPr lang="en-US" sz="2400" dirty="0">
                <a:solidFill>
                  <a:schemeClr val="bg2"/>
                </a:solidFill>
                <a:latin typeface="Times New Roman" panose="02020603050405020304" pitchFamily="18" charset="0"/>
                <a:cs typeface="Times New Roman" panose="02020603050405020304" pitchFamily="18" charset="0"/>
              </a:rPr>
              <a:t>and provide deeper insights into brand performance over time.    </a:t>
            </a:r>
          </a:p>
          <a:p>
            <a:pPr marL="342900" indent="-342900" algn="just">
              <a:buFont typeface="Wingdings" panose="05000000000000000000" pitchFamily="2" charset="2"/>
              <a:buChar char="Ø"/>
            </a:pPr>
            <a:r>
              <a:rPr lang="en-US" sz="2400" dirty="0">
                <a:solidFill>
                  <a:schemeClr val="bg2"/>
                </a:solidFill>
                <a:latin typeface="Times New Roman" panose="02020603050405020304" pitchFamily="18" charset="0"/>
                <a:cs typeface="Times New Roman" panose="02020603050405020304" pitchFamily="18" charset="0"/>
              </a:rPr>
              <a:t>User Personalization: Allowing users to </a:t>
            </a:r>
            <a:r>
              <a:rPr lang="en-US" sz="2400" b="1" dirty="0">
                <a:solidFill>
                  <a:schemeClr val="bg2"/>
                </a:solidFill>
                <a:latin typeface="Times New Roman" panose="02020603050405020304" pitchFamily="18" charset="0"/>
                <a:cs typeface="Times New Roman" panose="02020603050405020304" pitchFamily="18" charset="0"/>
              </a:rPr>
              <a:t>customize their dashboards</a:t>
            </a:r>
            <a:r>
              <a:rPr lang="en-US" sz="2400" dirty="0">
                <a:solidFill>
                  <a:schemeClr val="bg2"/>
                </a:solidFill>
                <a:latin typeface="Times New Roman" panose="02020603050405020304" pitchFamily="18" charset="0"/>
                <a:cs typeface="Times New Roman" panose="02020603050405020304" pitchFamily="18" charset="0"/>
              </a:rPr>
              <a:t> and focus on specific metrics or keywords that are </a:t>
            </a:r>
            <a:r>
              <a:rPr lang="en-US" sz="2400" b="1" dirty="0">
                <a:solidFill>
                  <a:schemeClr val="bg2"/>
                </a:solidFill>
                <a:latin typeface="Times New Roman" panose="02020603050405020304" pitchFamily="18" charset="0"/>
                <a:cs typeface="Times New Roman" panose="02020603050405020304" pitchFamily="18" charset="0"/>
              </a:rPr>
              <a:t>most relevant to their brand </a:t>
            </a:r>
            <a:r>
              <a:rPr lang="en-US" sz="2400" dirty="0">
                <a:solidFill>
                  <a:schemeClr val="bg2"/>
                </a:solidFill>
                <a:latin typeface="Times New Roman" panose="02020603050405020304" pitchFamily="18" charset="0"/>
                <a:cs typeface="Times New Roman" panose="02020603050405020304" pitchFamily="18" charset="0"/>
              </a:rPr>
              <a:t>or industry.</a:t>
            </a:r>
            <a:endParaRPr lang="en-IN" sz="2400" dirty="0">
              <a:solidFill>
                <a:schemeClr val="bg2"/>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54F2CEB-4232-449E-5CAE-C2E5BEEE9CD2}"/>
              </a:ext>
            </a:extLst>
          </p:cNvPr>
          <p:cNvPicPr>
            <a:picLocks noChangeAspect="1"/>
          </p:cNvPicPr>
          <p:nvPr/>
        </p:nvPicPr>
        <p:blipFill>
          <a:blip r:embed="rId3"/>
          <a:stretch>
            <a:fillRect/>
          </a:stretch>
        </p:blipFill>
        <p:spPr>
          <a:xfrm>
            <a:off x="13347318" y="218113"/>
            <a:ext cx="4718872" cy="90820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1259</Words>
  <Application>Microsoft Office PowerPoint</Application>
  <PresentationFormat>Custom</PresentationFormat>
  <Paragraphs>129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Poppins</vt:lpstr>
      <vt:lpstr>Wingdings</vt:lpstr>
      <vt:lpstr>Arial</vt:lpstr>
      <vt:lpstr>Times New Roman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 Manohara Reddy</dc:creator>
  <cp:lastModifiedBy>P Manohara Reddy</cp:lastModifiedBy>
  <cp:revision>8</cp:revision>
  <dcterms:modified xsi:type="dcterms:W3CDTF">2025-04-18T18:58:04Z</dcterms:modified>
</cp:coreProperties>
</file>