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30-Apr-18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30-Apr-18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30-Apr-18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30-Apr-18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30-Apr-18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30-Apr-18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30-Apr-18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30-Apr-18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30-Apr-18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30-Apr-18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30-Apr-18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30-Apr-18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AAE3-CFF9-42E3-A889-FB4D67C5B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tx1"/>
                </a:solidFill>
              </a:rPr>
              <a:t>Predviđanje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kvalitete</a:t>
            </a:r>
            <a:r>
              <a:rPr lang="en-US" sz="4000" dirty="0">
                <a:solidFill>
                  <a:schemeClr val="tx1"/>
                </a:solidFill>
              </a:rPr>
              <a:t> vina </a:t>
            </a:r>
            <a:r>
              <a:rPr lang="en-US" sz="4000" dirty="0" err="1">
                <a:solidFill>
                  <a:schemeClr val="tx1"/>
                </a:solidFill>
              </a:rPr>
              <a:t>na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temelju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kemijskih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svojstava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uočenih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pri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proizvodnji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7377A-9FB2-4EC4-9436-EA163A2C4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r-HR" dirty="0"/>
              <a:t>Nikola Jelić</a:t>
            </a:r>
          </a:p>
          <a:p>
            <a:pPr algn="r"/>
            <a:r>
              <a:rPr lang="hr-HR" dirty="0"/>
              <a:t>Ivan Kapec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7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EE62-8810-4F50-A845-5EB2613D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tx1"/>
                </a:solidFill>
              </a:rPr>
              <a:t>Uvodno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757D5-2151-4490-AD5F-740AF17AD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996" y="1863319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hr-HR" dirty="0">
                <a:solidFill>
                  <a:schemeClr val="tx1"/>
                </a:solidFill>
              </a:rPr>
              <a:t>Da zadrži svoj rast, vinska industrija ulaže u nove tehnologije za proces proizvodnje vina i prodaje.</a:t>
            </a:r>
          </a:p>
          <a:p>
            <a:pPr marL="0" indent="0">
              <a:buNone/>
            </a:pPr>
            <a:endParaRPr lang="hr-H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r-HR" dirty="0">
                <a:solidFill>
                  <a:schemeClr val="tx1"/>
                </a:solidFill>
              </a:rPr>
              <a:t>Certifikatima spriječava ilegalno krivotvorenje vina. </a:t>
            </a:r>
          </a:p>
          <a:p>
            <a:pPr marL="0" indent="0">
              <a:buNone/>
            </a:pPr>
            <a:r>
              <a:rPr lang="hr-HR" dirty="0">
                <a:solidFill>
                  <a:schemeClr val="tx1"/>
                </a:solidFill>
              </a:rPr>
              <a:t>Što je korisno za zaštitu ljudskog zdravlja te osigurava kvalitetu za tržište vina.</a:t>
            </a:r>
          </a:p>
          <a:p>
            <a:pPr marL="0" indent="0">
              <a:buNone/>
            </a:pPr>
            <a:endParaRPr lang="hr-H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r-HR" dirty="0">
                <a:solidFill>
                  <a:schemeClr val="tx1"/>
                </a:solidFill>
              </a:rPr>
              <a:t>Certifikat vina općenito se procjenjuje fizikalno-kemijskim i senzorskim ispitivanjima.</a:t>
            </a:r>
          </a:p>
          <a:p>
            <a:pPr marL="0" indent="0">
              <a:buNone/>
            </a:pPr>
            <a:endParaRPr lang="hr-H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r-HR" dirty="0">
                <a:solidFill>
                  <a:schemeClr val="tx1"/>
                </a:solidFill>
              </a:rPr>
              <a:t>Neka fizikalno-kemijska svojstva su: gustoća, postotak alkohola ili pH vrijednost.</a:t>
            </a:r>
          </a:p>
          <a:p>
            <a:pPr marL="0" indent="0">
              <a:buNone/>
            </a:pPr>
            <a:r>
              <a:rPr lang="hr-HR" dirty="0">
                <a:solidFill>
                  <a:schemeClr val="tx1"/>
                </a:solidFill>
              </a:rPr>
              <a:t>Senzorska se oslanja na stručnjake – ljudskim osjetilima (okus, miris, vid..)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43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6250F-7A3D-402F-8D32-39ACB272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tx1"/>
                </a:solidFill>
              </a:rPr>
              <a:t>Podaci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1C924-6F8C-4964-8E7B-B7345AF76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25664"/>
          </a:xfrm>
        </p:spPr>
        <p:txBody>
          <a:bodyPr>
            <a:normAutofit lnSpcReduction="10000"/>
          </a:bodyPr>
          <a:lstStyle/>
          <a:p>
            <a:r>
              <a:rPr lang="hr-HR" dirty="0">
                <a:solidFill>
                  <a:schemeClr val="tx1"/>
                </a:solidFill>
              </a:rPr>
              <a:t>Dva skupa podataka koja proučavamo odnose se na crvene i bijele vrste portugalskog „</a:t>
            </a:r>
            <a:r>
              <a:rPr lang="hr-HR" i="1" dirty="0">
                <a:solidFill>
                  <a:schemeClr val="tx1"/>
                </a:solidFill>
              </a:rPr>
              <a:t>Vinho Verde</a:t>
            </a:r>
            <a:r>
              <a:rPr lang="hr-HR" dirty="0">
                <a:solidFill>
                  <a:schemeClr val="tx1"/>
                </a:solidFill>
              </a:rPr>
              <a:t>“ vina.</a:t>
            </a:r>
          </a:p>
          <a:p>
            <a:endParaRPr lang="hr-HR" dirty="0">
              <a:solidFill>
                <a:schemeClr val="tx1"/>
              </a:solidFill>
            </a:endParaRPr>
          </a:p>
          <a:p>
            <a:r>
              <a:rPr lang="hr-HR" dirty="0">
                <a:solidFill>
                  <a:schemeClr val="tx1"/>
                </a:solidFill>
              </a:rPr>
              <a:t>Broj primjerka:</a:t>
            </a:r>
          </a:p>
          <a:p>
            <a:pPr lvl="1"/>
            <a:r>
              <a:rPr lang="hr-HR" dirty="0">
                <a:solidFill>
                  <a:schemeClr val="tx1"/>
                </a:solidFill>
              </a:rPr>
              <a:t>crno vino – 1599 </a:t>
            </a:r>
          </a:p>
          <a:p>
            <a:pPr lvl="1"/>
            <a:r>
              <a:rPr lang="hr-HR" dirty="0">
                <a:solidFill>
                  <a:schemeClr val="tx1"/>
                </a:solidFill>
              </a:rPr>
              <a:t>bijelo vino – 4898  </a:t>
            </a:r>
            <a:endParaRPr lang="en-US" dirty="0">
              <a:solidFill>
                <a:schemeClr val="tx1"/>
              </a:solidFill>
            </a:endParaRPr>
          </a:p>
          <a:p>
            <a:endParaRPr lang="hr-HR" dirty="0">
              <a:solidFill>
                <a:schemeClr val="tx1"/>
              </a:solidFill>
            </a:endParaRPr>
          </a:p>
          <a:p>
            <a:r>
              <a:rPr lang="hr-HR" dirty="0">
                <a:solidFill>
                  <a:schemeClr val="tx1"/>
                </a:solidFill>
              </a:rPr>
              <a:t>Ukupno 12 značajki (11 + izlazni atribut): </a:t>
            </a:r>
          </a:p>
          <a:p>
            <a:pPr lvl="1"/>
            <a:endParaRPr lang="hr-HR" dirty="0">
              <a:solidFill>
                <a:schemeClr val="tx1"/>
              </a:solidFill>
            </a:endParaRPr>
          </a:p>
          <a:p>
            <a:pPr lvl="1"/>
            <a:r>
              <a:rPr lang="hr-HR" dirty="0">
                <a:solidFill>
                  <a:schemeClr val="tx1"/>
                </a:solidFill>
              </a:rPr>
              <a:t>fiksirana kiselost (g/dm^3),  hlapljiva kiselost (g/dm^3),     limunska kiselina (g/dm^3),  rezidualni šećer (g/dm^3),  kloridi (g/dm^3),  slobodni sumporni dioksid (mg/dm^3),  ukupni sumporni dioksid (mg/dm^3),  gustoća (g/dm^3),  pH,  sulfati (g/dm^3),  alkohol (%)</a:t>
            </a:r>
          </a:p>
          <a:p>
            <a:pPr lvl="1"/>
            <a:endParaRPr lang="hr-HR" dirty="0">
              <a:solidFill>
                <a:schemeClr val="tx1"/>
              </a:solidFill>
            </a:endParaRPr>
          </a:p>
          <a:p>
            <a:pPr lvl="1"/>
            <a:r>
              <a:rPr lang="hr-HR" dirty="0">
                <a:solidFill>
                  <a:schemeClr val="tx1"/>
                </a:solidFill>
              </a:rPr>
              <a:t>kvaliteta (broj između 0 i 10) – dobivena kao medijan ocjene tri člana žirija.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68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E16C8-3F2F-490F-894A-79098A18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tx1"/>
                </a:solidFill>
              </a:rPr>
              <a:t>Dosadašnja istraživanja i hipoteze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B3373-AA6C-4424-AAD2-D6A16B8B0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6942"/>
            <a:ext cx="10058400" cy="4023360"/>
          </a:xfrm>
        </p:spPr>
        <p:txBody>
          <a:bodyPr/>
          <a:lstStyle/>
          <a:p>
            <a:r>
              <a:rPr lang="hr-HR" dirty="0">
                <a:solidFill>
                  <a:schemeClr val="tx1"/>
                </a:solidFill>
              </a:rPr>
              <a:t>Posebno potrebno istaknuti:</a:t>
            </a:r>
            <a:r>
              <a:rPr lang="en-US" i="1" dirty="0">
                <a:solidFill>
                  <a:schemeClr val="tx1"/>
                </a:solidFill>
              </a:rPr>
              <a:t>“Modeling wine preferences by data mining from physicochemical properties“</a:t>
            </a:r>
            <a:r>
              <a:rPr lang="hr-HR" i="1" dirty="0">
                <a:solidFill>
                  <a:schemeClr val="tx1"/>
                </a:solidFill>
              </a:rPr>
              <a:t>,</a:t>
            </a:r>
            <a:r>
              <a:rPr lang="hr-HR" dirty="0">
                <a:solidFill>
                  <a:schemeClr val="tx1"/>
                </a:solidFill>
              </a:rPr>
              <a:t> Paulo Cortez, Antonio Cerdeira, Fernando Almeida, studeni 2009.</a:t>
            </a:r>
          </a:p>
          <a:p>
            <a:r>
              <a:rPr lang="hr-HR" dirty="0">
                <a:solidFill>
                  <a:schemeClr val="tx1"/>
                </a:solidFill>
              </a:rPr>
              <a:t>Korišteni modeli su:</a:t>
            </a:r>
          </a:p>
          <a:p>
            <a:pPr lvl="1"/>
            <a:r>
              <a:rPr lang="hr-HR" dirty="0">
                <a:solidFill>
                  <a:schemeClr val="tx1"/>
                </a:solidFill>
              </a:rPr>
              <a:t>Linearna regresija – nedostatak je preciznost</a:t>
            </a:r>
          </a:p>
          <a:p>
            <a:pPr lvl="1"/>
            <a:r>
              <a:rPr lang="hr-HR" dirty="0">
                <a:solidFill>
                  <a:schemeClr val="tx1"/>
                </a:solidFill>
              </a:rPr>
              <a:t>Neuralna mreža – nedostatak je preciznost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hr-HR" dirty="0">
                <a:solidFill>
                  <a:schemeClr val="tx1"/>
                </a:solidFill>
              </a:rPr>
              <a:t>SVM – nedostatak je brzina, 20 puta sporije od neuralne mreže.</a:t>
            </a:r>
          </a:p>
          <a:p>
            <a:endParaRPr lang="hr-HR" dirty="0">
              <a:solidFill>
                <a:schemeClr val="tx1"/>
              </a:solidFill>
            </a:endParaRPr>
          </a:p>
          <a:p>
            <a:r>
              <a:rPr lang="hr-HR" dirty="0">
                <a:solidFill>
                  <a:schemeClr val="tx1"/>
                </a:solidFill>
              </a:rPr>
              <a:t>Hipoteze koje ćemo proučavati: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Svi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navedeni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atributi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utječu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kvalitetu</a:t>
            </a:r>
            <a:r>
              <a:rPr lang="en-US" dirty="0">
                <a:solidFill>
                  <a:schemeClr val="tx1"/>
                </a:solidFill>
              </a:rPr>
              <a:t> vina</a:t>
            </a:r>
            <a:endParaRPr lang="hr-HR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Na </a:t>
            </a:r>
            <a:r>
              <a:rPr lang="en-US" dirty="0" err="1">
                <a:solidFill>
                  <a:schemeClr val="tx1"/>
                </a:solidFill>
              </a:rPr>
              <a:t>temelju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ovih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podataka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može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napraviti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dovoljno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dobar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prediktivni</a:t>
            </a:r>
            <a:r>
              <a:rPr lang="en-US" dirty="0">
                <a:solidFill>
                  <a:schemeClr val="tx1"/>
                </a:solidFill>
              </a:rPr>
              <a:t> model (</a:t>
            </a:r>
            <a:r>
              <a:rPr lang="en-US" dirty="0" err="1">
                <a:solidFill>
                  <a:schemeClr val="tx1"/>
                </a:solidFill>
              </a:rPr>
              <a:t>preciznost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veća</a:t>
            </a:r>
            <a:r>
              <a:rPr lang="en-US" dirty="0">
                <a:solidFill>
                  <a:schemeClr val="tx1"/>
                </a:solidFill>
              </a:rPr>
              <a:t> od 75%)</a:t>
            </a:r>
            <a:r>
              <a:rPr lang="hr-H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085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B07E-78A4-4694-8E03-4201C5F2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tx1"/>
                </a:solidFill>
              </a:rPr>
              <a:t>Plan istraživanja i očekivani rezultati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8EB43-5A14-45C6-AE52-DBED49F5C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Pomoću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deskriptivne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statistike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ćemo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analizirati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skup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podataka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temelju</a:t>
            </a:r>
            <a:r>
              <a:rPr lang="en-US" dirty="0">
                <a:solidFill>
                  <a:schemeClr val="tx1"/>
                </a:solidFill>
              </a:rPr>
              <a:t> toga </a:t>
            </a:r>
            <a:r>
              <a:rPr lang="en-US" dirty="0" err="1">
                <a:solidFill>
                  <a:schemeClr val="tx1"/>
                </a:solidFill>
              </a:rPr>
              <a:t>zaključiti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kojom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metodom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modelima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ćemo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koristiti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hr-HR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Predviđamo</a:t>
            </a:r>
            <a:r>
              <a:rPr lang="en-US" dirty="0">
                <a:solidFill>
                  <a:schemeClr val="tx1"/>
                </a:solidFill>
              </a:rPr>
              <a:t> da </a:t>
            </a:r>
            <a:r>
              <a:rPr lang="en-US" dirty="0" err="1">
                <a:solidFill>
                  <a:schemeClr val="tx1"/>
                </a:solidFill>
              </a:rPr>
              <a:t>ćemo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koristiti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odabir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značajki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redukciju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dimenzionalnosit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ulaznih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značajki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 err="1">
                <a:solidFill>
                  <a:schemeClr val="tx1"/>
                </a:solidFill>
              </a:rPr>
              <a:t>Očekujemo</a:t>
            </a:r>
            <a:r>
              <a:rPr lang="en-US" dirty="0">
                <a:solidFill>
                  <a:schemeClr val="tx1"/>
                </a:solidFill>
              </a:rPr>
              <a:t> da </a:t>
            </a:r>
            <a:r>
              <a:rPr lang="en-US" dirty="0" err="1">
                <a:solidFill>
                  <a:schemeClr val="tx1"/>
                </a:solidFill>
              </a:rPr>
              <a:t>će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podaci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prikladni</a:t>
            </a:r>
            <a:r>
              <a:rPr lang="en-US" dirty="0">
                <a:solidFill>
                  <a:schemeClr val="tx1"/>
                </a:solidFill>
              </a:rPr>
              <a:t> za </a:t>
            </a:r>
            <a:r>
              <a:rPr lang="en-US" dirty="0" err="1">
                <a:solidFill>
                  <a:schemeClr val="tx1"/>
                </a:solidFill>
              </a:rPr>
              <a:t>korištenje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neuralnih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mreža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odnosno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linearne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regresije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slučajnih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šuma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odnosno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stabla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odlučivanja</a:t>
            </a:r>
            <a:r>
              <a:rPr lang="en-US" dirty="0">
                <a:solidFill>
                  <a:schemeClr val="tx1"/>
                </a:solidFill>
              </a:rPr>
              <a:t>).</a:t>
            </a:r>
            <a:endParaRPr lang="hr-HR" dirty="0">
              <a:solidFill>
                <a:schemeClr val="tx1"/>
              </a:solidFill>
            </a:endParaRPr>
          </a:p>
          <a:p>
            <a:endParaRPr lang="hr-HR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Tehnike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alete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mislimo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koristiti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Jupyter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jezik</a:t>
            </a:r>
            <a:r>
              <a:rPr lang="en-US" dirty="0">
                <a:solidFill>
                  <a:schemeClr val="tx1"/>
                </a:solidFill>
              </a:rPr>
              <a:t> Python), s </a:t>
            </a:r>
            <a:r>
              <a:rPr lang="en-US" dirty="0" err="1">
                <a:solidFill>
                  <a:schemeClr val="tx1"/>
                </a:solidFill>
              </a:rPr>
              <a:t>paketima</a:t>
            </a:r>
            <a:r>
              <a:rPr lang="en-US" dirty="0">
                <a:solidFill>
                  <a:schemeClr val="tx1"/>
                </a:solidFill>
              </a:rPr>
              <a:t> Pandas, </a:t>
            </a:r>
            <a:r>
              <a:rPr lang="hr-HR" dirty="0">
                <a:solidFill>
                  <a:schemeClr val="tx1"/>
                </a:solidFill>
              </a:rPr>
              <a:t>S</a:t>
            </a:r>
            <a:r>
              <a:rPr lang="en-US" dirty="0" err="1">
                <a:solidFill>
                  <a:schemeClr val="tx1"/>
                </a:solidFill>
              </a:rPr>
              <a:t>cikit</a:t>
            </a:r>
            <a:r>
              <a:rPr lang="en-US" dirty="0">
                <a:solidFill>
                  <a:schemeClr val="tx1"/>
                </a:solidFill>
              </a:rPr>
              <a:t>-learn...</a:t>
            </a:r>
          </a:p>
          <a:p>
            <a:r>
              <a:rPr lang="en-US" dirty="0" err="1">
                <a:solidFill>
                  <a:schemeClr val="tx1"/>
                </a:solidFill>
              </a:rPr>
              <a:t>Mjerilo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ushjeha</a:t>
            </a:r>
            <a:r>
              <a:rPr lang="en-US" dirty="0">
                <a:solidFill>
                  <a:schemeClr val="tx1"/>
                </a:solidFill>
              </a:rPr>
              <a:t> je </a:t>
            </a:r>
            <a:r>
              <a:rPr lang="en-US" dirty="0" err="1">
                <a:solidFill>
                  <a:schemeClr val="tx1"/>
                </a:solidFill>
              </a:rPr>
              <a:t>preciznost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prediktivnog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modela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hr-HR" dirty="0">
              <a:solidFill>
                <a:schemeClr val="tx1"/>
              </a:solidFill>
            </a:endParaRPr>
          </a:p>
          <a:p>
            <a:endParaRPr lang="hr-HR" dirty="0">
              <a:solidFill>
                <a:schemeClr val="tx1"/>
              </a:solidFill>
            </a:endParaRPr>
          </a:p>
          <a:p>
            <a:r>
              <a:rPr lang="hr-HR" dirty="0">
                <a:solidFill>
                  <a:schemeClr val="tx1"/>
                </a:solidFill>
              </a:rPr>
              <a:t>O</a:t>
            </a:r>
            <a:r>
              <a:rPr lang="en-US" dirty="0" err="1">
                <a:solidFill>
                  <a:schemeClr val="tx1"/>
                </a:solidFill>
              </a:rPr>
              <a:t>čekujmo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hr-HR" dirty="0">
                <a:solidFill>
                  <a:schemeClr val="tx1"/>
                </a:solidFill>
              </a:rPr>
              <a:t>imati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dovoljno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dobar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prediktivni</a:t>
            </a:r>
            <a:r>
              <a:rPr lang="en-US" dirty="0">
                <a:solidFill>
                  <a:schemeClr val="tx1"/>
                </a:solidFill>
              </a:rPr>
              <a:t> model</a:t>
            </a:r>
            <a:r>
              <a:rPr lang="hr-HR" dirty="0">
                <a:solidFill>
                  <a:schemeClr val="tx1"/>
                </a:solidFill>
              </a:rPr>
              <a:t> temeljen na sakupljenim podacima.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3454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</TotalTime>
  <Words>421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Predviđanje kvalitete vina na temelju kemijskih svojstava uočenih pri proizvodnji</vt:lpstr>
      <vt:lpstr>Uvodno</vt:lpstr>
      <vt:lpstr>Podaci </vt:lpstr>
      <vt:lpstr>Dosadašnja istraživanja i hipoteze</vt:lpstr>
      <vt:lpstr>Plan istraživanja i očekivani rezultati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Predviđanje kvalitete vina na temelju kemijskih svojstava uočenih pri proizvodnji</dc:title>
  <dc:creator>Nikola</dc:creator>
  <cp:lastModifiedBy>Nikola</cp:lastModifiedBy>
  <cp:revision>10</cp:revision>
  <dcterms:created xsi:type="dcterms:W3CDTF">2018-04-27T15:04:02Z</dcterms:created>
  <dcterms:modified xsi:type="dcterms:W3CDTF">2018-04-30T18:15:00Z</dcterms:modified>
</cp:coreProperties>
</file>