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80" r:id="rId6"/>
    <p:sldId id="262" r:id="rId7"/>
    <p:sldId id="260" r:id="rId8"/>
    <p:sldId id="279" r:id="rId9"/>
    <p:sldId id="265" r:id="rId10"/>
    <p:sldId id="263" r:id="rId11"/>
    <p:sldId id="277" r:id="rId12"/>
    <p:sldId id="266" r:id="rId13"/>
    <p:sldId id="267" r:id="rId14"/>
    <p:sldId id="269" r:id="rId15"/>
    <p:sldId id="268" r:id="rId16"/>
    <p:sldId id="270" r:id="rId17"/>
    <p:sldId id="274" r:id="rId18"/>
    <p:sldId id="275" r:id="rId19"/>
    <p:sldId id="276" r:id="rId20"/>
    <p:sldId id="271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jan Iljazovic" initials="FI" lastIdx="3" clrIdx="0">
    <p:extLst>
      <p:ext uri="{19B8F6BF-5375-455C-9EA6-DF929625EA0E}">
        <p15:presenceInfo xmlns:p15="http://schemas.microsoft.com/office/powerpoint/2012/main" userId="f86876709e1a6e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2T14:29:28.66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18-06-02T16:20:44.889" idx="3">
    <p:pos x="10" y="146"/>
    <p:text>nije samo logo bitan !!!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18-06-02T14:31:20.648" idx="2">
    <p:pos x="4863" y="1926"/>
    <p:text>Lokalizacija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2T14:29:28.66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18-06-02T14:31:20.648" idx="2">
    <p:pos x="4863" y="1926"/>
    <p:text>Lokalizacija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11FC-C2C9-49EC-BDEF-8DE8F63D8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416465"/>
          </a:xfrm>
        </p:spPr>
        <p:txBody>
          <a:bodyPr/>
          <a:lstStyle/>
          <a:p>
            <a:r>
              <a:rPr lang="en-US" dirty="0"/>
              <a:t>Robust ML Challenge</a:t>
            </a:r>
            <a:endParaRPr lang="hr-H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31FB3-4463-41AA-9EAB-56E563E74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610466"/>
            <a:ext cx="8825658" cy="1640264"/>
          </a:xfrm>
        </p:spPr>
        <p:txBody>
          <a:bodyPr>
            <a:normAutofit/>
          </a:bodyPr>
          <a:lstStyle/>
          <a:p>
            <a:r>
              <a:rPr lang="en-US" dirty="0"/>
              <a:t>Ante </a:t>
            </a:r>
            <a:r>
              <a:rPr lang="en-US" dirty="0" err="1"/>
              <a:t>buterin</a:t>
            </a:r>
            <a:endParaRPr lang="en-US" dirty="0"/>
          </a:p>
          <a:p>
            <a:r>
              <a:rPr lang="en-US" dirty="0"/>
              <a:t>Florijan </a:t>
            </a:r>
            <a:r>
              <a:rPr lang="en-US" dirty="0" err="1"/>
              <a:t>Iljazovi</a:t>
            </a:r>
            <a:r>
              <a:rPr lang="hr-HR" dirty="0"/>
              <a:t>ć</a:t>
            </a:r>
            <a:endParaRPr lang="en-US" dirty="0"/>
          </a:p>
          <a:p>
            <a:r>
              <a:rPr lang="en-US" dirty="0"/>
              <a:t>Filip </a:t>
            </a:r>
            <a:r>
              <a:rPr lang="en-US" dirty="0" err="1"/>
              <a:t>skrinjar</a:t>
            </a:r>
            <a:endParaRPr lang="en-US" dirty="0"/>
          </a:p>
          <a:p>
            <a:r>
              <a:rPr lang="en-US" sz="1200" dirty="0" err="1">
                <a:solidFill>
                  <a:schemeClr val="bg1"/>
                </a:solidFill>
              </a:rPr>
              <a:t>Pmf-matematika</a:t>
            </a:r>
            <a:endParaRPr lang="hr-HR" sz="1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AE024-442A-4693-9AFD-EEBB8764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177" y="4619294"/>
            <a:ext cx="1262871" cy="126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8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2D04-E352-47B6-85CC-0C1F11EF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Augmentacija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8DA0B-EC54-4F60-9E9B-048B55508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479" y="3050405"/>
            <a:ext cx="5095016" cy="3606538"/>
          </a:xfrm>
        </p:spPr>
        <p:txBody>
          <a:bodyPr/>
          <a:lstStyle/>
          <a:p>
            <a:r>
              <a:rPr lang="hr-HR" dirty="0"/>
              <a:t>Transformacije podataka</a:t>
            </a:r>
          </a:p>
          <a:p>
            <a:pPr lvl="1"/>
            <a:r>
              <a:rPr lang="hr-HR" dirty="0" err="1"/>
              <a:t>Resize</a:t>
            </a:r>
            <a:r>
              <a:rPr lang="en-US" dirty="0"/>
              <a:t> </a:t>
            </a:r>
            <a:r>
              <a:rPr lang="hr-HR" dirty="0"/>
              <a:t>(</a:t>
            </a:r>
            <a:r>
              <a:rPr lang="en-US" dirty="0"/>
              <a:t>224x224</a:t>
            </a:r>
            <a:r>
              <a:rPr lang="hr-HR" dirty="0"/>
              <a:t>)</a:t>
            </a:r>
          </a:p>
          <a:p>
            <a:pPr lvl="1"/>
            <a:r>
              <a:rPr lang="hr-HR" dirty="0" err="1"/>
              <a:t>Random</a:t>
            </a:r>
            <a:r>
              <a:rPr lang="en-US" dirty="0"/>
              <a:t>R</a:t>
            </a:r>
            <a:r>
              <a:rPr lang="hr-HR" dirty="0" err="1"/>
              <a:t>otation</a:t>
            </a:r>
            <a:endParaRPr lang="hr-HR" dirty="0"/>
          </a:p>
          <a:p>
            <a:pPr lvl="1"/>
            <a:r>
              <a:rPr lang="hr-HR" dirty="0" err="1"/>
              <a:t>Color</a:t>
            </a:r>
            <a:r>
              <a:rPr lang="en-US" dirty="0"/>
              <a:t>J</a:t>
            </a:r>
            <a:r>
              <a:rPr lang="hr-HR" dirty="0" err="1"/>
              <a:t>itter</a:t>
            </a:r>
            <a:endParaRPr lang="hr-HR" dirty="0"/>
          </a:p>
          <a:p>
            <a:pPr lvl="1"/>
            <a:r>
              <a:rPr lang="hr-HR" dirty="0" err="1"/>
              <a:t>Normalize</a:t>
            </a:r>
            <a:endParaRPr lang="hr-HR" dirty="0"/>
          </a:p>
          <a:p>
            <a:pPr lvl="1"/>
            <a:r>
              <a:rPr lang="hr-HR" dirty="0" err="1">
                <a:solidFill>
                  <a:srgbClr val="FF0000"/>
                </a:solidFill>
              </a:rPr>
              <a:t>RandomHorizontalFlip</a:t>
            </a:r>
            <a:endParaRPr lang="hr-HR" dirty="0">
              <a:solidFill>
                <a:srgbClr val="FF0000"/>
              </a:solidFill>
            </a:endParaRPr>
          </a:p>
          <a:p>
            <a:pPr lvl="1"/>
            <a:r>
              <a:rPr lang="hr-HR" dirty="0" err="1">
                <a:solidFill>
                  <a:srgbClr val="FF0000"/>
                </a:solidFill>
              </a:rPr>
              <a:t>RandomVerticalFlip</a:t>
            </a:r>
            <a:endParaRPr lang="hr-HR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20A226-4CB8-4E0A-8109-7DD5D6661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137" y="2748824"/>
            <a:ext cx="2112274" cy="3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7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480C-E23D-494F-9E0F-72FA1BEE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Mjerenja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417133-8811-419A-BB9D-0BB70DFA5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128725"/>
              </p:ext>
            </p:extLst>
          </p:nvPr>
        </p:nvGraphicFramePr>
        <p:xfrm>
          <a:off x="1715293" y="3704747"/>
          <a:ext cx="8761414" cy="1451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707">
                  <a:extLst>
                    <a:ext uri="{9D8B030D-6E8A-4147-A177-3AD203B41FA5}">
                      <a16:colId xmlns:a16="http://schemas.microsoft.com/office/drawing/2014/main" val="2043157222"/>
                    </a:ext>
                  </a:extLst>
                </a:gridCol>
                <a:gridCol w="4380707">
                  <a:extLst>
                    <a:ext uri="{9D8B030D-6E8A-4147-A177-3AD203B41FA5}">
                      <a16:colId xmlns:a16="http://schemas.microsoft.com/office/drawing/2014/main" val="1129507576"/>
                    </a:ext>
                  </a:extLst>
                </a:gridCol>
              </a:tblGrid>
              <a:tr h="479626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60803"/>
                  </a:ext>
                </a:extLst>
              </a:tr>
              <a:tr h="486044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845644"/>
                  </a:ext>
                </a:extLst>
              </a:tr>
              <a:tr h="486044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99736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22D016-B492-4DE4-98EE-89B8E941D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028259"/>
              </p:ext>
            </p:extLst>
          </p:nvPr>
        </p:nvGraphicFramePr>
        <p:xfrm>
          <a:off x="1568989" y="3300984"/>
          <a:ext cx="9501942" cy="2416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314">
                  <a:extLst>
                    <a:ext uri="{9D8B030D-6E8A-4147-A177-3AD203B41FA5}">
                      <a16:colId xmlns:a16="http://schemas.microsoft.com/office/drawing/2014/main" val="2913789918"/>
                    </a:ext>
                  </a:extLst>
                </a:gridCol>
                <a:gridCol w="3167314">
                  <a:extLst>
                    <a:ext uri="{9D8B030D-6E8A-4147-A177-3AD203B41FA5}">
                      <a16:colId xmlns:a16="http://schemas.microsoft.com/office/drawing/2014/main" val="3837997572"/>
                    </a:ext>
                  </a:extLst>
                </a:gridCol>
                <a:gridCol w="3167314">
                  <a:extLst>
                    <a:ext uri="{9D8B030D-6E8A-4147-A177-3AD203B41FA5}">
                      <a16:colId xmlns:a16="http://schemas.microsoft.com/office/drawing/2014/main" val="2763746903"/>
                    </a:ext>
                  </a:extLst>
                </a:gridCol>
              </a:tblGrid>
              <a:tr h="604101">
                <a:tc>
                  <a:txBody>
                    <a:bodyPr/>
                    <a:lstStyle/>
                    <a:p>
                      <a:r>
                        <a:rPr lang="en-US" dirty="0"/>
                        <a:t>NVIDIA GTX 1060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NVIDIA GTX 960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Intel i5-6500 3.2 GHz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344671"/>
                  </a:ext>
                </a:extLst>
              </a:tr>
              <a:tr h="604101">
                <a:tc>
                  <a:txBody>
                    <a:bodyPr/>
                    <a:lstStyle/>
                    <a:p>
                      <a:r>
                        <a:rPr lang="en-US" dirty="0"/>
                        <a:t>7m 23s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25m 13s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2h 30m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262864"/>
                  </a:ext>
                </a:extLst>
              </a:tr>
              <a:tr h="604101">
                <a:tc>
                  <a:txBody>
                    <a:bodyPr/>
                    <a:lstStyle/>
                    <a:p>
                      <a:r>
                        <a:rPr lang="en-US" dirty="0"/>
                        <a:t>99.7%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99.7%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99.5%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527153"/>
                  </a:ext>
                </a:extLst>
              </a:tr>
              <a:tr h="604101">
                <a:tc>
                  <a:txBody>
                    <a:bodyPr/>
                    <a:lstStyle/>
                    <a:p>
                      <a:r>
                        <a:rPr lang="hr-HR" dirty="0"/>
                        <a:t>22.6 slika/s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6.6 slika/s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1.1 slika/s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22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36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D55A-7115-4445-8677-4AFDF0AF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Other</a:t>
            </a:r>
            <a:r>
              <a:rPr lang="hr-HR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9601A-36C6-42A3-B3D1-12B52F24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67" y="3016577"/>
            <a:ext cx="3511248" cy="234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02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D55A-7115-4445-8677-4AFDF0AF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Other</a:t>
            </a:r>
            <a:r>
              <a:rPr lang="hr-HR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9601A-36C6-42A3-B3D1-12B52F24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67" y="3016577"/>
            <a:ext cx="3511248" cy="234083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7C1F6AC-49A4-468F-9AD8-7A1DFA2B4A90}"/>
              </a:ext>
            </a:extLst>
          </p:cNvPr>
          <p:cNvSpPr/>
          <p:nvPr/>
        </p:nvSpPr>
        <p:spPr>
          <a:xfrm>
            <a:off x="4485067" y="3944711"/>
            <a:ext cx="1105085" cy="497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753D7-5C70-404D-95B3-CE179703EC1B}"/>
              </a:ext>
            </a:extLst>
          </p:cNvPr>
          <p:cNvSpPr txBox="1"/>
          <p:nvPr/>
        </p:nvSpPr>
        <p:spPr>
          <a:xfrm>
            <a:off x="5746862" y="3863827"/>
            <a:ext cx="184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/>
              <a:t>GLOBALNI </a:t>
            </a:r>
          </a:p>
          <a:p>
            <a:r>
              <a:rPr lang="hr-HR" b="1" dirty="0"/>
              <a:t>THRESHOLD</a:t>
            </a:r>
          </a:p>
        </p:txBody>
      </p:sp>
    </p:spTree>
    <p:extLst>
      <p:ext uri="{BB962C8B-B14F-4D97-AF65-F5344CB8AC3E}">
        <p14:creationId xmlns:p14="http://schemas.microsoft.com/office/powerpoint/2010/main" val="1933397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D55A-7115-4445-8677-4AFDF0AF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Other</a:t>
            </a:r>
            <a:r>
              <a:rPr lang="hr-HR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9601A-36C6-42A3-B3D1-12B52F24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67" y="3016577"/>
            <a:ext cx="3511248" cy="234083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7C1F6AC-49A4-468F-9AD8-7A1DFA2B4A90}"/>
              </a:ext>
            </a:extLst>
          </p:cNvPr>
          <p:cNvSpPr/>
          <p:nvPr/>
        </p:nvSpPr>
        <p:spPr>
          <a:xfrm>
            <a:off x="4485067" y="3944711"/>
            <a:ext cx="1105085" cy="497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753D7-5C70-404D-95B3-CE179703EC1B}"/>
              </a:ext>
            </a:extLst>
          </p:cNvPr>
          <p:cNvSpPr txBox="1"/>
          <p:nvPr/>
        </p:nvSpPr>
        <p:spPr>
          <a:xfrm>
            <a:off x="5746862" y="3863827"/>
            <a:ext cx="184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/>
              <a:t>GLOBALNI </a:t>
            </a:r>
          </a:p>
          <a:p>
            <a:r>
              <a:rPr lang="hr-HR" b="1" dirty="0"/>
              <a:t>THRESHOLD</a:t>
            </a:r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86E51760-FF9B-4EC2-A180-2DE014BC29A6}"/>
              </a:ext>
            </a:extLst>
          </p:cNvPr>
          <p:cNvSpPr/>
          <p:nvPr/>
        </p:nvSpPr>
        <p:spPr>
          <a:xfrm rot="16200000">
            <a:off x="6124209" y="3399858"/>
            <a:ext cx="476352" cy="246523"/>
          </a:xfrm>
          <a:prstGeom prst="stripedRightArrow">
            <a:avLst>
              <a:gd name="adj1" fmla="val 45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624E47-5053-44A4-9911-7415F809E584}"/>
              </a:ext>
            </a:extLst>
          </p:cNvPr>
          <p:cNvSpPr txBox="1"/>
          <p:nvPr/>
        </p:nvSpPr>
        <p:spPr>
          <a:xfrm>
            <a:off x="5835192" y="2809507"/>
            <a:ext cx="10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0.68208</a:t>
            </a:r>
          </a:p>
        </p:txBody>
      </p:sp>
    </p:spTree>
    <p:extLst>
      <p:ext uri="{BB962C8B-B14F-4D97-AF65-F5344CB8AC3E}">
        <p14:creationId xmlns:p14="http://schemas.microsoft.com/office/powerpoint/2010/main" val="3320287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D55A-7115-4445-8677-4AFDF0AF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Other</a:t>
            </a:r>
            <a:r>
              <a:rPr lang="hr-HR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9601A-36C6-42A3-B3D1-12B52F24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67" y="3016577"/>
            <a:ext cx="3511248" cy="234083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7C1F6AC-49A4-468F-9AD8-7A1DFA2B4A90}"/>
              </a:ext>
            </a:extLst>
          </p:cNvPr>
          <p:cNvSpPr/>
          <p:nvPr/>
        </p:nvSpPr>
        <p:spPr>
          <a:xfrm>
            <a:off x="4485067" y="3944711"/>
            <a:ext cx="1105085" cy="497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753D7-5C70-404D-95B3-CE179703EC1B}"/>
              </a:ext>
            </a:extLst>
          </p:cNvPr>
          <p:cNvSpPr txBox="1"/>
          <p:nvPr/>
        </p:nvSpPr>
        <p:spPr>
          <a:xfrm>
            <a:off x="5746862" y="3863827"/>
            <a:ext cx="184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/>
              <a:t>GLOBALNI </a:t>
            </a:r>
          </a:p>
          <a:p>
            <a:r>
              <a:rPr lang="hr-HR" b="1" dirty="0"/>
              <a:t>THRESHOLD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B735411-E7CB-46B5-BEF9-0AD59993405B}"/>
              </a:ext>
            </a:extLst>
          </p:cNvPr>
          <p:cNvSpPr/>
          <p:nvPr/>
        </p:nvSpPr>
        <p:spPr>
          <a:xfrm>
            <a:off x="7341267" y="3894651"/>
            <a:ext cx="1105085" cy="497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4435C-7D3E-4C4B-BE5D-865F06342FD1}"/>
              </a:ext>
            </a:extLst>
          </p:cNvPr>
          <p:cNvSpPr txBox="1"/>
          <p:nvPr/>
        </p:nvSpPr>
        <p:spPr>
          <a:xfrm>
            <a:off x="8665299" y="3758505"/>
            <a:ext cx="1848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200" b="1" dirty="0"/>
              <a:t>LOKALNI</a:t>
            </a:r>
            <a:r>
              <a:rPr lang="hr-HR" b="1" dirty="0"/>
              <a:t> </a:t>
            </a:r>
          </a:p>
          <a:p>
            <a:r>
              <a:rPr lang="hr-HR" sz="2200" b="1" dirty="0"/>
              <a:t>THRESHOLD</a:t>
            </a:r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2FE2AD9F-D251-482C-B3C5-F9CE1F609AAB}"/>
              </a:ext>
            </a:extLst>
          </p:cNvPr>
          <p:cNvSpPr/>
          <p:nvPr/>
        </p:nvSpPr>
        <p:spPr>
          <a:xfrm rot="16200000">
            <a:off x="6124209" y="3399858"/>
            <a:ext cx="476352" cy="246523"/>
          </a:xfrm>
          <a:prstGeom prst="stripedRightArrow">
            <a:avLst>
              <a:gd name="adj1" fmla="val 45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02ECF1-4624-4794-B953-FFC0750E73EA}"/>
              </a:ext>
            </a:extLst>
          </p:cNvPr>
          <p:cNvSpPr txBox="1"/>
          <p:nvPr/>
        </p:nvSpPr>
        <p:spPr>
          <a:xfrm>
            <a:off x="5835192" y="2809507"/>
            <a:ext cx="10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0.68208</a:t>
            </a:r>
          </a:p>
        </p:txBody>
      </p:sp>
    </p:spTree>
    <p:extLst>
      <p:ext uri="{BB962C8B-B14F-4D97-AF65-F5344CB8AC3E}">
        <p14:creationId xmlns:p14="http://schemas.microsoft.com/office/powerpoint/2010/main" val="1786300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D55A-7115-4445-8677-4AFDF0AF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Other</a:t>
            </a:r>
            <a:r>
              <a:rPr lang="hr-HR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9601A-36C6-42A3-B3D1-12B52F24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67" y="3016577"/>
            <a:ext cx="3511248" cy="234083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7C1F6AC-49A4-468F-9AD8-7A1DFA2B4A90}"/>
              </a:ext>
            </a:extLst>
          </p:cNvPr>
          <p:cNvSpPr/>
          <p:nvPr/>
        </p:nvSpPr>
        <p:spPr>
          <a:xfrm>
            <a:off x="4485067" y="3944711"/>
            <a:ext cx="1105085" cy="497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753D7-5C70-404D-95B3-CE179703EC1B}"/>
              </a:ext>
            </a:extLst>
          </p:cNvPr>
          <p:cNvSpPr txBox="1"/>
          <p:nvPr/>
        </p:nvSpPr>
        <p:spPr>
          <a:xfrm>
            <a:off x="5746862" y="3863827"/>
            <a:ext cx="184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/>
              <a:t>GLOBALNI </a:t>
            </a:r>
          </a:p>
          <a:p>
            <a:r>
              <a:rPr lang="hr-HR" b="1" dirty="0"/>
              <a:t>THRESHOLD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B735411-E7CB-46B5-BEF9-0AD59993405B}"/>
              </a:ext>
            </a:extLst>
          </p:cNvPr>
          <p:cNvSpPr/>
          <p:nvPr/>
        </p:nvSpPr>
        <p:spPr>
          <a:xfrm>
            <a:off x="7341267" y="3894651"/>
            <a:ext cx="1105085" cy="497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4435C-7D3E-4C4B-BE5D-865F06342FD1}"/>
              </a:ext>
            </a:extLst>
          </p:cNvPr>
          <p:cNvSpPr txBox="1"/>
          <p:nvPr/>
        </p:nvSpPr>
        <p:spPr>
          <a:xfrm>
            <a:off x="8665299" y="3758505"/>
            <a:ext cx="1848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200" b="1" dirty="0"/>
              <a:t>LOKALNI</a:t>
            </a:r>
            <a:r>
              <a:rPr lang="hr-HR" b="1" dirty="0"/>
              <a:t> </a:t>
            </a:r>
          </a:p>
          <a:p>
            <a:r>
              <a:rPr lang="hr-HR" sz="2200" b="1" dirty="0"/>
              <a:t>THRESHOLD</a:t>
            </a:r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2FE2AD9F-D251-482C-B3C5-F9CE1F609AAB}"/>
              </a:ext>
            </a:extLst>
          </p:cNvPr>
          <p:cNvSpPr/>
          <p:nvPr/>
        </p:nvSpPr>
        <p:spPr>
          <a:xfrm rot="16200000">
            <a:off x="6124209" y="3399858"/>
            <a:ext cx="476352" cy="246523"/>
          </a:xfrm>
          <a:prstGeom prst="stripedRightArrow">
            <a:avLst>
              <a:gd name="adj1" fmla="val 45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02ECF1-4624-4794-B953-FFC0750E73EA}"/>
              </a:ext>
            </a:extLst>
          </p:cNvPr>
          <p:cNvSpPr txBox="1"/>
          <p:nvPr/>
        </p:nvSpPr>
        <p:spPr>
          <a:xfrm>
            <a:off x="5835192" y="2809507"/>
            <a:ext cx="10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0.68208</a:t>
            </a:r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61D8A1A5-05EE-4FE6-9286-CB29C3E8207C}"/>
              </a:ext>
            </a:extLst>
          </p:cNvPr>
          <p:cNvSpPr/>
          <p:nvPr/>
        </p:nvSpPr>
        <p:spPr>
          <a:xfrm rot="16200000">
            <a:off x="9090572" y="3393516"/>
            <a:ext cx="476352" cy="246523"/>
          </a:xfrm>
          <a:prstGeom prst="stripedRightArrow">
            <a:avLst>
              <a:gd name="adj1" fmla="val 45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53E42F-F8E6-4FB2-967E-0DDCE81EE0F8}"/>
              </a:ext>
            </a:extLst>
          </p:cNvPr>
          <p:cNvSpPr txBox="1"/>
          <p:nvPr/>
        </p:nvSpPr>
        <p:spPr>
          <a:xfrm>
            <a:off x="8801555" y="2803165"/>
            <a:ext cx="10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0.88761</a:t>
            </a:r>
          </a:p>
        </p:txBody>
      </p:sp>
    </p:spTree>
    <p:extLst>
      <p:ext uri="{BB962C8B-B14F-4D97-AF65-F5344CB8AC3E}">
        <p14:creationId xmlns:p14="http://schemas.microsoft.com/office/powerpoint/2010/main" val="798218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C7DA84-4666-486E-BD70-1C6365B3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030" y="724258"/>
            <a:ext cx="3035890" cy="5595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8DD9F2-AE06-4C27-95FD-6D9246841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035" y="752263"/>
            <a:ext cx="3129282" cy="556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30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4BCC12-E893-469B-A2A9-0BDE5DDD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187" y="233680"/>
            <a:ext cx="4111625" cy="639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61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232A-8E23-4316-A8C8-8C938F9C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Neuspjeli</a:t>
            </a:r>
            <a:r>
              <a:rPr lang="en-US" dirty="0"/>
              <a:t> </a:t>
            </a:r>
            <a:r>
              <a:rPr lang="en-US" dirty="0" err="1"/>
              <a:t>poku</a:t>
            </a:r>
            <a:r>
              <a:rPr lang="hr-HR" dirty="0" err="1"/>
              <a:t>šaj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19687-B56E-4D81-97C0-756346D12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794117" cy="394224"/>
          </a:xfrm>
        </p:spPr>
        <p:txBody>
          <a:bodyPr/>
          <a:lstStyle/>
          <a:p>
            <a:r>
              <a:rPr lang="hr-HR" dirty="0" err="1"/>
              <a:t>Spatial</a:t>
            </a:r>
            <a:r>
              <a:rPr lang="hr-HR" dirty="0"/>
              <a:t> </a:t>
            </a:r>
            <a:r>
              <a:rPr lang="hr-HR" dirty="0" err="1"/>
              <a:t>Transformer</a:t>
            </a:r>
            <a:r>
              <a:rPr lang="hr-HR" dirty="0"/>
              <a:t> </a:t>
            </a:r>
            <a:r>
              <a:rPr lang="hr-HR" dirty="0" err="1"/>
              <a:t>Networks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6C83E-A0A3-4503-905E-C74FE0098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831" y="3647440"/>
            <a:ext cx="6499089" cy="26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3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C383-3C72-43A1-8B6F-745924FE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72A31A-194B-4210-B395-4B0910FB7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212" y="2693670"/>
            <a:ext cx="2374900" cy="3378200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2974132-79D8-4C3C-8729-8A4854E6AD3B}"/>
              </a:ext>
            </a:extLst>
          </p:cNvPr>
          <p:cNvSpPr/>
          <p:nvPr/>
        </p:nvSpPr>
        <p:spPr>
          <a:xfrm>
            <a:off x="3249100" y="3736651"/>
            <a:ext cx="185928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296A6C-FF5B-4380-A12E-694623C50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966" y="3954395"/>
            <a:ext cx="2380950" cy="6313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537CFB-B5C2-44E2-9F15-6C59B2CE13C1}"/>
              </a:ext>
            </a:extLst>
          </p:cNvPr>
          <p:cNvSpPr txBox="1"/>
          <p:nvPr/>
        </p:nvSpPr>
        <p:spPr>
          <a:xfrm>
            <a:off x="3363935" y="4085385"/>
            <a:ext cx="18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lokalizacija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4FFF142-3B72-4478-A5EA-EC44A285A8FD}"/>
              </a:ext>
            </a:extLst>
          </p:cNvPr>
          <p:cNvSpPr/>
          <p:nvPr/>
        </p:nvSpPr>
        <p:spPr>
          <a:xfrm>
            <a:off x="8497739" y="3736651"/>
            <a:ext cx="185928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676BA1-9C65-4F01-9D0E-EFC4765822B8}"/>
              </a:ext>
            </a:extLst>
          </p:cNvPr>
          <p:cNvSpPr txBox="1"/>
          <p:nvPr/>
        </p:nvSpPr>
        <p:spPr>
          <a:xfrm>
            <a:off x="10923663" y="4100617"/>
            <a:ext cx="208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RECEIPT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5E4A22-568E-4602-AA34-05CB51561F30}"/>
              </a:ext>
            </a:extLst>
          </p:cNvPr>
          <p:cNvSpPr txBox="1"/>
          <p:nvPr/>
        </p:nvSpPr>
        <p:spPr>
          <a:xfrm>
            <a:off x="8616444" y="4095265"/>
            <a:ext cx="18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klasifikacija</a:t>
            </a:r>
          </a:p>
        </p:txBody>
      </p:sp>
    </p:spTree>
    <p:extLst>
      <p:ext uri="{BB962C8B-B14F-4D97-AF65-F5344CB8AC3E}">
        <p14:creationId xmlns:p14="http://schemas.microsoft.com/office/powerpoint/2010/main" val="2817163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FA79-FC7F-4425-9221-FE5A642D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hr-HR"/>
              <a:t>Zaključak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85AD-E682-40DA-91B0-7F15C4DF0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38212"/>
            <a:ext cx="7857171" cy="3488268"/>
          </a:xfrm>
        </p:spPr>
        <p:txBody>
          <a:bodyPr>
            <a:normAutofit lnSpcReduction="10000"/>
          </a:bodyPr>
          <a:lstStyle/>
          <a:p>
            <a:r>
              <a:rPr lang="hr-HR" dirty="0" err="1"/>
              <a:t>End</a:t>
            </a:r>
            <a:r>
              <a:rPr lang="hr-HR" dirty="0"/>
              <a:t>-to-</a:t>
            </a:r>
            <a:r>
              <a:rPr lang="hr-HR" dirty="0" err="1"/>
              <a:t>end</a:t>
            </a:r>
            <a:r>
              <a:rPr lang="hr-HR" dirty="0"/>
              <a:t> model   </a:t>
            </a:r>
          </a:p>
          <a:p>
            <a:endParaRPr lang="hr-HR" dirty="0"/>
          </a:p>
          <a:p>
            <a:r>
              <a:rPr lang="hr-HR" dirty="0"/>
              <a:t>Izvrsna preciznost na treniranim klasama</a:t>
            </a:r>
          </a:p>
          <a:p>
            <a:endParaRPr lang="hr-HR" dirty="0"/>
          </a:p>
          <a:p>
            <a:r>
              <a:rPr lang="hr-HR" dirty="0"/>
              <a:t>Robusnost</a:t>
            </a:r>
          </a:p>
          <a:p>
            <a:endParaRPr lang="hr-HR" dirty="0"/>
          </a:p>
          <a:p>
            <a:r>
              <a:rPr lang="hr-HR" dirty="0"/>
              <a:t>Efikasnost</a:t>
            </a:r>
          </a:p>
          <a:p>
            <a:endParaRPr lang="hr-HR" dirty="0"/>
          </a:p>
          <a:p>
            <a:r>
              <a:rPr lang="hr-HR" dirty="0"/>
              <a:t>Prostor za napredak – detekcija </a:t>
            </a:r>
            <a:r>
              <a:rPr lang="hr-HR" dirty="0" err="1"/>
              <a:t>Other</a:t>
            </a:r>
            <a:r>
              <a:rPr lang="hr-HR" dirty="0"/>
              <a:t> računa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49817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CAA1-0CDC-4E26-96E6-502FC94A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Hvala na pažnji!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D67B5-9055-4149-8A34-557207644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0479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BD26-3527-4EE0-A874-1A1ECBA8E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hr-HR"/>
              <a:t>Specifikacij</a:t>
            </a:r>
            <a:r>
              <a:rPr lang="en-US"/>
              <a:t>e</a:t>
            </a:r>
            <a:endParaRPr lang="hr-H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B94235-9839-4164-A819-DEB0F443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Robusnost</a:t>
            </a:r>
          </a:p>
          <a:p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r-H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Efikasnost</a:t>
            </a:r>
          </a:p>
          <a:p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r-H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Train</a:t>
            </a:r>
            <a:r>
              <a:rPr lang="hr-H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set: 45 000 slika ( Test set: 10 000 slika )</a:t>
            </a:r>
          </a:p>
          <a:p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r-H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 + 1 klasa</a:t>
            </a:r>
          </a:p>
        </p:txBody>
      </p:sp>
    </p:spTree>
    <p:extLst>
      <p:ext uri="{BB962C8B-B14F-4D97-AF65-F5344CB8AC3E}">
        <p14:creationId xmlns:p14="http://schemas.microsoft.com/office/powerpoint/2010/main" val="312370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771FB5-E037-4008-8D60-B8476D2E4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85" y="209348"/>
            <a:ext cx="4560459" cy="6439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21285C-674C-426A-A31F-50CC1FB65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040" y="1338755"/>
            <a:ext cx="7934960" cy="44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8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6F5856-BF22-46EC-852A-A921A658E813}"/>
              </a:ext>
            </a:extLst>
          </p:cNvPr>
          <p:cNvSpPr txBox="1"/>
          <p:nvPr/>
        </p:nvSpPr>
        <p:spPr>
          <a:xfrm>
            <a:off x="1568857" y="1712976"/>
            <a:ext cx="3535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„obična” neuralna mreža: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ResNet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D0413-ACA6-4B56-8AFC-310FDE8FB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785" y="1712976"/>
            <a:ext cx="2324301" cy="548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F183E8-A5D1-42F7-8DE4-18EDA84A5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372" y="2633996"/>
            <a:ext cx="3071126" cy="556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724EAD-6467-4583-A126-8B3AE7D3E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169" y="4302963"/>
            <a:ext cx="7635902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C383-3C72-43A1-8B6F-745924FE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Sjećate se ovoga…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72A31A-194B-4210-B395-4B0910FB7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212" y="2693670"/>
            <a:ext cx="2374900" cy="3378200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2974132-79D8-4C3C-8729-8A4854E6AD3B}"/>
              </a:ext>
            </a:extLst>
          </p:cNvPr>
          <p:cNvSpPr/>
          <p:nvPr/>
        </p:nvSpPr>
        <p:spPr>
          <a:xfrm>
            <a:off x="3249100" y="3736651"/>
            <a:ext cx="185928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296A6C-FF5B-4380-A12E-694623C50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966" y="3954395"/>
            <a:ext cx="2380950" cy="6313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537CFB-B5C2-44E2-9F15-6C59B2CE13C1}"/>
              </a:ext>
            </a:extLst>
          </p:cNvPr>
          <p:cNvSpPr txBox="1"/>
          <p:nvPr/>
        </p:nvSpPr>
        <p:spPr>
          <a:xfrm>
            <a:off x="3363935" y="4085385"/>
            <a:ext cx="18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lokalizacija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4FFF142-3B72-4478-A5EA-EC44A285A8FD}"/>
              </a:ext>
            </a:extLst>
          </p:cNvPr>
          <p:cNvSpPr/>
          <p:nvPr/>
        </p:nvSpPr>
        <p:spPr>
          <a:xfrm>
            <a:off x="8497739" y="3736651"/>
            <a:ext cx="185928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676BA1-9C65-4F01-9D0E-EFC4765822B8}"/>
              </a:ext>
            </a:extLst>
          </p:cNvPr>
          <p:cNvSpPr txBox="1"/>
          <p:nvPr/>
        </p:nvSpPr>
        <p:spPr>
          <a:xfrm>
            <a:off x="10923663" y="4100617"/>
            <a:ext cx="208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RECEIPT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5E4A22-568E-4602-AA34-05CB51561F30}"/>
              </a:ext>
            </a:extLst>
          </p:cNvPr>
          <p:cNvSpPr txBox="1"/>
          <p:nvPr/>
        </p:nvSpPr>
        <p:spPr>
          <a:xfrm>
            <a:off x="8616444" y="4095265"/>
            <a:ext cx="18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klasifikacija</a:t>
            </a:r>
          </a:p>
        </p:txBody>
      </p:sp>
    </p:spTree>
    <p:extLst>
      <p:ext uri="{BB962C8B-B14F-4D97-AF65-F5344CB8AC3E}">
        <p14:creationId xmlns:p14="http://schemas.microsoft.com/office/powerpoint/2010/main" val="422331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C383-3C72-43A1-8B6F-745924FE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ResNet arhitektura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72A31A-194B-4210-B395-4B0910FB7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3" y="2427626"/>
            <a:ext cx="2643495" cy="3760266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2974132-79D8-4C3C-8729-8A4854E6AD3B}"/>
              </a:ext>
            </a:extLst>
          </p:cNvPr>
          <p:cNvSpPr/>
          <p:nvPr/>
        </p:nvSpPr>
        <p:spPr>
          <a:xfrm>
            <a:off x="4286790" y="3774359"/>
            <a:ext cx="4402984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676BA1-9C65-4F01-9D0E-EFC4765822B8}"/>
              </a:ext>
            </a:extLst>
          </p:cNvPr>
          <p:cNvSpPr txBox="1"/>
          <p:nvPr/>
        </p:nvSpPr>
        <p:spPr>
          <a:xfrm>
            <a:off x="9458791" y="4123093"/>
            <a:ext cx="208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RECEIPT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9B0C7-325F-4B04-BA99-28BC281C5C85}"/>
              </a:ext>
            </a:extLst>
          </p:cNvPr>
          <p:cNvSpPr txBox="1"/>
          <p:nvPr/>
        </p:nvSpPr>
        <p:spPr>
          <a:xfrm>
            <a:off x="5815324" y="4123093"/>
            <a:ext cx="134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ResNet18</a:t>
            </a:r>
          </a:p>
        </p:txBody>
      </p:sp>
    </p:spTree>
    <p:extLst>
      <p:ext uri="{BB962C8B-B14F-4D97-AF65-F5344CB8AC3E}">
        <p14:creationId xmlns:p14="http://schemas.microsoft.com/office/powerpoint/2010/main" val="10635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380F-5519-4A2C-94DD-1C00C8F5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ResNet arhitektura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2FB01-9613-4599-9727-3F781D04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Rješava nestajući gradijent                               </a:t>
            </a:r>
          </a:p>
          <a:p>
            <a:r>
              <a:rPr lang="hr-HR" dirty="0"/>
              <a:t>Najmaja varijanta je „lagana”</a:t>
            </a:r>
          </a:p>
          <a:p>
            <a:r>
              <a:rPr lang="hr-HR" dirty="0"/>
              <a:t>Identity shortcut connection                               </a:t>
            </a:r>
          </a:p>
          <a:p>
            <a:endParaRPr lang="hr-H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23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2D04-E352-47B6-85CC-0C1F11EF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hr-HR"/>
              <a:t>Učenje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8DA0B-EC54-4F60-9E9B-048B5550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Augmentacija</a:t>
            </a:r>
          </a:p>
          <a:p>
            <a:endParaRPr lang="hr-HR" dirty="0"/>
          </a:p>
          <a:p>
            <a:r>
              <a:rPr lang="hr-HR" b="1" dirty="0"/>
              <a:t>Transfer learning </a:t>
            </a:r>
            <a:r>
              <a:rPr lang="hr-HR" dirty="0"/>
              <a:t>(treniranje čitave mreže)</a:t>
            </a:r>
            <a:endParaRPr lang="hr-HR" b="1" dirty="0"/>
          </a:p>
          <a:p>
            <a:endParaRPr lang="hr-HR" b="1" dirty="0"/>
          </a:p>
          <a:p>
            <a:r>
              <a:rPr lang="hr-HR" dirty="0"/>
              <a:t>Learning Rate Scheduler ( step_size = 7, gamma = 0.1 )</a:t>
            </a:r>
          </a:p>
          <a:p>
            <a:endParaRPr lang="hr-HR" dirty="0"/>
          </a:p>
          <a:p>
            <a:r>
              <a:rPr lang="hr-HR" dirty="0"/>
              <a:t>SGD</a:t>
            </a:r>
          </a:p>
          <a:p>
            <a:endParaRPr lang="hr-HR" dirty="0"/>
          </a:p>
          <a:p>
            <a:r>
              <a:rPr lang="hr-HR" dirty="0" err="1"/>
              <a:t>Cross-Entropy</a:t>
            </a:r>
            <a:r>
              <a:rPr lang="hr-HR" dirty="0"/>
              <a:t> </a:t>
            </a:r>
            <a:r>
              <a:rPr lang="en-US" dirty="0"/>
              <a:t>L</a:t>
            </a:r>
            <a:r>
              <a:rPr lang="hr-HR" dirty="0" err="1"/>
              <a:t>oss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33755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693</TotalTime>
  <Words>203</Words>
  <Application>Microsoft Office PowerPoint</Application>
  <PresentationFormat>Widescreen</PresentationFormat>
  <Paragraphs>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 Boardroom</vt:lpstr>
      <vt:lpstr>Robust ML Challenge</vt:lpstr>
      <vt:lpstr>Problem</vt:lpstr>
      <vt:lpstr>Specifikacije</vt:lpstr>
      <vt:lpstr>PowerPoint Presentation</vt:lpstr>
      <vt:lpstr>PowerPoint Presentation</vt:lpstr>
      <vt:lpstr>Sjećate se ovoga…</vt:lpstr>
      <vt:lpstr>ResNet arhitektura</vt:lpstr>
      <vt:lpstr>ResNet arhitektura (2)</vt:lpstr>
      <vt:lpstr>Učenje</vt:lpstr>
      <vt:lpstr>Augmentacija</vt:lpstr>
      <vt:lpstr>Mjerenja</vt:lpstr>
      <vt:lpstr>Other ?</vt:lpstr>
      <vt:lpstr>Other ?</vt:lpstr>
      <vt:lpstr>Other ?</vt:lpstr>
      <vt:lpstr>Other ?</vt:lpstr>
      <vt:lpstr>Other ?</vt:lpstr>
      <vt:lpstr>PowerPoint Presentation</vt:lpstr>
      <vt:lpstr>PowerPoint Presentation</vt:lpstr>
      <vt:lpstr>Neuspjeli pokušaj</vt:lpstr>
      <vt:lpstr>Zaključak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Florijan Iljazovic</dc:creator>
  <cp:lastModifiedBy>Black Euler</cp:lastModifiedBy>
  <cp:revision>15</cp:revision>
  <dcterms:created xsi:type="dcterms:W3CDTF">2018-06-02T12:01:37Z</dcterms:created>
  <dcterms:modified xsi:type="dcterms:W3CDTF">2018-07-03T20:08:03Z</dcterms:modified>
</cp:coreProperties>
</file>