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4" r:id="rId3"/>
    <p:sldId id="258" r:id="rId4"/>
    <p:sldId id="261" r:id="rId5"/>
    <p:sldId id="263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4AE3-E80F-470A-BF8D-64D85024ECC3}" type="datetimeFigureOut">
              <a:rPr lang="en-GB" smtClean="0"/>
              <a:t>09/05/2018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FEC4711-17A3-4AAB-A17F-C8739DFCD92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4AE3-E80F-470A-BF8D-64D85024ECC3}" type="datetimeFigureOut">
              <a:rPr lang="en-GB" smtClean="0"/>
              <a:t>09/05/2018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4711-17A3-4AAB-A17F-C8739DFCD929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FEC4711-17A3-4AAB-A17F-C8739DFCD929}" type="slidenum">
              <a:rPr lang="en-GB" smtClean="0"/>
              <a:t>‹#›</a:t>
            </a:fld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4AE3-E80F-470A-BF8D-64D85024ECC3}" type="datetimeFigureOut">
              <a:rPr lang="en-GB" smtClean="0"/>
              <a:t>09/05/2018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4AE3-E80F-470A-BF8D-64D85024ECC3}" type="datetimeFigureOut">
              <a:rPr lang="en-GB" smtClean="0"/>
              <a:t>09/05/2018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FEC4711-17A3-4AAB-A17F-C8739DFCD92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4AE3-E80F-470A-BF8D-64D85024ECC3}" type="datetimeFigureOut">
              <a:rPr lang="en-GB" smtClean="0"/>
              <a:t>09/05/2018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FEC4711-17A3-4AAB-A17F-C8739DFCD929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7834AE3-E80F-470A-BF8D-64D85024ECC3}" type="datetimeFigureOut">
              <a:rPr lang="en-GB" smtClean="0"/>
              <a:t>09/05/2018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4711-17A3-4AAB-A17F-C8739DFCD92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4AE3-E80F-470A-BF8D-64D85024ECC3}" type="datetimeFigureOut">
              <a:rPr lang="en-GB" smtClean="0"/>
              <a:t>09/05/2018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FEC4711-17A3-4AAB-A17F-C8739DFCD929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4AE3-E80F-470A-BF8D-64D85024ECC3}" type="datetimeFigureOut">
              <a:rPr lang="en-GB" smtClean="0"/>
              <a:t>09/05/2018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FEC4711-17A3-4AAB-A17F-C8739DFCD9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4AE3-E80F-470A-BF8D-64D85024ECC3}" type="datetimeFigureOut">
              <a:rPr lang="en-GB" smtClean="0"/>
              <a:t>09/05/2018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FEC4711-17A3-4AAB-A17F-C8739DFCD9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FEC4711-17A3-4AAB-A17F-C8739DFCD929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4AE3-E80F-470A-BF8D-64D85024ECC3}" type="datetimeFigureOut">
              <a:rPr lang="en-GB" smtClean="0"/>
              <a:t>09/05/2018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FEC4711-17A3-4AAB-A17F-C8739DFCD929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7834AE3-E80F-470A-BF8D-64D85024ECC3}" type="datetimeFigureOut">
              <a:rPr lang="en-GB" smtClean="0"/>
              <a:t>09/05/2018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7834AE3-E80F-470A-BF8D-64D85024ECC3}" type="datetimeFigureOut">
              <a:rPr lang="en-GB" smtClean="0"/>
              <a:t>09/05/2018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FEC4711-17A3-4AAB-A17F-C8739DFCD929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scikit-learn.org/stable/modules/generated/sklearn.svm.SVC.html#sklearn.svm.SVC" TargetMode="External"/><Relationship Id="rId3" Type="http://schemas.openxmlformats.org/officeDocument/2006/relationships/hyperlink" Target="https://github.com/lingamjetta/Success-of-Bank-Telemarketing-System" TargetMode="External"/><Relationship Id="rId7" Type="http://schemas.openxmlformats.org/officeDocument/2006/relationships/hyperlink" Target="http://scikit-earn.org/stable/modules/generated/sklearn.ensemble.RandomForestClassifier.html" TargetMode="External"/><Relationship Id="rId2" Type="http://schemas.openxmlformats.org/officeDocument/2006/relationships/hyperlink" Target="http://archive.ics.uci.edu/ml/datasets/Bank+Market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ikit-learn.org/stable/modules/generated/sklearn.naive_bayes.GaussianNB.html" TargetMode="External"/><Relationship Id="rId5" Type="http://schemas.openxmlformats.org/officeDocument/2006/relationships/hyperlink" Target="http://scikit-learn.org/stable/index.html" TargetMode="External"/><Relationship Id="rId4" Type="http://schemas.openxmlformats.org/officeDocument/2006/relationships/hyperlink" Target="https://danielabban.github.io/2017/04/predicting-the-success-of-bank-telemarketing/" TargetMode="External"/><Relationship Id="rId9" Type="http://schemas.openxmlformats.org/officeDocument/2006/relationships/hyperlink" Target="http://scikit-learn.org/stable/modules/tree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2819400"/>
            <a:ext cx="6552728" cy="3201888"/>
          </a:xfrm>
        </p:spPr>
        <p:txBody>
          <a:bodyPr>
            <a:normAutofit/>
          </a:bodyPr>
          <a:lstStyle/>
          <a:p>
            <a:r>
              <a:rPr lang="en-GB" i="1" dirty="0" err="1"/>
              <a:t>Projektni</a:t>
            </a:r>
            <a:r>
              <a:rPr lang="en-GB" i="1" dirty="0"/>
              <a:t> </a:t>
            </a:r>
            <a:r>
              <a:rPr lang="en-GB" i="1" dirty="0" err="1"/>
              <a:t>prijedlog</a:t>
            </a:r>
            <a:r>
              <a:rPr lang="en-GB" i="1" dirty="0"/>
              <a:t> </a:t>
            </a:r>
            <a:r>
              <a:rPr lang="en-GB" i="1" dirty="0" err="1"/>
              <a:t>kolegija</a:t>
            </a:r>
            <a:r>
              <a:rPr lang="en-GB" i="1" dirty="0"/>
              <a:t> </a:t>
            </a:r>
            <a:r>
              <a:rPr lang="en-GB" i="1" dirty="0" err="1"/>
              <a:t>Strojno</a:t>
            </a:r>
            <a:r>
              <a:rPr lang="en-GB" i="1" dirty="0"/>
              <a:t> </a:t>
            </a:r>
            <a:r>
              <a:rPr lang="en-GB" i="1" dirty="0" err="1"/>
              <a:t>učenje</a:t>
            </a:r>
            <a:r>
              <a:rPr lang="en-GB" i="1" dirty="0"/>
              <a:t> </a:t>
            </a:r>
            <a:endParaRPr lang="hr-HR" i="1" dirty="0"/>
          </a:p>
          <a:p>
            <a:endParaRPr lang="hr-HR" i="1" dirty="0"/>
          </a:p>
          <a:p>
            <a:r>
              <a:rPr lang="en-GB" i="1" dirty="0" err="1"/>
              <a:t>ak.god</a:t>
            </a:r>
            <a:r>
              <a:rPr lang="en-GB" i="1" dirty="0"/>
              <a:t>. 2017./2018.</a:t>
            </a:r>
            <a:endParaRPr lang="en-GB" dirty="0"/>
          </a:p>
          <a:p>
            <a:endParaRPr lang="hr-HR" i="1" dirty="0"/>
          </a:p>
          <a:p>
            <a:r>
              <a:rPr lang="en-GB" i="1" dirty="0" err="1"/>
              <a:t>Prirodoslovno-matematički</a:t>
            </a:r>
            <a:r>
              <a:rPr lang="en-GB" i="1" dirty="0"/>
              <a:t> </a:t>
            </a:r>
            <a:r>
              <a:rPr lang="en-GB" i="1" dirty="0" err="1"/>
              <a:t>fakultet</a:t>
            </a:r>
            <a:r>
              <a:rPr lang="en-GB" i="1" dirty="0"/>
              <a:t> </a:t>
            </a:r>
            <a:r>
              <a:rPr lang="en-GB" i="1" dirty="0" err="1"/>
              <a:t>Sveučilišta</a:t>
            </a:r>
            <a:r>
              <a:rPr lang="en-GB" i="1" dirty="0"/>
              <a:t> u </a:t>
            </a:r>
            <a:r>
              <a:rPr lang="en-GB" i="1" dirty="0" err="1"/>
              <a:t>Zagrebu</a:t>
            </a:r>
            <a:endParaRPr lang="en-GB" dirty="0"/>
          </a:p>
          <a:p>
            <a:endParaRPr lang="hr-HR" i="1" dirty="0"/>
          </a:p>
          <a:p>
            <a:r>
              <a:rPr lang="en-GB" i="1" dirty="0" err="1"/>
              <a:t>Jelena</a:t>
            </a:r>
            <a:r>
              <a:rPr lang="en-GB" i="1" dirty="0"/>
              <a:t> </a:t>
            </a:r>
            <a:r>
              <a:rPr lang="en-GB" i="1" dirty="0" err="1"/>
              <a:t>Krnjak</a:t>
            </a:r>
            <a:r>
              <a:rPr lang="en-GB" i="1" dirty="0"/>
              <a:t> i </a:t>
            </a:r>
            <a:r>
              <a:rPr lang="en-GB" i="1" dirty="0" err="1"/>
              <a:t>Tomislav</a:t>
            </a:r>
            <a:r>
              <a:rPr lang="en-GB" i="1" dirty="0"/>
              <a:t> </a:t>
            </a:r>
            <a:r>
              <a:rPr lang="en-GB" i="1" dirty="0" err="1"/>
              <a:t>Smetko</a:t>
            </a:r>
            <a:endParaRPr lang="en-GB" dirty="0"/>
          </a:p>
          <a:p>
            <a:endParaRPr lang="hr-HR" i="1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vi-VN" sz="4400" dirty="0"/>
              <a:t>Prediktivno određivanje uspje</a:t>
            </a:r>
            <a:r>
              <a:rPr lang="hr-HR" sz="4400" dirty="0">
                <a:latin typeface="Arial" pitchFamily="34" charset="0"/>
                <a:cs typeface="Arial" pitchFamily="34" charset="0"/>
              </a:rPr>
              <a:t>š</a:t>
            </a:r>
            <a:r>
              <a:rPr lang="vi-VN" sz="4400" dirty="0"/>
              <a:t>nosti telemarketinga banaka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86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Opis problema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/>
              <a:t>telemarketing </a:t>
            </a:r>
            <a:r>
              <a:rPr lang="hr-HR"/>
              <a:t>– oblik marketinške </a:t>
            </a:r>
            <a:r>
              <a:rPr lang="hr-HR" dirty="0"/>
              <a:t>kampanje u kojoj (banka) organizira pozivni centar iz kojeg upućuje pozive klijentima te im pokušava prodati uslugu</a:t>
            </a:r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cilj promatrane marketinške kampanje: dugoročno oročenje depozita u banci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596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Cilj i hipoteze istraživanja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/>
              <a:t>odrediti klasifikacijski model koji će za zadanu instancu (klijenta banke) na osnovu toj instanci pridruženih značajki odrediti hoće li odabrani klijent dugoročno oročiti depozit u banci, prije uspostve samog poziva od strane pozivng centra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426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Dataset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i="1" dirty="0"/>
              <a:t>Bank Marketing Data Set</a:t>
            </a:r>
            <a:r>
              <a:rPr lang="hr-HR" i="1" dirty="0"/>
              <a:t>                                           </a:t>
            </a:r>
            <a:r>
              <a:rPr lang="hr-HR" dirty="0"/>
              <a:t>(</a:t>
            </a:r>
            <a:r>
              <a:rPr lang="en-GB" dirty="0"/>
              <a:t>UC Irvine Machine Learning Repository</a:t>
            </a:r>
            <a:r>
              <a:rPr lang="hr-HR" dirty="0"/>
              <a:t>)</a:t>
            </a:r>
          </a:p>
          <a:p>
            <a:r>
              <a:rPr lang="en-GB" dirty="0"/>
              <a:t>21 </a:t>
            </a:r>
            <a:r>
              <a:rPr lang="en-GB" dirty="0" err="1"/>
              <a:t>značajk</a:t>
            </a:r>
            <a:r>
              <a:rPr lang="hr-HR" dirty="0"/>
              <a:t>i podijeljenih u pet kategorija:</a:t>
            </a:r>
          </a:p>
          <a:p>
            <a:pPr lvl="2"/>
            <a:r>
              <a:rPr lang="en-GB" dirty="0" err="1"/>
              <a:t>demografski</a:t>
            </a:r>
            <a:r>
              <a:rPr lang="en-GB" dirty="0"/>
              <a:t> </a:t>
            </a:r>
            <a:r>
              <a:rPr lang="en-GB" dirty="0" err="1"/>
              <a:t>podatci</a:t>
            </a:r>
            <a:r>
              <a:rPr lang="en-GB" dirty="0"/>
              <a:t> o </a:t>
            </a:r>
            <a:r>
              <a:rPr lang="en-GB" dirty="0" err="1"/>
              <a:t>klijentu</a:t>
            </a:r>
            <a:r>
              <a:rPr lang="en-GB" dirty="0"/>
              <a:t> (DP)</a:t>
            </a:r>
            <a:endParaRPr lang="hr-HR" dirty="0"/>
          </a:p>
          <a:p>
            <a:pPr lvl="2"/>
            <a:r>
              <a:rPr lang="en-GB" dirty="0" err="1"/>
              <a:t>klijentove</a:t>
            </a:r>
            <a:r>
              <a:rPr lang="en-GB" dirty="0"/>
              <a:t> </a:t>
            </a:r>
            <a:r>
              <a:rPr lang="en-GB" dirty="0" err="1"/>
              <a:t>financijske</a:t>
            </a:r>
            <a:r>
              <a:rPr lang="en-GB" dirty="0"/>
              <a:t> </a:t>
            </a:r>
            <a:r>
              <a:rPr lang="en-GB" dirty="0" err="1"/>
              <a:t>karakteristike</a:t>
            </a:r>
            <a:r>
              <a:rPr lang="en-GB" dirty="0"/>
              <a:t> (FK)</a:t>
            </a:r>
            <a:endParaRPr lang="hr-HR" dirty="0"/>
          </a:p>
          <a:p>
            <a:pPr lvl="2"/>
            <a:r>
              <a:rPr lang="en-GB" dirty="0" err="1"/>
              <a:t>podatci</a:t>
            </a:r>
            <a:r>
              <a:rPr lang="en-GB" dirty="0"/>
              <a:t> </a:t>
            </a:r>
            <a:r>
              <a:rPr lang="en-GB" dirty="0" err="1"/>
              <a:t>vezani</a:t>
            </a:r>
            <a:r>
              <a:rPr lang="en-GB" dirty="0"/>
              <a:t> </a:t>
            </a:r>
            <a:r>
              <a:rPr lang="en-GB" dirty="0" err="1"/>
              <a:t>uz</a:t>
            </a:r>
            <a:r>
              <a:rPr lang="en-GB" dirty="0"/>
              <a:t> </a:t>
            </a:r>
            <a:r>
              <a:rPr lang="en-GB" dirty="0" err="1"/>
              <a:t>trenutnu</a:t>
            </a:r>
            <a:r>
              <a:rPr lang="en-GB" dirty="0"/>
              <a:t> </a:t>
            </a:r>
            <a:r>
              <a:rPr lang="en-GB" dirty="0" err="1"/>
              <a:t>marketinšku</a:t>
            </a:r>
            <a:r>
              <a:rPr lang="en-GB" dirty="0"/>
              <a:t> </a:t>
            </a:r>
            <a:r>
              <a:rPr lang="en-GB" dirty="0" err="1"/>
              <a:t>kampanju</a:t>
            </a:r>
            <a:r>
              <a:rPr lang="en-GB" dirty="0"/>
              <a:t> </a:t>
            </a:r>
            <a:r>
              <a:rPr lang="en-GB" dirty="0" err="1"/>
              <a:t>banke</a:t>
            </a:r>
            <a:r>
              <a:rPr lang="en-GB" dirty="0"/>
              <a:t> (TMK)</a:t>
            </a:r>
            <a:endParaRPr lang="hr-HR" dirty="0"/>
          </a:p>
          <a:p>
            <a:pPr lvl="2"/>
            <a:r>
              <a:rPr lang="en-GB" dirty="0" err="1"/>
              <a:t>podatci</a:t>
            </a:r>
            <a:r>
              <a:rPr lang="en-GB" dirty="0"/>
              <a:t> </a:t>
            </a:r>
            <a:r>
              <a:rPr lang="en-GB" dirty="0" err="1"/>
              <a:t>vezani</a:t>
            </a:r>
            <a:r>
              <a:rPr lang="en-GB" dirty="0"/>
              <a:t> </a:t>
            </a:r>
            <a:r>
              <a:rPr lang="en-GB" dirty="0" err="1"/>
              <a:t>uz</a:t>
            </a:r>
            <a:r>
              <a:rPr lang="en-GB" dirty="0"/>
              <a:t> </a:t>
            </a:r>
            <a:r>
              <a:rPr lang="en-GB" dirty="0" err="1"/>
              <a:t>prethodnu</a:t>
            </a:r>
            <a:r>
              <a:rPr lang="en-GB" dirty="0"/>
              <a:t> </a:t>
            </a:r>
            <a:r>
              <a:rPr lang="en-GB" dirty="0" err="1"/>
              <a:t>marketinšku</a:t>
            </a:r>
            <a:r>
              <a:rPr lang="en-GB" dirty="0"/>
              <a:t> </a:t>
            </a:r>
            <a:r>
              <a:rPr lang="en-GB" dirty="0" err="1"/>
              <a:t>kampanju</a:t>
            </a:r>
            <a:r>
              <a:rPr lang="en-GB" dirty="0"/>
              <a:t> (PMK)</a:t>
            </a:r>
            <a:endParaRPr lang="hr-HR" dirty="0"/>
          </a:p>
          <a:p>
            <a:pPr lvl="2"/>
            <a:r>
              <a:rPr lang="en-GB" dirty="0" err="1"/>
              <a:t>socioekonomska</a:t>
            </a:r>
            <a:r>
              <a:rPr lang="en-GB" dirty="0"/>
              <a:t> </a:t>
            </a:r>
            <a:r>
              <a:rPr lang="en-GB" dirty="0" err="1"/>
              <a:t>situacija</a:t>
            </a:r>
            <a:r>
              <a:rPr lang="en-GB" dirty="0"/>
              <a:t> (SES)</a:t>
            </a:r>
            <a:endParaRPr lang="hr-HR" dirty="0"/>
          </a:p>
          <a:p>
            <a:r>
              <a:rPr lang="en-GB" dirty="0"/>
              <a:t>45212 </a:t>
            </a:r>
            <a:r>
              <a:rPr lang="en-GB" dirty="0" err="1"/>
              <a:t>instanci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67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Metodologija i plan istraživanja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32D4DB-FDE8-42DC-912F-3EB73CF5248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Modeli i njihova implementacija u </a:t>
            </a:r>
            <a:r>
              <a:rPr lang="hr-HR" dirty="0" err="1"/>
              <a:t>Pythonu</a:t>
            </a:r>
            <a:endParaRPr lang="hr-HR" dirty="0"/>
          </a:p>
          <a:p>
            <a:pPr lvl="1"/>
            <a:r>
              <a:rPr lang="hr-HR" dirty="0"/>
              <a:t>Naivni </a:t>
            </a:r>
            <a:r>
              <a:rPr lang="hr-HR" dirty="0" err="1"/>
              <a:t>Bayesov</a:t>
            </a:r>
            <a:r>
              <a:rPr lang="hr-HR" dirty="0"/>
              <a:t> </a:t>
            </a:r>
            <a:r>
              <a:rPr lang="hr-HR" dirty="0" err="1"/>
              <a:t>kvantifikator</a:t>
            </a:r>
            <a:r>
              <a:rPr lang="hr-HR" dirty="0"/>
              <a:t> – </a:t>
            </a:r>
            <a:r>
              <a:rPr lang="en-GB" i="1" dirty="0" err="1"/>
              <a:t>sklearn.naive_bayes.GaussianNB</a:t>
            </a:r>
            <a:r>
              <a:rPr lang="en-GB" dirty="0"/>
              <a:t> </a:t>
            </a:r>
            <a:endParaRPr lang="hr-HR" dirty="0"/>
          </a:p>
          <a:p>
            <a:pPr lvl="1"/>
            <a:r>
              <a:rPr lang="en-GB" dirty="0" err="1"/>
              <a:t>Slučajne</a:t>
            </a:r>
            <a:r>
              <a:rPr lang="en-GB" dirty="0"/>
              <a:t> </a:t>
            </a:r>
            <a:r>
              <a:rPr lang="en-GB" dirty="0" err="1"/>
              <a:t>šume</a:t>
            </a:r>
            <a:r>
              <a:rPr lang="hr-HR" dirty="0"/>
              <a:t> - </a:t>
            </a:r>
            <a:r>
              <a:rPr lang="en-GB" i="1" dirty="0" err="1"/>
              <a:t>sklearn.ensemble.RandomForestClassifier</a:t>
            </a:r>
            <a:r>
              <a:rPr lang="en-GB" dirty="0"/>
              <a:t> </a:t>
            </a:r>
            <a:endParaRPr lang="hr-HR" dirty="0"/>
          </a:p>
          <a:p>
            <a:pPr lvl="1"/>
            <a:r>
              <a:rPr lang="hr-HR" dirty="0"/>
              <a:t>S</a:t>
            </a:r>
            <a:r>
              <a:rPr lang="en-GB" dirty="0" err="1"/>
              <a:t>troj</a:t>
            </a:r>
            <a:r>
              <a:rPr lang="en-GB" dirty="0"/>
              <a:t> s </a:t>
            </a:r>
            <a:r>
              <a:rPr lang="en-GB" dirty="0" err="1"/>
              <a:t>potpornim</a:t>
            </a:r>
            <a:r>
              <a:rPr lang="en-GB" dirty="0"/>
              <a:t> </a:t>
            </a:r>
            <a:r>
              <a:rPr lang="en-GB" dirty="0" err="1"/>
              <a:t>vektorima</a:t>
            </a:r>
            <a:r>
              <a:rPr lang="en-GB" dirty="0"/>
              <a:t> </a:t>
            </a:r>
            <a:r>
              <a:rPr lang="hr-HR" dirty="0"/>
              <a:t>- </a:t>
            </a:r>
            <a:r>
              <a:rPr lang="en-GB" i="1" dirty="0" err="1"/>
              <a:t>sklearn.svm.SVC</a:t>
            </a:r>
            <a:r>
              <a:rPr lang="en-GB" dirty="0"/>
              <a:t> </a:t>
            </a:r>
            <a:endParaRPr lang="hr-HR" dirty="0"/>
          </a:p>
          <a:p>
            <a:pPr lvl="1"/>
            <a:r>
              <a:rPr lang="en-GB" dirty="0" err="1"/>
              <a:t>Stabla</a:t>
            </a:r>
            <a:r>
              <a:rPr lang="en-GB" dirty="0"/>
              <a:t> </a:t>
            </a:r>
            <a:r>
              <a:rPr lang="en-GB" dirty="0" err="1"/>
              <a:t>odlučivanja</a:t>
            </a:r>
            <a:r>
              <a:rPr lang="hr-HR" dirty="0"/>
              <a:t> - </a:t>
            </a:r>
            <a:r>
              <a:rPr lang="en-GB" i="1" dirty="0" err="1"/>
              <a:t>sklearn.tree.DecisionTreeClassifie</a:t>
            </a:r>
            <a:endParaRPr lang="hr-HR" i="1" dirty="0"/>
          </a:p>
          <a:p>
            <a:r>
              <a:rPr lang="hr-HR" i="1" dirty="0"/>
              <a:t>Metrika </a:t>
            </a:r>
          </a:p>
          <a:p>
            <a:pPr lvl="1"/>
            <a:r>
              <a:rPr lang="hr-HR" i="1" dirty="0" err="1"/>
              <a:t>Receiver</a:t>
            </a:r>
            <a:r>
              <a:rPr lang="hr-HR" i="1" dirty="0"/>
              <a:t> </a:t>
            </a:r>
            <a:r>
              <a:rPr lang="hr-HR" i="1" dirty="0" err="1"/>
              <a:t>Operating</a:t>
            </a:r>
            <a:r>
              <a:rPr lang="hr-HR" i="1" dirty="0"/>
              <a:t> </a:t>
            </a:r>
            <a:r>
              <a:rPr lang="hr-HR" i="1" dirty="0" err="1"/>
              <a:t>Characheristic</a:t>
            </a:r>
            <a:r>
              <a:rPr lang="hr-HR" i="1" dirty="0"/>
              <a:t> (ROC) </a:t>
            </a:r>
          </a:p>
          <a:p>
            <a:pPr lvl="2"/>
            <a:r>
              <a:rPr lang="hr-HR" i="1" dirty="0"/>
              <a:t>nebalansirani podaci</a:t>
            </a:r>
          </a:p>
          <a:p>
            <a:r>
              <a:rPr lang="hr-HR" i="1" dirty="0"/>
              <a:t>Cilj</a:t>
            </a:r>
          </a:p>
          <a:p>
            <a:pPr lvl="1"/>
            <a:r>
              <a:rPr lang="hr-HR" i="1" dirty="0"/>
              <a:t>Usporedba između modela SU i usporedba s </a:t>
            </a:r>
            <a:r>
              <a:rPr lang="hr-HR" i="1" dirty="0" err="1"/>
              <a:t>orginalnim</a:t>
            </a:r>
            <a:r>
              <a:rPr lang="hr-HR" i="1" dirty="0"/>
              <a:t> radom </a:t>
            </a: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53769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Literatura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26288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dirty="0">
                <a:sym typeface="Symbol"/>
              </a:rPr>
              <a:t></a:t>
            </a:r>
            <a:r>
              <a:rPr lang="en-GB" dirty="0"/>
              <a:t>1</a:t>
            </a:r>
            <a:r>
              <a:rPr lang="en-GB" dirty="0">
                <a:sym typeface="Symbol"/>
              </a:rPr>
              <a:t></a:t>
            </a:r>
            <a:r>
              <a:rPr lang="en-GB" dirty="0"/>
              <a:t> Moro, S., Cortez, P., Rita, P.: A Data-Driven Approach to Predict the</a:t>
            </a:r>
            <a:r>
              <a:rPr lang="hr-HR" dirty="0"/>
              <a:t> </a:t>
            </a:r>
            <a:r>
              <a:rPr lang="en-GB" dirty="0"/>
              <a:t>Success of Bank </a:t>
            </a:r>
            <a:r>
              <a:rPr lang="hr-HR" dirty="0"/>
              <a:t> 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hr-HR" dirty="0"/>
              <a:t>      </a:t>
            </a:r>
            <a:r>
              <a:rPr lang="en-GB" dirty="0"/>
              <a:t>Telemarketing,2014.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dirty="0">
                <a:sym typeface="Symbol"/>
              </a:rPr>
              <a:t></a:t>
            </a:r>
            <a:r>
              <a:rPr lang="en-GB" dirty="0"/>
              <a:t>2</a:t>
            </a:r>
            <a:r>
              <a:rPr lang="en-GB" dirty="0">
                <a:sym typeface="Symbol"/>
              </a:rPr>
              <a:t></a:t>
            </a:r>
            <a:r>
              <a:rPr lang="en-GB" dirty="0"/>
              <a:t> </a:t>
            </a:r>
            <a:r>
              <a:rPr lang="en-GB" dirty="0" err="1"/>
              <a:t>Ejaz</a:t>
            </a:r>
            <a:r>
              <a:rPr lang="en-GB" dirty="0"/>
              <a:t>, S.: Predicting Demographic and Financial Attributes in a Bank Marketing  Dataset,2016., </a:t>
            </a:r>
            <a:endParaRPr lang="hr-HR" dirty="0"/>
          </a:p>
          <a:p>
            <a:pPr marL="0" indent="0">
              <a:lnSpc>
                <a:spcPct val="170000"/>
              </a:lnSpc>
              <a:buNone/>
            </a:pPr>
            <a:r>
              <a:rPr lang="hr-HR" dirty="0"/>
              <a:t>     </a:t>
            </a:r>
            <a:r>
              <a:rPr lang="en-GB" dirty="0" err="1"/>
              <a:t>diplomski</a:t>
            </a:r>
            <a:r>
              <a:rPr lang="en-GB" dirty="0"/>
              <a:t> rad 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dirty="0">
                <a:sym typeface="Symbol"/>
              </a:rPr>
              <a:t></a:t>
            </a:r>
            <a:r>
              <a:rPr lang="en-GB" dirty="0"/>
              <a:t>3</a:t>
            </a:r>
            <a:r>
              <a:rPr lang="en-GB" dirty="0">
                <a:sym typeface="Symbol"/>
              </a:rPr>
              <a:t></a:t>
            </a:r>
            <a:r>
              <a:rPr lang="en-GB" dirty="0"/>
              <a:t>  Kim, K., Lee, C., Jo, </a:t>
            </a:r>
            <a:r>
              <a:rPr lang="en-GB" dirty="0" err="1"/>
              <a:t>S.,Cho</a:t>
            </a:r>
            <a:r>
              <a:rPr lang="en-GB" dirty="0"/>
              <a:t>, S.: Predicting the Success of Bank Telemarketing using Deep </a:t>
            </a:r>
            <a:endParaRPr lang="hr-HR" dirty="0"/>
          </a:p>
          <a:p>
            <a:pPr marL="0" indent="0">
              <a:lnSpc>
                <a:spcPct val="170000"/>
              </a:lnSpc>
              <a:buNone/>
            </a:pPr>
            <a:r>
              <a:rPr lang="hr-HR" dirty="0"/>
              <a:t>      </a:t>
            </a:r>
            <a:r>
              <a:rPr lang="en-GB" dirty="0"/>
              <a:t>Convolutional Neural Network,2015.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dirty="0">
                <a:sym typeface="Symbol"/>
              </a:rPr>
              <a:t></a:t>
            </a:r>
            <a:r>
              <a:rPr lang="en-GB" dirty="0"/>
              <a:t>4</a:t>
            </a:r>
            <a:r>
              <a:rPr lang="en-GB" dirty="0">
                <a:sym typeface="Symbol"/>
              </a:rPr>
              <a:t></a:t>
            </a:r>
            <a:r>
              <a:rPr lang="en-GB" dirty="0"/>
              <a:t> Dataset: </a:t>
            </a:r>
            <a:r>
              <a:rPr lang="en-GB" u="sng" dirty="0">
                <a:hlinkClick r:id="rId2"/>
              </a:rPr>
              <a:t>http://archive.ics.uci.edu/ml/datasets/Bank+Marketing</a:t>
            </a:r>
            <a:endParaRPr lang="en-GB" dirty="0"/>
          </a:p>
          <a:p>
            <a:pPr marL="0" indent="0">
              <a:lnSpc>
                <a:spcPct val="170000"/>
              </a:lnSpc>
              <a:buNone/>
            </a:pPr>
            <a:r>
              <a:rPr lang="en-GB" dirty="0">
                <a:sym typeface="Symbol"/>
              </a:rPr>
              <a:t></a:t>
            </a:r>
            <a:r>
              <a:rPr lang="en-GB" dirty="0"/>
              <a:t>5</a:t>
            </a:r>
            <a:r>
              <a:rPr lang="en-GB" dirty="0">
                <a:sym typeface="Symbol"/>
              </a:rPr>
              <a:t></a:t>
            </a:r>
            <a:r>
              <a:rPr lang="en-GB" dirty="0"/>
              <a:t> </a:t>
            </a:r>
            <a:r>
              <a:rPr lang="en-GB" u="sng" dirty="0">
                <a:hlinkClick r:id="rId3"/>
              </a:rPr>
              <a:t>https://github.com/lingamjetta/Success-of-Bank-Telemarketing-System</a:t>
            </a:r>
            <a:endParaRPr lang="en-GB" dirty="0"/>
          </a:p>
          <a:p>
            <a:pPr marL="0" indent="0">
              <a:lnSpc>
                <a:spcPct val="170000"/>
              </a:lnSpc>
              <a:buNone/>
            </a:pPr>
            <a:r>
              <a:rPr lang="en-GB" dirty="0">
                <a:sym typeface="Symbol"/>
              </a:rPr>
              <a:t></a:t>
            </a:r>
            <a:r>
              <a:rPr lang="en-GB" dirty="0"/>
              <a:t>6</a:t>
            </a:r>
            <a:r>
              <a:rPr lang="en-GB" dirty="0">
                <a:sym typeface="Symbol"/>
              </a:rPr>
              <a:t></a:t>
            </a:r>
            <a:r>
              <a:rPr lang="en-GB" dirty="0"/>
              <a:t> </a:t>
            </a:r>
            <a:r>
              <a:rPr lang="en-GB" u="sng" dirty="0">
                <a:hlinkClick r:id="rId4"/>
              </a:rPr>
              <a:t>https://danielabban.github.io/2017/04/predicting-the-success-of-bank-telemarketing/</a:t>
            </a:r>
            <a:endParaRPr lang="en-GB" dirty="0"/>
          </a:p>
          <a:p>
            <a:pPr marL="0" indent="0">
              <a:lnSpc>
                <a:spcPct val="170000"/>
              </a:lnSpc>
              <a:buNone/>
            </a:pPr>
            <a:r>
              <a:rPr lang="en-GB" u="sng" dirty="0">
                <a:sym typeface="Symbol"/>
              </a:rPr>
              <a:t></a:t>
            </a:r>
            <a:r>
              <a:rPr lang="en-GB" dirty="0"/>
              <a:t>7</a:t>
            </a:r>
            <a:r>
              <a:rPr lang="en-GB" dirty="0">
                <a:sym typeface="Symbol"/>
              </a:rPr>
              <a:t></a:t>
            </a:r>
            <a:r>
              <a:rPr lang="en-GB" dirty="0"/>
              <a:t> </a:t>
            </a:r>
            <a:r>
              <a:rPr lang="en-GB" u="sng" dirty="0">
                <a:hlinkClick r:id="rId4"/>
              </a:rPr>
              <a:t>https://danielabban.github.io/2017/04/predicting-the-success-of-bank-telemarketing/</a:t>
            </a:r>
            <a:endParaRPr lang="en-GB" dirty="0"/>
          </a:p>
          <a:p>
            <a:pPr marL="0" indent="0">
              <a:lnSpc>
                <a:spcPct val="170000"/>
              </a:lnSpc>
              <a:buNone/>
            </a:pPr>
            <a:r>
              <a:rPr lang="en-GB" dirty="0"/>
              <a:t>[8] </a:t>
            </a:r>
            <a:r>
              <a:rPr lang="en-GB" u="sng" dirty="0">
                <a:hlinkClick r:id="rId5"/>
              </a:rPr>
              <a:t>http://scikit-learn.org/stable/index.html</a:t>
            </a:r>
            <a:endParaRPr lang="en-GB" dirty="0"/>
          </a:p>
          <a:p>
            <a:pPr marL="0" indent="0">
              <a:lnSpc>
                <a:spcPct val="170000"/>
              </a:lnSpc>
              <a:buNone/>
            </a:pPr>
            <a:r>
              <a:rPr lang="en-GB" dirty="0"/>
              <a:t>[9] </a:t>
            </a:r>
            <a:r>
              <a:rPr lang="en-GB" u="sng" dirty="0">
                <a:hlinkClick r:id="rId6"/>
              </a:rPr>
              <a:t>http://scikit-learn.org/stable/modules/generated/sklearn.naive_bayes.GaussianNB.html</a:t>
            </a:r>
            <a:endParaRPr lang="en-GB" dirty="0"/>
          </a:p>
          <a:p>
            <a:pPr marL="0" indent="0">
              <a:lnSpc>
                <a:spcPct val="170000"/>
              </a:lnSpc>
              <a:buNone/>
            </a:pPr>
            <a:r>
              <a:rPr lang="en-GB" dirty="0"/>
              <a:t>[10] </a:t>
            </a:r>
            <a:r>
              <a:rPr lang="en-GB" sz="2500" u="sng" dirty="0">
                <a:hlinkClick r:id="rId7"/>
              </a:rPr>
              <a:t>http://scikit-earn.org/stable/modules/generated/sklearn.ensemble.RandomForestClassifier.html</a:t>
            </a:r>
            <a:endParaRPr lang="en-GB" sz="2500" dirty="0"/>
          </a:p>
          <a:p>
            <a:pPr marL="0" indent="0">
              <a:lnSpc>
                <a:spcPct val="170000"/>
              </a:lnSpc>
              <a:buNone/>
            </a:pPr>
            <a:r>
              <a:rPr lang="en-GB" dirty="0"/>
              <a:t>[11] </a:t>
            </a:r>
            <a:r>
              <a:rPr lang="en-GB" u="sng" dirty="0">
                <a:hlinkClick r:id="rId8"/>
              </a:rPr>
              <a:t>http://scikit-learn.org/stable/modules/generated/sklearn.svm.SVC.html#sklearn.svm.SVC</a:t>
            </a:r>
            <a:endParaRPr lang="en-GB" dirty="0"/>
          </a:p>
          <a:p>
            <a:pPr marL="0" indent="0">
              <a:lnSpc>
                <a:spcPct val="170000"/>
              </a:lnSpc>
              <a:buNone/>
            </a:pPr>
            <a:r>
              <a:rPr lang="en-GB" dirty="0"/>
              <a:t>[12] </a:t>
            </a:r>
            <a:r>
              <a:rPr lang="en-GB" u="sng" dirty="0">
                <a:hlinkClick r:id="rId9"/>
              </a:rPr>
              <a:t>http://scikit-learn.org/stable/modules/tree.html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16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55576" y="2060848"/>
            <a:ext cx="7772400" cy="1752600"/>
          </a:xfrm>
        </p:spPr>
        <p:txBody>
          <a:bodyPr/>
          <a:lstStyle/>
          <a:p>
            <a:r>
              <a:rPr lang="hr-HR" dirty="0"/>
              <a:t>Hvala Vam na pažnji!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013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187</TotalTime>
  <Words>290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Georgia</vt:lpstr>
      <vt:lpstr>Symbol</vt:lpstr>
      <vt:lpstr>Wingdings</vt:lpstr>
      <vt:lpstr>Wingdings 2</vt:lpstr>
      <vt:lpstr>Civic</vt:lpstr>
      <vt:lpstr>Prediktivno određivanje uspješnosti telemarketinga banaka</vt:lpstr>
      <vt:lpstr>Opis problema</vt:lpstr>
      <vt:lpstr>Cilj i hipoteze istraživanja</vt:lpstr>
      <vt:lpstr>Dataset</vt:lpstr>
      <vt:lpstr>Metodologija i plan istraživanja</vt:lpstr>
      <vt:lpstr>Literatura</vt:lpstr>
      <vt:lpstr>Hvala Vam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Jelena Krnjak</dc:creator>
  <cp:lastModifiedBy>Tomislav Smetko</cp:lastModifiedBy>
  <cp:revision>7</cp:revision>
  <dcterms:created xsi:type="dcterms:W3CDTF">2018-05-08T10:58:44Z</dcterms:created>
  <dcterms:modified xsi:type="dcterms:W3CDTF">2018-05-09T05:20:29Z</dcterms:modified>
</cp:coreProperties>
</file>