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8" r:id="rId5"/>
    <p:sldId id="267" r:id="rId6"/>
    <p:sldId id="259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A74F84-13D5-46D1-9954-A21D1397EE79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3ED4C4-0ECC-4B99-AC11-AC9D98EC58AF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F84-13D5-46D1-9954-A21D1397EE79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D4C4-0ECC-4B99-AC11-AC9D98EC58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F84-13D5-46D1-9954-A21D1397EE79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D4C4-0ECC-4B99-AC11-AC9D98EC58A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F84-13D5-46D1-9954-A21D1397EE79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D4C4-0ECC-4B99-AC11-AC9D98EC58A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A74F84-13D5-46D1-9954-A21D1397EE79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3ED4C4-0ECC-4B99-AC11-AC9D98EC58A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F84-13D5-46D1-9954-A21D1397EE79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D4C4-0ECC-4B99-AC11-AC9D98EC58A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F84-13D5-46D1-9954-A21D1397EE79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D4C4-0ECC-4B99-AC11-AC9D98EC58A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F84-13D5-46D1-9954-A21D1397EE79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D4C4-0ECC-4B99-AC11-AC9D98EC58A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F84-13D5-46D1-9954-A21D1397EE79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D4C4-0ECC-4B99-AC11-AC9D98EC58AF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F84-13D5-46D1-9954-A21D1397EE79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D4C4-0ECC-4B99-AC11-AC9D98EC58A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F84-13D5-46D1-9954-A21D1397EE79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D4C4-0ECC-4B99-AC11-AC9D98EC58A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A74F84-13D5-46D1-9954-A21D1397EE79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3ED4C4-0ECC-4B99-AC11-AC9D98EC58AF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>
                <a:effectLst/>
              </a:rPr>
              <a:t>Prediktivno određivanje uspješnosti telemarketinga banaka 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hr-HR" dirty="0"/>
              <a:t>Jelena Krnjak, Tomislav Smetko, </a:t>
            </a:r>
          </a:p>
          <a:p>
            <a:pPr algn="ctr"/>
            <a:r>
              <a:rPr lang="hr-HR" dirty="0"/>
              <a:t>kolegij Strojno učenje, 2017./2018.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09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82833272"/>
              </p:ext>
            </p:extLst>
          </p:nvPr>
        </p:nvGraphicFramePr>
        <p:xfrm>
          <a:off x="486801" y="1556792"/>
          <a:ext cx="6912768" cy="4540393"/>
        </p:xfrm>
        <a:graphic>
          <a:graphicData uri="http://schemas.openxmlformats.org/drawingml/2006/table">
            <a:tbl>
              <a:tblPr firstRow="1" firstCol="1" bandRow="1"/>
              <a:tblGrid>
                <a:gridCol w="1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963">
                  <a:extLst>
                    <a:ext uri="{9D8B030D-6E8A-4147-A177-3AD203B41FA5}">
                      <a16:colId xmlns:a16="http://schemas.microsoft.com/office/drawing/2014/main" val="2928072134"/>
                    </a:ext>
                  </a:extLst>
                </a:gridCol>
                <a:gridCol w="1588963">
                  <a:extLst>
                    <a:ext uri="{9D8B030D-6E8A-4147-A177-3AD203B41FA5}">
                      <a16:colId xmlns:a16="http://schemas.microsoft.com/office/drawing/2014/main" val="317994736"/>
                    </a:ext>
                  </a:extLst>
                </a:gridCol>
                <a:gridCol w="2145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051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algoritam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AUC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točnost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47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naivni</a:t>
                      </a:r>
                      <a:r>
                        <a:rPr lang="en-GB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Bayes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0.8304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hr-HR" sz="1000" dirty="0"/>
                        <a:t>0.8045317442801442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06">
                <a:tc rowSpan="4">
                  <a:txBody>
                    <a:bodyPr/>
                    <a:lstStyle/>
                    <a:p>
                      <a:pPr algn="ctr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stabl</a:t>
                      </a:r>
                      <a:r>
                        <a:rPr lang="hr-HR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GB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odlučivanja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max_depth</a:t>
                      </a:r>
                      <a:r>
                        <a:rPr lang="hr-H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=2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hr-HR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8430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hr-HR" sz="1000" dirty="0"/>
                        <a:t>0.90274405944236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algn="ctr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max_depth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=4</a:t>
                      </a:r>
                    </a:p>
                    <a:p>
                      <a:pPr algn="l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0.9170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/>
                        <a:t>0.9123078054881189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30173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algn="ctr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max_dept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=6</a:t>
                      </a:r>
                    </a:p>
                    <a:p>
                      <a:pPr algn="l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0.9273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/>
                        <a:t>0.9116456999926432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55509"/>
                  </a:ext>
                </a:extLst>
              </a:tr>
              <a:tr h="167887">
                <a:tc vMerge="1">
                  <a:txBody>
                    <a:bodyPr/>
                    <a:lstStyle/>
                    <a:p>
                      <a:pPr algn="ctr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max_dept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=8</a:t>
                      </a:r>
                    </a:p>
                    <a:p>
                      <a:pPr algn="l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/>
                        <a:t>0.9101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/>
                        <a:t>0.9111307290517178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691497"/>
                  </a:ext>
                </a:extLst>
              </a:tr>
              <a:tr h="358247">
                <a:tc rowSpan="3">
                  <a:txBody>
                    <a:bodyPr/>
                    <a:lstStyle/>
                    <a:p>
                      <a:pPr algn="ctr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slučajne</a:t>
                      </a:r>
                      <a:r>
                        <a:rPr lang="en-GB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šume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max_depth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=5, </a:t>
                      </a:r>
                      <a:r>
                        <a:rPr lang="en-GB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n_estimators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=2, </a:t>
                      </a:r>
                      <a:r>
                        <a:rPr lang="en-GB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max_features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=1</a:t>
                      </a:r>
                    </a:p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0.8104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hr-HR" sz="1000" dirty="0"/>
                        <a:t>0.887515633046421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247">
                <a:tc vMerge="1">
                  <a:txBody>
                    <a:bodyPr/>
                    <a:lstStyle/>
                    <a:p>
                      <a:pPr algn="ctr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max_depth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=5, </a:t>
                      </a:r>
                      <a:r>
                        <a:rPr lang="en-GB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n_estimators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=2, </a:t>
                      </a:r>
                      <a:r>
                        <a:rPr lang="en-GB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max_features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=3</a:t>
                      </a:r>
                    </a:p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0.7402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/>
                        <a:t>0.896270139042154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188013"/>
                  </a:ext>
                </a:extLst>
              </a:tr>
              <a:tr h="315665">
                <a:tc vMerge="1">
                  <a:txBody>
                    <a:bodyPr/>
                    <a:lstStyle/>
                    <a:p>
                      <a:pPr algn="ctr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max_depth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=5, </a:t>
                      </a:r>
                      <a:r>
                        <a:rPr lang="en-GB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n_estimators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=4, </a:t>
                      </a:r>
                      <a:r>
                        <a:rPr lang="en-GB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max_features</a:t>
                      </a:r>
                      <a:r>
                        <a:rPr lang="en-GB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=1</a:t>
                      </a:r>
                    </a:p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0.7894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/>
                        <a:t>0.8870006621054954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520506"/>
                  </a:ext>
                </a:extLst>
              </a:tr>
              <a:tr h="537371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SVM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0.9322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0. 8968586772</a:t>
                      </a:r>
                      <a:r>
                        <a:rPr lang="en-GB" sz="1000" u="sng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r>
                        <a:rPr lang="en-GB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3546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79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hr-HR" sz="4400" dirty="0"/>
              <a:t>Hvala Vam na pažnji!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44182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problema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6" y="1291322"/>
            <a:ext cx="3212357" cy="21376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9" y="2564904"/>
            <a:ext cx="2000223" cy="2000223"/>
          </a:xfrm>
          <a:prstGeom prst="rect">
            <a:avLst/>
          </a:prstGeom>
        </p:spPr>
      </p:pic>
      <p:pic>
        <p:nvPicPr>
          <p:cNvPr id="1026" name="Picture 2" descr="Slikovni rezultat za man large deposit in ba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3429000"/>
            <a:ext cx="3212357" cy="27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ent Arrow 6"/>
          <p:cNvSpPr/>
          <p:nvPr/>
        </p:nvSpPr>
        <p:spPr>
          <a:xfrm rot="5400000">
            <a:off x="5417621" y="711170"/>
            <a:ext cx="1152130" cy="2411325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0800000">
            <a:off x="4716016" y="4653136"/>
            <a:ext cx="2296254" cy="1368152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4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Dataset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sz="1800" i="1" dirty="0"/>
                  <a:t>Bank Marketing Data Set</a:t>
                </a:r>
                <a:r>
                  <a:rPr lang="hr-HR" sz="1800" i="1" dirty="0"/>
                  <a:t> </a:t>
                </a:r>
              </a:p>
              <a:p>
                <a:pPr marL="0" indent="0">
                  <a:buNone/>
                </a:pPr>
                <a:r>
                  <a:rPr lang="hr-HR" sz="1800" i="1" dirty="0"/>
                  <a:t>   </a:t>
                </a:r>
                <a:r>
                  <a:rPr lang="hr-HR" sz="1800" dirty="0"/>
                  <a:t>(</a:t>
                </a:r>
                <a:r>
                  <a:rPr lang="en-GB" sz="1800" dirty="0"/>
                  <a:t>UC Irvine Machine Learning Repository</a:t>
                </a:r>
                <a:r>
                  <a:rPr lang="hr-HR" sz="1800" dirty="0"/>
                  <a:t>)</a:t>
                </a:r>
              </a:p>
              <a:p>
                <a:r>
                  <a:rPr lang="en-GB" sz="1800" dirty="0"/>
                  <a:t>2</a:t>
                </a:r>
                <a:r>
                  <a:rPr lang="hr-HR" sz="1800" dirty="0"/>
                  <a:t>0+1</a:t>
                </a:r>
                <a:r>
                  <a:rPr lang="en-GB" sz="1800" dirty="0"/>
                  <a:t> </a:t>
                </a:r>
                <a:r>
                  <a:rPr lang="en-GB" sz="1800" dirty="0" err="1"/>
                  <a:t>značajk</a:t>
                </a:r>
                <a:r>
                  <a:rPr lang="hr-HR" sz="1800" dirty="0"/>
                  <a:t>a</a:t>
                </a:r>
              </a:p>
              <a:p>
                <a:pPr lvl="1"/>
                <a:r>
                  <a:rPr lang="hr-HR" sz="1500" dirty="0"/>
                  <a:t>10 kategoričkih</a:t>
                </a:r>
              </a:p>
              <a:p>
                <a:pPr lvl="1"/>
                <a:r>
                  <a:rPr lang="hr-HR" sz="1500" dirty="0"/>
                  <a:t>10 numeričkih </a:t>
                </a:r>
              </a:p>
              <a:p>
                <a:r>
                  <a:rPr lang="en-GB" sz="1800" dirty="0"/>
                  <a:t>41188 </a:t>
                </a:r>
                <a:r>
                  <a:rPr lang="en-GB" sz="1800" dirty="0" err="1"/>
                  <a:t>instanci</a:t>
                </a:r>
                <a:endParaRPr lang="en-GB" sz="1800" dirty="0"/>
              </a:p>
              <a:p>
                <a:r>
                  <a:rPr lang="hr-HR" sz="1800" dirty="0"/>
                  <a:t>4640  pozitivnih instanci (y = „</a:t>
                </a:r>
                <a:r>
                  <a:rPr lang="hr-HR" sz="1800" dirty="0" err="1"/>
                  <a:t>yes</a:t>
                </a:r>
                <a:r>
                  <a:rPr lang="hr-HR" sz="1800" dirty="0"/>
                  <a:t>”)</a:t>
                </a:r>
              </a:p>
              <a:p>
                <a:r>
                  <a:rPr lang="hr-HR" sz="1800" dirty="0"/>
                  <a:t>36548 negativnih </a:t>
                </a:r>
                <a:r>
                  <a:rPr lang="hr-HR" sz="1800" dirty="0" err="1"/>
                  <a:t>intanci</a:t>
                </a:r>
                <a:r>
                  <a:rPr lang="hr-HR" sz="1800" dirty="0"/>
                  <a:t> (y=„no”)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hr-H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r-HR" sz="1500" dirty="0"/>
                  <a:t>nebalansirani podaci</a:t>
                </a:r>
              </a:p>
              <a:p>
                <a:endParaRPr lang="hr-HR" sz="1800" dirty="0"/>
              </a:p>
              <a:p>
                <a:endParaRPr lang="en-GB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4" t="-61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682" y="1189573"/>
            <a:ext cx="3643831" cy="532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79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1800" dirty="0"/>
              <a:t>2</a:t>
            </a:r>
            <a:r>
              <a:rPr lang="hr-HR" sz="1800" dirty="0"/>
              <a:t>0+1</a:t>
            </a:r>
            <a:r>
              <a:rPr lang="en-GB" sz="1800" dirty="0"/>
              <a:t> </a:t>
            </a:r>
            <a:r>
              <a:rPr lang="en-GB" sz="1800" dirty="0" err="1"/>
              <a:t>značajk</a:t>
            </a:r>
            <a:r>
              <a:rPr lang="hr-HR" sz="1800" dirty="0"/>
              <a:t>a</a:t>
            </a:r>
          </a:p>
          <a:p>
            <a:pPr lvl="1"/>
            <a:r>
              <a:rPr lang="hr-HR" sz="1500" dirty="0"/>
              <a:t>10 kategoričkih</a:t>
            </a:r>
          </a:p>
          <a:p>
            <a:pPr lvl="1"/>
            <a:r>
              <a:rPr lang="hr-HR" sz="1500" dirty="0"/>
              <a:t>10 numeričkih </a:t>
            </a:r>
            <a:endParaRPr lang="hr-HR" sz="1800" dirty="0"/>
          </a:p>
          <a:p>
            <a:r>
              <a:rPr lang="hr-HR" sz="1800" dirty="0"/>
              <a:t>kategoričke varijable </a:t>
            </a:r>
          </a:p>
          <a:p>
            <a:pPr lvl="1"/>
            <a:r>
              <a:rPr lang="hr-HR" sz="1500" dirty="0"/>
              <a:t>Transformirane u 0,1,2….</a:t>
            </a:r>
          </a:p>
          <a:p>
            <a:pPr lvl="1"/>
            <a:r>
              <a:rPr lang="hr-HR" sz="1500" dirty="0"/>
              <a:t>za svaku varijablu</a:t>
            </a:r>
          </a:p>
          <a:p>
            <a:pPr lvl="2"/>
            <a:r>
              <a:rPr lang="hr-HR" sz="1200" dirty="0"/>
              <a:t>Dodane nove varijable za svaku moguću vrijednost varijable - 0 ili 1</a:t>
            </a:r>
          </a:p>
          <a:p>
            <a:r>
              <a:rPr lang="hr-HR" sz="1800" dirty="0"/>
              <a:t>Numeričke varijable</a:t>
            </a:r>
          </a:p>
          <a:p>
            <a:pPr lvl="1"/>
            <a:r>
              <a:rPr lang="hr-HR" sz="1500" dirty="0"/>
              <a:t>Skalirane na interval [0,1]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9489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Mjera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hr-HR" sz="1800" dirty="0"/>
                  <a:t>4640  pozitivnih instanci (y = „</a:t>
                </a:r>
                <a:r>
                  <a:rPr lang="hr-HR" sz="1800" dirty="0" err="1"/>
                  <a:t>yes</a:t>
                </a:r>
                <a:r>
                  <a:rPr lang="hr-HR" sz="1800" dirty="0"/>
                  <a:t>”)</a:t>
                </a:r>
              </a:p>
              <a:p>
                <a:r>
                  <a:rPr lang="hr-HR" sz="1800" dirty="0"/>
                  <a:t>36548 negativnih </a:t>
                </a:r>
                <a:r>
                  <a:rPr lang="hr-HR" sz="1800" dirty="0" err="1"/>
                  <a:t>intanci</a:t>
                </a:r>
                <a:r>
                  <a:rPr lang="hr-HR" sz="1800" dirty="0"/>
                  <a:t> (y= „no”)</a:t>
                </a:r>
              </a:p>
              <a:p>
                <a14:m>
                  <m:oMath xmlns:m="http://schemas.openxmlformats.org/officeDocument/2006/math">
                    <m:r>
                      <a:rPr lang="en-GB" sz="1800"/>
                      <m:t>→</m:t>
                    </m:r>
                    <m:r>
                      <a:rPr lang="hr-HR" sz="1800"/>
                      <m:t> </m:t>
                    </m:r>
                  </m:oMath>
                </a14:m>
                <a:r>
                  <a:rPr lang="hr-HR" sz="1800" dirty="0"/>
                  <a:t>nebalansirani podaci</a:t>
                </a:r>
              </a:p>
              <a:p>
                <a:endParaRPr lang="hr-HR" sz="1800" dirty="0"/>
              </a:p>
              <a:p>
                <a:endParaRPr lang="hr-HR" sz="1800" dirty="0"/>
              </a:p>
              <a:p>
                <a:endParaRPr lang="hr-HR" sz="1800" dirty="0"/>
              </a:p>
              <a:p>
                <a:r>
                  <a:rPr lang="hr-HR" sz="1800" dirty="0"/>
                  <a:t>ROC – krivulja (</a:t>
                </a:r>
                <a:r>
                  <a:rPr lang="pl-PL" sz="1800" dirty="0"/>
                  <a:t>odnos TPR u odnosu na FPR)</a:t>
                </a:r>
                <a:endParaRPr lang="hr-HR" sz="1800" dirty="0"/>
              </a:p>
              <a:p>
                <a:pPr lvl="1"/>
                <a:r>
                  <a:rPr lang="hr-HR" sz="1500" dirty="0"/>
                  <a:t>TPR = TP/(TP+FN)</a:t>
                </a:r>
              </a:p>
              <a:p>
                <a:pPr lvl="1"/>
                <a:r>
                  <a:rPr lang="hr-HR" sz="1500" dirty="0"/>
                  <a:t>FPR = FP/(FP+TN)</a:t>
                </a:r>
              </a:p>
              <a:p>
                <a:pPr lvl="2"/>
                <a:endParaRPr lang="hr-HR" sz="1200" dirty="0"/>
              </a:p>
              <a:p>
                <a:r>
                  <a:rPr lang="hr-HR" sz="1800" dirty="0"/>
                  <a:t>AUC - Površina ispod ROC krivulje</a:t>
                </a:r>
                <a:endParaRPr lang="en-GB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4" t="-61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D54318-F910-457D-9981-C29C9A947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58634"/>
              </p:ext>
            </p:extLst>
          </p:nvPr>
        </p:nvGraphicFramePr>
        <p:xfrm>
          <a:off x="4788024" y="1412776"/>
          <a:ext cx="3816424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484326417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3786172951"/>
                    </a:ext>
                  </a:extLst>
                </a:gridCol>
                <a:gridCol w="772075">
                  <a:extLst>
                    <a:ext uri="{9D8B030D-6E8A-4147-A177-3AD203B41FA5}">
                      <a16:colId xmlns:a16="http://schemas.microsoft.com/office/drawing/2014/main" val="3944693116"/>
                    </a:ext>
                  </a:extLst>
                </a:gridCol>
                <a:gridCol w="977958">
                  <a:extLst>
                    <a:ext uri="{9D8B030D-6E8A-4147-A177-3AD203B41FA5}">
                      <a16:colId xmlns:a16="http://schemas.microsoft.com/office/drawing/2014/main" val="1462128221"/>
                    </a:ext>
                  </a:extLst>
                </a:gridCol>
              </a:tblGrid>
              <a:tr h="219512">
                <a:tc rowSpan="2" gridSpan="2">
                  <a:txBody>
                    <a:bodyPr/>
                    <a:lstStyle/>
                    <a:p>
                      <a:r>
                        <a:rPr lang="hr-HR" sz="1200" dirty="0"/>
                        <a:t>Matrica konfuzije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hr-HR" sz="1200" dirty="0"/>
                        <a:t>Stvarna klasa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17263"/>
                  </a:ext>
                </a:extLst>
              </a:tr>
              <a:tr h="435487">
                <a:tc gridSpan="2" vMerge="1">
                  <a:txBody>
                    <a:bodyPr/>
                    <a:lstStyle/>
                    <a:p>
                      <a:endParaRPr lang="hr-H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200" dirty="0"/>
                        <a:t>V (+) Važni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200" dirty="0"/>
                        <a:t>NV (-) </a:t>
                      </a:r>
                      <a:r>
                        <a:rPr lang="hr-HR" sz="1200" dirty="0" err="1"/>
                        <a:t>NeVažn</a:t>
                      </a:r>
                      <a:endParaRPr lang="hr-H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030049"/>
                  </a:ext>
                </a:extLst>
              </a:tr>
              <a:tr h="365854">
                <a:tc rowSpan="2">
                  <a:txBody>
                    <a:bodyPr/>
                    <a:lstStyle/>
                    <a:p>
                      <a:r>
                        <a:rPr lang="hr-HR" sz="1200" dirty="0"/>
                        <a:t>Predviđeno pretraživačem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/>
                        <a:t>G (+) Važni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/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/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488444"/>
                  </a:ext>
                </a:extLst>
              </a:tr>
              <a:tr h="439024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/>
                        <a:t>NG (-) </a:t>
                      </a:r>
                      <a:r>
                        <a:rPr lang="hr-HR" sz="1200" dirty="0" err="1"/>
                        <a:t>NeVažni</a:t>
                      </a:r>
                      <a:endParaRPr lang="hr-H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/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/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5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Naivni</a:t>
            </a:r>
            <a:r>
              <a:rPr lang="en-GB" dirty="0"/>
              <a:t>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hr-HR" sz="1800" dirty="0"/>
                  <a:t>Izglednost kao normalna razdioba s parametrima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hr-HR" sz="18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hr-H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hr-HR" sz="18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hr-HR" sz="1800" dirty="0"/>
              </a:p>
              <a:p>
                <a:pPr marL="0" indent="0">
                  <a:buNone/>
                </a:pPr>
                <a:r>
                  <a:rPr lang="hr-HR" sz="1800" dirty="0"/>
                  <a:t>	</a:t>
                </a:r>
                <a14:m>
                  <m:oMath xmlns:m="http://schemas.openxmlformats.org/officeDocument/2006/math">
                    <m:r>
                      <a:rPr lang="hr-H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r-H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r-H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r-H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hr-HR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r-H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hr-H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hr-H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hr-H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hr-HR" sz="16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hr-HR" sz="1600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hr-H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hr-H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hr-H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hr-H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hr-H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r-H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hr-H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hr-H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hr-H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r-H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hr-HR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hr-H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hr-H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hr-H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hr-H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hr-H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hr-HR" sz="16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4" t="-49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30217" y="2751891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AUC</a:t>
            </a:r>
          </a:p>
          <a:p>
            <a:pPr algn="ctr"/>
            <a:r>
              <a:rPr lang="en-GB" sz="1600" dirty="0"/>
              <a:t>0.8304</a:t>
            </a:r>
          </a:p>
          <a:p>
            <a:pPr algn="ctr"/>
            <a:endParaRPr lang="hr-HR" sz="1600" dirty="0"/>
          </a:p>
          <a:p>
            <a:pPr algn="ctr"/>
            <a:r>
              <a:rPr lang="hr-HR" sz="1600" dirty="0"/>
              <a:t>točnost</a:t>
            </a:r>
          </a:p>
          <a:p>
            <a:pPr algn="ctr"/>
            <a:r>
              <a:rPr lang="en-GB" sz="1600" dirty="0"/>
              <a:t>0. 8045317442801442</a:t>
            </a:r>
            <a:endParaRPr lang="hr-HR" sz="1600" dirty="0"/>
          </a:p>
          <a:p>
            <a:pPr algn="ctr"/>
            <a:endParaRPr lang="hr-HR" sz="1600" dirty="0"/>
          </a:p>
        </p:txBody>
      </p:sp>
      <p:pic>
        <p:nvPicPr>
          <p:cNvPr id="5" name="Picture 4" descr="https://scontent.fzag1-1.fna.fbcdn.net/v/t1.15752-9/36442628_10214638846318246_4032087818284040192_n.png?_nc_cat=0&amp;oh=fdf665c7951d43c24a5f2cf20b436d46&amp;oe=5BE82B0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68" y="2292062"/>
            <a:ext cx="2966085" cy="2966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955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scontent.fzag1-1.fna.fbcdn.net/v/t1.15752-9/36545519_10214638846118241_1526603321719128064_n.png?_nc_cat=0&amp;oh=b1d5c4b92f3f9c20d5f490cfad9e0f11&amp;oe=5BE3CB6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3747"/>
            <a:ext cx="2088232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Stabla</a:t>
            </a:r>
            <a:r>
              <a:rPr lang="en-GB" dirty="0"/>
              <a:t> </a:t>
            </a:r>
            <a:r>
              <a:rPr lang="en-GB" dirty="0" err="1"/>
              <a:t>odlučivanja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8" y="1281197"/>
            <a:ext cx="2088232" cy="342925"/>
          </a:xfrm>
        </p:spPr>
        <p:txBody>
          <a:bodyPr/>
          <a:lstStyle/>
          <a:p>
            <a:r>
              <a:rPr lang="en-GB" sz="1800" i="1" dirty="0" err="1">
                <a:solidFill>
                  <a:srgbClr val="456783"/>
                </a:solidFill>
              </a:rPr>
              <a:t>max_dept</a:t>
            </a:r>
            <a:r>
              <a:rPr lang="en-GB" sz="1800" i="1" dirty="0">
                <a:solidFill>
                  <a:srgbClr val="456783"/>
                </a:solidFill>
              </a:rPr>
              <a:t>=2</a:t>
            </a:r>
            <a:endParaRPr lang="en-GB" sz="1800" dirty="0">
              <a:solidFill>
                <a:srgbClr val="456783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698790" y="1281197"/>
            <a:ext cx="2088232" cy="342925"/>
          </a:xfrm>
        </p:spPr>
        <p:txBody>
          <a:bodyPr/>
          <a:lstStyle/>
          <a:p>
            <a:r>
              <a:rPr lang="en-GB" sz="1800" i="1" dirty="0" err="1">
                <a:solidFill>
                  <a:srgbClr val="456783"/>
                </a:solidFill>
              </a:rPr>
              <a:t>max_dept</a:t>
            </a:r>
            <a:r>
              <a:rPr lang="en-GB" sz="1800" i="1" dirty="0">
                <a:solidFill>
                  <a:srgbClr val="456783"/>
                </a:solidFill>
              </a:rPr>
              <a:t>=</a:t>
            </a:r>
            <a:r>
              <a:rPr lang="hr-HR" sz="1800" i="1" dirty="0">
                <a:solidFill>
                  <a:srgbClr val="456783"/>
                </a:solidFill>
              </a:rPr>
              <a:t>4</a:t>
            </a:r>
            <a:endParaRPr lang="en-GB" sz="1800" dirty="0">
              <a:solidFill>
                <a:srgbClr val="456783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831394" y="1285875"/>
            <a:ext cx="2088232" cy="342925"/>
          </a:xfrm>
        </p:spPr>
        <p:txBody>
          <a:bodyPr/>
          <a:lstStyle/>
          <a:p>
            <a:r>
              <a:rPr lang="en-GB" sz="1800" i="1" dirty="0" err="1">
                <a:solidFill>
                  <a:srgbClr val="456783"/>
                </a:solidFill>
              </a:rPr>
              <a:t>max_dept</a:t>
            </a:r>
            <a:r>
              <a:rPr lang="en-GB" sz="1800" i="1" dirty="0">
                <a:solidFill>
                  <a:srgbClr val="456783"/>
                </a:solidFill>
              </a:rPr>
              <a:t>=</a:t>
            </a:r>
            <a:r>
              <a:rPr lang="hr-HR" sz="1800" i="1" dirty="0">
                <a:solidFill>
                  <a:srgbClr val="456783"/>
                </a:solidFill>
              </a:rPr>
              <a:t>6</a:t>
            </a:r>
            <a:endParaRPr lang="en-GB" sz="1800" dirty="0">
              <a:solidFill>
                <a:srgbClr val="456783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894931" y="1290822"/>
            <a:ext cx="2088232" cy="342925"/>
          </a:xfrm>
        </p:spPr>
        <p:txBody>
          <a:bodyPr/>
          <a:lstStyle/>
          <a:p>
            <a:r>
              <a:rPr lang="en-GB" sz="1800" i="1" dirty="0" err="1">
                <a:solidFill>
                  <a:srgbClr val="456783"/>
                </a:solidFill>
              </a:rPr>
              <a:t>max_dept</a:t>
            </a:r>
            <a:r>
              <a:rPr lang="en-GB" sz="1800" i="1" dirty="0">
                <a:solidFill>
                  <a:srgbClr val="456783"/>
                </a:solidFill>
              </a:rPr>
              <a:t>=</a:t>
            </a:r>
            <a:r>
              <a:rPr lang="hr-HR" sz="1800" i="1" dirty="0">
                <a:solidFill>
                  <a:srgbClr val="456783"/>
                </a:solidFill>
              </a:rPr>
              <a:t>8</a:t>
            </a:r>
            <a:endParaRPr lang="en-GB" sz="1800" dirty="0">
              <a:solidFill>
                <a:srgbClr val="456783"/>
              </a:solidFill>
            </a:endParaRPr>
          </a:p>
        </p:txBody>
      </p:sp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7884" y="1624122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1624122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240" y="1624122"/>
            <a:ext cx="19800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179512" y="3861048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AUC</a:t>
            </a:r>
          </a:p>
          <a:p>
            <a:pPr algn="ctr"/>
            <a:r>
              <a:rPr lang="en-GB" sz="1600" dirty="0"/>
              <a:t>0.8430</a:t>
            </a:r>
            <a:endParaRPr lang="hr-HR" sz="1600" dirty="0"/>
          </a:p>
          <a:p>
            <a:pPr algn="ctr"/>
            <a:endParaRPr lang="hr-HR" sz="1600" dirty="0"/>
          </a:p>
          <a:p>
            <a:pPr algn="ctr"/>
            <a:r>
              <a:rPr lang="hr-HR" sz="1600" dirty="0"/>
              <a:t>točnost</a:t>
            </a:r>
          </a:p>
          <a:p>
            <a:pPr algn="ctr"/>
            <a:r>
              <a:rPr lang="en-GB" sz="1600" dirty="0"/>
              <a:t>0.90274405944236</a:t>
            </a:r>
            <a:endParaRPr lang="hr-HR" sz="1600" dirty="0"/>
          </a:p>
          <a:p>
            <a:pPr algn="ctr"/>
            <a:endParaRPr lang="hr-HR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478141" y="3861048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AUC</a:t>
            </a:r>
          </a:p>
          <a:p>
            <a:pPr algn="ctr"/>
            <a:r>
              <a:rPr lang="en-GB" sz="1600" dirty="0"/>
              <a:t>0.9170</a:t>
            </a:r>
          </a:p>
          <a:p>
            <a:pPr algn="ctr"/>
            <a:endParaRPr lang="hr-HR" sz="1600" dirty="0"/>
          </a:p>
          <a:p>
            <a:pPr algn="ctr"/>
            <a:r>
              <a:rPr lang="hr-HR" sz="1600" dirty="0"/>
              <a:t>točnost</a:t>
            </a:r>
          </a:p>
          <a:p>
            <a:r>
              <a:rPr lang="en-GB" sz="1600" dirty="0"/>
              <a:t>0. 9123078054881189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10777" y="3861047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AUC</a:t>
            </a:r>
          </a:p>
          <a:p>
            <a:pPr algn="ctr"/>
            <a:r>
              <a:rPr lang="en-GB" sz="1600" dirty="0"/>
              <a:t>0.9273</a:t>
            </a:r>
          </a:p>
          <a:p>
            <a:pPr algn="ctr"/>
            <a:endParaRPr lang="hr-HR" sz="1600" dirty="0"/>
          </a:p>
          <a:p>
            <a:pPr algn="ctr"/>
            <a:r>
              <a:rPr lang="hr-HR" sz="1600" dirty="0"/>
              <a:t>točnost</a:t>
            </a:r>
          </a:p>
          <a:p>
            <a:pPr algn="ctr"/>
            <a:r>
              <a:rPr lang="en-GB" sz="1600" dirty="0"/>
              <a:t>0. 9116456999926432</a:t>
            </a:r>
            <a:endParaRPr lang="hr-HR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732240" y="3861048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AUC</a:t>
            </a:r>
          </a:p>
          <a:p>
            <a:pPr algn="ctr"/>
            <a:r>
              <a:rPr lang="en-GB" sz="1600" dirty="0"/>
              <a:t>0.9101</a:t>
            </a:r>
          </a:p>
          <a:p>
            <a:pPr algn="ctr"/>
            <a:endParaRPr lang="hr-HR" sz="1600" dirty="0"/>
          </a:p>
          <a:p>
            <a:pPr algn="ctr"/>
            <a:r>
              <a:rPr lang="hr-HR" sz="1600" dirty="0"/>
              <a:t>točnost</a:t>
            </a:r>
          </a:p>
          <a:p>
            <a:pPr algn="ctr"/>
            <a:r>
              <a:rPr lang="en-GB" sz="1600" dirty="0"/>
              <a:t>0. 9111307290517178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0237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38920" y="2972350"/>
            <a:ext cx="190934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AUC</a:t>
            </a:r>
          </a:p>
          <a:p>
            <a:pPr algn="ctr"/>
            <a:r>
              <a:rPr lang="en-GB" sz="1600" dirty="0"/>
              <a:t>0.7402</a:t>
            </a:r>
          </a:p>
          <a:p>
            <a:pPr algn="ctr"/>
            <a:endParaRPr lang="hr-HR" sz="1600" dirty="0"/>
          </a:p>
          <a:p>
            <a:pPr algn="ctr"/>
            <a:r>
              <a:rPr lang="hr-HR" sz="1600" dirty="0"/>
              <a:t>točnost</a:t>
            </a:r>
          </a:p>
          <a:p>
            <a:pPr algn="ctr"/>
            <a:r>
              <a:rPr lang="en-GB" sz="1600" dirty="0"/>
              <a:t>0.896270139042154</a:t>
            </a:r>
            <a:endParaRPr lang="hr-HR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Slučajne</a:t>
            </a:r>
            <a:r>
              <a:rPr lang="en-GB" dirty="0"/>
              <a:t> </a:t>
            </a:r>
            <a:r>
              <a:rPr lang="en-GB" dirty="0" err="1"/>
              <a:t>šume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7467316"/>
              </p:ext>
            </p:extLst>
          </p:nvPr>
        </p:nvGraphicFramePr>
        <p:xfrm>
          <a:off x="107504" y="2598455"/>
          <a:ext cx="3960439" cy="1650593"/>
        </p:xfrm>
        <a:graphic>
          <a:graphicData uri="http://schemas.openxmlformats.org/drawingml/2006/table">
            <a:tbl>
              <a:tblPr firstRow="1" firstCol="1" bandRow="1"/>
              <a:tblGrid>
                <a:gridCol w="62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99">
                <a:tc rowSpan="2"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1409700" algn="l"/>
                        </a:tabLst>
                      </a:pPr>
                      <a:r>
                        <a:rPr lang="en-GB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1409700" algn="l"/>
                        </a:tabLst>
                      </a:pPr>
                      <a:r>
                        <a:rPr lang="en-GB" sz="11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Parametar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19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1409700" algn="l"/>
                        </a:tabLst>
                      </a:pPr>
                      <a:r>
                        <a:rPr lang="en-GB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max_depth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1409700" algn="l"/>
                        </a:tabLst>
                      </a:pPr>
                      <a:r>
                        <a:rPr lang="en-GB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n_estimators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1409700" algn="l"/>
                        </a:tabLst>
                      </a:pPr>
                      <a:r>
                        <a:rPr lang="en-GB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max_features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99">
                <a:tc rowSpan="3">
                  <a:txBody>
                    <a:bodyPr/>
                    <a:lstStyle/>
                    <a:p>
                      <a:pPr marL="71755" marR="71755" algn="ctr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1409700" algn="l"/>
                        </a:tabLst>
                      </a:pPr>
                      <a:r>
                        <a:rPr lang="en-GB" sz="1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Vrijednost</a:t>
                      </a:r>
                      <a:r>
                        <a:rPr lang="en-GB" sz="1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parametra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1409700" algn="l"/>
                        </a:tabLst>
                      </a:pPr>
                      <a:r>
                        <a:rPr lang="en-GB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1409700" algn="l"/>
                        </a:tabLst>
                      </a:pPr>
                      <a:r>
                        <a:rPr lang="en-GB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1409700" algn="l"/>
                        </a:tabLst>
                      </a:pPr>
                      <a:r>
                        <a:rPr lang="en-GB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9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1409700" algn="l"/>
                        </a:tabLst>
                      </a:pPr>
                      <a:r>
                        <a:rPr lang="en-GB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1409700" algn="l"/>
                        </a:tabLst>
                      </a:pPr>
                      <a:r>
                        <a:rPr lang="en-GB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1409700" algn="l"/>
                        </a:tabLst>
                      </a:pPr>
                      <a:r>
                        <a:rPr lang="en-GB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9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1409700" algn="l"/>
                        </a:tabLst>
                      </a:pPr>
                      <a:r>
                        <a:rPr lang="en-GB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1409700" algn="l"/>
                        </a:tabLst>
                      </a:pPr>
                      <a:r>
                        <a:rPr lang="en-GB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1409700" algn="l"/>
                        </a:tabLst>
                      </a:pPr>
                      <a:r>
                        <a:rPr lang="en-GB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Up Arrow 5"/>
          <p:cNvSpPr/>
          <p:nvPr/>
        </p:nvSpPr>
        <p:spPr>
          <a:xfrm rot="1972542">
            <a:off x="4253777" y="2820225"/>
            <a:ext cx="288032" cy="79208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Up Arrow 6"/>
          <p:cNvSpPr/>
          <p:nvPr/>
        </p:nvSpPr>
        <p:spPr>
          <a:xfrm rot="5400000">
            <a:off x="4463988" y="3417517"/>
            <a:ext cx="288032" cy="79208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/>
          <p:cNvSpPr/>
          <p:nvPr/>
        </p:nvSpPr>
        <p:spPr>
          <a:xfrm rot="7432758">
            <a:off x="4351491" y="3935347"/>
            <a:ext cx="288032" cy="79208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137047" y="1405934"/>
            <a:ext cx="201622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AUC</a:t>
            </a:r>
          </a:p>
          <a:p>
            <a:pPr algn="ctr"/>
            <a:r>
              <a:rPr lang="en-GB" sz="1600" dirty="0"/>
              <a:t>0.8104</a:t>
            </a:r>
          </a:p>
          <a:p>
            <a:pPr algn="ctr"/>
            <a:endParaRPr lang="hr-HR" sz="1600" dirty="0"/>
          </a:p>
          <a:p>
            <a:pPr algn="ctr"/>
            <a:r>
              <a:rPr lang="hr-HR" sz="1600" dirty="0"/>
              <a:t>točnost</a:t>
            </a:r>
          </a:p>
          <a:p>
            <a:r>
              <a:rPr lang="en-GB" sz="1600" dirty="0"/>
              <a:t>0.887515633046421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1856" y="4671728"/>
            <a:ext cx="201622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AUC</a:t>
            </a:r>
          </a:p>
          <a:p>
            <a:pPr algn="ctr"/>
            <a:r>
              <a:rPr lang="en-GB" sz="1600" dirty="0"/>
              <a:t>0.7894</a:t>
            </a:r>
          </a:p>
          <a:p>
            <a:pPr algn="ctr"/>
            <a:endParaRPr lang="hr-HR" sz="1600" dirty="0"/>
          </a:p>
          <a:p>
            <a:pPr algn="ctr"/>
            <a:r>
              <a:rPr lang="hr-HR" sz="1600" dirty="0"/>
              <a:t>točnost</a:t>
            </a:r>
          </a:p>
          <a:p>
            <a:pPr algn="ctr"/>
            <a:r>
              <a:rPr lang="en-GB" sz="1600" dirty="0"/>
              <a:t>0.8870006621054954</a:t>
            </a:r>
            <a:endParaRPr lang="hr-HR" sz="1600" dirty="0"/>
          </a:p>
        </p:txBody>
      </p:sp>
      <p:pic>
        <p:nvPicPr>
          <p:cNvPr id="13" name="Picture 12" descr="C:\Users\Jelena Krnjak\Desktop\MALEARN\projekt\rf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45" y="116632"/>
            <a:ext cx="2049627" cy="182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050" y="2317054"/>
            <a:ext cx="2088232" cy="200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200" y="4509119"/>
            <a:ext cx="2347139" cy="2236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19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Stroj</a:t>
            </a:r>
            <a:r>
              <a:rPr lang="en-GB" dirty="0"/>
              <a:t> s </a:t>
            </a:r>
            <a:r>
              <a:rPr lang="en-GB" dirty="0" err="1"/>
              <a:t>potpornim</a:t>
            </a:r>
            <a:r>
              <a:rPr lang="en-GB" dirty="0"/>
              <a:t> </a:t>
            </a:r>
            <a:r>
              <a:rPr lang="en-GB" dirty="0" err="1"/>
              <a:t>vektorima</a:t>
            </a:r>
            <a:r>
              <a:rPr lang="en-GB" dirty="0"/>
              <a:t>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sz="1800" dirty="0"/>
              <a:t>RBF</a:t>
            </a:r>
            <a:endParaRPr lang="en-GB" sz="1800" dirty="0"/>
          </a:p>
        </p:txBody>
      </p:sp>
      <p:pic>
        <p:nvPicPr>
          <p:cNvPr id="4" name="Picture 3" descr="https://scontent.fzag1-1.fna.fbcdn.net/v/t1.15752-9/36464036_10214638846398248_6818640085710274560_n.png?_nc_cat=0&amp;oh=f592b09dad4b0174cff1b1c1d4dd745d&amp;oe=5BAF0D3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499" y="1556792"/>
            <a:ext cx="2966085" cy="29660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763688" y="2510051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AUC</a:t>
            </a:r>
          </a:p>
          <a:p>
            <a:pPr algn="ctr"/>
            <a:r>
              <a:rPr lang="en-GB" sz="1600" dirty="0"/>
              <a:t>0.9322</a:t>
            </a:r>
          </a:p>
          <a:p>
            <a:pPr algn="ctr"/>
            <a:endParaRPr lang="hr-HR" sz="1600" dirty="0"/>
          </a:p>
          <a:p>
            <a:pPr algn="ctr"/>
            <a:r>
              <a:rPr lang="hr-HR" sz="1600" dirty="0"/>
              <a:t>točnost</a:t>
            </a:r>
          </a:p>
          <a:p>
            <a:pPr algn="ctr"/>
            <a:r>
              <a:rPr lang="en-GB" sz="1600" dirty="0"/>
              <a:t>0. 8968586772603546</a:t>
            </a:r>
            <a:endParaRPr lang="hr-HR" sz="1600" dirty="0"/>
          </a:p>
          <a:p>
            <a:pPr algn="ctr"/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694949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179</TotalTime>
  <Words>400</Words>
  <Application>Microsoft Office PowerPoint</Application>
  <PresentationFormat>On-screen Show (4:3)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Origin</vt:lpstr>
      <vt:lpstr>Prediktivno određivanje uspješnosti telemarketinga banaka  </vt:lpstr>
      <vt:lpstr>Opis problema</vt:lpstr>
      <vt:lpstr>Dataset</vt:lpstr>
      <vt:lpstr>Dataset</vt:lpstr>
      <vt:lpstr>Mjera</vt:lpstr>
      <vt:lpstr>Naivni Bayes</vt:lpstr>
      <vt:lpstr>Stabla odlučivanja</vt:lpstr>
      <vt:lpstr>Slučajne šume</vt:lpstr>
      <vt:lpstr>Stroj s potpornim vektorima (SVM)</vt:lpstr>
      <vt:lpstr>Zaključak</vt:lpstr>
      <vt:lpstr>Hvala Vam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Prediktivno određivanje uspješnosti telemarketinga banaka</dc:title>
  <dc:creator>Jelena Krnjak</dc:creator>
  <cp:lastModifiedBy>Tomislav Smetko</cp:lastModifiedBy>
  <cp:revision>16</cp:revision>
  <dcterms:created xsi:type="dcterms:W3CDTF">2018-07-03T13:25:42Z</dcterms:created>
  <dcterms:modified xsi:type="dcterms:W3CDTF">2018-07-03T18:38:29Z</dcterms:modified>
</cp:coreProperties>
</file>