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7" r:id="rId8"/>
    <p:sldId id="269" r:id="rId9"/>
    <p:sldId id="265" r:id="rId10"/>
    <p:sldId id="270" r:id="rId11"/>
    <p:sldId id="268" r:id="rId12"/>
    <p:sldId id="260" r:id="rId13"/>
    <p:sldId id="266" r:id="rId14"/>
    <p:sldId id="262" r:id="rId1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DD6-80F6-4EB3-9BDB-707D25858B39}" type="datetimeFigureOut">
              <a:rPr lang="hr-HR" smtClean="0"/>
              <a:pPr/>
              <a:t>2.7.2018.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11E8-61D1-442D-B42F-1D710454E7A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367394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DD6-80F6-4EB3-9BDB-707D25858B39}" type="datetimeFigureOut">
              <a:rPr lang="hr-HR" smtClean="0"/>
              <a:pPr/>
              <a:t>2.7.2018.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11E8-61D1-442D-B42F-1D710454E7A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213614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DD6-80F6-4EB3-9BDB-707D25858B39}" type="datetimeFigureOut">
              <a:rPr lang="hr-HR" smtClean="0"/>
              <a:pPr/>
              <a:t>2.7.2018.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11E8-61D1-442D-B42F-1D710454E7A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369664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DD6-80F6-4EB3-9BDB-707D25858B39}" type="datetimeFigureOut">
              <a:rPr lang="hr-HR" smtClean="0"/>
              <a:pPr/>
              <a:t>2.7.2018.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11E8-61D1-442D-B42F-1D710454E7A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420510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DD6-80F6-4EB3-9BDB-707D25858B39}" type="datetimeFigureOut">
              <a:rPr lang="hr-HR" smtClean="0"/>
              <a:pPr/>
              <a:t>2.7.2018.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11E8-61D1-442D-B42F-1D710454E7A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132195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DD6-80F6-4EB3-9BDB-707D25858B39}" type="datetimeFigureOut">
              <a:rPr lang="hr-HR" smtClean="0"/>
              <a:pPr/>
              <a:t>2.7.2018.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11E8-61D1-442D-B42F-1D710454E7A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177550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DD6-80F6-4EB3-9BDB-707D25858B39}" type="datetimeFigureOut">
              <a:rPr lang="hr-HR" smtClean="0"/>
              <a:pPr/>
              <a:t>2.7.2018.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11E8-61D1-442D-B42F-1D710454E7A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304080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DD6-80F6-4EB3-9BDB-707D25858B39}" type="datetimeFigureOut">
              <a:rPr lang="hr-HR" smtClean="0"/>
              <a:pPr/>
              <a:t>2.7.2018.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11E8-61D1-442D-B42F-1D710454E7A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325611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DD6-80F6-4EB3-9BDB-707D25858B39}" type="datetimeFigureOut">
              <a:rPr lang="hr-HR" smtClean="0"/>
              <a:pPr/>
              <a:t>2.7.2018.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11E8-61D1-442D-B42F-1D710454E7A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373188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DD6-80F6-4EB3-9BDB-707D25858B39}" type="datetimeFigureOut">
              <a:rPr lang="hr-HR" smtClean="0"/>
              <a:pPr/>
              <a:t>2.7.2018.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11E8-61D1-442D-B42F-1D710454E7A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261230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DD6-80F6-4EB3-9BDB-707D25858B39}" type="datetimeFigureOut">
              <a:rPr lang="hr-HR" smtClean="0"/>
              <a:pPr/>
              <a:t>2.7.2018.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11E8-61D1-442D-B42F-1D710454E7A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72578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1FDD6-80F6-4EB3-9BDB-707D25858B39}" type="datetimeFigureOut">
              <a:rPr lang="hr-HR" smtClean="0"/>
              <a:pPr/>
              <a:t>2.7.2018.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B11E8-61D1-442D-B42F-1D710454E7A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204613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5" Type="http://schemas.openxmlformats.org/officeDocument/2006/relationships/image" Target="../media/image2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Relationship Id="rId1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image" Target="../media/image30.png"/><Relationship Id="rId3" Type="http://schemas.openxmlformats.org/officeDocument/2006/relationships/image" Target="../media/image8.jpeg"/><Relationship Id="rId7" Type="http://schemas.openxmlformats.org/officeDocument/2006/relationships/image" Target="../media/image24.jpeg"/><Relationship Id="rId12" Type="http://schemas.openxmlformats.org/officeDocument/2006/relationships/image" Target="../media/image2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11" Type="http://schemas.openxmlformats.org/officeDocument/2006/relationships/image" Target="../media/image28.jpeg"/><Relationship Id="rId5" Type="http://schemas.openxmlformats.org/officeDocument/2006/relationships/image" Target="../media/image22.jpeg"/><Relationship Id="rId10" Type="http://schemas.openxmlformats.org/officeDocument/2006/relationships/image" Target="../media/image27.jpe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Mozgalo 2018: </a:t>
            </a:r>
            <a:r>
              <a:rPr lang="hr-HR" dirty="0" err="1"/>
              <a:t>Receipt</a:t>
            </a:r>
            <a:r>
              <a:rPr lang="hr-HR" dirty="0"/>
              <a:t> logo </a:t>
            </a:r>
            <a:r>
              <a:rPr lang="hr-HR" dirty="0" err="1"/>
              <a:t>recognition</a:t>
            </a:r>
            <a:r>
              <a:rPr lang="hr-HR" dirty="0"/>
              <a:t> </a:t>
            </a:r>
            <a:br>
              <a:rPr lang="hr-HR" dirty="0"/>
            </a:br>
            <a:endParaRPr lang="hr-HR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Mario Bošnjak, Magdalena </a:t>
            </a:r>
            <a:r>
              <a:rPr lang="hr-HR" dirty="0" err="1" smtClean="0"/>
              <a:t>Modrušan</a:t>
            </a:r>
            <a:r>
              <a:rPr lang="hr-HR" dirty="0" smtClean="0"/>
              <a:t>, Dorian Stipić</a:t>
            </a:r>
            <a:br>
              <a:rPr lang="hr-HR" dirty="0" smtClean="0"/>
            </a:b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xmlns="" val="2357126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User\Downloads\test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3197" y="928808"/>
            <a:ext cx="9573755" cy="4264294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20946" y="255617"/>
            <a:ext cx="10695317" cy="69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r-H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Grafički opis našeg pristupa (testiranje)</a:t>
            </a:r>
            <a:endParaRPr kumimoji="0" lang="hr-H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3636" y="5538159"/>
            <a:ext cx="690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>
                <a:solidFill>
                  <a:srgbClr val="C00000"/>
                </a:solidFill>
              </a:rPr>
              <a:t>Metoda</a:t>
            </a:r>
            <a:r>
              <a:rPr lang="en-GB" dirty="0" smtClean="0"/>
              <a:t> </a:t>
            </a:r>
            <a:r>
              <a:rPr lang="en-GB" dirty="0" err="1" smtClean="0"/>
              <a:t>odre</a:t>
            </a:r>
            <a:r>
              <a:rPr lang="hr-HR" dirty="0" smtClean="0"/>
              <a:t>đivanja </a:t>
            </a:r>
            <a:r>
              <a:rPr lang="en-GB" dirty="0" err="1" smtClean="0"/>
              <a:t>treshold</a:t>
            </a:r>
            <a:r>
              <a:rPr lang="hr-HR" dirty="0" smtClean="0"/>
              <a:t>a</a:t>
            </a:r>
            <a:r>
              <a:rPr lang="en-GB" dirty="0" smtClean="0"/>
              <a:t> </a:t>
            </a:r>
            <a:r>
              <a:rPr lang="hr-HR" dirty="0" smtClean="0"/>
              <a:t>i sama evaluacija slike </a:t>
            </a:r>
            <a:r>
              <a:rPr lang="hr-HR" dirty="0" smtClean="0">
                <a:solidFill>
                  <a:srgbClr val="C00000"/>
                </a:solidFill>
              </a:rPr>
              <a:t>nije jedinstvena</a:t>
            </a:r>
            <a:endParaRPr lang="hr-HR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9489" y="227339"/>
            <a:ext cx="11044311" cy="402389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hr-HR" dirty="0" smtClean="0">
                <a:solidFill>
                  <a:srgbClr val="C00000"/>
                </a:solidFill>
              </a:rPr>
              <a:t>Rezultati (part 1)</a:t>
            </a:r>
            <a:endParaRPr lang="hr-HR" dirty="0">
              <a:solidFill>
                <a:srgbClr val="C0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1670" y="267595"/>
            <a:ext cx="11044311" cy="4023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hr-HR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hr-H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6" name="Picture 2" descr="C:\Users\User\Desktop\KODOVI_MOZGALO\FRANOV_EVALUATOR\Dorian final\Withbackground10k32x3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8326" y="773652"/>
            <a:ext cx="5328046" cy="399675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701397" y="5374256"/>
            <a:ext cx="2924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Prvi pokušaj je bio resize svih objekata na 32x32 pixela</a:t>
            </a:r>
            <a:endParaRPr lang="hr-HR" dirty="0"/>
          </a:p>
        </p:txBody>
      </p:sp>
      <p:pic>
        <p:nvPicPr>
          <p:cNvPr id="8" name="Picture 2" descr="C:\Users\User\Desktop\KODOVI_MOZGALO\FRANOV_EVALUATOR\Dorian final\omjeri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05361" y="773084"/>
            <a:ext cx="5351801" cy="4014577"/>
          </a:xfrm>
          <a:prstGeom prst="rect">
            <a:avLst/>
          </a:prstGeom>
          <a:noFill/>
        </p:spPr>
      </p:pic>
      <p:sp>
        <p:nvSpPr>
          <p:cNvPr id="9" name="Right Arrow 8"/>
          <p:cNvSpPr/>
          <p:nvPr/>
        </p:nvSpPr>
        <p:spPr>
          <a:xfrm>
            <a:off x="7703389" y="5417387"/>
            <a:ext cx="1466491" cy="508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9351036" y="5495029"/>
            <a:ext cx="229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Može bolje od ovoga!</a:t>
            </a:r>
            <a:endParaRPr lang="hr-HR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74128" y="4963864"/>
          <a:ext cx="39029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490"/>
                <a:gridCol w="1951490"/>
              </a:tblGrid>
              <a:tr h="279440">
                <a:tc>
                  <a:txBody>
                    <a:bodyPr/>
                    <a:lstStyle/>
                    <a:p>
                      <a:pPr algn="l"/>
                      <a:r>
                        <a:rPr lang="hr-HR" dirty="0" smtClean="0"/>
                        <a:t>Accuracy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0.455</a:t>
                      </a:r>
                      <a:endParaRPr lang="hr-HR" dirty="0"/>
                    </a:p>
                  </a:txBody>
                  <a:tcPr/>
                </a:tc>
              </a:tr>
              <a:tr h="279440">
                <a:tc>
                  <a:txBody>
                    <a:bodyPr/>
                    <a:lstStyle/>
                    <a:p>
                      <a:pPr algn="l"/>
                      <a:r>
                        <a:rPr lang="hr-HR" dirty="0" smtClean="0"/>
                        <a:t>F1</a:t>
                      </a:r>
                      <a:r>
                        <a:rPr lang="hr-HR" baseline="0" dirty="0" smtClean="0"/>
                        <a:t> score Macro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0.554</a:t>
                      </a:r>
                      <a:endParaRPr lang="hr-HR" dirty="0"/>
                    </a:p>
                  </a:txBody>
                  <a:tcPr/>
                </a:tc>
              </a:tr>
              <a:tr h="279440">
                <a:tc>
                  <a:txBody>
                    <a:bodyPr/>
                    <a:lstStyle/>
                    <a:p>
                      <a:pPr algn="l"/>
                      <a:r>
                        <a:rPr lang="hr-HR" dirty="0" smtClean="0"/>
                        <a:t>F1 score Micro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0.455 </a:t>
                      </a:r>
                      <a:endParaRPr lang="hr-HR" dirty="0"/>
                    </a:p>
                  </a:txBody>
                  <a:tcPr/>
                </a:tc>
              </a:tr>
              <a:tr h="279440">
                <a:tc>
                  <a:txBody>
                    <a:bodyPr/>
                    <a:lstStyle/>
                    <a:p>
                      <a:pPr algn="l"/>
                      <a:r>
                        <a:rPr lang="hr-HR" dirty="0" smtClean="0"/>
                        <a:t>F1 score Weighted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0.443</a:t>
                      </a:r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9489" y="227339"/>
            <a:ext cx="11044311" cy="402389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hr-HR" dirty="0" smtClean="0">
                <a:solidFill>
                  <a:srgbClr val="C00000"/>
                </a:solidFill>
              </a:rPr>
              <a:t>Rezultati (part 2)</a:t>
            </a:r>
            <a:endParaRPr lang="hr-HR" dirty="0">
              <a:solidFill>
                <a:srgbClr val="C0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670" y="267595"/>
            <a:ext cx="11044311" cy="4023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hr-HR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hr-H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89254" y="5046453"/>
            <a:ext cx="2613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Drugi pokušaj: resize na 40x60 (manja deformacija logoa pri resizeanju)</a:t>
            </a:r>
            <a:endParaRPr lang="hr-HR" dirty="0"/>
          </a:p>
        </p:txBody>
      </p:sp>
      <p:pic>
        <p:nvPicPr>
          <p:cNvPr id="10" name="Picture 2" descr="C:\Users\User\Desktop\KODOVI_MOZGALO\FRANOV_EVALUATOR\Dorian final\omjeri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5361" y="773084"/>
            <a:ext cx="5351801" cy="4014577"/>
          </a:xfrm>
          <a:prstGeom prst="rect">
            <a:avLst/>
          </a:prstGeom>
          <a:noFill/>
        </p:spPr>
      </p:pic>
      <p:sp>
        <p:nvSpPr>
          <p:cNvPr id="11" name="Right Arrow 10"/>
          <p:cNvSpPr/>
          <p:nvPr/>
        </p:nvSpPr>
        <p:spPr>
          <a:xfrm>
            <a:off x="7203058" y="5184473"/>
            <a:ext cx="914400" cy="508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TextBox 11"/>
          <p:cNvSpPr txBox="1"/>
          <p:nvPr/>
        </p:nvSpPr>
        <p:spPr>
          <a:xfrm>
            <a:off x="8134711" y="5132721"/>
            <a:ext cx="1742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Može i </a:t>
            </a:r>
            <a:r>
              <a:rPr lang="hr-HR" dirty="0" smtClean="0">
                <a:solidFill>
                  <a:srgbClr val="C00000"/>
                </a:solidFill>
              </a:rPr>
              <a:t>još puno </a:t>
            </a:r>
            <a:r>
              <a:rPr lang="hr-HR" dirty="0" smtClean="0"/>
              <a:t>bolje od ovoga!</a:t>
            </a:r>
            <a:endParaRPr lang="hr-HR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74128" y="4963864"/>
          <a:ext cx="39029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490"/>
                <a:gridCol w="1951490"/>
              </a:tblGrid>
              <a:tr h="279440">
                <a:tc>
                  <a:txBody>
                    <a:bodyPr/>
                    <a:lstStyle/>
                    <a:p>
                      <a:pPr algn="l"/>
                      <a:r>
                        <a:rPr lang="hr-HR" dirty="0" smtClean="0"/>
                        <a:t>Accuracy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0.639</a:t>
                      </a:r>
                      <a:endParaRPr lang="hr-HR" dirty="0"/>
                    </a:p>
                  </a:txBody>
                  <a:tcPr/>
                </a:tc>
              </a:tr>
              <a:tr h="279440">
                <a:tc>
                  <a:txBody>
                    <a:bodyPr/>
                    <a:lstStyle/>
                    <a:p>
                      <a:pPr algn="l"/>
                      <a:r>
                        <a:rPr lang="hr-HR" dirty="0" smtClean="0"/>
                        <a:t>F1</a:t>
                      </a:r>
                      <a:r>
                        <a:rPr lang="hr-HR" baseline="0" dirty="0" smtClean="0"/>
                        <a:t> score Macro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solidFill>
                            <a:srgbClr val="C00000"/>
                          </a:solidFill>
                        </a:rPr>
                        <a:t>0.714</a:t>
                      </a:r>
                      <a:endParaRPr lang="hr-HR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79440">
                <a:tc>
                  <a:txBody>
                    <a:bodyPr/>
                    <a:lstStyle/>
                    <a:p>
                      <a:pPr algn="l"/>
                      <a:r>
                        <a:rPr lang="hr-HR" dirty="0" smtClean="0"/>
                        <a:t>F1 score Micro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0.639 </a:t>
                      </a:r>
                      <a:endParaRPr lang="hr-HR" dirty="0"/>
                    </a:p>
                  </a:txBody>
                  <a:tcPr/>
                </a:tc>
              </a:tr>
              <a:tr h="279440">
                <a:tc>
                  <a:txBody>
                    <a:bodyPr/>
                    <a:lstStyle/>
                    <a:p>
                      <a:pPr algn="l"/>
                      <a:r>
                        <a:rPr lang="hr-HR" dirty="0" smtClean="0"/>
                        <a:t>F1 score Weighted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0.657</a:t>
                      </a:r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 descr="C:\Users\User\Desktop\KODOVI_MOZGALO\FRANOV_EVALUATOR\Dorian final\Withbackground10k40x6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060" y="765385"/>
            <a:ext cx="5362064" cy="4022275"/>
          </a:xfrm>
          <a:prstGeom prst="rect">
            <a:avLst/>
          </a:prstGeom>
          <a:noFill/>
        </p:spPr>
      </p:pic>
      <p:sp>
        <p:nvSpPr>
          <p:cNvPr id="16" name="Right Arrow 15"/>
          <p:cNvSpPr/>
          <p:nvPr/>
        </p:nvSpPr>
        <p:spPr>
          <a:xfrm>
            <a:off x="9859992" y="5201728"/>
            <a:ext cx="854015" cy="500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TextBox 16"/>
          <p:cNvSpPr txBox="1"/>
          <p:nvPr/>
        </p:nvSpPr>
        <p:spPr>
          <a:xfrm>
            <a:off x="10834776" y="5244860"/>
            <a:ext cx="87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u="sng" dirty="0" smtClean="0">
                <a:solidFill>
                  <a:srgbClr val="C00000"/>
                </a:solidFill>
              </a:rPr>
              <a:t>Kodovi</a:t>
            </a:r>
            <a:endParaRPr lang="hr-HR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523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9489" y="227339"/>
            <a:ext cx="11044311" cy="402389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hr-HR" dirty="0" smtClean="0">
                <a:solidFill>
                  <a:srgbClr val="C00000"/>
                </a:solidFill>
              </a:rPr>
              <a:t>Rezultati (part 3) (eksperimentalni)</a:t>
            </a:r>
            <a:endParaRPr lang="hr-HR" dirty="0">
              <a:solidFill>
                <a:srgbClr val="C0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670" y="267595"/>
            <a:ext cx="11044311" cy="4023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hr-HR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hr-H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89253" y="5098210"/>
            <a:ext cx="2260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Testirali smo isti postupak </a:t>
            </a:r>
            <a:r>
              <a:rPr lang="hr-HR" dirty="0" smtClean="0">
                <a:solidFill>
                  <a:srgbClr val="C00000"/>
                </a:solidFill>
              </a:rPr>
              <a:t>bez</a:t>
            </a:r>
            <a:r>
              <a:rPr lang="hr-HR" dirty="0" smtClean="0"/>
              <a:t> korištenja pomoćne klase </a:t>
            </a:r>
            <a:r>
              <a:rPr lang="hr-HR" dirty="0" smtClean="0">
                <a:solidFill>
                  <a:srgbClr val="C00000"/>
                </a:solidFill>
              </a:rPr>
              <a:t>Background</a:t>
            </a:r>
            <a:endParaRPr lang="hr-HR" dirty="0">
              <a:solidFill>
                <a:srgbClr val="C00000"/>
              </a:solidFill>
            </a:endParaRPr>
          </a:p>
        </p:txBody>
      </p:sp>
      <p:pic>
        <p:nvPicPr>
          <p:cNvPr id="9" name="Picture 2" descr="C:\Users\User\Desktop\KODOVI_MOZGALO\FRANOV_EVALUATOR\Dorian final\omjeri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5361" y="773084"/>
            <a:ext cx="5351801" cy="4014577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>
          <a:xfrm>
            <a:off x="6719977" y="5348377"/>
            <a:ext cx="465826" cy="508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xtBox 10"/>
          <p:cNvSpPr txBox="1"/>
          <p:nvPr/>
        </p:nvSpPr>
        <p:spPr>
          <a:xfrm>
            <a:off x="7323828" y="4968817"/>
            <a:ext cx="2294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Određivanje tresholda </a:t>
            </a:r>
            <a:r>
              <a:rPr lang="hr-HR" dirty="0" smtClean="0">
                <a:solidFill>
                  <a:srgbClr val="C00000"/>
                </a:solidFill>
              </a:rPr>
              <a:t>puno kompleksnije</a:t>
            </a:r>
            <a:r>
              <a:rPr lang="hr-HR" dirty="0" smtClean="0"/>
              <a:t>, CNN u suštini u većini slučajeva ne zna kako evaluirati</a:t>
            </a:r>
            <a:endParaRPr lang="hr-HR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74128" y="4963864"/>
          <a:ext cx="39029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490"/>
                <a:gridCol w="1951490"/>
              </a:tblGrid>
              <a:tr h="279440">
                <a:tc>
                  <a:txBody>
                    <a:bodyPr/>
                    <a:lstStyle/>
                    <a:p>
                      <a:pPr algn="l"/>
                      <a:r>
                        <a:rPr lang="hr-HR" dirty="0" smtClean="0"/>
                        <a:t>Accuracy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0.449</a:t>
                      </a:r>
                      <a:endParaRPr lang="hr-HR" dirty="0"/>
                    </a:p>
                  </a:txBody>
                  <a:tcPr/>
                </a:tc>
              </a:tr>
              <a:tr h="279440">
                <a:tc>
                  <a:txBody>
                    <a:bodyPr/>
                    <a:lstStyle/>
                    <a:p>
                      <a:pPr algn="l"/>
                      <a:r>
                        <a:rPr lang="hr-HR" dirty="0" smtClean="0"/>
                        <a:t>F1</a:t>
                      </a:r>
                      <a:r>
                        <a:rPr lang="hr-HR" baseline="0" dirty="0" smtClean="0"/>
                        <a:t> score Macro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0.456</a:t>
                      </a:r>
                      <a:endParaRPr lang="hr-HR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79440">
                <a:tc>
                  <a:txBody>
                    <a:bodyPr/>
                    <a:lstStyle/>
                    <a:p>
                      <a:pPr algn="l"/>
                      <a:r>
                        <a:rPr lang="hr-HR" dirty="0" smtClean="0"/>
                        <a:t>F1 score Micro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0.449 </a:t>
                      </a:r>
                      <a:endParaRPr lang="hr-HR" dirty="0"/>
                    </a:p>
                  </a:txBody>
                  <a:tcPr/>
                </a:tc>
              </a:tr>
              <a:tr h="279440">
                <a:tc>
                  <a:txBody>
                    <a:bodyPr/>
                    <a:lstStyle/>
                    <a:p>
                      <a:pPr algn="l"/>
                      <a:r>
                        <a:rPr lang="hr-HR" dirty="0" smtClean="0"/>
                        <a:t>F1 score Weighted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0.452</a:t>
                      </a:r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>
            <a:off x="9635706" y="5382883"/>
            <a:ext cx="457200" cy="483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TextBox 14"/>
          <p:cNvSpPr txBox="1"/>
          <p:nvPr/>
        </p:nvSpPr>
        <p:spPr>
          <a:xfrm>
            <a:off x="10222302" y="5287993"/>
            <a:ext cx="170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Metoda zapravo </a:t>
            </a:r>
            <a:r>
              <a:rPr lang="hr-HR" dirty="0" smtClean="0">
                <a:solidFill>
                  <a:srgbClr val="C00000"/>
                </a:solidFill>
              </a:rPr>
              <a:t>nije dobra</a:t>
            </a:r>
            <a:endParaRPr lang="hr-HR" dirty="0">
              <a:solidFill>
                <a:srgbClr val="C00000"/>
              </a:solidFill>
            </a:endParaRPr>
          </a:p>
        </p:txBody>
      </p:sp>
      <p:pic>
        <p:nvPicPr>
          <p:cNvPr id="8194" name="Picture 2" descr="C:\Users\User\Desktop\KODOVI_MOZGALO\FRANOV_EVALUATOR\Dorian final\Nobackground10k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340" y="782399"/>
            <a:ext cx="5341249" cy="40066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38939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9489" y="227339"/>
            <a:ext cx="11044311" cy="402389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hr-HR" dirty="0" smtClean="0">
                <a:solidFill>
                  <a:srgbClr val="C00000"/>
                </a:solidFill>
              </a:rPr>
              <a:t>Mane, prednosti i moguća poboljšanja</a:t>
            </a:r>
            <a:endParaRPr lang="hr-HR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0717" y="1268083"/>
            <a:ext cx="47704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u="sng" dirty="0" smtClean="0">
                <a:solidFill>
                  <a:srgbClr val="FF0000"/>
                </a:solidFill>
              </a:rPr>
              <a:t>Mane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400" dirty="0" smtClean="0"/>
              <a:t>Metoda je zapravo prilično </a:t>
            </a:r>
            <a:r>
              <a:rPr lang="hr-HR" sz="2400" dirty="0" smtClean="0">
                <a:solidFill>
                  <a:srgbClr val="FF0000"/>
                </a:solidFill>
              </a:rPr>
              <a:t>kompleksna</a:t>
            </a:r>
            <a:r>
              <a:rPr lang="hr-HR" sz="2400" dirty="0" smtClean="0"/>
              <a:t> (pokazalo se na samom natjecanju da se problem može riješiti i jednostavnijim pristupom)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400" dirty="0" smtClean="0"/>
              <a:t>Metoda je relativno spora (na CPU oko 2.5sec/slika) jer svaka slika se “dijeli” na puno manjih dijelova</a:t>
            </a:r>
            <a:endParaRPr lang="hr-H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581954" y="1311215"/>
            <a:ext cx="49343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u="sng" dirty="0" smtClean="0">
                <a:solidFill>
                  <a:srgbClr val="FF0000"/>
                </a:solidFill>
              </a:rPr>
              <a:t>Prednosti i moguća poboljšanja</a:t>
            </a:r>
          </a:p>
          <a:p>
            <a:pPr marL="342900" indent="-342900">
              <a:buFont typeface="+mj-lt"/>
              <a:buAutoNum type="arabicPeriod"/>
            </a:pPr>
            <a:r>
              <a:rPr lang="hr-HR" sz="2400" dirty="0" smtClean="0"/>
              <a:t>Metoda je </a:t>
            </a:r>
            <a:r>
              <a:rPr lang="hr-HR" sz="2400" dirty="0" smtClean="0">
                <a:solidFill>
                  <a:srgbClr val="FF0000"/>
                </a:solidFill>
              </a:rPr>
              <a:t>izrazito fleksibilna</a:t>
            </a:r>
          </a:p>
          <a:p>
            <a:pPr marL="342900" indent="-342900"/>
            <a:r>
              <a:rPr lang="hr-HR" sz="2400" dirty="0" smtClean="0"/>
              <a:t>	- Neovisna o arhitekturi CNN-a</a:t>
            </a:r>
            <a:br>
              <a:rPr lang="hr-HR" sz="2400" dirty="0" smtClean="0"/>
            </a:br>
            <a:r>
              <a:rPr lang="hr-HR" sz="2400" dirty="0" smtClean="0"/>
              <a:t>- Neovisna o algoritmu za segmentaciju</a:t>
            </a:r>
          </a:p>
          <a:p>
            <a:pPr marL="342900" indent="-342900"/>
            <a:r>
              <a:rPr lang="hr-HR" sz="2400" dirty="0" smtClean="0"/>
              <a:t>2.	Metoda se prirodno može poopćiti: Lokalizacija </a:t>
            </a:r>
            <a:r>
              <a:rPr lang="hr-HR" sz="2400" dirty="0" smtClean="0">
                <a:solidFill>
                  <a:srgbClr val="FF0000"/>
                </a:solidFill>
              </a:rPr>
              <a:t>proizvoljno</a:t>
            </a:r>
            <a:r>
              <a:rPr lang="hr-HR" sz="2400" dirty="0" smtClean="0"/>
              <a:t> mnogo logoa na slici</a:t>
            </a:r>
          </a:p>
          <a:p>
            <a:pPr marL="400050" indent="-400050">
              <a:buFont typeface="+mj-lt"/>
              <a:buAutoNum type="arabicPeriod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xmlns="" val="3234733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266" y="1285335"/>
            <a:ext cx="10156872" cy="498885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hr-HR" dirty="0" smtClean="0"/>
              <a:t>- </a:t>
            </a:r>
            <a:r>
              <a:rPr lang="it-IT" dirty="0" smtClean="0"/>
              <a:t>Domena -&gt; </a:t>
            </a:r>
            <a:r>
              <a:rPr lang="hr-HR" dirty="0" smtClean="0"/>
              <a:t>Computer Vision</a:t>
            </a:r>
          </a:p>
          <a:p>
            <a:pPr marL="0" indent="0" algn="just">
              <a:buNone/>
            </a:pPr>
            <a:r>
              <a:rPr lang="hr-HR" dirty="0" smtClean="0"/>
              <a:t>- S</a:t>
            </a:r>
            <a:r>
              <a:rPr lang="it-IT" dirty="0" smtClean="0"/>
              <a:t>like </a:t>
            </a:r>
            <a:r>
              <a:rPr lang="hr-HR" dirty="0" smtClean="0"/>
              <a:t>račun</a:t>
            </a:r>
            <a:r>
              <a:rPr lang="it-IT" dirty="0" smtClean="0"/>
              <a:t>a trgova</a:t>
            </a:r>
            <a:r>
              <a:rPr lang="hr-HR" dirty="0" smtClean="0"/>
              <a:t>čkih centara (25 klasa)</a:t>
            </a:r>
          </a:p>
          <a:p>
            <a:pPr marL="0" indent="0" algn="just">
              <a:buNone/>
            </a:pPr>
            <a:r>
              <a:rPr lang="hr-HR" dirty="0" smtClean="0"/>
              <a:t>- Podaci preuzeti sa ovogodišnjeg natjecanja Mozgalo</a:t>
            </a:r>
          </a:p>
          <a:p>
            <a:pPr algn="just"/>
            <a:r>
              <a:rPr lang="hr-HR" dirty="0" smtClean="0"/>
              <a:t>Cilj : Algoritam koji će prepoznati </a:t>
            </a:r>
            <a:r>
              <a:rPr lang="hr-HR" dirty="0"/>
              <a:t>slike </a:t>
            </a:r>
            <a:r>
              <a:rPr lang="hr-HR" dirty="0" smtClean="0"/>
              <a:t>računa</a:t>
            </a:r>
            <a:r>
              <a:rPr lang="it-IT" dirty="0" smtClean="0"/>
              <a:t> na osnovi loga</a:t>
            </a:r>
            <a:r>
              <a:rPr lang="hr-HR" dirty="0" smtClean="0"/>
              <a:t> </a:t>
            </a:r>
            <a:r>
              <a:rPr lang="hr-HR" dirty="0"/>
              <a:t>i na taj način </a:t>
            </a:r>
            <a:r>
              <a:rPr lang="hr-HR" dirty="0" smtClean="0"/>
              <a:t>povezati </a:t>
            </a:r>
            <a:r>
              <a:rPr lang="hr-HR" dirty="0"/>
              <a:t>ih </a:t>
            </a:r>
            <a:r>
              <a:rPr lang="hr-HR" dirty="0" smtClean="0"/>
              <a:t>s pripadnim </a:t>
            </a:r>
            <a:r>
              <a:rPr lang="hr-HR" dirty="0"/>
              <a:t>trgovačkim centrima </a:t>
            </a:r>
            <a:r>
              <a:rPr lang="hr-HR" dirty="0" smtClean="0"/>
              <a:t>(iz skupa </a:t>
            </a:r>
            <a:r>
              <a:rPr lang="hr-HR" dirty="0"/>
              <a:t>za </a:t>
            </a:r>
            <a:r>
              <a:rPr lang="hr-HR" dirty="0" smtClean="0"/>
              <a:t>učenje)</a:t>
            </a:r>
          </a:p>
          <a:p>
            <a:pPr algn="just"/>
            <a:endParaRPr lang="hr-HR" dirty="0">
              <a:solidFill>
                <a:schemeClr val="bg1"/>
              </a:solidFill>
            </a:endParaRPr>
          </a:p>
          <a:p>
            <a:pPr algn="just"/>
            <a:r>
              <a:rPr lang="hr-HR" b="1" dirty="0" smtClean="0"/>
              <a:t>Podaci </a:t>
            </a:r>
            <a:r>
              <a:rPr lang="hr-HR" b="1" dirty="0"/>
              <a:t>za učenje i </a:t>
            </a:r>
            <a:r>
              <a:rPr lang="hr-HR" b="1" dirty="0" smtClean="0"/>
              <a:t>testiranje</a:t>
            </a:r>
          </a:p>
          <a:p>
            <a:pPr algn="just"/>
            <a:r>
              <a:rPr lang="hr-HR" dirty="0" smtClean="0"/>
              <a:t>Učenje: 45.000 slika (oko 10GB)</a:t>
            </a:r>
          </a:p>
          <a:p>
            <a:pPr algn="just"/>
            <a:r>
              <a:rPr lang="hr-HR" dirty="0" smtClean="0"/>
              <a:t>Testiranje: 10.000 + 10.000 slika (oko 5GB) (postojanje dodatne klase “Other”)</a:t>
            </a:r>
          </a:p>
          <a:p>
            <a:pPr algn="just"/>
            <a:r>
              <a:rPr lang="hr-HR" dirty="0" smtClean="0"/>
              <a:t>Testiranje većinski na prvom skupu -&gt; Statistički značajno</a:t>
            </a:r>
            <a:endParaRPr lang="hr-HR" dirty="0"/>
          </a:p>
          <a:p>
            <a:endParaRPr lang="hr-HR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0946" y="255617"/>
            <a:ext cx="10695317" cy="69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Uvodni opis problema</a:t>
            </a:r>
            <a:endParaRPr kumimoji="0" lang="hr-HR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43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946" y="255617"/>
            <a:ext cx="10695317" cy="693288"/>
          </a:xfrm>
        </p:spPr>
        <p:txBody>
          <a:bodyPr/>
          <a:lstStyle/>
          <a:p>
            <a:pPr algn="ctr">
              <a:buNone/>
            </a:pPr>
            <a:r>
              <a:rPr lang="hr-HR" dirty="0" smtClean="0">
                <a:solidFill>
                  <a:srgbClr val="FF0000"/>
                </a:solidFill>
              </a:rPr>
              <a:t>Grafički opis našeg pristupa (treniranje)</a:t>
            </a:r>
            <a:endParaRPr lang="hr-HR" dirty="0">
              <a:solidFill>
                <a:srgbClr val="FF0000"/>
              </a:solidFill>
            </a:endParaRPr>
          </a:p>
        </p:txBody>
      </p:sp>
      <p:pic>
        <p:nvPicPr>
          <p:cNvPr id="1027" name="Picture 3" descr="C:\Users\User\Downloads\tren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8365" y="1165673"/>
            <a:ext cx="10492182" cy="458814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777704" y="6038491"/>
            <a:ext cx="690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/>
              <a:t>Preprocessing + “lokalizacija na trening skupu” + trening mreze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xmlns="" val="190058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365760"/>
            <a:ext cx="11408898" cy="66078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r-HR" dirty="0" smtClean="0">
                <a:solidFill>
                  <a:srgbClr val="FF0000"/>
                </a:solidFill>
              </a:rPr>
              <a:t>Početni preprocessing podataka</a:t>
            </a:r>
          </a:p>
          <a:p>
            <a:endParaRPr lang="hr-HR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706"/>
          <a:stretch/>
        </p:blipFill>
        <p:spPr>
          <a:xfrm>
            <a:off x="736138" y="1112837"/>
            <a:ext cx="5103917" cy="41837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5336" y="5796951"/>
            <a:ext cx="314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/>
              <a:t>600x1100</a:t>
            </a:r>
            <a:r>
              <a:rPr lang="en-GB" dirty="0" smtClean="0"/>
              <a:t> </a:t>
            </a:r>
            <a:endParaRPr lang="hr-H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831456" y="1147313"/>
            <a:ext cx="1958197" cy="560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883215" y="4520242"/>
            <a:ext cx="1871932" cy="715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706"/>
          <a:stretch/>
        </p:blipFill>
        <p:spPr>
          <a:xfrm>
            <a:off x="7781774" y="1708030"/>
            <a:ext cx="3472794" cy="284671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993812" y="5854460"/>
            <a:ext cx="314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/>
              <a:t>220x400</a:t>
            </a:r>
            <a:r>
              <a:rPr lang="en-GB" dirty="0" smtClean="0"/>
              <a:t> </a:t>
            </a:r>
            <a:r>
              <a:rPr lang="it-IT" dirty="0" smtClean="0"/>
              <a:t>(</a:t>
            </a:r>
            <a:r>
              <a:rPr lang="en-GB" dirty="0" smtClean="0"/>
              <a:t>+ </a:t>
            </a:r>
            <a:r>
              <a:rPr lang="en-GB" dirty="0" err="1" smtClean="0"/>
              <a:t>crno</a:t>
            </a:r>
            <a:r>
              <a:rPr lang="en-GB" dirty="0" smtClean="0"/>
              <a:t> </a:t>
            </a:r>
            <a:r>
              <a:rPr lang="en-GB" dirty="0" err="1" smtClean="0"/>
              <a:t>bijelo</a:t>
            </a:r>
            <a:r>
              <a:rPr lang="en-GB" dirty="0" smtClean="0"/>
              <a:t>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xmlns="" val="355824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37625"/>
            <a:ext cx="10574547" cy="568149"/>
          </a:xfrm>
        </p:spPr>
        <p:txBody>
          <a:bodyPr/>
          <a:lstStyle/>
          <a:p>
            <a:pPr algn="ctr">
              <a:buNone/>
            </a:pPr>
            <a:r>
              <a:rPr lang="hr-HR" dirty="0" smtClean="0">
                <a:solidFill>
                  <a:srgbClr val="FF0000"/>
                </a:solidFill>
              </a:rPr>
              <a:t>Ground Truth Logo Regions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8638" y="4753157"/>
            <a:ext cx="2027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Template Matching </a:t>
            </a:r>
            <a:r>
              <a:rPr lang="hr-HR" dirty="0" smtClean="0"/>
              <a:t>metoda: traži se najveća sličnost</a:t>
            </a:r>
            <a:r>
              <a:rPr lang="en-US" dirty="0" smtClean="0"/>
              <a:t/>
            </a:r>
            <a:br>
              <a:rPr lang="en-US" dirty="0" smtClean="0"/>
            </a:br>
            <a:endParaRPr lang="hr-HR" dirty="0"/>
          </a:p>
        </p:txBody>
      </p:sp>
      <p:pic>
        <p:nvPicPr>
          <p:cNvPr id="2050" name="Picture 2" descr="C:\Users\User\Desktop\KODOVI_MOZGALO\Logos\Safeway\5971c45b40307c5f80fd4b7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76" y="1530950"/>
            <a:ext cx="2167030" cy="504884"/>
          </a:xfrm>
          <a:prstGeom prst="rect">
            <a:avLst/>
          </a:prstGeom>
          <a:noFill/>
        </p:spPr>
      </p:pic>
      <p:pic>
        <p:nvPicPr>
          <p:cNvPr id="2051" name="Picture 3" descr="C:\Users\User\Desktop\KODOVI_MOZGALO\Logos\Safeway\5971c45c40307c5f80fd4bdc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47815" y="1521723"/>
            <a:ext cx="2225316" cy="518464"/>
          </a:xfrm>
          <a:prstGeom prst="rect">
            <a:avLst/>
          </a:prstGeom>
          <a:noFill/>
        </p:spPr>
      </p:pic>
      <p:pic>
        <p:nvPicPr>
          <p:cNvPr id="2052" name="Picture 4" descr="C:\Users\User\Desktop\MOZGALO\Testskup\Safeway\5971c45c40307c5f80fd4bdc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8868" y="1268971"/>
            <a:ext cx="3286664" cy="5137749"/>
          </a:xfrm>
          <a:prstGeom prst="rect">
            <a:avLst/>
          </a:prstGeom>
          <a:noFill/>
        </p:spPr>
      </p:pic>
      <p:sp>
        <p:nvSpPr>
          <p:cNvPr id="8" name="Right Arrow 7"/>
          <p:cNvSpPr/>
          <p:nvPr/>
        </p:nvSpPr>
        <p:spPr>
          <a:xfrm>
            <a:off x="2881223" y="1570007"/>
            <a:ext cx="1552755" cy="431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Right Arrow 8"/>
          <p:cNvSpPr/>
          <p:nvPr/>
        </p:nvSpPr>
        <p:spPr>
          <a:xfrm>
            <a:off x="7919050" y="1595887"/>
            <a:ext cx="1173192" cy="405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Rectangle 10"/>
          <p:cNvSpPr/>
          <p:nvPr/>
        </p:nvSpPr>
        <p:spPr>
          <a:xfrm>
            <a:off x="388741" y="2209164"/>
            <a:ext cx="24493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/>
              <a:t>Odabere se jedan dobar logo kao “reprezentant klase”. </a:t>
            </a:r>
            <a:endParaRPr lang="hr-HR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2057399" y="2902791"/>
            <a:ext cx="2372267" cy="914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92241" y="2234241"/>
            <a:ext cx="150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/>
              <a:t>Perfect match!</a:t>
            </a:r>
            <a:endParaRPr lang="hr-HR" dirty="0"/>
          </a:p>
        </p:txBody>
      </p:sp>
      <p:pic>
        <p:nvPicPr>
          <p:cNvPr id="2053" name="Picture 5" descr="C:\Users\User\Desktop\KODOVI_MOZGALO\Logos\Safeway\5971c45340307c5f80fd4859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343935" y="3923671"/>
            <a:ext cx="2227331" cy="518933"/>
          </a:xfrm>
          <a:prstGeom prst="rect">
            <a:avLst/>
          </a:prstGeom>
          <a:noFill/>
        </p:spPr>
      </p:pic>
      <p:sp>
        <p:nvSpPr>
          <p:cNvPr id="20" name="Multiply 19"/>
          <p:cNvSpPr/>
          <p:nvPr/>
        </p:nvSpPr>
        <p:spPr>
          <a:xfrm>
            <a:off x="9627079" y="4399472"/>
            <a:ext cx="1690777" cy="149237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Smiley Face 20"/>
          <p:cNvSpPr/>
          <p:nvPr/>
        </p:nvSpPr>
        <p:spPr>
          <a:xfrm>
            <a:off x="10601863" y="2225615"/>
            <a:ext cx="577971" cy="57797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24292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" y="524364"/>
            <a:ext cx="11554508" cy="536685"/>
          </a:xfrm>
        </p:spPr>
        <p:txBody>
          <a:bodyPr>
            <a:normAutofit/>
          </a:bodyPr>
          <a:lstStyle/>
          <a:p>
            <a:pPr lvl="1" algn="ctr">
              <a:buNone/>
            </a:pPr>
            <a:r>
              <a:rPr lang="hr-HR" sz="2800" dirty="0" smtClean="0">
                <a:solidFill>
                  <a:srgbClr val="FF0000"/>
                </a:solidFill>
              </a:rPr>
              <a:t>Selective Search for Object Recognition (part 1)</a:t>
            </a:r>
          </a:p>
        </p:txBody>
      </p:sp>
      <p:pic>
        <p:nvPicPr>
          <p:cNvPr id="3077" name="Picture 5" descr="C:\Users\User\Desktop\MOZGALO\resizetrain_boja\11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3727" y="1615207"/>
            <a:ext cx="2095500" cy="3810000"/>
          </a:xfrm>
          <a:prstGeom prst="rect">
            <a:avLst/>
          </a:prstGeom>
          <a:noFill/>
        </p:spPr>
      </p:pic>
      <p:pic>
        <p:nvPicPr>
          <p:cNvPr id="3081" name="Picture 9" descr="C:\Users\User\Desktop\MOZGALO\resizetrain_boja\36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67137" y="1622993"/>
            <a:ext cx="2095500" cy="3810001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76045" y="5641676"/>
            <a:ext cx="503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Algoritam koji lokalizira različite objekte koje “ima smisla” gledati kao jedno -&gt; </a:t>
            </a:r>
            <a:r>
              <a:rPr lang="hr-HR" dirty="0" smtClean="0">
                <a:solidFill>
                  <a:srgbClr val="FF0000"/>
                </a:solidFill>
              </a:rPr>
              <a:t>Clusteri</a:t>
            </a:r>
            <a:endParaRPr lang="hr-HR" dirty="0">
              <a:solidFill>
                <a:srgbClr val="FF0000"/>
              </a:solidFill>
            </a:endParaRPr>
          </a:p>
        </p:txBody>
      </p:sp>
      <p:pic>
        <p:nvPicPr>
          <p:cNvPr id="3082" name="Picture 10" descr="C:\Users\User\Desktop\KODOVI_MOZGALO\10Proposals\Croped\2459e62d3140307c4c69c6802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59094" y="2932982"/>
            <a:ext cx="634945" cy="586596"/>
          </a:xfrm>
          <a:prstGeom prst="rect">
            <a:avLst/>
          </a:prstGeom>
          <a:noFill/>
        </p:spPr>
      </p:pic>
      <p:pic>
        <p:nvPicPr>
          <p:cNvPr id="3083" name="Picture 11" descr="C:\Users\User\Desktop\KODOVI_MOZGALO\10Proposals\Croped\2559a9231d40307c20a7ae0a8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69262" y="3262581"/>
            <a:ext cx="357817" cy="739435"/>
          </a:xfrm>
          <a:prstGeom prst="rect">
            <a:avLst/>
          </a:prstGeom>
          <a:noFill/>
        </p:spPr>
      </p:pic>
      <p:pic>
        <p:nvPicPr>
          <p:cNvPr id="3084" name="Picture 12" descr="C:\Users\User\Desktop\KODOVI_MOZGALO\10Proposals\Croped\2358eb6a965afc2bdd2ac345d2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82810" y="2709952"/>
            <a:ext cx="531240" cy="317919"/>
          </a:xfrm>
          <a:prstGeom prst="rect">
            <a:avLst/>
          </a:prstGeom>
          <a:noFill/>
        </p:spPr>
      </p:pic>
      <p:pic>
        <p:nvPicPr>
          <p:cNvPr id="3085" name="Picture 13" descr="C:\Users\User\Desktop\KODOVI_MOZGALO\10Proposals\Croped\2458eb6a965afc2bdd2ac345a4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111294" y="1750623"/>
            <a:ext cx="455402" cy="316335"/>
          </a:xfrm>
          <a:prstGeom prst="rect">
            <a:avLst/>
          </a:prstGeom>
          <a:noFill/>
        </p:spPr>
      </p:pic>
      <p:pic>
        <p:nvPicPr>
          <p:cNvPr id="3086" name="Picture 14" descr="C:\Users\User\Desktop\KODOVI_MOZGALO\10Proposals\Croped\2459e4e1ea40307c4c69c55853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180300" y="2259221"/>
            <a:ext cx="429525" cy="596719"/>
          </a:xfrm>
          <a:prstGeom prst="rect">
            <a:avLst/>
          </a:prstGeom>
          <a:noFill/>
        </p:spPr>
      </p:pic>
      <p:pic>
        <p:nvPicPr>
          <p:cNvPr id="3087" name="Picture 15" descr="C:\Users\User\Desktop\KODOVI_MOZGALO\10Proposals\Croped\4259e88b9d40307c4c69c827b6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276980" y="1683260"/>
            <a:ext cx="839337" cy="1948461"/>
          </a:xfrm>
          <a:prstGeom prst="rect">
            <a:avLst/>
          </a:prstGeom>
          <a:noFill/>
        </p:spPr>
      </p:pic>
      <p:pic>
        <p:nvPicPr>
          <p:cNvPr id="3088" name="Picture 16" descr="C:\Users\User\Desktop\KODOVI_MOZGALO\10Proposals\Croped\4159e8bfca40307c4c69c85f78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841989" y="1772578"/>
            <a:ext cx="604598" cy="760623"/>
          </a:xfrm>
          <a:prstGeom prst="rect">
            <a:avLst/>
          </a:prstGeom>
          <a:noFill/>
        </p:spPr>
      </p:pic>
      <p:pic>
        <p:nvPicPr>
          <p:cNvPr id="3089" name="Picture 17" descr="C:\Users\User\Desktop\KODOVI_MOZGALO\10Proposals\Croped\6859e4e1ea40307c4c69c55853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292560" y="1692396"/>
            <a:ext cx="489130" cy="776854"/>
          </a:xfrm>
          <a:prstGeom prst="rect">
            <a:avLst/>
          </a:prstGeom>
          <a:noFill/>
        </p:spPr>
      </p:pic>
      <p:pic>
        <p:nvPicPr>
          <p:cNvPr id="3090" name="Picture 18" descr="C:\Users\User\Desktop\KODOVI_MOZGALO\10Proposals\Croped\6659e4e1ea40307c4c69c55853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360405" y="3241197"/>
            <a:ext cx="628320" cy="1908231"/>
          </a:xfrm>
          <a:prstGeom prst="rect">
            <a:avLst/>
          </a:prstGeom>
          <a:noFill/>
        </p:spPr>
      </p:pic>
      <p:pic>
        <p:nvPicPr>
          <p:cNvPr id="3091" name="Picture 19" descr="C:\Users\User\Desktop\KODOVI_MOZGALO\10Proposals\Croped\7358eb6a965afc2bdd2ac345d2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278596" y="4032101"/>
            <a:ext cx="752596" cy="1140297"/>
          </a:xfrm>
          <a:prstGeom prst="rect">
            <a:avLst/>
          </a:prstGeom>
          <a:noFill/>
        </p:spPr>
      </p:pic>
      <p:pic>
        <p:nvPicPr>
          <p:cNvPr id="3095" name="Picture 23" descr="C:\Users\User\Desktop\KODOVI_MOZGALO\10Proposals\Croped\559a9231d40307c20a7ae0a8d.jp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9245869" y="4380871"/>
            <a:ext cx="414877" cy="691461"/>
          </a:xfrm>
          <a:prstGeom prst="rect">
            <a:avLst/>
          </a:prstGeom>
          <a:noFill/>
        </p:spPr>
      </p:pic>
      <p:pic>
        <p:nvPicPr>
          <p:cNvPr id="3096" name="Picture 24" descr="C:\Users\User\Desktop\KODOVI_MOZGALO\10Proposals\Croped\558eb6a965afc2bdd2ac345a4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9979144" y="3760337"/>
            <a:ext cx="569655" cy="1424138"/>
          </a:xfrm>
          <a:prstGeom prst="rect">
            <a:avLst/>
          </a:prstGeom>
          <a:noFill/>
        </p:spPr>
      </p:pic>
      <p:sp>
        <p:nvSpPr>
          <p:cNvPr id="31" name="Right Arrow 30"/>
          <p:cNvSpPr/>
          <p:nvPr/>
        </p:nvSpPr>
        <p:spPr>
          <a:xfrm>
            <a:off x="5072332" y="2777706"/>
            <a:ext cx="1751162" cy="966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2" name="TextBox 31"/>
          <p:cNvSpPr txBox="1"/>
          <p:nvPr/>
        </p:nvSpPr>
        <p:spPr>
          <a:xfrm>
            <a:off x="5210355" y="3950897"/>
            <a:ext cx="1302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/>
              <a:t>Ilustrativni primjer</a:t>
            </a:r>
            <a:endParaRPr lang="hr-HR" dirty="0"/>
          </a:p>
        </p:txBody>
      </p:sp>
      <p:sp>
        <p:nvSpPr>
          <p:cNvPr id="33" name="TextBox 32"/>
          <p:cNvSpPr txBox="1"/>
          <p:nvPr/>
        </p:nvSpPr>
        <p:spPr>
          <a:xfrm>
            <a:off x="7487728" y="5426015"/>
            <a:ext cx="332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Različiti oblici regija. Većina (oko </a:t>
            </a:r>
            <a:r>
              <a:rPr lang="hr-HR" dirty="0" smtClean="0">
                <a:solidFill>
                  <a:srgbClr val="FF0000"/>
                </a:solidFill>
              </a:rPr>
              <a:t>95%</a:t>
            </a:r>
            <a:r>
              <a:rPr lang="hr-HR" dirty="0" smtClean="0"/>
              <a:t>) je običan “background” odnosno </a:t>
            </a:r>
            <a:r>
              <a:rPr lang="hr-HR" dirty="0" smtClean="0">
                <a:solidFill>
                  <a:srgbClr val="FF0000"/>
                </a:solidFill>
              </a:rPr>
              <a:t>nije bitna </a:t>
            </a:r>
            <a:r>
              <a:rPr lang="hr-HR" dirty="0" smtClean="0"/>
              <a:t>informacija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xmlns="" val="277755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" y="524364"/>
            <a:ext cx="11554508" cy="536685"/>
          </a:xfrm>
        </p:spPr>
        <p:txBody>
          <a:bodyPr>
            <a:normAutofit/>
          </a:bodyPr>
          <a:lstStyle/>
          <a:p>
            <a:pPr lvl="1" algn="ctr">
              <a:buNone/>
            </a:pPr>
            <a:r>
              <a:rPr lang="hr-HR" sz="2800" dirty="0" smtClean="0">
                <a:solidFill>
                  <a:srgbClr val="FF0000"/>
                </a:solidFill>
              </a:rPr>
              <a:t>Selective Search for Object Recognition (part 2)</a:t>
            </a:r>
          </a:p>
        </p:txBody>
      </p:sp>
      <p:pic>
        <p:nvPicPr>
          <p:cNvPr id="5" name="Picture 5" descr="C:\Users\User\Desktop\MOZGALO\resizetrain_boja\11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3727" y="1615207"/>
            <a:ext cx="2095500" cy="3810000"/>
          </a:xfrm>
          <a:prstGeom prst="rect">
            <a:avLst/>
          </a:prstGeom>
          <a:noFill/>
        </p:spPr>
      </p:pic>
      <p:pic>
        <p:nvPicPr>
          <p:cNvPr id="6" name="Picture 9" descr="C:\Users\User\Desktop\MOZGALO\resizetrain_boja\36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67137" y="1622993"/>
            <a:ext cx="2095500" cy="3810001"/>
          </a:xfrm>
          <a:prstGeom prst="rect">
            <a:avLst/>
          </a:prstGeom>
          <a:noFill/>
        </p:spPr>
      </p:pic>
      <p:pic>
        <p:nvPicPr>
          <p:cNvPr id="4098" name="Picture 2" descr="C:\Users\User\Desktop\KODOVI_MOZGALO\10Proposals\Resized\Bjs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95428" y="1569077"/>
            <a:ext cx="1140082" cy="760054"/>
          </a:xfrm>
          <a:prstGeom prst="rect">
            <a:avLst/>
          </a:prstGeom>
          <a:noFill/>
        </p:spPr>
      </p:pic>
      <p:pic>
        <p:nvPicPr>
          <p:cNvPr id="4103" name="Picture 7" descr="C:\Users\User\Desktop\KODOVI_MOZGALO\10Proposals\Resized\Frys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609740" y="2837671"/>
            <a:ext cx="1074619" cy="716412"/>
          </a:xfrm>
          <a:prstGeom prst="rect">
            <a:avLst/>
          </a:prstGeom>
          <a:noFill/>
        </p:spPr>
      </p:pic>
      <p:pic>
        <p:nvPicPr>
          <p:cNvPr id="4104" name="Picture 8" descr="C:\Users\User\Desktop\KODOVI_MOZGALO\10Proposals\Resized\Albertsons0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96569" y="2828712"/>
            <a:ext cx="1113939" cy="742624"/>
          </a:xfrm>
          <a:prstGeom prst="rect">
            <a:avLst/>
          </a:prstGeom>
          <a:noFill/>
        </p:spPr>
      </p:pic>
      <p:pic>
        <p:nvPicPr>
          <p:cNvPr id="4105" name="Picture 9" descr="C:\Users\User\Desktop\KODOVI_MOZGALO\10Proposals\Resized\Walgreens0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31925" y="1594567"/>
            <a:ext cx="1166546" cy="777697"/>
          </a:xfrm>
          <a:prstGeom prst="rect">
            <a:avLst/>
          </a:prstGeom>
          <a:noFill/>
        </p:spPr>
      </p:pic>
      <p:pic>
        <p:nvPicPr>
          <p:cNvPr id="4106" name="Picture 10" descr="C:\Users\User\Desktop\KODOVI_MOZGALO\10Proposals\Resized\Wincofoods2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805468" y="4044290"/>
            <a:ext cx="1140935" cy="760623"/>
          </a:xfrm>
          <a:prstGeom prst="rect">
            <a:avLst/>
          </a:prstGeom>
          <a:noFill/>
        </p:spPr>
      </p:pic>
      <p:pic>
        <p:nvPicPr>
          <p:cNvPr id="4107" name="Picture 11" descr="C:\Users\User\Desktop\KODOVI_MOZGALO\10Proposals\Resized\Albertsons1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788993" y="1578632"/>
            <a:ext cx="1061051" cy="707367"/>
          </a:xfrm>
          <a:prstGeom prst="rect">
            <a:avLst/>
          </a:prstGeom>
          <a:noFill/>
        </p:spPr>
      </p:pic>
      <p:pic>
        <p:nvPicPr>
          <p:cNvPr id="4108" name="Picture 12" descr="C:\Users\User\Desktop\KODOVI_MOZGALO\10Proposals\Resized\Smiths0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237123" y="2829194"/>
            <a:ext cx="1113212" cy="742142"/>
          </a:xfrm>
          <a:prstGeom prst="rect">
            <a:avLst/>
          </a:prstGeom>
          <a:noFill/>
        </p:spPr>
      </p:pic>
      <p:pic>
        <p:nvPicPr>
          <p:cNvPr id="4109" name="Picture 13" descr="C:\Users\User\Desktop\KODOVI_MOZGALO\10Proposals\Resized\Wincofoods1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9445625" y="4062413"/>
            <a:ext cx="571500" cy="381000"/>
          </a:xfrm>
          <a:prstGeom prst="rect">
            <a:avLst/>
          </a:prstGeom>
          <a:noFill/>
        </p:spPr>
      </p:pic>
      <p:pic>
        <p:nvPicPr>
          <p:cNvPr id="4110" name="Picture 14" descr="C:\Users\User\Desktop\KODOVI_MOZGALO\10Proposals\Resized\Wincofoods2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247216" y="4062413"/>
            <a:ext cx="1100811" cy="733874"/>
          </a:xfrm>
          <a:prstGeom prst="rect">
            <a:avLst/>
          </a:prstGeom>
          <a:noFill/>
        </p:spPr>
      </p:pic>
      <p:pic>
        <p:nvPicPr>
          <p:cNvPr id="4111" name="Picture 15" descr="C:\Users\User\Desktop\KODOVI_MOZGALO\10Proposals\Resized\Frys0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0609650" y="4045639"/>
            <a:ext cx="1138911" cy="759274"/>
          </a:xfrm>
          <a:prstGeom prst="rect">
            <a:avLst/>
          </a:prstGeom>
          <a:noFill/>
        </p:spPr>
      </p:pic>
      <p:sp>
        <p:nvSpPr>
          <p:cNvPr id="24" name="Right Arrow 23"/>
          <p:cNvSpPr/>
          <p:nvPr/>
        </p:nvSpPr>
        <p:spPr>
          <a:xfrm>
            <a:off x="5141343" y="1777042"/>
            <a:ext cx="2294627" cy="836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TextBox 24"/>
          <p:cNvSpPr txBox="1"/>
          <p:nvPr/>
        </p:nvSpPr>
        <p:spPr>
          <a:xfrm>
            <a:off x="5244861" y="3200400"/>
            <a:ext cx="1880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Filtriranje </a:t>
            </a:r>
            <a:r>
              <a:rPr lang="it-IT" dirty="0" smtClean="0">
                <a:solidFill>
                  <a:srgbClr val="FF0000"/>
                </a:solidFill>
              </a:rPr>
              <a:t>Bitnih</a:t>
            </a:r>
            <a:r>
              <a:rPr lang="it-IT" dirty="0" smtClean="0"/>
              <a:t> informacija</a:t>
            </a:r>
            <a:endParaRPr lang="hr-HR" dirty="0"/>
          </a:p>
        </p:txBody>
      </p:sp>
      <p:pic>
        <p:nvPicPr>
          <p:cNvPr id="4112" name="Picture 16" descr="C:\Users\User\Downloads\iou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122414" y="4715506"/>
            <a:ext cx="2204870" cy="1719799"/>
          </a:xfrm>
          <a:prstGeom prst="rect">
            <a:avLst/>
          </a:prstGeom>
          <a:noFill/>
        </p:spPr>
      </p:pic>
      <p:cxnSp>
        <p:nvCxnSpPr>
          <p:cNvPr id="30" name="Straight Arrow Connector 29"/>
          <p:cNvCxnSpPr>
            <a:stCxn id="25" idx="2"/>
          </p:cNvCxnSpPr>
          <p:nvPr/>
        </p:nvCxnSpPr>
        <p:spPr>
          <a:xfrm rot="16200000" flipH="1">
            <a:off x="5796626" y="4235244"/>
            <a:ext cx="785657" cy="8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5" idx="0"/>
          </p:cNvCxnSpPr>
          <p:nvPr/>
        </p:nvCxnSpPr>
        <p:spPr>
          <a:xfrm rot="16200000" flipH="1">
            <a:off x="5831458" y="2846717"/>
            <a:ext cx="698737" cy="8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625751" y="5115464"/>
            <a:ext cx="3321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IF </a:t>
            </a:r>
            <a:r>
              <a:rPr lang="it-IT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IoU &gt; 0.4</a:t>
            </a:r>
            <a:r>
              <a:rPr lang="it-IT" dirty="0" smtClean="0">
                <a:solidFill>
                  <a:srgbClr val="C00000"/>
                </a:solidFill>
              </a:rPr>
              <a:t> :</a:t>
            </a:r>
          </a:p>
          <a:p>
            <a:r>
              <a:rPr lang="it-IT" dirty="0" smtClean="0"/>
              <a:t>Ima</a:t>
            </a:r>
            <a:r>
              <a:rPr lang="hr-HR" dirty="0" smtClean="0"/>
              <a:t>š</a:t>
            </a:r>
            <a:r>
              <a:rPr lang="it-IT" dirty="0" smtClean="0"/>
              <a:t> Logo na sebi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ELSE:</a:t>
            </a:r>
          </a:p>
          <a:p>
            <a:r>
              <a:rPr lang="it-IT" dirty="0" smtClean="0"/>
              <a:t>Nema</a:t>
            </a:r>
            <a:r>
              <a:rPr lang="hr-HR" dirty="0" smtClean="0"/>
              <a:t>š</a:t>
            </a:r>
            <a:r>
              <a:rPr lang="it-IT" dirty="0" smtClean="0"/>
              <a:t> Logo</a:t>
            </a:r>
            <a:endParaRPr lang="hr-HR" dirty="0"/>
          </a:p>
        </p:txBody>
      </p:sp>
      <p:sp>
        <p:nvSpPr>
          <p:cNvPr id="36" name="TextBox 35"/>
          <p:cNvSpPr txBox="1"/>
          <p:nvPr/>
        </p:nvSpPr>
        <p:spPr>
          <a:xfrm>
            <a:off x="10274060" y="5210355"/>
            <a:ext cx="1414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Resize svih objekata (40x60)</a:t>
            </a:r>
            <a:endParaRPr lang="hr-HR" dirty="0"/>
          </a:p>
        </p:txBody>
      </p:sp>
      <p:sp>
        <p:nvSpPr>
          <p:cNvPr id="37" name="Right Arrow 36"/>
          <p:cNvSpPr/>
          <p:nvPr/>
        </p:nvSpPr>
        <p:spPr>
          <a:xfrm>
            <a:off x="9627079" y="5460521"/>
            <a:ext cx="414068" cy="362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341180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Desktop\KODOVI_MOZGALO\FRANOV_EVALUATOR\Dorian final\omjeri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412" y="1256163"/>
            <a:ext cx="5851525" cy="4389438"/>
          </a:xfrm>
          <a:prstGeom prst="rect">
            <a:avLst/>
          </a:prstGeom>
          <a:noFill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9560" y="524364"/>
            <a:ext cx="11554508" cy="536685"/>
          </a:xfrm>
        </p:spPr>
        <p:txBody>
          <a:bodyPr>
            <a:normAutofit/>
          </a:bodyPr>
          <a:lstStyle/>
          <a:p>
            <a:pPr lvl="1" algn="ctr">
              <a:buNone/>
            </a:pPr>
            <a:r>
              <a:rPr lang="hr-HR" sz="2800" dirty="0" smtClean="0">
                <a:solidFill>
                  <a:srgbClr val="FF0000"/>
                </a:solidFill>
              </a:rPr>
              <a:t>Je li Selective Seach bio uspješan?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1406106"/>
            <a:ext cx="3381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Posebno </a:t>
            </a:r>
            <a:r>
              <a:rPr lang="it-IT" dirty="0" smtClean="0">
                <a:solidFill>
                  <a:srgbClr val="C00000"/>
                </a:solidFill>
              </a:rPr>
              <a:t>lo</a:t>
            </a:r>
            <a:r>
              <a:rPr lang="hr-HR" dirty="0" smtClean="0">
                <a:solidFill>
                  <a:srgbClr val="C00000"/>
                </a:solidFill>
              </a:rPr>
              <a:t>ša performansa </a:t>
            </a:r>
            <a:r>
              <a:rPr lang="hr-HR" dirty="0" smtClean="0"/>
              <a:t>na -&gt; </a:t>
            </a:r>
            <a:r>
              <a:rPr lang="hr-HR" i="1" dirty="0" smtClean="0"/>
              <a:t>Publix, StopShop i Walmart</a:t>
            </a:r>
            <a:endParaRPr lang="hr-HR" i="1" dirty="0"/>
          </a:p>
        </p:txBody>
      </p:sp>
      <p:sp>
        <p:nvSpPr>
          <p:cNvPr id="8" name="Down Arrow 7"/>
          <p:cNvSpPr/>
          <p:nvPr/>
        </p:nvSpPr>
        <p:spPr>
          <a:xfrm>
            <a:off x="8643668" y="2156604"/>
            <a:ext cx="733245" cy="1147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xtBox 8"/>
          <p:cNvSpPr txBox="1"/>
          <p:nvPr/>
        </p:nvSpPr>
        <p:spPr>
          <a:xfrm>
            <a:off x="7280695" y="3398807"/>
            <a:ext cx="346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/>
              <a:t>Najbolja klasa je imala oko 30, 000 korektno lociranih loga</a:t>
            </a:r>
            <a:endParaRPr lang="hr-HR" dirty="0"/>
          </a:p>
        </p:txBody>
      </p:sp>
      <p:sp>
        <p:nvSpPr>
          <p:cNvPr id="10" name="Down Arrow 9"/>
          <p:cNvSpPr/>
          <p:nvPr/>
        </p:nvSpPr>
        <p:spPr>
          <a:xfrm>
            <a:off x="8678174" y="4080295"/>
            <a:ext cx="690113" cy="1104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xtBox 10"/>
          <p:cNvSpPr txBox="1"/>
          <p:nvPr/>
        </p:nvSpPr>
        <p:spPr>
          <a:xfrm>
            <a:off x="7496355" y="5313872"/>
            <a:ext cx="3062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>
                <a:solidFill>
                  <a:srgbClr val="C00000"/>
                </a:solidFill>
              </a:rPr>
              <a:t>Data Balancing </a:t>
            </a:r>
            <a:r>
              <a:rPr lang="hr-HR" dirty="0" smtClean="0"/>
              <a:t>bitan za CNN -&gt; sve klase koje su imale manje od 15, 000 primjeraka su augmentirane</a:t>
            </a:r>
            <a:endParaRPr lang="hr-H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489" y="227339"/>
            <a:ext cx="11044311" cy="402389"/>
          </a:xfrm>
        </p:spPr>
        <p:txBody>
          <a:bodyPr>
            <a:normAutofit fontScale="92500" lnSpcReduction="20000"/>
          </a:bodyPr>
          <a:lstStyle/>
          <a:p>
            <a:endParaRPr lang="hr-HR" dirty="0"/>
          </a:p>
          <a:p>
            <a:endParaRPr lang="hr-HR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6320" y="652774"/>
            <a:ext cx="7692851" cy="485369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89560" y="179307"/>
            <a:ext cx="11554508" cy="536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85800" marR="0" lvl="1" indent="-22860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Convolutional Neural Network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76113" y="5650302"/>
            <a:ext cx="6124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/>
              <a:t>Mreža nauči prepoznati ispravno:</a:t>
            </a:r>
          </a:p>
          <a:p>
            <a:pPr algn="ctr">
              <a:buFontTx/>
              <a:buChar char="-"/>
            </a:pPr>
            <a:r>
              <a:rPr lang="hr-HR" dirty="0" smtClean="0">
                <a:solidFill>
                  <a:srgbClr val="C00000"/>
                </a:solidFill>
              </a:rPr>
              <a:t>Precizno izrezani logo </a:t>
            </a:r>
            <a:r>
              <a:rPr lang="hr-HR" dirty="0" smtClean="0"/>
              <a:t>(25 klasa)</a:t>
            </a:r>
          </a:p>
          <a:p>
            <a:pPr algn="ctr">
              <a:buFontTx/>
              <a:buChar char="-"/>
            </a:pPr>
            <a:r>
              <a:rPr lang="hr-HR" dirty="0" smtClean="0"/>
              <a:t> </a:t>
            </a:r>
            <a:r>
              <a:rPr lang="hr-HR" dirty="0" smtClean="0">
                <a:solidFill>
                  <a:srgbClr val="C00000"/>
                </a:solidFill>
              </a:rPr>
              <a:t>Background klasu </a:t>
            </a:r>
            <a:r>
              <a:rPr lang="hr-HR" dirty="0" smtClean="0"/>
              <a:t>(1 dodatna klasa)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xmlns="" val="2941372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506</Words>
  <Application>Microsoft Office PowerPoint</Application>
  <PresentationFormat>Custom</PresentationFormat>
  <Paragraphs>85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Mozgalo 2018: Receipt logo recognition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Mozgalo 2018: Receipt logo recognition</dc:title>
  <dc:creator>Magdalena</dc:creator>
  <cp:lastModifiedBy>User</cp:lastModifiedBy>
  <cp:revision>34</cp:revision>
  <dcterms:created xsi:type="dcterms:W3CDTF">2018-04-30T16:32:26Z</dcterms:created>
  <dcterms:modified xsi:type="dcterms:W3CDTF">2018-07-02T21:57:41Z</dcterms:modified>
</cp:coreProperties>
</file>