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3" r:id="rId2"/>
    <p:sldId id="275" r:id="rId3"/>
    <p:sldId id="274" r:id="rId4"/>
    <p:sldId id="276" r:id="rId5"/>
    <p:sldId id="277" r:id="rId6"/>
    <p:sldId id="278" r:id="rId7"/>
    <p:sldId id="280" r:id="rId8"/>
    <p:sldId id="282" r:id="rId9"/>
    <p:sldId id="281" r:id="rId10"/>
    <p:sldId id="283" r:id="rId11"/>
    <p:sldId id="284" r:id="rId12"/>
    <p:sldId id="263" r:id="rId13"/>
    <p:sldId id="269" r:id="rId14"/>
    <p:sldId id="271" r:id="rId15"/>
    <p:sldId id="272" r:id="rId16"/>
    <p:sldId id="264" r:id="rId17"/>
    <p:sldId id="265" r:id="rId18"/>
    <p:sldId id="266" r:id="rId19"/>
    <p:sldId id="258" r:id="rId20"/>
    <p:sldId id="257" r:id="rId21"/>
    <p:sldId id="259" r:id="rId22"/>
    <p:sldId id="261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5E644B-6132-42B6-8B1C-7B432DE7A9B9}" type="datetimeFigureOut">
              <a:rPr lang="hr-HR" smtClean="0"/>
              <a:t>3.7.2018.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5792B-A73C-46D1-B927-EE2BFC0E8F5A}" type="slidenum">
              <a:rPr lang="hr-HR" smtClean="0"/>
              <a:t>‹#›</a:t>
            </a:fld>
            <a:endParaRPr lang="hr-H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63516"/>
            <a:ext cx="8534400" cy="3477126"/>
          </a:xfrm>
        </p:spPr>
        <p:txBody>
          <a:bodyPr>
            <a:normAutofit/>
          </a:bodyPr>
          <a:lstStyle/>
          <a:p>
            <a:r>
              <a:rPr lang="hr-HR" dirty="0" smtClean="0"/>
              <a:t>Josip Kiralj</a:t>
            </a:r>
          </a:p>
          <a:p>
            <a:r>
              <a:rPr lang="hr-HR" dirty="0" smtClean="0"/>
              <a:t>Dajana Jerončić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Prirodoslovno-matematički fakultet, Zagreb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2">
                    <a:lumMod val="50000"/>
                  </a:schemeClr>
                </a:solidFill>
              </a:rPr>
              <a:t>Klasifikacija zapisa fonokardiograma na normalne i abnormalne</a:t>
            </a:r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97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28410"/>
              </p:ext>
            </p:extLst>
          </p:nvPr>
        </p:nvGraphicFramePr>
        <p:xfrm>
          <a:off x="744588" y="1843547"/>
          <a:ext cx="5018538" cy="2468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1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10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7133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dirty="0" smtClean="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  <a:r>
                        <a:rPr lang="hr-HR" sz="2400" baseline="0" dirty="0" smtClean="0">
                          <a:effectLst/>
                          <a:latin typeface="Times New Roman"/>
                          <a:ea typeface="Times New Roman"/>
                        </a:rPr>
                        <a:t> značajki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71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Actual</a:t>
                      </a:r>
                      <a:r>
                        <a:rPr lang="hr-HR" sz="1600" dirty="0" smtClean="0">
                          <a:effectLst/>
                        </a:rPr>
                        <a:t>\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Predicted</a:t>
                      </a:r>
                      <a:endParaRPr lang="de-DE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Normal</a:t>
                      </a:r>
                      <a:endParaRPr lang="de-DE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</a:rPr>
                        <a:t>Abnormal</a:t>
                      </a:r>
                      <a:endParaRPr lang="de-DE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</a:rPr>
                        <a:t>Normal</a:t>
                      </a:r>
                      <a:endParaRPr lang="de-DE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effectLst/>
                        </a:rPr>
                        <a:t>498</a:t>
                      </a:r>
                      <a:endParaRPr lang="de-DE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effectLst/>
                        </a:rPr>
                        <a:t>253</a:t>
                      </a:r>
                      <a:endParaRPr lang="de-DE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Abnormal</a:t>
                      </a:r>
                      <a:endParaRPr lang="de-DE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effectLst/>
                        </a:rPr>
                        <a:t>48</a:t>
                      </a:r>
                      <a:endParaRPr lang="de-DE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effectLst/>
                        </a:rPr>
                        <a:t>147</a:t>
                      </a:r>
                      <a:endParaRPr lang="de-DE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62953"/>
              </p:ext>
            </p:extLst>
          </p:nvPr>
        </p:nvGraphicFramePr>
        <p:xfrm>
          <a:off x="6347303" y="1839538"/>
          <a:ext cx="5018538" cy="2468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1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10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7133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aseline="0" dirty="0" smtClean="0">
                          <a:effectLst/>
                          <a:latin typeface="Times New Roman"/>
                          <a:ea typeface="Times New Roman"/>
                        </a:rPr>
                        <a:t>12 značajki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71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Actual</a:t>
                      </a:r>
                      <a:r>
                        <a:rPr lang="hr-HR" sz="1600" dirty="0" smtClean="0">
                          <a:effectLst/>
                        </a:rPr>
                        <a:t>\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Predicted</a:t>
                      </a:r>
                      <a:endParaRPr lang="de-DE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Normal</a:t>
                      </a:r>
                      <a:endParaRPr lang="de-DE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</a:rPr>
                        <a:t>Abnormal</a:t>
                      </a:r>
                      <a:endParaRPr lang="de-DE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>
                          <a:effectLst/>
                        </a:rPr>
                        <a:t>Normal</a:t>
                      </a:r>
                      <a:endParaRPr lang="de-DE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 smtClean="0">
                          <a:effectLst/>
                        </a:rPr>
                        <a:t>505</a:t>
                      </a:r>
                      <a:endParaRPr lang="de-DE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 smtClean="0">
                          <a:effectLst/>
                        </a:rPr>
                        <a:t>246</a:t>
                      </a:r>
                      <a:endParaRPr lang="de-DE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>
                          <a:effectLst/>
                        </a:rPr>
                        <a:t>Abnormal</a:t>
                      </a:r>
                      <a:endParaRPr lang="de-DE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 smtClean="0">
                          <a:effectLst/>
                        </a:rPr>
                        <a:t>46</a:t>
                      </a:r>
                      <a:endParaRPr lang="de-DE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 smtClean="0">
                          <a:effectLst/>
                        </a:rPr>
                        <a:t>149</a:t>
                      </a:r>
                      <a:endParaRPr lang="de-DE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16868" y="4559945"/>
                <a:ext cx="1550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𝑆𝑒</m:t>
                      </m:r>
                      <m:r>
                        <a:rPr lang="hr-HR" b="0" i="1" smtClean="0">
                          <a:latin typeface="Cambria Math"/>
                        </a:rPr>
                        <m:t>=75.38%</m:t>
                      </m:r>
                    </m:oMath>
                  </m:oMathPara>
                </a14:m>
                <a:endParaRPr lang="hr-HR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868" y="4559945"/>
                <a:ext cx="155068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470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16868" y="4977405"/>
                <a:ext cx="1562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𝑆𝑝</m:t>
                      </m:r>
                      <m:r>
                        <a:rPr lang="hr-HR" b="0" i="1" smtClean="0">
                          <a:latin typeface="Cambria Math"/>
                        </a:rPr>
                        <m:t>=66.31%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868" y="4977405"/>
                <a:ext cx="15628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466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13621" y="5498412"/>
                <a:ext cx="2569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b="1" i="1" smtClean="0">
                          <a:latin typeface="Cambria Math"/>
                        </a:rPr>
                        <m:t>𝑴𝒂𝒄𝒄</m:t>
                      </m:r>
                      <m:r>
                        <a:rPr lang="hr-HR" sz="2400" b="1" i="1" smtClean="0">
                          <a:latin typeface="Cambria Math"/>
                        </a:rPr>
                        <m:t>=</m:t>
                      </m:r>
                      <m:r>
                        <a:rPr lang="hr-HR" sz="2400" b="1" i="1" smtClean="0">
                          <a:latin typeface="Cambria Math"/>
                        </a:rPr>
                        <m:t>𝟕𝟎</m:t>
                      </m:r>
                      <m:r>
                        <a:rPr lang="hr-HR" sz="2400" b="1" i="1" smtClean="0">
                          <a:latin typeface="Cambria Math"/>
                        </a:rPr>
                        <m:t>.</m:t>
                      </m:r>
                      <m:r>
                        <a:rPr lang="hr-HR" sz="2400" b="1" i="1" smtClean="0">
                          <a:latin typeface="Cambria Math"/>
                        </a:rPr>
                        <m:t>𝟖𝟓</m:t>
                      </m:r>
                      <m:r>
                        <a:rPr lang="hr-HR" sz="2400" b="1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21" y="5498412"/>
                <a:ext cx="256935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4751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83479" y="4560670"/>
                <a:ext cx="1550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𝑆𝑒</m:t>
                      </m:r>
                      <m:r>
                        <a:rPr lang="hr-HR" b="0" i="1" smtClean="0">
                          <a:latin typeface="Cambria Math"/>
                        </a:rPr>
                        <m:t>=76.41%</m:t>
                      </m:r>
                    </m:oMath>
                  </m:oMathPara>
                </a14:m>
                <a:endParaRPr lang="hr-HR" b="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9" y="4560670"/>
                <a:ext cx="155068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70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183479" y="4978130"/>
                <a:ext cx="1562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𝑆𝑝</m:t>
                      </m:r>
                      <m:r>
                        <a:rPr lang="hr-HR" b="0" i="1" smtClean="0">
                          <a:latin typeface="Cambria Math"/>
                        </a:rPr>
                        <m:t>=67.24%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9" y="4978130"/>
                <a:ext cx="15628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66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680232" y="5499137"/>
                <a:ext cx="2569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b="1" i="1" smtClean="0">
                          <a:latin typeface="Cambria Math"/>
                        </a:rPr>
                        <m:t>𝑴𝒂𝒄𝒄</m:t>
                      </m:r>
                      <m:r>
                        <a:rPr lang="hr-HR" sz="2400" b="1" i="1" smtClean="0">
                          <a:latin typeface="Cambria Math"/>
                        </a:rPr>
                        <m:t>=</m:t>
                      </m:r>
                      <m:r>
                        <a:rPr lang="hr-HR" sz="2400" b="1" i="1" smtClean="0">
                          <a:latin typeface="Cambria Math"/>
                        </a:rPr>
                        <m:t>𝟕𝟏</m:t>
                      </m:r>
                      <m:r>
                        <a:rPr lang="hr-HR" sz="2400" b="1" i="1" smtClean="0">
                          <a:latin typeface="Cambria Math"/>
                        </a:rPr>
                        <m:t>.</m:t>
                      </m:r>
                      <m:r>
                        <a:rPr lang="hr-HR" sz="2400" b="1" i="1" smtClean="0">
                          <a:latin typeface="Cambria Math"/>
                        </a:rPr>
                        <m:t>𝟖𝟑</m:t>
                      </m:r>
                      <m:r>
                        <a:rPr lang="hr-HR" sz="2400" b="1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232" y="5499137"/>
                <a:ext cx="2569358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751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- Mel Frequency Spectral Coefficients -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Konvolucijska neuronska mreža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4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mreže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23,038,432 parametara</a:t>
            </a:r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Conv2d – </a:t>
            </a:r>
            <a:r>
              <a:rPr lang="hr-HR" dirty="0" err="1" smtClean="0"/>
              <a:t>Relu</a:t>
            </a:r>
            <a:r>
              <a:rPr lang="hr-HR" dirty="0" smtClean="0"/>
              <a:t> – </a:t>
            </a:r>
            <a:r>
              <a:rPr lang="hr-HR" dirty="0" err="1" smtClean="0"/>
              <a:t>Dropout</a:t>
            </a:r>
            <a:r>
              <a:rPr lang="hr-HR" dirty="0" smtClean="0"/>
              <a:t> – MaxPooling2d – Conv2d – </a:t>
            </a:r>
            <a:r>
              <a:rPr lang="hr-HR" dirty="0" err="1" smtClean="0"/>
              <a:t>Relu</a:t>
            </a:r>
            <a:r>
              <a:rPr lang="hr-HR" dirty="0" smtClean="0"/>
              <a:t> – </a:t>
            </a:r>
            <a:r>
              <a:rPr lang="hr-HR" dirty="0" err="1" smtClean="0"/>
              <a:t>Dropout</a:t>
            </a:r>
            <a:r>
              <a:rPr lang="hr-HR" dirty="0" smtClean="0"/>
              <a:t> 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 smtClean="0"/>
              <a:t>  - MaxPooling2d – </a:t>
            </a:r>
            <a:r>
              <a:rPr lang="hr-HR" dirty="0" err="1" smtClean="0"/>
              <a:t>Flatten</a:t>
            </a:r>
            <a:r>
              <a:rPr lang="hr-HR" dirty="0" smtClean="0"/>
              <a:t> – </a:t>
            </a:r>
            <a:r>
              <a:rPr lang="hr-HR" dirty="0" err="1" smtClean="0"/>
              <a:t>Dense</a:t>
            </a:r>
            <a:r>
              <a:rPr lang="hr-HR" dirty="0" smtClean="0"/>
              <a:t> – </a:t>
            </a:r>
            <a:r>
              <a:rPr lang="hr-HR" dirty="0" err="1" smtClean="0"/>
              <a:t>Relu</a:t>
            </a:r>
            <a:r>
              <a:rPr lang="hr-HR" dirty="0" smtClean="0"/>
              <a:t> – </a:t>
            </a:r>
            <a:r>
              <a:rPr lang="hr-HR" dirty="0" err="1" smtClean="0"/>
              <a:t>Dropout</a:t>
            </a:r>
            <a:r>
              <a:rPr lang="hr-HR" dirty="0" smtClean="0"/>
              <a:t> – </a:t>
            </a:r>
            <a:r>
              <a:rPr lang="hr-HR" dirty="0" err="1" smtClean="0"/>
              <a:t>Dense</a:t>
            </a:r>
            <a:r>
              <a:rPr lang="hr-HR" dirty="0" smtClean="0"/>
              <a:t> – </a:t>
            </a:r>
            <a:r>
              <a:rPr lang="hr-HR" dirty="0" err="1" smtClean="0"/>
              <a:t>Relu</a:t>
            </a:r>
            <a:r>
              <a:rPr lang="hr-HR" dirty="0" smtClean="0"/>
              <a:t> –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smtClean="0"/>
              <a:t>  - </a:t>
            </a:r>
            <a:r>
              <a:rPr lang="hr-HR" dirty="0" err="1" smtClean="0"/>
              <a:t>Dropout</a:t>
            </a:r>
            <a:r>
              <a:rPr lang="hr-HR" dirty="0" smtClean="0"/>
              <a:t> - </a:t>
            </a:r>
            <a:r>
              <a:rPr lang="hr-HR" dirty="0" err="1" smtClean="0"/>
              <a:t>Dense</a:t>
            </a:r>
            <a:r>
              <a:rPr lang="hr-HR" dirty="0" smtClean="0"/>
              <a:t> - </a:t>
            </a:r>
            <a:r>
              <a:rPr lang="hr-HR" dirty="0" err="1" smtClean="0"/>
              <a:t>Softmax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7494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mreže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2815390"/>
            <a:ext cx="11706725" cy="19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Priprema podataka</a:t>
            </a:r>
            <a:endParaRPr lang="hr-HR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200" y="1937072"/>
            <a:ext cx="10182726" cy="458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rješavanje </a:t>
            </a:r>
            <a:r>
              <a:rPr lang="hr-HR" dirty="0"/>
              <a:t>problema nebalansiranosti </a:t>
            </a:r>
            <a:r>
              <a:rPr lang="hr-HR" dirty="0" smtClean="0"/>
              <a:t>skupa – undersampling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računanje značajki </a:t>
            </a:r>
          </a:p>
          <a:p>
            <a:pPr lvl="1">
              <a:buFont typeface="Courier New" pitchFamily="49" charset="0"/>
              <a:buChar char="o"/>
            </a:pPr>
            <a:r>
              <a:rPr lang="hr-HR" dirty="0"/>
              <a:t>MFSC – Mel-frequency spectral coefficients  - MFCC bez diskretne kosinusove transformacije</a:t>
            </a:r>
          </a:p>
          <a:p>
            <a:pPr lvl="1">
              <a:buFont typeface="Courier New" pitchFamily="49" charset="0"/>
              <a:buChar char="o"/>
            </a:pPr>
            <a:r>
              <a:rPr lang="hr-HR" dirty="0"/>
              <a:t>Delta</a:t>
            </a:r>
          </a:p>
          <a:p>
            <a:pPr lvl="1">
              <a:buFont typeface="Courier New" pitchFamily="49" charset="0"/>
              <a:buChar char="o"/>
            </a:pPr>
            <a:r>
              <a:rPr lang="hr-HR" dirty="0"/>
              <a:t>Delta – delta</a:t>
            </a:r>
          </a:p>
        </p:txBody>
      </p:sp>
    </p:spTree>
    <p:extLst>
      <p:ext uri="{BB962C8B-B14F-4D97-AF65-F5344CB8AC3E}">
        <p14:creationId xmlns:p14="http://schemas.microsoft.com/office/powerpoint/2010/main" val="40029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/>
              <p:cNvSpPr txBox="1">
                <a:spLocks/>
              </p:cNvSpPr>
              <p:nvPr/>
            </p:nvSpPr>
            <p:spPr>
              <a:xfrm>
                <a:off x="838200" y="1937072"/>
                <a:ext cx="9148011" cy="45840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r-HR" dirty="0"/>
                  <a:t>Značajke se dijele u okvire 128x128 (64ms, nepotpune okvire popunimo sa 0)</a:t>
                </a:r>
              </a:p>
              <a:p>
                <a:endParaRPr lang="hr-HR" dirty="0"/>
              </a:p>
              <a:p>
                <a:r>
                  <a:rPr lang="hr-HR" dirty="0"/>
                  <a:t>Normalizacija :        </a:t>
                </a:r>
                <a14:m>
                  <m:oMath xmlns:m="http://schemas.openxmlformats.org/officeDocument/2006/math">
                    <m:r>
                      <a:rPr lang="hr-HR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sz="3600" i="1">
                        <a:latin typeface="Cambria Math" panose="02040503050406030204" pitchFamily="18" charset="0"/>
                      </a:rPr>
                      <m:t>→ </m:t>
                    </m:r>
                    <m:f>
                      <m:fPr>
                        <m:ctrlPr>
                          <a:rPr lang="hr-HR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hr-HR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r-HR" sz="3600" i="1">
                            <a:latin typeface="Cambria Math" panose="02040503050406030204" pitchFamily="18" charset="0"/>
                          </a:rPr>
                          <m:t>𝑥𝑚𝑖𝑛</m:t>
                        </m:r>
                      </m:num>
                      <m:den>
                        <m:r>
                          <a:rPr lang="hr-HR" sz="3600" i="1">
                            <a:latin typeface="Cambria Math" panose="02040503050406030204" pitchFamily="18" charset="0"/>
                          </a:rPr>
                          <m:t>𝑥𝑚𝑎𝑥</m:t>
                        </m:r>
                        <m:r>
                          <a:rPr lang="hr-HR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r-HR" sz="3600" i="1">
                            <a:latin typeface="Cambria Math" panose="02040503050406030204" pitchFamily="18" charset="0"/>
                          </a:rPr>
                          <m:t>𝑥𝑚𝑖𝑛</m:t>
                        </m:r>
                      </m:den>
                    </m:f>
                  </m:oMath>
                </a14:m>
                <a:endParaRPr lang="hr-HR" sz="3600" dirty="0"/>
              </a:p>
              <a:p>
                <a:endParaRPr lang="hr-HR" sz="3600" dirty="0"/>
              </a:p>
              <a:p>
                <a:r>
                  <a:rPr lang="hr-HR" dirty="0"/>
                  <a:t>Podaci su potom promiješani</a:t>
                </a:r>
              </a:p>
              <a:p>
                <a:pPr marL="0" indent="0">
                  <a:buNone/>
                </a:pPr>
                <a:endParaRPr lang="hr-HR" sz="3600" dirty="0"/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>
          <p:sp>
            <p:nvSpPr>
              <p:cNvPr id="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7072"/>
                <a:ext cx="9148011" cy="4584032"/>
              </a:xfrm>
              <a:prstGeom prst="rect">
                <a:avLst/>
              </a:prstGeom>
              <a:blipFill rotWithShape="1">
                <a:blip r:embed="rId2"/>
                <a:stretch>
                  <a:fillRect l="-2067" t="-119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1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Prilagodba parametara</a:t>
            </a:r>
            <a:endParaRPr lang="hr-HR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200" y="1937072"/>
            <a:ext cx="9148011" cy="458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i="1" dirty="0"/>
              <a:t>Learning rate optimizacijskog algoritma </a:t>
            </a:r>
            <a:r>
              <a:rPr lang="hr-HR" dirty="0"/>
              <a:t>- 0.0001</a:t>
            </a:r>
            <a:r>
              <a:rPr lang="hr-HR" dirty="0" smtClean="0"/>
              <a:t>, 0.00001 </a:t>
            </a:r>
            <a:r>
              <a:rPr lang="hr-HR" dirty="0"/>
              <a:t>i </a:t>
            </a:r>
            <a:r>
              <a:rPr lang="hr-HR" dirty="0" smtClean="0"/>
              <a:t>0.000001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i="1" dirty="0"/>
              <a:t>Dropout parametar </a:t>
            </a:r>
            <a:r>
              <a:rPr lang="hr-HR" dirty="0"/>
              <a:t>– vrijednost u skupu [0.1,0.5]</a:t>
            </a:r>
          </a:p>
          <a:p>
            <a:r>
              <a:rPr lang="hr-HR" i="1" dirty="0"/>
              <a:t>Parametar regularizacije (l2) </a:t>
            </a:r>
            <a:r>
              <a:rPr lang="hr-HR" dirty="0"/>
              <a:t>– 0.001, 0.0001,0.00001</a:t>
            </a:r>
          </a:p>
          <a:p>
            <a:endParaRPr lang="hr-HR" dirty="0"/>
          </a:p>
          <a:p>
            <a:r>
              <a:rPr lang="hr-HR" i="1" dirty="0"/>
              <a:t>Weight initializiation </a:t>
            </a:r>
            <a:r>
              <a:rPr lang="hr-HR" dirty="0"/>
              <a:t>– „orthogonal“ i „uniform“.</a:t>
            </a:r>
          </a:p>
          <a:p>
            <a:r>
              <a:rPr lang="hr-HR" dirty="0"/>
              <a:t>Adam, SGD, RmsProp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55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Ostali parametri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1937072"/>
            <a:ext cx="10515600" cy="4584032"/>
          </a:xfrm>
        </p:spPr>
        <p:txBody>
          <a:bodyPr>
            <a:normAutofit/>
          </a:bodyPr>
          <a:lstStyle/>
          <a:p>
            <a:r>
              <a:rPr lang="hr-HR" dirty="0" smtClean="0"/>
              <a:t>Training set - 1740 </a:t>
            </a:r>
            <a:r>
              <a:rPr lang="hr-HR" dirty="0" smtClean="0"/>
              <a:t>normalna </a:t>
            </a:r>
            <a:r>
              <a:rPr lang="hr-HR" dirty="0" smtClean="0"/>
              <a:t>i 1558 abnormalna okvira</a:t>
            </a:r>
          </a:p>
          <a:p>
            <a:r>
              <a:rPr lang="hr-HR" dirty="0" smtClean="0"/>
              <a:t>Validation set - 423 normalna i 359 abnormalna okvira</a:t>
            </a:r>
          </a:p>
          <a:p>
            <a:endParaRPr lang="hr-HR" dirty="0" smtClean="0"/>
          </a:p>
          <a:p>
            <a:r>
              <a:rPr lang="hr-HR" dirty="0" smtClean="0"/>
              <a:t>Treniranje mreža kroz 200 epoha</a:t>
            </a:r>
          </a:p>
          <a:p>
            <a:r>
              <a:rPr lang="hr-HR" dirty="0" smtClean="0"/>
              <a:t>Evaluacija temeljem funkcije gubitka i preciznosti na evaluacijskom skupu</a:t>
            </a:r>
            <a:endParaRPr lang="hr-HR" dirty="0"/>
          </a:p>
          <a:p>
            <a:r>
              <a:rPr lang="hr-HR" dirty="0" smtClean="0"/>
              <a:t>Funkcija gubitka- </a:t>
            </a:r>
            <a:r>
              <a:rPr lang="hr-HR" dirty="0" err="1" smtClean="0"/>
              <a:t>cross</a:t>
            </a:r>
            <a:r>
              <a:rPr lang="hr-HR" dirty="0" smtClean="0"/>
              <a:t> </a:t>
            </a:r>
            <a:r>
              <a:rPr lang="hr-HR" dirty="0" err="1" smtClean="0"/>
              <a:t>entropy</a:t>
            </a:r>
            <a:endParaRPr lang="hr-HR" b="1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27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4   najbolja modela</a:t>
            </a:r>
            <a:endParaRPr lang="hr-H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902502"/>
              </p:ext>
            </p:extLst>
          </p:nvPr>
        </p:nvGraphicFramePr>
        <p:xfrm>
          <a:off x="1961148" y="1828788"/>
          <a:ext cx="8229601" cy="3934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11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68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44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06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22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874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Dropout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l.rate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optimizer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Regularization</a:t>
                      </a:r>
                      <a:endParaRPr lang="de-D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init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Loss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Acc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0.1  </a:t>
                      </a:r>
                      <a:r>
                        <a:rPr lang="hr-HR" sz="1600" dirty="0">
                          <a:effectLst/>
                        </a:rPr>
                        <a:t>0.2 </a:t>
                      </a:r>
                      <a:endParaRPr lang="de-DE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0.3  </a:t>
                      </a:r>
                      <a:r>
                        <a:rPr lang="hr-HR" sz="1600" dirty="0">
                          <a:effectLst/>
                        </a:rPr>
                        <a:t>0.4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0.00001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 </a:t>
                      </a:r>
                      <a:r>
                        <a:rPr lang="hr-HR" sz="1800" dirty="0" smtClean="0">
                          <a:effectLst/>
                        </a:rPr>
                        <a:t>Adam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0.0001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ortho</a:t>
                      </a:r>
                      <a:endParaRPr lang="de-DE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0.258</a:t>
                      </a:r>
                      <a:endParaRPr lang="de-DE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0.92</a:t>
                      </a:r>
                      <a:endParaRPr lang="de-DE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0.1  </a:t>
                      </a:r>
                      <a:r>
                        <a:rPr lang="hr-HR" sz="1600" dirty="0">
                          <a:effectLst/>
                        </a:rPr>
                        <a:t>0.2</a:t>
                      </a:r>
                      <a:endParaRPr lang="de-DE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0.4  </a:t>
                      </a:r>
                      <a:r>
                        <a:rPr lang="hr-HR" sz="1600" dirty="0">
                          <a:effectLst/>
                        </a:rPr>
                        <a:t>0.4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</a:rPr>
                        <a:t>0.00001</a:t>
                      </a:r>
                      <a:endParaRPr lang="de-DE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</a:rPr>
                        <a:t> </a:t>
                      </a:r>
                      <a:r>
                        <a:rPr lang="hr-HR" sz="1800" b="1" dirty="0" smtClean="0">
                          <a:effectLst/>
                        </a:rPr>
                        <a:t>Adam</a:t>
                      </a:r>
                      <a:endParaRPr lang="de-DE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1">
                          <a:effectLst/>
                        </a:rPr>
                        <a:t>0.0001</a:t>
                      </a:r>
                      <a:endParaRPr lang="de-DE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</a:rPr>
                        <a:t>ortho</a:t>
                      </a:r>
                      <a:endParaRPr lang="de-DE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1">
                          <a:effectLst/>
                        </a:rPr>
                        <a:t>0.243</a:t>
                      </a:r>
                      <a:endParaRPr lang="de-DE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effectLst/>
                        </a:rPr>
                        <a:t>0.92</a:t>
                      </a:r>
                      <a:endParaRPr lang="de-DE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0.25  </a:t>
                      </a:r>
                      <a:r>
                        <a:rPr lang="hr-HR" sz="1600" dirty="0">
                          <a:effectLst/>
                        </a:rPr>
                        <a:t>0.25</a:t>
                      </a:r>
                      <a:endParaRPr lang="de-DE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0.25  </a:t>
                      </a:r>
                      <a:r>
                        <a:rPr lang="hr-HR" sz="1600" dirty="0">
                          <a:effectLst/>
                        </a:rPr>
                        <a:t>0.25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0.00001</a:t>
                      </a:r>
                      <a:endParaRPr lang="de-DE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 </a:t>
                      </a:r>
                      <a:r>
                        <a:rPr lang="hr-HR" sz="1800" dirty="0" smtClean="0">
                          <a:effectLst/>
                        </a:rPr>
                        <a:t>Adam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0.0001</a:t>
                      </a:r>
                      <a:endParaRPr lang="de-DE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ortho</a:t>
                      </a:r>
                      <a:endParaRPr lang="de-DE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0.27</a:t>
                      </a:r>
                      <a:endParaRPr lang="de-DE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0.91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5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0.2  </a:t>
                      </a:r>
                      <a:r>
                        <a:rPr lang="hr-HR" sz="1600" dirty="0">
                          <a:effectLst/>
                        </a:rPr>
                        <a:t>0.2</a:t>
                      </a:r>
                      <a:endParaRPr lang="de-DE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effectLst/>
                        </a:rPr>
                        <a:t>0.3  </a:t>
                      </a:r>
                      <a:r>
                        <a:rPr lang="hr-HR" sz="1600" dirty="0">
                          <a:effectLst/>
                        </a:rPr>
                        <a:t>0.3</a:t>
                      </a:r>
                      <a:endParaRPr lang="de-D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>
                          <a:effectLst/>
                        </a:rPr>
                        <a:t>0.000001</a:t>
                      </a:r>
                      <a:endParaRPr lang="de-DE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 </a:t>
                      </a:r>
                      <a:r>
                        <a:rPr lang="hr-HR" sz="1800" dirty="0" smtClean="0">
                          <a:effectLst/>
                        </a:rPr>
                        <a:t>Adam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0.0001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ortho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0.255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0.92</a:t>
                      </a:r>
                      <a:endParaRPr lang="de-DE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Krivulje učenja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0" y="1648337"/>
            <a:ext cx="6293568" cy="43340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6" y="1648337"/>
            <a:ext cx="6276536" cy="43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problema i skup podataka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7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Klasifikacija signala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3440" y="1852863"/>
            <a:ext cx="10191549" cy="4102769"/>
          </a:xfrm>
        </p:spPr>
        <p:txBody>
          <a:bodyPr/>
          <a:lstStyle/>
          <a:p>
            <a:r>
              <a:rPr lang="hr-HR" dirty="0" smtClean="0"/>
              <a:t>Izračunaju se značajke i napravi podjela u okvire</a:t>
            </a:r>
          </a:p>
          <a:p>
            <a:endParaRPr lang="hr-HR" dirty="0"/>
          </a:p>
          <a:p>
            <a:r>
              <a:rPr lang="hr-HR" dirty="0" smtClean="0"/>
              <a:t>Klasificiraju se okviri</a:t>
            </a:r>
          </a:p>
          <a:p>
            <a:endParaRPr lang="hr-HR" dirty="0"/>
          </a:p>
          <a:p>
            <a:r>
              <a:rPr lang="hr-HR" dirty="0" smtClean="0"/>
              <a:t>Klasa signala – najčešća klasa među okvirima</a:t>
            </a:r>
            <a:endParaRPr lang="hr-HR" dirty="0"/>
          </a:p>
          <a:p>
            <a:endParaRPr lang="hr-HR" dirty="0" smtClean="0"/>
          </a:p>
          <a:p>
            <a:r>
              <a:rPr lang="hr-HR" dirty="0" smtClean="0"/>
              <a:t>Smanjuje se utjecaj šuma na klasifikaciju !</a:t>
            </a:r>
          </a:p>
        </p:txBody>
      </p:sp>
    </p:spTree>
    <p:extLst>
      <p:ext uri="{BB962C8B-B14F-4D97-AF65-F5344CB8AC3E}">
        <p14:creationId xmlns:p14="http://schemas.microsoft.com/office/powerpoint/2010/main" val="20814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32330" y="2308508"/>
            <a:ext cx="4169059" cy="3141775"/>
          </a:xfrm>
        </p:spPr>
        <p:txBody>
          <a:bodyPr/>
          <a:lstStyle/>
          <a:p>
            <a:r>
              <a:rPr lang="hr-HR" dirty="0" err="1" smtClean="0"/>
              <a:t>Sensitivity</a:t>
            </a:r>
            <a:r>
              <a:rPr lang="hr-HR" dirty="0" smtClean="0"/>
              <a:t> – 0.778</a:t>
            </a:r>
          </a:p>
          <a:p>
            <a:endParaRPr lang="hr-HR" dirty="0"/>
          </a:p>
          <a:p>
            <a:r>
              <a:rPr lang="hr-HR" dirty="0" err="1" smtClean="0"/>
              <a:t>Specificity</a:t>
            </a:r>
            <a:r>
              <a:rPr lang="hr-HR" dirty="0" smtClean="0"/>
              <a:t> – 0.867               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err="1" smtClean="0"/>
              <a:t>Mean</a:t>
            </a:r>
            <a:r>
              <a:rPr lang="hr-HR" dirty="0" smtClean="0"/>
              <a:t> </a:t>
            </a:r>
            <a:r>
              <a:rPr lang="hr-HR" dirty="0" err="1" smtClean="0"/>
              <a:t>accuracy</a:t>
            </a:r>
            <a:r>
              <a:rPr lang="hr-HR" dirty="0" smtClean="0"/>
              <a:t> = 0.8225</a:t>
            </a:r>
          </a:p>
          <a:p>
            <a:endParaRPr lang="hr-HR" dirty="0"/>
          </a:p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96822"/>
              </p:ext>
            </p:extLst>
          </p:nvPr>
        </p:nvGraphicFramePr>
        <p:xfrm>
          <a:off x="5181601" y="2150487"/>
          <a:ext cx="5860209" cy="309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03">
                  <a:extLst>
                    <a:ext uri="{9D8B030D-6E8A-4147-A177-3AD203B41FA5}">
                      <a16:colId xmlns="" xmlns:a16="http://schemas.microsoft.com/office/drawing/2014/main" val="1236026486"/>
                    </a:ext>
                  </a:extLst>
                </a:gridCol>
                <a:gridCol w="1953403">
                  <a:extLst>
                    <a:ext uri="{9D8B030D-6E8A-4147-A177-3AD203B41FA5}">
                      <a16:colId xmlns="" xmlns:a16="http://schemas.microsoft.com/office/drawing/2014/main" val="2676532339"/>
                    </a:ext>
                  </a:extLst>
                </a:gridCol>
                <a:gridCol w="1953403">
                  <a:extLst>
                    <a:ext uri="{9D8B030D-6E8A-4147-A177-3AD203B41FA5}">
                      <a16:colId xmlns="" xmlns:a16="http://schemas.microsoft.com/office/drawing/2014/main" val="4139139757"/>
                    </a:ext>
                  </a:extLst>
                </a:gridCol>
              </a:tblGrid>
              <a:tr h="38182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Se</a:t>
                      </a:r>
                      <a:endParaRPr lang="hr-H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 smtClean="0"/>
                        <a:t>Sp</a:t>
                      </a:r>
                      <a:endParaRPr lang="hr-H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 smtClean="0"/>
                        <a:t>MAcc</a:t>
                      </a:r>
                      <a:endParaRPr lang="hr-H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6655278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0.942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0.778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0.860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197864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0.869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0.849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0.859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232228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0.874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0.829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0.852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9388388"/>
                  </a:ext>
                </a:extLst>
              </a:tr>
              <a:tr h="418637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0.863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0.826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0.845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7859175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0.884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0.804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0.844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6603878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0.768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0.912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0.841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2577586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0.727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0.952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0.839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751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Moguća poboljšanja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Drugačiji pristup problemu nebalansiranosti skupa podataka</a:t>
            </a:r>
          </a:p>
          <a:p>
            <a:endParaRPr lang="hr-HR" dirty="0"/>
          </a:p>
          <a:p>
            <a:r>
              <a:rPr lang="hr-HR" dirty="0" smtClean="0"/>
              <a:t>Prvo klasifikacija po kvaliteti signala, a zatim po abnormalnosti</a:t>
            </a:r>
          </a:p>
          <a:p>
            <a:endParaRPr lang="hr-HR" dirty="0"/>
          </a:p>
          <a:p>
            <a:r>
              <a:rPr lang="hr-HR" dirty="0" smtClean="0"/>
              <a:t>Duže treniranje modela – povećati broj epoha</a:t>
            </a:r>
          </a:p>
          <a:p>
            <a:endParaRPr lang="hr-HR" dirty="0"/>
          </a:p>
          <a:p>
            <a:r>
              <a:rPr lang="hr-HR" dirty="0" smtClean="0"/>
              <a:t>Daljnje eksperimentiranje s </a:t>
            </a:r>
            <a:r>
              <a:rPr lang="hr-HR" dirty="0" err="1" smtClean="0"/>
              <a:t>hiperparametrima</a:t>
            </a:r>
            <a:r>
              <a:rPr lang="hr-HR" dirty="0" smtClean="0"/>
              <a:t> modela</a:t>
            </a:r>
          </a:p>
          <a:p>
            <a:endParaRPr lang="hr-HR" dirty="0"/>
          </a:p>
          <a:p>
            <a:r>
              <a:rPr lang="hr-HR" dirty="0" smtClean="0"/>
              <a:t>Korištenje više optimizacijskih algoritama , smanjivanje parametra za optimizaciju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52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Fonokardiogram (PCG)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32330" y="1538460"/>
            <a:ext cx="10327340" cy="3877815"/>
          </a:xfrm>
        </p:spPr>
        <p:txBody>
          <a:bodyPr/>
          <a:lstStyle/>
          <a:p>
            <a:r>
              <a:rPr lang="hr-HR" dirty="0" smtClean="0"/>
              <a:t>Zvuk kao rezultat vibracija nastalih zatvaranjem srčanih zaliska</a:t>
            </a:r>
          </a:p>
          <a:p>
            <a:endParaRPr lang="de-DE" dirty="0"/>
          </a:p>
        </p:txBody>
      </p:sp>
      <p:pic>
        <p:nvPicPr>
          <p:cNvPr id="1026" name="Picture 2" descr="https://www.researchgate.net/profile/Azrul_Jantan/publication/256609334/figure/fig2/AS:298013894430721@1448063457139/Correlation-between-ECG-and-PCG-of-the-MR-plotted-of-Fig-1b-and-PCG-signal-segmente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01" y="2179839"/>
            <a:ext cx="5258636" cy="411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Skup </a:t>
            </a:r>
            <a:r>
              <a:rPr lang="hr-HR" dirty="0" smtClean="0"/>
              <a:t>podataka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Podijeljen u 6 dijelova</a:t>
            </a:r>
          </a:p>
          <a:p>
            <a:r>
              <a:rPr lang="hr-HR" dirty="0" smtClean="0"/>
              <a:t>3240 snimaka trajanja 5 – 120 sekundi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41" y="2674504"/>
            <a:ext cx="6534457" cy="35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Skup podataka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32330" y="2227852"/>
            <a:ext cx="10327340" cy="2225311"/>
          </a:xfrm>
        </p:spPr>
        <p:txBody>
          <a:bodyPr/>
          <a:lstStyle/>
          <a:p>
            <a:r>
              <a:rPr lang="hr-HR" dirty="0" smtClean="0"/>
              <a:t>Nebalansiran skup</a:t>
            </a:r>
          </a:p>
          <a:p>
            <a:r>
              <a:rPr lang="hr-HR" dirty="0" smtClean="0"/>
              <a:t>Šumovite snimke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04" y="1910782"/>
            <a:ext cx="6510495" cy="430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1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- VREMENSKE ZNAČAJKE -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Segmentacija i logistička regresija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99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Springerova segmentacija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32329" y="1803164"/>
            <a:ext cx="5419342" cy="3877815"/>
          </a:xfrm>
        </p:spPr>
        <p:txBody>
          <a:bodyPr/>
          <a:lstStyle/>
          <a:p>
            <a:endParaRPr lang="hr-HR" dirty="0" smtClean="0"/>
          </a:p>
          <a:p>
            <a:r>
              <a:rPr lang="hr-HR" dirty="0" smtClean="0"/>
              <a:t>Zasniva se na skrivenom semi-Markovljevom modelu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 smtClean="0"/>
              <a:t>Viterbijev algoritam za dekodiranje najizglednijeg slijeda stanja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71" y="1708466"/>
            <a:ext cx="4511843" cy="451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4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216" y="1578520"/>
            <a:ext cx="5071872" cy="4617720"/>
          </a:xfrm>
        </p:spPr>
        <p:txBody>
          <a:bodyPr/>
          <a:lstStyle/>
          <a:p>
            <a:r>
              <a:rPr lang="hr-HR" dirty="0" smtClean="0"/>
              <a:t>m_RR</a:t>
            </a:r>
          </a:p>
          <a:p>
            <a:r>
              <a:rPr lang="hr-HR" dirty="0"/>
              <a:t>s</a:t>
            </a:r>
            <a:r>
              <a:rPr lang="hr-HR" dirty="0" smtClean="0"/>
              <a:t>d_RR</a:t>
            </a:r>
          </a:p>
          <a:p>
            <a:r>
              <a:rPr lang="hr-HR" dirty="0"/>
              <a:t>m</a:t>
            </a:r>
            <a:r>
              <a:rPr lang="hr-HR" dirty="0" smtClean="0"/>
              <a:t>_IntS1</a:t>
            </a:r>
          </a:p>
          <a:p>
            <a:r>
              <a:rPr lang="hr-HR" dirty="0"/>
              <a:t>s</a:t>
            </a:r>
            <a:r>
              <a:rPr lang="hr-HR" dirty="0" smtClean="0"/>
              <a:t>d_IntS1</a:t>
            </a:r>
          </a:p>
          <a:p>
            <a:r>
              <a:rPr lang="hr-HR" dirty="0"/>
              <a:t>m</a:t>
            </a:r>
            <a:r>
              <a:rPr lang="hr-HR" dirty="0" smtClean="0"/>
              <a:t>_IntS2</a:t>
            </a:r>
          </a:p>
          <a:p>
            <a:r>
              <a:rPr lang="hr-HR" dirty="0"/>
              <a:t>s</a:t>
            </a:r>
            <a:r>
              <a:rPr lang="hr-HR" dirty="0" smtClean="0"/>
              <a:t>d_IntS2</a:t>
            </a:r>
          </a:p>
          <a:p>
            <a:r>
              <a:rPr lang="hr-HR" dirty="0"/>
              <a:t>m</a:t>
            </a:r>
            <a:r>
              <a:rPr lang="hr-HR" dirty="0" smtClean="0"/>
              <a:t>_IntSys</a:t>
            </a:r>
          </a:p>
          <a:p>
            <a:r>
              <a:rPr lang="hr-HR" dirty="0"/>
              <a:t>s</a:t>
            </a:r>
            <a:r>
              <a:rPr lang="hr-HR" dirty="0" smtClean="0"/>
              <a:t>d_IntSys</a:t>
            </a:r>
          </a:p>
          <a:p>
            <a:r>
              <a:rPr lang="hr-HR" dirty="0"/>
              <a:t>m</a:t>
            </a:r>
            <a:r>
              <a:rPr lang="hr-HR" dirty="0" smtClean="0"/>
              <a:t>_IntDia</a:t>
            </a:r>
          </a:p>
          <a:p>
            <a:r>
              <a:rPr lang="hr-HR" dirty="0"/>
              <a:t>s</a:t>
            </a:r>
            <a:r>
              <a:rPr lang="hr-HR" dirty="0" smtClean="0"/>
              <a:t>d_IntDia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927" y="1578520"/>
            <a:ext cx="5071872" cy="4617720"/>
          </a:xfrm>
        </p:spPr>
        <p:txBody>
          <a:bodyPr>
            <a:normAutofit/>
          </a:bodyPr>
          <a:lstStyle/>
          <a:p>
            <a:r>
              <a:rPr lang="hr-HR" dirty="0"/>
              <a:t>m</a:t>
            </a:r>
            <a:r>
              <a:rPr lang="hr-HR" dirty="0" smtClean="0"/>
              <a:t>_Ratio_SysRR</a:t>
            </a:r>
          </a:p>
          <a:p>
            <a:r>
              <a:rPr lang="hr-HR" dirty="0"/>
              <a:t>s</a:t>
            </a:r>
            <a:r>
              <a:rPr lang="hr-HR" dirty="0" smtClean="0"/>
              <a:t>d_Ratio_</a:t>
            </a:r>
            <a:r>
              <a:rPr lang="en-US" dirty="0" smtClean="0"/>
              <a:t>S</a:t>
            </a:r>
            <a:r>
              <a:rPr lang="hr-HR" dirty="0" smtClean="0"/>
              <a:t>ysRR</a:t>
            </a:r>
          </a:p>
          <a:p>
            <a:r>
              <a:rPr lang="hr-HR" dirty="0"/>
              <a:t>m</a:t>
            </a:r>
            <a:r>
              <a:rPr lang="hr-HR" dirty="0" smtClean="0"/>
              <a:t>_Ratio_DiaRR</a:t>
            </a:r>
          </a:p>
          <a:p>
            <a:r>
              <a:rPr lang="hr-HR" dirty="0"/>
              <a:t>s</a:t>
            </a:r>
            <a:r>
              <a:rPr lang="hr-HR" dirty="0" smtClean="0"/>
              <a:t>d_Ratio_DiaRR</a:t>
            </a:r>
          </a:p>
          <a:p>
            <a:r>
              <a:rPr lang="hr-HR" dirty="0"/>
              <a:t>m</a:t>
            </a:r>
            <a:r>
              <a:rPr lang="hr-HR" dirty="0" smtClean="0"/>
              <a:t>_Ratio_SysDia</a:t>
            </a:r>
          </a:p>
          <a:p>
            <a:r>
              <a:rPr lang="hr-HR" dirty="0"/>
              <a:t>s</a:t>
            </a:r>
            <a:r>
              <a:rPr lang="hr-HR" dirty="0" smtClean="0"/>
              <a:t>d_Ratio_SysDia</a:t>
            </a:r>
          </a:p>
          <a:p>
            <a:r>
              <a:rPr lang="hr-HR" dirty="0"/>
              <a:t>m</a:t>
            </a:r>
            <a:r>
              <a:rPr lang="hr-HR" dirty="0" smtClean="0"/>
              <a:t>_Amp_SysS1</a:t>
            </a:r>
          </a:p>
          <a:p>
            <a:r>
              <a:rPr lang="hr-HR" dirty="0"/>
              <a:t>s</a:t>
            </a:r>
            <a:r>
              <a:rPr lang="hr-HR" dirty="0" smtClean="0"/>
              <a:t>d_Amp_SysS1</a:t>
            </a:r>
          </a:p>
          <a:p>
            <a:r>
              <a:rPr lang="hr-HR" dirty="0"/>
              <a:t>m</a:t>
            </a:r>
            <a:r>
              <a:rPr lang="hr-HR" dirty="0" smtClean="0"/>
              <a:t>_Amp_DiaS2</a:t>
            </a:r>
          </a:p>
          <a:p>
            <a:r>
              <a:rPr lang="hr-HR" dirty="0"/>
              <a:t>s</a:t>
            </a:r>
            <a:r>
              <a:rPr lang="hr-HR" dirty="0" smtClean="0"/>
              <a:t>d_Amp_DiaS2</a:t>
            </a:r>
            <a:endParaRPr lang="de-DE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89" y="2177698"/>
            <a:ext cx="5559592" cy="356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6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61"/>
          <a:stretch/>
        </p:blipFill>
        <p:spPr bwMode="auto">
          <a:xfrm>
            <a:off x="3461324" y="420784"/>
            <a:ext cx="5364075" cy="160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11" y="2273968"/>
            <a:ext cx="5364073" cy="42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30" y="2273968"/>
            <a:ext cx="5436757" cy="42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AEAEA"/>
      </a:lt2>
      <a:accent1>
        <a:srgbClr val="989898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</Words>
  <Application>Microsoft Office PowerPoint</Application>
  <PresentationFormat>Custom</PresentationFormat>
  <Paragraphs>208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Klasifikacija zapisa fonokardiograma na normalne i abnormalne</vt:lpstr>
      <vt:lpstr>Opis problema i skup podataka</vt:lpstr>
      <vt:lpstr>Fonokardiogram (PCG)</vt:lpstr>
      <vt:lpstr>Skup podataka</vt:lpstr>
      <vt:lpstr>Skup podataka</vt:lpstr>
      <vt:lpstr>Segmentacija i logistička regresija</vt:lpstr>
      <vt:lpstr>Springerova segmentacija</vt:lpstr>
      <vt:lpstr>Značajke</vt:lpstr>
      <vt:lpstr>PowerPoint Presentation</vt:lpstr>
      <vt:lpstr>Rezultati</vt:lpstr>
      <vt:lpstr>Konvolucijska neuronska mreža</vt:lpstr>
      <vt:lpstr>Arhitektura mreže</vt:lpstr>
      <vt:lpstr>Arhitektura mreže</vt:lpstr>
      <vt:lpstr>Priprema podataka</vt:lpstr>
      <vt:lpstr>Značajke</vt:lpstr>
      <vt:lpstr>Prilagodba parametara</vt:lpstr>
      <vt:lpstr>Ostali parametri</vt:lpstr>
      <vt:lpstr>4   najbolja modela</vt:lpstr>
      <vt:lpstr>Krivulje učenja</vt:lpstr>
      <vt:lpstr>Klasifikacija signala</vt:lpstr>
      <vt:lpstr>Rezultati</vt:lpstr>
      <vt:lpstr>Moguća poboljšanja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dajo</cp:lastModifiedBy>
  <cp:revision>75</cp:revision>
  <dcterms:created xsi:type="dcterms:W3CDTF">2018-07-03T08:06:03Z</dcterms:created>
  <dcterms:modified xsi:type="dcterms:W3CDTF">2018-07-03T20:23:18Z</dcterms:modified>
</cp:coreProperties>
</file>