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67917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9D0DE-334A-4731-BA0E-1CC93B62FB25}"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33357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91286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529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698679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73029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164275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4042530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5335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88424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143227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9D0DE-334A-4731-BA0E-1CC93B62FB25}"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14278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9D0DE-334A-4731-BA0E-1CC93B62FB25}"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105492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83473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3283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A9D0DE-334A-4731-BA0E-1CC93B62FB25}" type="datetimeFigureOut">
              <a:rPr lang="en-IN" smtClean="0"/>
              <a:t>30-07-2024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366882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9D0DE-334A-4731-BA0E-1CC93B62FB25}"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416651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A9D0DE-334A-4731-BA0E-1CC93B62FB25}" type="datetimeFigureOut">
              <a:rPr lang="en-IN" smtClean="0"/>
              <a:t>30-07-2024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760980-20AA-45F1-9298-DC337E0495F9}" type="slidenum">
              <a:rPr lang="en-IN" smtClean="0"/>
              <a:t>‹#›</a:t>
            </a:fld>
            <a:endParaRPr lang="en-IN"/>
          </a:p>
        </p:txBody>
      </p:sp>
    </p:spTree>
    <p:extLst>
      <p:ext uri="{BB962C8B-B14F-4D97-AF65-F5344CB8AC3E}">
        <p14:creationId xmlns:p14="http://schemas.microsoft.com/office/powerpoint/2010/main" val="381021036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ipolerfid.com/rfid-blog/types-of-rfid-systems" TargetMode="External"/><Relationship Id="rId2" Type="http://schemas.openxmlformats.org/officeDocument/2006/relationships/hyperlink" Target="https://github.com/shubhamkumar27/WIFI_based_RFID_attendance-system_using_NodeMcu_and_Django" TargetMode="External"/><Relationship Id="rId1" Type="http://schemas.openxmlformats.org/officeDocument/2006/relationships/slideLayout" Target="../slideLayouts/slideLayout2.xml"/><Relationship Id="rId5" Type="http://schemas.openxmlformats.org/officeDocument/2006/relationships/hyperlink" Target="https://www.fda.gov/radiation-emitting-products/electromagnetic-compatibility-emc/radio-frequency-identification-rfid#:~:text=Radio%20Frequency%20Identification%20(RFID)%20refers,back%20from%20the%20RFID%20tag." TargetMode="External"/><Relationship Id="rId4" Type="http://schemas.openxmlformats.org/officeDocument/2006/relationships/hyperlink" Target="https://www.atlasrfidstore.com/rfid-insider/low-frequency-rfid-vs-high-frequency-rfi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cript.google.com/u/0/home/projects/1qWlDi7UsmpJ8wouRow4zoGk4JpK2QT7WPd8LxgJOeMlJh3dMJ5vQXoWc/ed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3CD0-6053-1CEA-E1AB-249E60AF6568}"/>
              </a:ext>
            </a:extLst>
          </p:cNvPr>
          <p:cNvSpPr>
            <a:spLocks noGrp="1"/>
          </p:cNvSpPr>
          <p:nvPr>
            <p:ph type="ctrTitle"/>
          </p:nvPr>
        </p:nvSpPr>
        <p:spPr>
          <a:xfrm>
            <a:off x="1138518" y="80683"/>
            <a:ext cx="9144000" cy="1936377"/>
          </a:xfrm>
        </p:spPr>
        <p:txBody>
          <a:bodyPr/>
          <a:lstStyle/>
          <a:p>
            <a:r>
              <a:rPr lang="en-US" b="1" dirty="0">
                <a:latin typeface="Bahnschrift Condensed" panose="020B0502040204020203" pitchFamily="34" charset="0"/>
              </a:rPr>
              <a:t>PROJECT REPORT                        (RFID ATTENDANCE SYSTEM)</a:t>
            </a:r>
            <a:endParaRPr lang="en-IN"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9BE61B4E-BB98-72A5-0545-AD564AE922CC}"/>
              </a:ext>
            </a:extLst>
          </p:cNvPr>
          <p:cNvSpPr>
            <a:spLocks noGrp="1"/>
          </p:cNvSpPr>
          <p:nvPr>
            <p:ph type="subTitle" idx="1"/>
          </p:nvPr>
        </p:nvSpPr>
        <p:spPr>
          <a:xfrm>
            <a:off x="887506" y="4922091"/>
            <a:ext cx="9144000" cy="1655762"/>
          </a:xfrm>
        </p:spPr>
        <p:txBody>
          <a:bodyPr>
            <a:normAutofit fontScale="62500" lnSpcReduction="20000"/>
          </a:bodyPr>
          <a:lstStyle/>
          <a:p>
            <a:pPr marL="457200" algn="ctr">
              <a:lnSpc>
                <a:spcPct val="107000"/>
              </a:lnSpc>
            </a:pPr>
            <a:r>
              <a:rPr lang="en-US" sz="2800" b="1" kern="100" dirty="0">
                <a:latin typeface="Calibri" panose="020F0502020204030204" pitchFamily="34" charset="0"/>
                <a:ea typeface="Calibri" panose="020F0502020204030204" pitchFamily="34" charset="0"/>
                <a:cs typeface="Times New Roman" panose="02020603050405020304" pitchFamily="18" charset="0"/>
              </a:rPr>
              <a:t>MADE BY : NISHANT SINGHAL</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a:latin typeface="Calibri" panose="020F0502020204030204" pitchFamily="34" charset="0"/>
                <a:ea typeface="Calibri" panose="020F0502020204030204" pitchFamily="34" charset="0"/>
                <a:cs typeface="Times New Roman" panose="02020603050405020304" pitchFamily="18" charset="0"/>
              </a:rPr>
              <a:t>UE215065</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gn="ctr">
              <a:lnSpc>
                <a:spcPct val="107000"/>
              </a:lnSpc>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PRATEEK MEENA (UE215069)</a:t>
            </a:r>
          </a:p>
          <a:p>
            <a:pPr marL="457200">
              <a:lnSpc>
                <a:spcPct val="107000"/>
              </a:lnSpc>
              <a:spcAft>
                <a:spcPts val="800"/>
              </a:spcAft>
            </a:pPr>
            <a:r>
              <a:rPr lang="en-IN" sz="2800" b="1" kern="100" dirty="0">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PRATEEM GIRI (</a:t>
            </a:r>
            <a:r>
              <a:rPr lang="en-US" sz="2800" b="1" kern="100" dirty="0">
                <a:latin typeface="Calibri" panose="020F0502020204030204" pitchFamily="34" charset="0"/>
                <a:ea typeface="Calibri" panose="020F0502020204030204" pitchFamily="34" charset="0"/>
                <a:cs typeface="Times New Roman" panose="02020603050405020304" pitchFamily="18" charset="0"/>
              </a:rPr>
              <a:t>UE215070</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b="1" kern="100" dirty="0">
                <a:effectLst/>
                <a:latin typeface="Calibri" panose="020F0502020204030204" pitchFamily="34" charset="0"/>
                <a:ea typeface="Calibri" panose="020F0502020204030204" pitchFamily="34" charset="0"/>
                <a:cs typeface="Calibri" panose="020F0502020204030204" pitchFamily="34" charset="0"/>
              </a:rPr>
              <a:t>                                                     .  PRIYANSHU KASHYAP (UE215072)</a:t>
            </a:r>
          </a:p>
          <a:p>
            <a:endParaRPr lang="en-IN" dirty="0"/>
          </a:p>
        </p:txBody>
      </p:sp>
      <p:pic>
        <p:nvPicPr>
          <p:cNvPr id="4" name="Picture 3">
            <a:extLst>
              <a:ext uri="{FF2B5EF4-FFF2-40B4-BE49-F238E27FC236}">
                <a16:creationId xmlns:a16="http://schemas.microsoft.com/office/drawing/2014/main" id="{AF633986-10C9-5CB9-A4EF-5D58862F4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948" y="1935909"/>
            <a:ext cx="3025140" cy="2867025"/>
          </a:xfrm>
          <a:prstGeom prst="rect">
            <a:avLst/>
          </a:prstGeom>
        </p:spPr>
      </p:pic>
    </p:spTree>
    <p:extLst>
      <p:ext uri="{BB962C8B-B14F-4D97-AF65-F5344CB8AC3E}">
        <p14:creationId xmlns:p14="http://schemas.microsoft.com/office/powerpoint/2010/main" val="170732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B266-0D66-2449-D004-9693883CACDA}"/>
              </a:ext>
            </a:extLst>
          </p:cNvPr>
          <p:cNvSpPr>
            <a:spLocks noGrp="1"/>
          </p:cNvSpPr>
          <p:nvPr>
            <p:ph type="title"/>
          </p:nvPr>
        </p:nvSpPr>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Writing the information (Name of an individual) from the microcontroller to the RFID tag </a:t>
            </a:r>
            <a:endParaRPr lang="en-IN" sz="2800" dirty="0"/>
          </a:p>
        </p:txBody>
      </p:sp>
      <p:sp>
        <p:nvSpPr>
          <p:cNvPr id="3" name="Content Placeholder 2">
            <a:extLst>
              <a:ext uri="{FF2B5EF4-FFF2-40B4-BE49-F238E27FC236}">
                <a16:creationId xmlns:a16="http://schemas.microsoft.com/office/drawing/2014/main" id="{08C550B6-A702-A729-6EA3-3C17D02FB48D}"/>
              </a:ext>
            </a:extLst>
          </p:cNvPr>
          <p:cNvSpPr>
            <a:spLocks noGrp="1"/>
          </p:cNvSpPr>
          <p:nvPr>
            <p:ph idx="1"/>
          </p:nvPr>
        </p:nvSpPr>
        <p:spPr/>
        <p:txBody>
          <a:bodyPr/>
          <a:lstStyle/>
          <a:p>
            <a:pPr marL="0" indent="0">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this part, we write the code in the Arduino IDE for writing the desired information to the RFID tag. For this, first we have to install the esp8266 library and all the subsequent libraries used in the code. Then by uploading this code and scanning the RFID tag with the use of RC522 reader module, the required information (name) present in the code is stored in the RFID tag.  The code is enclosed in the object file given below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7" name="Object 6">
            <a:extLst>
              <a:ext uri="{FF2B5EF4-FFF2-40B4-BE49-F238E27FC236}">
                <a16:creationId xmlns:a16="http://schemas.microsoft.com/office/drawing/2014/main" id="{1154AD2D-3A2B-0C75-AB79-7F16B0AA21C3}"/>
              </a:ext>
            </a:extLst>
          </p:cNvPr>
          <p:cNvGraphicFramePr>
            <a:graphicFrameLocks noChangeAspect="1"/>
          </p:cNvGraphicFramePr>
          <p:nvPr>
            <p:extLst>
              <p:ext uri="{D42A27DB-BD31-4B8C-83A1-F6EECF244321}">
                <p14:modId xmlns:p14="http://schemas.microsoft.com/office/powerpoint/2010/main" val="4203657832"/>
              </p:ext>
            </p:extLst>
          </p:nvPr>
        </p:nvGraphicFramePr>
        <p:xfrm>
          <a:off x="4635612" y="5463987"/>
          <a:ext cx="1648647" cy="1120589"/>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685" progId="Package">
                  <p:embed/>
                </p:oleObj>
              </mc:Choice>
              <mc:Fallback>
                <p:oleObj name="Packager Shell Object" showAsIcon="1" r:id="rId2" imgW="914400" imgH="792685" progId="Package">
                  <p:embed/>
                  <p:pic>
                    <p:nvPicPr>
                      <p:cNvPr id="0" name=""/>
                      <p:cNvPicPr/>
                      <p:nvPr/>
                    </p:nvPicPr>
                    <p:blipFill>
                      <a:blip r:embed="rId3"/>
                      <a:stretch>
                        <a:fillRect/>
                      </a:stretch>
                    </p:blipFill>
                    <p:spPr>
                      <a:xfrm>
                        <a:off x="4635612" y="5463987"/>
                        <a:ext cx="1648647" cy="1120589"/>
                      </a:xfrm>
                      <a:prstGeom prst="rect">
                        <a:avLst/>
                      </a:prstGeom>
                    </p:spPr>
                  </p:pic>
                </p:oleObj>
              </mc:Fallback>
            </mc:AlternateContent>
          </a:graphicData>
        </a:graphic>
      </p:graphicFrame>
    </p:spTree>
    <p:extLst>
      <p:ext uri="{BB962C8B-B14F-4D97-AF65-F5344CB8AC3E}">
        <p14:creationId xmlns:p14="http://schemas.microsoft.com/office/powerpoint/2010/main" val="358514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31DE-8ACA-1EEC-ACE9-2CEFA5BA4F11}"/>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Displaying the information on the spreadsheet</a:t>
            </a:r>
            <a:endParaRPr lang="en-IN" sz="4000" dirty="0"/>
          </a:p>
        </p:txBody>
      </p:sp>
      <p:sp>
        <p:nvSpPr>
          <p:cNvPr id="3" name="Content Placeholder 2">
            <a:extLst>
              <a:ext uri="{FF2B5EF4-FFF2-40B4-BE49-F238E27FC236}">
                <a16:creationId xmlns:a16="http://schemas.microsoft.com/office/drawing/2014/main" id="{A3C8B9B1-99D2-27F1-8DA1-BE811DB1DA96}"/>
              </a:ext>
            </a:extLst>
          </p:cNvPr>
          <p:cNvSpPr>
            <a:spLocks noGrp="1"/>
          </p:cNvSpPr>
          <p:nvPr>
            <p:ph idx="1"/>
          </p:nvPr>
        </p:nvSpPr>
        <p:spPr>
          <a:xfrm>
            <a:off x="875201" y="2209801"/>
            <a:ext cx="8946541" cy="4195481"/>
          </a:xfrm>
        </p:spPr>
        <p:txBody>
          <a:bodyPr/>
          <a:lstStyle/>
          <a:p>
            <a:pPr marL="0" indent="0">
              <a:buNone/>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In this part, with all the required libraries installed, the code written in the Arduino IDE displays the information stored on the RFID tag on the google spreadsheet when the RFID tag is scanned by the reader module. The code is given in the object file given below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Object 3">
            <a:extLst>
              <a:ext uri="{FF2B5EF4-FFF2-40B4-BE49-F238E27FC236}">
                <a16:creationId xmlns:a16="http://schemas.microsoft.com/office/drawing/2014/main" id="{9004E22C-0753-F2AE-BA37-691B8FCED24C}"/>
              </a:ext>
            </a:extLst>
          </p:cNvPr>
          <p:cNvGraphicFramePr>
            <a:graphicFrameLocks noChangeAspect="1"/>
          </p:cNvGraphicFramePr>
          <p:nvPr>
            <p:extLst>
              <p:ext uri="{D42A27DB-BD31-4B8C-83A1-F6EECF244321}">
                <p14:modId xmlns:p14="http://schemas.microsoft.com/office/powerpoint/2010/main" val="158903305"/>
              </p:ext>
            </p:extLst>
          </p:nvPr>
        </p:nvGraphicFramePr>
        <p:xfrm>
          <a:off x="4144963" y="5259388"/>
          <a:ext cx="1893887" cy="1136650"/>
        </p:xfrm>
        <a:graphic>
          <a:graphicData uri="http://schemas.openxmlformats.org/presentationml/2006/ole">
            <mc:AlternateContent xmlns:mc="http://schemas.openxmlformats.org/markup-compatibility/2006">
              <mc:Choice xmlns:v="urn:schemas-microsoft-com:vml" Requires="v">
                <p:oleObj name="Packager Shell Object" showAsIcon="1" r:id="rId2" imgW="861237" imgH="518081" progId="Package">
                  <p:embed/>
                </p:oleObj>
              </mc:Choice>
              <mc:Fallback>
                <p:oleObj name="Packager Shell Object" showAsIcon="1" r:id="rId2" imgW="861237" imgH="518081" progId="Package">
                  <p:embed/>
                  <p:pic>
                    <p:nvPicPr>
                      <p:cNvPr id="0" name=""/>
                      <p:cNvPicPr/>
                      <p:nvPr/>
                    </p:nvPicPr>
                    <p:blipFill>
                      <a:blip r:embed="rId3"/>
                      <a:stretch>
                        <a:fillRect/>
                      </a:stretch>
                    </p:blipFill>
                    <p:spPr>
                      <a:xfrm>
                        <a:off x="4144963" y="5259388"/>
                        <a:ext cx="1893887" cy="1136650"/>
                      </a:xfrm>
                      <a:prstGeom prst="rect">
                        <a:avLst/>
                      </a:prstGeom>
                    </p:spPr>
                  </p:pic>
                </p:oleObj>
              </mc:Fallback>
            </mc:AlternateContent>
          </a:graphicData>
        </a:graphic>
      </p:graphicFrame>
    </p:spTree>
    <p:extLst>
      <p:ext uri="{BB962C8B-B14F-4D97-AF65-F5344CB8AC3E}">
        <p14:creationId xmlns:p14="http://schemas.microsoft.com/office/powerpoint/2010/main" val="23586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23D9-59CF-7BB0-62D6-1336401B6976}"/>
              </a:ext>
            </a:extLst>
          </p:cNvPr>
          <p:cNvSpPr>
            <a:spLocks noGrp="1"/>
          </p:cNvSpPr>
          <p:nvPr>
            <p:ph type="title"/>
          </p:nvPr>
        </p:nvSpPr>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CIRCUIT DIAGRAM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C208BC9-5182-5FA2-E7E4-ACC67B5B04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9835" y="1776765"/>
            <a:ext cx="7924800" cy="4301306"/>
          </a:xfrm>
          <a:prstGeom prst="rect">
            <a:avLst/>
          </a:prstGeom>
        </p:spPr>
      </p:pic>
    </p:spTree>
    <p:extLst>
      <p:ext uri="{BB962C8B-B14F-4D97-AF65-F5344CB8AC3E}">
        <p14:creationId xmlns:p14="http://schemas.microsoft.com/office/powerpoint/2010/main" val="228519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14C59-2D4C-1F03-51EB-191AE06551D7}"/>
              </a:ext>
            </a:extLst>
          </p:cNvPr>
          <p:cNvSpPr txBox="1"/>
          <p:nvPr/>
        </p:nvSpPr>
        <p:spPr>
          <a:xfrm>
            <a:off x="1434351" y="723051"/>
            <a:ext cx="8507507" cy="4914038"/>
          </a:xfrm>
          <a:prstGeom prst="rect">
            <a:avLst/>
          </a:prstGeom>
          <a:noFill/>
        </p:spPr>
        <p:txBody>
          <a:bodyPr wrap="square">
            <a:spAutoFit/>
          </a:bodyPr>
          <a:lstStyle/>
          <a:p>
            <a:pPr marL="228600" algn="just">
              <a:lnSpc>
                <a:spcPct val="107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3200" kern="100" baseline="-25000" dirty="0" err="1">
                <a:effectLst/>
                <a:latin typeface="Calibri" panose="020F0502020204030204" pitchFamily="34" charset="0"/>
                <a:ea typeface="Calibri" panose="020F0502020204030204" pitchFamily="34" charset="0"/>
                <a:cs typeface="Times New Roman" panose="02020603050405020304" pitchFamily="18" charset="0"/>
              </a:rPr>
              <a:t>cc</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 +3.3V) pin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is connected to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3200" kern="100" baseline="-25000" dirty="0" err="1">
                <a:effectLst/>
                <a:latin typeface="Calibri" panose="020F0502020204030204" pitchFamily="34" charset="0"/>
                <a:ea typeface="Calibri" panose="020F0502020204030204" pitchFamily="34" charset="0"/>
                <a:cs typeface="Times New Roman" panose="02020603050405020304" pitchFamily="18" charset="0"/>
              </a:rPr>
              <a:t>cc</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pin of the RC522 and the GND (ground) pins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are connected to the GND pin of the RC522 and the cathode of the buzzer.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digital pins D3-D7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are connected to the remaining pins of the RC522 RFID module. The digital pin D2 is connected to the anode of the buzzer.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841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5A82-C02E-47ED-B05E-F14715993F18}"/>
              </a:ext>
            </a:extLst>
          </p:cNvPr>
          <p:cNvSpPr>
            <a:spLocks noGrp="1"/>
          </p:cNvSpPr>
          <p:nvPr>
            <p:ph type="title"/>
          </p:nvPr>
        </p:nvSpPr>
        <p:spPr/>
        <p:txBody>
          <a:bodyPr>
            <a:normAutofit/>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APPLICATIONS : </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611C69-D644-DED4-6FFC-89652E0E70AE}"/>
              </a:ext>
            </a:extLst>
          </p:cNvPr>
          <p:cNvSpPr>
            <a:spLocks noGrp="1"/>
          </p:cNvSpPr>
          <p:nvPr>
            <p:ph idx="1"/>
          </p:nvPr>
        </p:nvSpPr>
        <p:spPr>
          <a:xfrm>
            <a:off x="838200" y="1201271"/>
            <a:ext cx="10515600" cy="4975692"/>
          </a:xfrm>
        </p:spPr>
        <p:txBody>
          <a:bodyPr>
            <a:normAutofit lnSpcReduction="10000"/>
          </a:bodyPr>
          <a:lstStyle/>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project can be used as a smart attendance system for offices, libraries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where an attendance record needs to be maintained reducing manual efforts and human errors and discrepancies which arise due to the old conventional pen &amp; paper way of recording attendance.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Currently, RFID technology is finding multiple applications in a wide variety of fields depending on the type of RFID system.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Low frequency RFID systems can be used for access control such as RFID door lock, RFID attendance system, RFID safe lock etc. They can also be used for animal tracking since they are resistant to interference from complex environment conditions.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High frequency RFID systems can be used for payments, ticketing and data transfer applications.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Ultra high frequency RFID has a large reading range with active UHF RFID systems having a range extending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upto</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even 100m. So they are usually used on wagons, products or containers that have to be controlled in large spaces.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7652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DC4D-6665-D8EF-D981-241B5C036573}"/>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4000" dirty="0"/>
          </a:p>
        </p:txBody>
      </p:sp>
      <p:sp>
        <p:nvSpPr>
          <p:cNvPr id="3" name="Content Placeholder 2">
            <a:extLst>
              <a:ext uri="{FF2B5EF4-FFF2-40B4-BE49-F238E27FC236}">
                <a16:creationId xmlns:a16="http://schemas.microsoft.com/office/drawing/2014/main" id="{FCE2E0DB-1C6A-6F0E-79AC-C1FA2A2A6019}"/>
              </a:ext>
            </a:extLst>
          </p:cNvPr>
          <p:cNvSpPr>
            <a:spLocks noGrp="1"/>
          </p:cNvSpPr>
          <p:nvPr>
            <p:ph idx="1"/>
          </p:nvPr>
        </p:nvSpPr>
        <p:spPr/>
        <p:txBody>
          <a:bodyPr>
            <a:normAutofit/>
          </a:bodyPr>
          <a:lstStyle/>
          <a:p>
            <a:pPr marL="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In conclusion, we can say that RFID attendance system is a much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faster,accurate</a:t>
            </a:r>
            <a:r>
              <a:rPr lang="en-US" kern="100" dirty="0">
                <a:effectLst/>
                <a:latin typeface="Calibri" panose="020F0502020204030204" pitchFamily="34" charset="0"/>
                <a:ea typeface="Calibri" panose="020F0502020204030204" pitchFamily="34" charset="0"/>
                <a:cs typeface="Times New Roman" panose="02020603050405020304" pitchFamily="18" charset="0"/>
              </a:rPr>
              <a:t> and efficient way of marking attendance than the traditional paper based system. RFID technology is a promising new technology. It’s use as an alternative to bar codes is increasing day by day. However, like all other technologies, RFID also has it’s own set of limitations. It is prone to two main issues – reader collision which occurs when a signal from one RFID reader interferes with a second reader. It can be prevented by using an anti-collision protocol to make RFID tags take turns transmitting to their appropriate reader. Tag collision - </a:t>
            </a:r>
            <a:r>
              <a:rPr lang="en-IN" kern="100" dirty="0">
                <a:effectLst/>
                <a:latin typeface="Calibri" panose="020F0502020204030204" pitchFamily="34" charset="0"/>
                <a:ea typeface="Calibri" panose="020F0502020204030204" pitchFamily="34" charset="0"/>
                <a:cs typeface="Calibri" panose="020F0502020204030204" pitchFamily="34" charset="0"/>
              </a:rPr>
              <a:t>Tag collision occurs when too many tags confuse an RFID reader by transmitting data at the same time. Choosing a reader that gathers tag info one at a time will prevent this issue. Despite all of the abovementioned challenges, it’s use is increasing day by day as new ways and methods are being implemented in improving this technology.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002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4F76-19BB-BEB9-B573-2F7ED7BC30F3}"/>
              </a:ext>
            </a:extLst>
          </p:cNvPr>
          <p:cNvSpPr>
            <a:spLocks noGrp="1"/>
          </p:cNvSpPr>
          <p:nvPr>
            <p:ph type="title"/>
          </p:nvPr>
        </p:nvSpPr>
        <p:spPr/>
        <p:txBody>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FUTURE SCOPE :</a:t>
            </a:r>
            <a:endParaRPr lang="en-IN" sz="4000" dirty="0"/>
          </a:p>
        </p:txBody>
      </p:sp>
      <p:sp>
        <p:nvSpPr>
          <p:cNvPr id="3" name="Content Placeholder 2">
            <a:extLst>
              <a:ext uri="{FF2B5EF4-FFF2-40B4-BE49-F238E27FC236}">
                <a16:creationId xmlns:a16="http://schemas.microsoft.com/office/drawing/2014/main" id="{2A078A7C-34AC-D57C-8AAF-C3F60382B6EB}"/>
              </a:ext>
            </a:extLst>
          </p:cNvPr>
          <p:cNvSpPr>
            <a:spLocks noGrp="1"/>
          </p:cNvSpPr>
          <p:nvPr>
            <p:ph idx="1"/>
          </p:nvPr>
        </p:nvSpPr>
        <p:spPr>
          <a:xfrm>
            <a:off x="838200" y="1344706"/>
            <a:ext cx="10515600" cy="4832257"/>
          </a:xfrm>
        </p:spPr>
        <p:txBody>
          <a:bodyPr/>
          <a:lstStyle/>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future scope of this project is to extend it to an even more compact design with more capabilities and functionalities.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whole circuit used for demonstration purpose can be soldered on a general purpose PCB board to make it compact and appealing.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It can have more functionalities by integrating various other sensors, actuators and displays in the circuit. Actuators can be used to incorporate an RFID based door lock and various other sensors can be used for different measurements as per the need of the system for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specific temperature sensors can be incorporated to display the body temperature of medical patients along with their attendance record.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It can be used for displaying the exit time and other fields such as card number, roll  number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as well by modifying the spreadsheet code.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9885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589F-2B45-66C8-CD18-B16957DCB4C5}"/>
              </a:ext>
            </a:extLst>
          </p:cNvPr>
          <p:cNvSpPr>
            <a:spLocks noGrp="1"/>
          </p:cNvSpPr>
          <p:nvPr>
            <p:ph type="title"/>
          </p:nvPr>
        </p:nvSpPr>
        <p:spPr>
          <a:xfrm>
            <a:off x="838200" y="338231"/>
            <a:ext cx="10515600" cy="1325563"/>
          </a:xfrm>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REFERENCES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4D5FCE2-02AD-B8FB-ABFA-8B79460D43FC}"/>
              </a:ext>
            </a:extLst>
          </p:cNvPr>
          <p:cNvSpPr>
            <a:spLocks noGrp="1"/>
          </p:cNvSpPr>
          <p:nvPr>
            <p:ph idx="1"/>
          </p:nvPr>
        </p:nvSpPr>
        <p:spPr>
          <a:xfrm>
            <a:off x="667870" y="1827073"/>
            <a:ext cx="10515600" cy="4351338"/>
          </a:xfrm>
        </p:spPr>
        <p:txBody>
          <a:bodyPr/>
          <a:lstStyle/>
          <a:p>
            <a:pPr>
              <a:lnSpc>
                <a:spcPct val="107000"/>
              </a:lnSpc>
              <a:spcAft>
                <a:spcPts val="800"/>
              </a:spcAft>
            </a:pPr>
            <a:r>
              <a:rPr lang="en-US"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https://github.com/shubhamkumar27/WIFI_based_RFID_attendance-system_using_NodeMcu_and_Django</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Types of RFID Systems | UHF, HF, NFC, LF | Dipole (dipolerfid.com)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Low Frequency RFID vs. High Frequency RFID: The Top 8 Differences - </a:t>
            </a:r>
            <a:r>
              <a:rPr lang="en-IN"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atlasRFIDstore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Radio Frequency Identification (RFID) | FDA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089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BC3DA1-5E1F-2451-F991-FEE02E3C9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81" y="668710"/>
            <a:ext cx="10776285" cy="5678301"/>
          </a:xfrm>
          <a:prstGeom prst="rect">
            <a:avLst/>
          </a:prstGeom>
        </p:spPr>
      </p:pic>
    </p:spTree>
    <p:extLst>
      <p:ext uri="{BB962C8B-B14F-4D97-AF65-F5344CB8AC3E}">
        <p14:creationId xmlns:p14="http://schemas.microsoft.com/office/powerpoint/2010/main" val="21240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DB00-0C53-1D58-23D2-150EDD5F404E}"/>
              </a:ext>
            </a:extLst>
          </p:cNvPr>
          <p:cNvSpPr>
            <a:spLocks noGrp="1"/>
          </p:cNvSpPr>
          <p:nvPr>
            <p:ph type="title"/>
          </p:nvPr>
        </p:nvSpPr>
        <p:spPr>
          <a:xfrm>
            <a:off x="685799" y="194797"/>
            <a:ext cx="4935071" cy="612028"/>
          </a:xfrm>
        </p:spPr>
        <p:txBody>
          <a:bodyPr>
            <a:noAutofit/>
          </a:bodyPr>
          <a:lstStyle/>
          <a:p>
            <a:r>
              <a:rPr lang="en-US" sz="4800" b="1" dirty="0">
                <a:latin typeface="Bahnschrift Condensed" panose="020B0502040204020203" pitchFamily="34" charset="0"/>
              </a:rPr>
              <a:t>INTRODUCTION</a:t>
            </a:r>
            <a:endParaRPr lang="en-IN"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6B96605-FB3B-A429-AAE6-1F7B0766BB74}"/>
              </a:ext>
            </a:extLst>
          </p:cNvPr>
          <p:cNvSpPr>
            <a:spLocks noGrp="1"/>
          </p:cNvSpPr>
          <p:nvPr>
            <p:ph idx="1"/>
          </p:nvPr>
        </p:nvSpPr>
        <p:spPr>
          <a:xfrm>
            <a:off x="685800" y="920189"/>
            <a:ext cx="10515600" cy="5743014"/>
          </a:xfrm>
        </p:spPr>
        <p:txBody>
          <a:bodyPr>
            <a:normAutofit fontScale="92500" lnSpcReduction="10000"/>
          </a:bodyPr>
          <a:lstStyle/>
          <a:p>
            <a:pPr marL="0" indent="0">
              <a:buNone/>
            </a:pPr>
            <a:r>
              <a:rPr lang="en-US" sz="2600" dirty="0"/>
              <a:t>Before getting started with the project, one must understand the concept of radio frequency identification (RFID) as well as a substantial amount of knowledge of IoT(Internet of things) and how these two concepts are tied together in this project.</a:t>
            </a:r>
          </a:p>
          <a:p>
            <a:pPr marL="0" indent="0">
              <a:buNone/>
            </a:pPr>
            <a:r>
              <a:rPr lang="en-US" sz="2600" dirty="0"/>
              <a:t>RFID basically is a wireless system of communication or information exchange between two components – a tag and a reader. It uses the principle of electromagnetic coupling in the radio frequency portion of the electromagnetic spectrum. The reader is a device that has two or more antennas which emit radio waves and receive signals back from the RFID tag. The RFID tag uses these radio waves to communicate it’s identity and other information. There are various types of RFID systems broadly classified on the basis of two categories :</a:t>
            </a:r>
          </a:p>
          <a:p>
            <a:pPr marL="514350" indent="-514350">
              <a:buFont typeface="+mj-lt"/>
              <a:buAutoNum type="romanLcPeriod"/>
            </a:pPr>
            <a:r>
              <a:rPr lang="en-US" sz="2600" dirty="0"/>
              <a:t>On the basis of frequency band at which they operate </a:t>
            </a:r>
          </a:p>
          <a:p>
            <a:pPr marL="514350" indent="-514350">
              <a:buFont typeface="+mj-lt"/>
              <a:buAutoNum type="romanLcPeriod"/>
            </a:pPr>
            <a:r>
              <a:rPr lang="en-US" sz="2600" dirty="0"/>
              <a:t>On the basis of their energy source</a:t>
            </a:r>
          </a:p>
          <a:p>
            <a:pPr marL="0" indent="0">
              <a:buNone/>
            </a:pPr>
            <a:endParaRPr lang="en-US" sz="2600" dirty="0"/>
          </a:p>
          <a:p>
            <a:pPr marL="0" indent="0">
              <a:buNone/>
            </a:pPr>
            <a:endParaRPr lang="en-US" dirty="0"/>
          </a:p>
          <a:p>
            <a:pPr marL="0" indent="0">
              <a:buNone/>
            </a:pPr>
            <a:endParaRPr lang="en-IN" dirty="0"/>
          </a:p>
          <a:p>
            <a:endParaRPr lang="en-IN" dirty="0"/>
          </a:p>
        </p:txBody>
      </p:sp>
    </p:spTree>
    <p:extLst>
      <p:ext uri="{BB962C8B-B14F-4D97-AF65-F5344CB8AC3E}">
        <p14:creationId xmlns:p14="http://schemas.microsoft.com/office/powerpoint/2010/main" val="177294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CDAA-1C61-E5E6-AB72-6353DC6F5F6B}"/>
              </a:ext>
            </a:extLst>
          </p:cNvPr>
          <p:cNvSpPr>
            <a:spLocks noGrp="1"/>
          </p:cNvSpPr>
          <p:nvPr>
            <p:ph type="title"/>
          </p:nvPr>
        </p:nvSpPr>
        <p:spPr>
          <a:xfrm>
            <a:off x="156883" y="18255"/>
            <a:ext cx="10546976" cy="1308521"/>
          </a:xfrm>
        </p:spPr>
        <p:txBody>
          <a:bodyPr/>
          <a:lstStyle/>
          <a:p>
            <a:pPr marL="857250" indent="-857250">
              <a:buFont typeface="+mj-lt"/>
              <a:buAutoNum type="romanLcPeriod"/>
            </a:pPr>
            <a:r>
              <a:rPr lang="en-US" b="1" dirty="0">
                <a:latin typeface="Bahnschrift Condensed" panose="020B0502040204020203" pitchFamily="34" charset="0"/>
              </a:rPr>
              <a:t>On the basis of frequency band :</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D2447DC-0443-955F-B155-4C9208B83088}"/>
              </a:ext>
            </a:extLst>
          </p:cNvPr>
          <p:cNvSpPr>
            <a:spLocks noGrp="1"/>
          </p:cNvSpPr>
          <p:nvPr>
            <p:ph idx="1"/>
          </p:nvPr>
        </p:nvSpPr>
        <p:spPr>
          <a:xfrm>
            <a:off x="156883" y="1075764"/>
            <a:ext cx="11878234" cy="5763981"/>
          </a:xfrm>
        </p:spPr>
        <p:txBody>
          <a:bodyPr>
            <a:normAutofit/>
          </a:bodyPr>
          <a:lstStyle/>
          <a:p>
            <a:pPr marL="0" indent="0">
              <a:buNone/>
            </a:pPr>
            <a:r>
              <a:rPr lang="en-US" dirty="0">
                <a:latin typeface="Bahnschrift" panose="020B0502040204020203" pitchFamily="34" charset="0"/>
              </a:rPr>
              <a:t>RFID systems are classified into three categories on the basis of frequency band at which they operate :</a:t>
            </a:r>
          </a:p>
          <a:p>
            <a:pPr marL="514350" indent="-514350">
              <a:buFont typeface="+mj-lt"/>
              <a:buAutoNum type="arabicPeriod"/>
            </a:pPr>
            <a:r>
              <a:rPr lang="en-US" dirty="0">
                <a:latin typeface="Bahnschrift" panose="020B0502040204020203" pitchFamily="34" charset="0"/>
              </a:rPr>
              <a:t>Low frequency (LF) RFID : This band generally covers a frequency range of 30 </a:t>
            </a:r>
            <a:r>
              <a:rPr lang="en-US" dirty="0" err="1">
                <a:latin typeface="Bahnschrift" panose="020B0502040204020203" pitchFamily="34" charset="0"/>
              </a:rPr>
              <a:t>KHz</a:t>
            </a:r>
            <a:r>
              <a:rPr lang="en-US" dirty="0">
                <a:latin typeface="Bahnschrift" panose="020B0502040204020203" pitchFamily="34" charset="0"/>
              </a:rPr>
              <a:t> to 300 KHz.</a:t>
            </a:r>
            <a:r>
              <a:rPr lang="en-US" b="0" i="0" dirty="0">
                <a:effectLst/>
                <a:latin typeface="Bahnschrift" panose="020B0502040204020203" pitchFamily="34" charset="0"/>
              </a:rPr>
              <a:t> Typical LF RFID systems work with 125 </a:t>
            </a:r>
            <a:r>
              <a:rPr lang="en-US" b="0" i="0" dirty="0" err="1">
                <a:effectLst/>
                <a:latin typeface="Bahnschrift" panose="020B0502040204020203" pitchFamily="34" charset="0"/>
              </a:rPr>
              <a:t>KHz</a:t>
            </a:r>
            <a:r>
              <a:rPr lang="en-US" b="0" i="0" dirty="0">
                <a:effectLst/>
                <a:latin typeface="Bahnschrift" panose="020B0502040204020203" pitchFamily="34" charset="0"/>
              </a:rPr>
              <a:t> or 134 KHz.</a:t>
            </a:r>
            <a:r>
              <a:rPr lang="en-US" dirty="0">
                <a:latin typeface="Bahnschrift" panose="020B0502040204020203" pitchFamily="34" charset="0"/>
              </a:rPr>
              <a:t> This frequency range provides a short reading range of about 10 cm. The reading speed is slow but the resistance to external interference is very high. Therefore it is prone to interference from nearby metals or liquids and can be used in complex environments.</a:t>
            </a:r>
          </a:p>
          <a:p>
            <a:pPr marL="514350" indent="-514350">
              <a:buFont typeface="+mj-lt"/>
              <a:buAutoNum type="arabicPeriod"/>
            </a:pPr>
            <a:r>
              <a:rPr lang="en-US" dirty="0">
                <a:latin typeface="Bahnschrift" panose="020B0502040204020203" pitchFamily="34" charset="0"/>
              </a:rPr>
              <a:t>High frequency (HF) RFID : </a:t>
            </a:r>
            <a:r>
              <a:rPr lang="en-US" b="0" i="0" dirty="0">
                <a:effectLst/>
                <a:latin typeface="Bahnschrift" panose="020B0502040204020203" pitchFamily="34" charset="0"/>
              </a:rPr>
              <a:t>The ranges of the HF frequencies go from 3 to 30 </a:t>
            </a:r>
            <a:r>
              <a:rPr lang="en-US" b="0" i="0" dirty="0" err="1">
                <a:effectLst/>
                <a:latin typeface="Bahnschrift" panose="020B0502040204020203" pitchFamily="34" charset="0"/>
              </a:rPr>
              <a:t>MHz.</a:t>
            </a:r>
            <a:r>
              <a:rPr lang="en-US" b="0" i="0" dirty="0">
                <a:effectLst/>
                <a:latin typeface="Bahnschrift" panose="020B0502040204020203" pitchFamily="34" charset="0"/>
              </a:rPr>
              <a:t> Most RFID HF systems work with 13.56 MHz, with reading ranges between 10cm and 1m. Interferences moderately affect HF systems.</a:t>
            </a:r>
          </a:p>
          <a:p>
            <a:pPr marL="514350" indent="-514350">
              <a:buFont typeface="+mj-lt"/>
              <a:buAutoNum type="arabicPeriod"/>
            </a:pPr>
            <a:r>
              <a:rPr lang="en-US" dirty="0">
                <a:latin typeface="Bahnschrift" panose="020B0502040204020203" pitchFamily="34" charset="0"/>
              </a:rPr>
              <a:t>Ultra high frequency (UHF) RFID : </a:t>
            </a:r>
            <a:r>
              <a:rPr lang="en-US" b="0" i="0" dirty="0">
                <a:effectLst/>
                <a:latin typeface="Bahnschrift" panose="020B0502040204020203" pitchFamily="34" charset="0"/>
              </a:rPr>
              <a:t>UHF systems cover frequency ranges from 300Mhz to 3Ghz. </a:t>
            </a:r>
            <a:r>
              <a:rPr lang="en-US" dirty="0">
                <a:latin typeface="Bahnschrift" panose="020B0502040204020203" pitchFamily="34" charset="0"/>
              </a:rPr>
              <a:t>M</a:t>
            </a:r>
            <a:r>
              <a:rPr lang="en-US" b="0" i="0" dirty="0">
                <a:effectLst/>
                <a:latin typeface="Bahnschrift" panose="020B0502040204020203" pitchFamily="34" charset="0"/>
              </a:rPr>
              <a:t>ost of them operate between 900 and 915 Mhz.</a:t>
            </a:r>
            <a:r>
              <a:rPr lang="en-US" b="1" i="0" dirty="0">
                <a:effectLst/>
                <a:latin typeface="Bahnschrift" panose="020B0502040204020203" pitchFamily="34" charset="0"/>
              </a:rPr>
              <a:t> </a:t>
            </a:r>
            <a:r>
              <a:rPr lang="en-US" i="0" dirty="0">
                <a:effectLst/>
                <a:latin typeface="Bahnschrift" panose="020B0502040204020203" pitchFamily="34" charset="0"/>
              </a:rPr>
              <a:t>UHF RFID reading systems can reach more than 12 meters, have very fast data transmission and are very sensitive to interference.</a:t>
            </a:r>
            <a:endParaRPr lang="en-US" dirty="0">
              <a:latin typeface="Bahnschrift" panose="020B0502040204020203" pitchFamily="34"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132948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A3E0-7BFA-DEA2-6478-54FE2D9E85AE}"/>
              </a:ext>
            </a:extLst>
          </p:cNvPr>
          <p:cNvSpPr>
            <a:spLocks noGrp="1"/>
          </p:cNvSpPr>
          <p:nvPr>
            <p:ph type="title"/>
          </p:nvPr>
        </p:nvSpPr>
        <p:spPr>
          <a:xfrm>
            <a:off x="76200" y="-92075"/>
            <a:ext cx="10515600" cy="1325563"/>
          </a:xfrm>
        </p:spPr>
        <p:txBody>
          <a:bodyPr/>
          <a:lstStyle/>
          <a:p>
            <a:pPr marL="857250" indent="-857250">
              <a:buFont typeface="+mj-lt"/>
              <a:buAutoNum type="romanLcPeriod" startAt="2"/>
            </a:pPr>
            <a:r>
              <a:rPr lang="en-US" b="1" dirty="0">
                <a:latin typeface="Bahnschrift Condensed" panose="020B0502040204020203" pitchFamily="34" charset="0"/>
              </a:rPr>
              <a:t>On the basis of energy source of the RFID tag</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0ABB389-2E68-1B03-BF35-742300032D5D}"/>
              </a:ext>
            </a:extLst>
          </p:cNvPr>
          <p:cNvSpPr>
            <a:spLocks noGrp="1"/>
          </p:cNvSpPr>
          <p:nvPr>
            <p:ph idx="1"/>
          </p:nvPr>
        </p:nvSpPr>
        <p:spPr>
          <a:xfrm>
            <a:off x="76200" y="1047750"/>
            <a:ext cx="11925300" cy="5657850"/>
          </a:xfrm>
        </p:spPr>
        <p:txBody>
          <a:bodyPr>
            <a:normAutofit/>
          </a:bodyPr>
          <a:lstStyle/>
          <a:p>
            <a:pPr marL="0" indent="0">
              <a:buNone/>
            </a:pPr>
            <a:r>
              <a:rPr lang="en-US" dirty="0"/>
              <a:t>There are two types of RFID systems based on energy source of the RFID tag :</a:t>
            </a:r>
          </a:p>
          <a:p>
            <a:pPr marL="0" indent="0">
              <a:buNone/>
            </a:pPr>
            <a:endParaRPr lang="en-US" dirty="0"/>
          </a:p>
          <a:p>
            <a:pPr marL="571500" indent="-571500">
              <a:buFont typeface="+mj-lt"/>
              <a:buAutoNum type="romanLcPeriod"/>
            </a:pPr>
            <a:r>
              <a:rPr lang="en-US" b="1" dirty="0"/>
              <a:t>Passive RFID tags :   </a:t>
            </a:r>
            <a:r>
              <a:rPr lang="en-US" dirty="0"/>
              <a:t>Passive RFID systems use </a:t>
            </a:r>
            <a:r>
              <a:rPr lang="en-US" b="0" i="0" dirty="0">
                <a:effectLst/>
                <a:latin typeface="Open Sans" panose="020B0606030504020204" pitchFamily="34" charset="0"/>
              </a:rPr>
              <a:t>tags with </a:t>
            </a:r>
            <a:r>
              <a:rPr lang="en-US" b="1" i="0" dirty="0">
                <a:effectLst/>
                <a:latin typeface="Arial" panose="020B0604020202020204" pitchFamily="34" charset="0"/>
              </a:rPr>
              <a:t>no internal power source</a:t>
            </a:r>
            <a:r>
              <a:rPr lang="en-US" b="0" i="0" dirty="0">
                <a:effectLst/>
                <a:latin typeface="Open Sans" panose="020B0606030504020204" pitchFamily="34" charset="0"/>
              </a:rPr>
              <a:t> and instead are powered by the electromagnetic energy transmitted from an RFID reader. The lower price point per tag makes employing passive RFID systems economical for many industries.</a:t>
            </a:r>
          </a:p>
          <a:p>
            <a:pPr marL="571500" indent="-571500">
              <a:buFont typeface="+mj-lt"/>
              <a:buAutoNum type="romanLcPeriod"/>
            </a:pPr>
            <a:r>
              <a:rPr lang="en-US" b="1" dirty="0"/>
              <a:t>Active RFID tags :  </a:t>
            </a:r>
            <a:r>
              <a:rPr lang="en-US" b="0" i="0" dirty="0">
                <a:effectLst/>
                <a:latin typeface="Open Sans" panose="020B0606030504020204" pitchFamily="34" charset="0"/>
              </a:rPr>
              <a:t>Active RFID systems use </a:t>
            </a:r>
            <a:r>
              <a:rPr lang="en-US" b="1" i="0" dirty="0">
                <a:effectLst/>
                <a:latin typeface="Open Sans" panose="020B0606030504020204" pitchFamily="34" charset="0"/>
              </a:rPr>
              <a:t>battery-powered</a:t>
            </a:r>
            <a:r>
              <a:rPr lang="en-US" b="0" i="0" dirty="0">
                <a:effectLst/>
                <a:latin typeface="Open Sans" panose="020B0606030504020204" pitchFamily="34" charset="0"/>
              </a:rPr>
              <a:t> RFID tags that continuously broadcast their own signal. Active tags provide a much longer read range than passive tags, but they are also much more expensive</a:t>
            </a:r>
            <a:r>
              <a:rPr lang="en-US" b="0" i="0" dirty="0">
                <a:solidFill>
                  <a:srgbClr val="222222"/>
                </a:solidFill>
                <a:effectLst/>
                <a:latin typeface="Open Sans" panose="020B0606030504020204" pitchFamily="34" charset="0"/>
              </a:rPr>
              <a:t>.</a:t>
            </a:r>
          </a:p>
          <a:p>
            <a:pPr marL="0" indent="0">
              <a:buNone/>
            </a:pPr>
            <a:endParaRPr lang="en-IN" dirty="0"/>
          </a:p>
          <a:p>
            <a:pPr marL="0" indent="0">
              <a:buNone/>
            </a:pPr>
            <a:endParaRPr lang="en-US" dirty="0"/>
          </a:p>
          <a:p>
            <a:pPr marL="571500" indent="-571500" algn="l">
              <a:buFont typeface="+mj-lt"/>
              <a:buAutoNum type="romanLcPeriod"/>
            </a:pPr>
            <a:endParaRPr lang="en-US" dirty="0"/>
          </a:p>
          <a:p>
            <a:pPr marL="0" indent="0" algn="l">
              <a:buNone/>
            </a:pPr>
            <a:endParaRPr lang="en-US" dirty="0"/>
          </a:p>
          <a:p>
            <a:pPr marL="571500" indent="-571500" algn="l">
              <a:buFont typeface="+mj-lt"/>
              <a:buAutoNum type="romanLcPeriod"/>
            </a:pPr>
            <a:endParaRPr lang="en-US" dirty="0"/>
          </a:p>
          <a:p>
            <a:pPr marL="571500" indent="-571500" algn="l">
              <a:buFont typeface="+mj-lt"/>
              <a:buAutoNum type="romanLcPeriod"/>
            </a:pPr>
            <a:endParaRPr lang="en-US" dirty="0"/>
          </a:p>
        </p:txBody>
      </p:sp>
    </p:spTree>
    <p:extLst>
      <p:ext uri="{BB962C8B-B14F-4D97-AF65-F5344CB8AC3E}">
        <p14:creationId xmlns:p14="http://schemas.microsoft.com/office/powerpoint/2010/main" val="157424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29DB-DE22-F4C4-172A-20B901654747}"/>
              </a:ext>
            </a:extLst>
          </p:cNvPr>
          <p:cNvSpPr>
            <a:spLocks noGrp="1"/>
          </p:cNvSpPr>
          <p:nvPr>
            <p:ph type="title"/>
          </p:nvPr>
        </p:nvSpPr>
        <p:spPr/>
        <p:txBody>
          <a:bodyPr/>
          <a:lstStyle/>
          <a:p>
            <a:r>
              <a:rPr lang="en-US" dirty="0"/>
              <a:t>The Internet of things (IoT) :</a:t>
            </a:r>
            <a:endParaRPr lang="en-IN" dirty="0"/>
          </a:p>
        </p:txBody>
      </p:sp>
      <p:sp>
        <p:nvSpPr>
          <p:cNvPr id="3" name="Content Placeholder 2">
            <a:extLst>
              <a:ext uri="{FF2B5EF4-FFF2-40B4-BE49-F238E27FC236}">
                <a16:creationId xmlns:a16="http://schemas.microsoft.com/office/drawing/2014/main" id="{49B4766D-485F-5B08-C57A-5C7E60CE296E}"/>
              </a:ext>
            </a:extLst>
          </p:cNvPr>
          <p:cNvSpPr>
            <a:spLocks noGrp="1"/>
          </p:cNvSpPr>
          <p:nvPr>
            <p:ph idx="1"/>
          </p:nvPr>
        </p:nvSpPr>
        <p:spPr>
          <a:xfrm>
            <a:off x="514350" y="1482724"/>
            <a:ext cx="10515600" cy="4937125"/>
          </a:xfrm>
        </p:spPr>
        <p:txBody>
          <a:bodyPr>
            <a:normAutofit/>
          </a:bodyPr>
          <a:lstStyle/>
          <a:p>
            <a:pPr marL="0" indent="0">
              <a:buNone/>
            </a:pPr>
            <a:r>
              <a:rPr lang="en-US" dirty="0"/>
              <a:t>The internet of things refers to a network of hardware devices (“things”) which are embedded with specific software, sensors or other technologies to connect with each other over the internet and communicate or exchange data. In simple words, we can transmit and receive data between multiple physical devices via internet. In context with our project, </a:t>
            </a:r>
            <a:r>
              <a:rPr lang="en-US" dirty="0" err="1"/>
              <a:t>Iot</a:t>
            </a:r>
            <a:r>
              <a:rPr lang="en-US" dirty="0"/>
              <a:t> refers to the network of the RFID attendance circuit and the system (PC, laptop or smartphone).Here the attendance circuit is embedded with a code which enables the microcontroller(</a:t>
            </a:r>
            <a:r>
              <a:rPr lang="en-US" dirty="0" err="1"/>
              <a:t>nodeMCU</a:t>
            </a:r>
            <a:r>
              <a:rPr lang="en-US" dirty="0"/>
              <a:t> </a:t>
            </a:r>
            <a:r>
              <a:rPr lang="en-US" dirty="0" err="1"/>
              <a:t>Amica</a:t>
            </a:r>
            <a:r>
              <a:rPr lang="en-US" dirty="0"/>
              <a:t>) in the attendance circuit to connect with a </a:t>
            </a:r>
            <a:r>
              <a:rPr lang="en-US" dirty="0" err="1"/>
              <a:t>Wifi</a:t>
            </a:r>
            <a:r>
              <a:rPr lang="en-US" dirty="0"/>
              <a:t> network . Any system connected to the same </a:t>
            </a:r>
            <a:r>
              <a:rPr lang="en-US" dirty="0" err="1"/>
              <a:t>Wifi</a:t>
            </a:r>
            <a:r>
              <a:rPr lang="en-US" dirty="0"/>
              <a:t> network will display the information transmitted from the microcontroller(Name) on  a google spreadsheet. </a:t>
            </a:r>
          </a:p>
          <a:p>
            <a:pPr marL="0" indent="0">
              <a:buNone/>
            </a:pPr>
            <a:endParaRPr lang="en-IN" dirty="0"/>
          </a:p>
        </p:txBody>
      </p:sp>
    </p:spTree>
    <p:extLst>
      <p:ext uri="{BB962C8B-B14F-4D97-AF65-F5344CB8AC3E}">
        <p14:creationId xmlns:p14="http://schemas.microsoft.com/office/powerpoint/2010/main" val="187824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9CF5-6F3B-7725-8A9E-05BA496F7A71}"/>
              </a:ext>
            </a:extLst>
          </p:cNvPr>
          <p:cNvSpPr>
            <a:spLocks noGrp="1"/>
          </p:cNvSpPr>
          <p:nvPr>
            <p:ph type="title"/>
          </p:nvPr>
        </p:nvSpPr>
        <p:spPr/>
        <p:txBody>
          <a:bodyPr/>
          <a:lstStyle/>
          <a:p>
            <a:r>
              <a:rPr lang="en-IN" dirty="0"/>
              <a:t>COMPONENTS USED</a:t>
            </a:r>
          </a:p>
        </p:txBody>
      </p:sp>
      <p:sp>
        <p:nvSpPr>
          <p:cNvPr id="3" name="Content Placeholder 2">
            <a:extLst>
              <a:ext uri="{FF2B5EF4-FFF2-40B4-BE49-F238E27FC236}">
                <a16:creationId xmlns:a16="http://schemas.microsoft.com/office/drawing/2014/main" id="{97712BD5-8991-1584-6DAF-30E0B12E69D3}"/>
              </a:ext>
            </a:extLst>
          </p:cNvPr>
          <p:cNvSpPr>
            <a:spLocks noGrp="1"/>
          </p:cNvSpPr>
          <p:nvPr>
            <p:ph idx="1"/>
          </p:nvPr>
        </p:nvSpPr>
        <p:spPr>
          <a:xfrm>
            <a:off x="1031595" y="1640542"/>
            <a:ext cx="8946541" cy="4195481"/>
          </a:xfrm>
        </p:spPr>
        <p:txBody>
          <a:bodyPr/>
          <a:lstStyle/>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Amica</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Node MCU ESP8266 DEVELOPMENT BOARD.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RC522 RFID Card Reader Module 13.56MHz along with RFID tags.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DC 5V HNDZ Active Buzzer.</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Jumper Wires.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Breadboard.</a:t>
            </a:r>
            <a:endParaRPr lang="en-IN" sz="2800" dirty="0"/>
          </a:p>
        </p:txBody>
      </p:sp>
    </p:spTree>
    <p:extLst>
      <p:ext uri="{BB962C8B-B14F-4D97-AF65-F5344CB8AC3E}">
        <p14:creationId xmlns:p14="http://schemas.microsoft.com/office/powerpoint/2010/main" val="3814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B422-08D8-24B6-3D92-B9A9956BC049}"/>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THEORY :</a:t>
            </a:r>
            <a:endParaRPr lang="en-IN" sz="4000" dirty="0"/>
          </a:p>
        </p:txBody>
      </p:sp>
      <p:sp>
        <p:nvSpPr>
          <p:cNvPr id="3" name="Content Placeholder 2">
            <a:extLst>
              <a:ext uri="{FF2B5EF4-FFF2-40B4-BE49-F238E27FC236}">
                <a16:creationId xmlns:a16="http://schemas.microsoft.com/office/drawing/2014/main" id="{23C3E3E9-5803-0202-A3DA-3BB75CC82A99}"/>
              </a:ext>
            </a:extLst>
          </p:cNvPr>
          <p:cNvSpPr>
            <a:spLocks noGrp="1"/>
          </p:cNvSpPr>
          <p:nvPr>
            <p:ph idx="1"/>
          </p:nvPr>
        </p:nvSpPr>
        <p:spPr>
          <a:xfrm>
            <a:off x="712694" y="1690687"/>
            <a:ext cx="10515600" cy="4620465"/>
          </a:xfrm>
        </p:spPr>
        <p:txBody>
          <a:bodyPr/>
          <a:lstStyle/>
          <a:p>
            <a:pPr marL="0" indent="0">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this project, a predefined RFID tag (Card or key) is scanned by the RFID reader RC522 reader module and the information contained in the RFID tag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name of an individual is displayed on a google spreadsheet along with the current date and time. Every time there is a successful identification, it is indicated by the beeping of buzzer. This project is composed of three different parts with an individual code for each part.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3812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1556-B5FF-2C36-BBC3-48232A8590FB}"/>
              </a:ext>
            </a:extLst>
          </p:cNvPr>
          <p:cNvSpPr>
            <a:spLocks noGrp="1"/>
          </p:cNvSpPr>
          <p:nvPr>
            <p:ph type="title"/>
          </p:nvPr>
        </p:nvSpPr>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Making the google spreadsheet</a:t>
            </a:r>
            <a:endParaRPr lang="en-IN" dirty="0"/>
          </a:p>
        </p:txBody>
      </p:sp>
      <p:sp>
        <p:nvSpPr>
          <p:cNvPr id="3" name="Content Placeholder 2">
            <a:extLst>
              <a:ext uri="{FF2B5EF4-FFF2-40B4-BE49-F238E27FC236}">
                <a16:creationId xmlns:a16="http://schemas.microsoft.com/office/drawing/2014/main" id="{7AF6B814-83FC-8C97-3C5B-7D340A437A8A}"/>
              </a:ext>
            </a:extLst>
          </p:cNvPr>
          <p:cNvSpPr>
            <a:spLocks noGrp="1"/>
          </p:cNvSpPr>
          <p:nvPr>
            <p:ph idx="1"/>
          </p:nvPr>
        </p:nvSpPr>
        <p:spPr/>
        <p:txBody>
          <a:bodyPr>
            <a:normAutofit fontScale="92500"/>
          </a:bodyPr>
          <a:lstStyle/>
          <a:p>
            <a:pPr marL="0" indent="0" algn="just">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part involves configuring the spreadsheet for displaying the information sent by the microcontroller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on the spreadsheet along with the present date and time. It decides the format in which the information is to be displayed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which cell the particular information for example name of the individual is to be shown. It also decides the order in which the information is to be stored for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case of date,  the order of date , month and year can be changed as per the code. The code is written in the app script extension of the google spreadsheet. The code written is enclosed in the link given below.</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RFID - Project Editor - Apps Script (google.com)</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3427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TotalTime>
  <Words>1703</Words>
  <Application>Microsoft Office PowerPoint</Application>
  <PresentationFormat>Widescreen</PresentationFormat>
  <Paragraphs>65</Paragraphs>
  <Slides>17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Bahnschrift</vt:lpstr>
      <vt:lpstr>Bahnschrift Condensed</vt:lpstr>
      <vt:lpstr>Calibri</vt:lpstr>
      <vt:lpstr>Century Gothic</vt:lpstr>
      <vt:lpstr>Open Sans</vt:lpstr>
      <vt:lpstr>Wingdings 3</vt:lpstr>
      <vt:lpstr>Ion</vt:lpstr>
      <vt:lpstr>Packager Shell Object</vt:lpstr>
      <vt:lpstr>PROJECT REPORT                        (RFID ATTENDANCE SYSTEM)</vt:lpstr>
      <vt:lpstr>PowerPoint Presentation</vt:lpstr>
      <vt:lpstr>INTRODUCTION</vt:lpstr>
      <vt:lpstr>On the basis of frequency band :</vt:lpstr>
      <vt:lpstr>On the basis of energy source of the RFID tag</vt:lpstr>
      <vt:lpstr>The Internet of things (IoT) :</vt:lpstr>
      <vt:lpstr>COMPONENTS USED</vt:lpstr>
      <vt:lpstr>THEORY :</vt:lpstr>
      <vt:lpstr>Making the google spreadsheet</vt:lpstr>
      <vt:lpstr>Writing the information (Name of an individual) from the microcontroller to the RFID tag </vt:lpstr>
      <vt:lpstr>Displaying the information on the spreadsheet</vt:lpstr>
      <vt:lpstr>CIRCUIT DIAGRAM : </vt:lpstr>
      <vt:lpstr>PowerPoint Presentation</vt:lpstr>
      <vt:lpstr>APPLICATIONS :  </vt:lpstr>
      <vt:lpstr>CONCLUSION :</vt:lpstr>
      <vt:lpstr>FUTURE SCOPE :</vt:lpstr>
      <vt:lpstr>REFERENCES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ATTENDANCE SYSTEM</dc:title>
  <dc:creator>Prateek Giri</dc:creator>
  <cp:lastModifiedBy>Prateek Giri</cp:lastModifiedBy>
  <cp:revision>6</cp:revision>
  <dcterms:created xsi:type="dcterms:W3CDTF">2023-07-04T10:18:00Z</dcterms:created>
  <dcterms:modified xsi:type="dcterms:W3CDTF">2024-07-30T07:22:36Z</dcterms:modified>
</cp:coreProperties>
</file>