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0"/>
  </p:notesMasterIdLst>
  <p:sldIdLst>
    <p:sldId id="256" r:id="rId2"/>
    <p:sldId id="279" r:id="rId3"/>
    <p:sldId id="283" r:id="rId4"/>
    <p:sldId id="280" r:id="rId5"/>
    <p:sldId id="285" r:id="rId6"/>
    <p:sldId id="265" r:id="rId7"/>
    <p:sldId id="257" r:id="rId8"/>
    <p:sldId id="258" r:id="rId9"/>
    <p:sldId id="259" r:id="rId10"/>
    <p:sldId id="260" r:id="rId11"/>
    <p:sldId id="261" r:id="rId12"/>
    <p:sldId id="281" r:id="rId13"/>
    <p:sldId id="262" r:id="rId14"/>
    <p:sldId id="266" r:id="rId15"/>
    <p:sldId id="267" r:id="rId16"/>
    <p:sldId id="268" r:id="rId17"/>
    <p:sldId id="28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5864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PM</c:v>
                </c:pt>
                <c:pt idx="1">
                  <c:v>PM + BA</c:v>
                </c:pt>
                <c:pt idx="2">
                  <c:v>PM + Tech.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10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IT</c:v>
                </c:pt>
                <c:pt idx="1">
                  <c:v>Construction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1539394839796"/>
          <c:y val="0"/>
          <c:w val="0.49972998068637647"/>
          <c:h val="0.9337590332849614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10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dPt>
            <c:idx val="1"/>
            <c:bubble3D val="0"/>
            <c:explosion val="7"/>
          </c:dPt>
          <c:dPt>
            <c:idx val="2"/>
            <c:bubble3D val="0"/>
            <c:explosion val="0"/>
          </c:dPt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Successful</c:v>
                </c:pt>
                <c:pt idx="1">
                  <c:v>Challanged</c:v>
                </c:pt>
                <c:pt idx="2">
                  <c:v>Failed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0.37</c:v>
                </c:pt>
                <c:pt idx="1">
                  <c:v>0.42</c:v>
                </c:pt>
                <c:pt idx="2">
                  <c:v>0.21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7C1CF-8A3C-4B19-91F1-5A181DEF4A7D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3D5B-1E32-4FDD-B909-E0D04DBB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5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role of Project Manager as a</a:t>
            </a:r>
            <a:r>
              <a:rPr lang="en-US" baseline="0" dirty="0" smtClean="0"/>
              <a:t> Facilitator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good is your Lessons Learnt Process</a:t>
            </a:r>
          </a:p>
          <a:p>
            <a:r>
              <a:rPr lang="en-US" dirty="0" smtClean="0"/>
              <a:t>How good is your KB</a:t>
            </a:r>
          </a:p>
          <a:p>
            <a:r>
              <a:rPr lang="en-US" dirty="0" smtClean="0"/>
              <a:t>Concentrate to refine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get the numbers from the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I’ll take the data live and feed in here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take the data live and feed in here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us feel we do not have proper scope defined for our projects?</a:t>
            </a:r>
          </a:p>
          <a:p>
            <a:r>
              <a:rPr lang="en-US" dirty="0" smtClean="0"/>
              <a:t>Sales makes a deal with client for the product that is not even developed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have been guilty of estimating on your project?</a:t>
            </a:r>
          </a:p>
          <a:p>
            <a:r>
              <a:rPr lang="en-US" dirty="0" smtClean="0"/>
              <a:t>How many of us have been asking for estimates</a:t>
            </a:r>
            <a:r>
              <a:rPr lang="en-US" baseline="0" dirty="0" smtClean="0"/>
              <a:t> from the wrong person?</a:t>
            </a:r>
            <a:endParaRPr lang="en-US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your questions make the resources uncomfortable?</a:t>
            </a:r>
          </a:p>
          <a:p>
            <a:r>
              <a:rPr lang="en-US" baseline="0" dirty="0" smtClean="0"/>
              <a:t>You’ll have the system live by &lt;October 2011&gt;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don’t document</a:t>
            </a:r>
          </a:p>
          <a:p>
            <a:r>
              <a:rPr lang="en-US" dirty="0" smtClean="0"/>
              <a:t>How many of us have lessons learned processes</a:t>
            </a:r>
            <a:r>
              <a:rPr lang="en-US" baseline="0" dirty="0" smtClean="0"/>
              <a:t> that we follow?</a:t>
            </a:r>
          </a:p>
          <a:p>
            <a:r>
              <a:rPr lang="en-US" baseline="0" dirty="0" smtClean="0"/>
              <a:t>Do we have a KB? If yes, Are we following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techniques</a:t>
            </a:r>
            <a:r>
              <a:rPr lang="en-US" baseline="0" dirty="0" smtClean="0"/>
              <a:t> you usually use?  Do you customize the techniques?</a:t>
            </a:r>
          </a:p>
          <a:p>
            <a:r>
              <a:rPr lang="en-US" baseline="0" dirty="0" smtClean="0"/>
              <a:t>Templates / Historical Data</a:t>
            </a:r>
          </a:p>
          <a:p>
            <a:r>
              <a:rPr lang="en-US" dirty="0" smtClean="0"/>
              <a:t>How long</a:t>
            </a:r>
            <a:r>
              <a:rPr lang="en-US" baseline="0" dirty="0" smtClean="0"/>
              <a:t> is the estimation session?</a:t>
            </a:r>
          </a:p>
          <a:p>
            <a:r>
              <a:rPr lang="en-US" baseline="0" dirty="0" smtClean="0"/>
              <a:t>Who is involved in estimation?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silver bullet – we need to Keep it Simple and Follow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3D5B-1E32-4FDD-B909-E0D04DBBC8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96B37E-C121-4C40-89A8-4DAF5DC74AEA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22D8CC-4F02-49F5-AD98-39C9ACF065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Approaches to Improving the Accuracy of Estimates on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357" y="762000"/>
            <a:ext cx="740664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Ayaz Somjee, PMP</a:t>
            </a:r>
          </a:p>
          <a:p>
            <a:r>
              <a:rPr lang="en-US" dirty="0" smtClean="0"/>
              <a:t>PMI-KPC Session 80</a:t>
            </a:r>
          </a:p>
          <a:p>
            <a:r>
              <a:rPr lang="en-US" dirty="0" smtClean="0"/>
              <a:t>October 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Industry Specific</a:t>
            </a:r>
          </a:p>
          <a:p>
            <a:pPr lvl="1"/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IT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Mature[d] Organization (Process wise)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Knowledge Base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30" y="4600858"/>
            <a:ext cx="3013400" cy="225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Three </a:t>
            </a:r>
            <a:r>
              <a:rPr lang="en-US" sz="2000" dirty="0"/>
              <a:t>Point Estimates</a:t>
            </a:r>
          </a:p>
          <a:p>
            <a:endParaRPr lang="en-US" sz="2000" dirty="0" smtClean="0"/>
          </a:p>
          <a:p>
            <a:r>
              <a:rPr lang="en-US" sz="2000" dirty="0" smtClean="0"/>
              <a:t>Delphi</a:t>
            </a:r>
          </a:p>
          <a:p>
            <a:endParaRPr lang="en-US" sz="2000" dirty="0" smtClean="0"/>
          </a:p>
          <a:p>
            <a:r>
              <a:rPr lang="en-US" sz="2000" dirty="0" smtClean="0"/>
              <a:t>COCOMO</a:t>
            </a:r>
          </a:p>
          <a:p>
            <a:endParaRPr lang="en-US" sz="2000" dirty="0" smtClean="0"/>
          </a:p>
          <a:p>
            <a:r>
              <a:rPr lang="en-US" sz="2000" dirty="0" smtClean="0"/>
              <a:t>PERT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02" y="5105400"/>
            <a:ext cx="1757537" cy="171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2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Approaches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19132"/>
            <a:ext cx="3585995" cy="371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2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Assumptions &amp; Constraints</a:t>
            </a:r>
          </a:p>
          <a:p>
            <a:pPr lvl="2"/>
            <a:r>
              <a:rPr lang="en-US" dirty="0"/>
              <a:t>Known Unknowns</a:t>
            </a:r>
          </a:p>
          <a:p>
            <a:pPr lvl="2"/>
            <a:r>
              <a:rPr lang="en-US" dirty="0" smtClean="0"/>
              <a:t>Detailed / clear 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Language / Terminologies – </a:t>
            </a:r>
          </a:p>
          <a:p>
            <a:pPr lvl="2"/>
            <a:r>
              <a:rPr lang="en-US" dirty="0" smtClean="0"/>
              <a:t>(work vs. duration)</a:t>
            </a:r>
          </a:p>
          <a:p>
            <a:pPr lvl="2"/>
            <a:r>
              <a:rPr lang="en-US" dirty="0" smtClean="0"/>
              <a:t>(Deployed vs. Implemented)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Mechanism</a:t>
            </a:r>
          </a:p>
          <a:p>
            <a:pPr lvl="1"/>
            <a:r>
              <a:rPr lang="en-US" sz="1500" dirty="0"/>
              <a:t>It has been observed by the Standish Group a lack of user engagement and changing specifications were two of the primarily reasons that software projects fail (The Standish Group, 1994).</a:t>
            </a:r>
          </a:p>
          <a:p>
            <a:pPr lvl="1"/>
            <a:r>
              <a:rPr lang="en-US" dirty="0" smtClean="0"/>
              <a:t>Share Information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Requirements </a:t>
            </a:r>
            <a:r>
              <a:rPr lang="en-US" sz="2700" dirty="0"/>
              <a:t>/ Scope / </a:t>
            </a:r>
            <a:r>
              <a:rPr lang="en-US" sz="2700" dirty="0" smtClean="0"/>
              <a:t>WBS  / Risks… </a:t>
            </a:r>
            <a:r>
              <a:rPr lang="en-US" sz="1200" dirty="0" smtClean="0"/>
              <a:t>Practical Approach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90" y="5867399"/>
            <a:ext cx="1007704" cy="9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Organizational Culture / Team Dynamics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Domain Expertise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Optimist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Pessimist</a:t>
            </a:r>
            <a:endParaRPr lang="en-US" dirty="0"/>
          </a:p>
          <a:p>
            <a:r>
              <a:rPr lang="en-US" dirty="0" smtClean="0"/>
              <a:t>Facilitate </a:t>
            </a:r>
            <a:r>
              <a:rPr lang="en-US" dirty="0"/>
              <a:t>rather than dominate</a:t>
            </a:r>
          </a:p>
          <a:p>
            <a:pPr lvl="1"/>
            <a:r>
              <a:rPr lang="en-US" dirty="0"/>
              <a:t>Management vs. Team</a:t>
            </a:r>
          </a:p>
          <a:p>
            <a:pPr lvl="1"/>
            <a:r>
              <a:rPr lang="en-US" dirty="0"/>
              <a:t>Trust </a:t>
            </a:r>
            <a:r>
              <a:rPr lang="en-US" dirty="0" smtClean="0"/>
              <a:t>Factor</a:t>
            </a:r>
          </a:p>
          <a:p>
            <a:r>
              <a:rPr lang="en-US" dirty="0" smtClean="0"/>
              <a:t>Play </a:t>
            </a:r>
            <a:r>
              <a:rPr lang="en-US" dirty="0"/>
              <a:t>the disagreements</a:t>
            </a:r>
          </a:p>
          <a:p>
            <a:pPr lvl="1"/>
            <a:r>
              <a:rPr lang="en-US" dirty="0"/>
              <a:t>Document the assumptions</a:t>
            </a:r>
          </a:p>
          <a:p>
            <a:pPr lvl="1"/>
            <a:r>
              <a:rPr lang="en-US" dirty="0"/>
              <a:t>Refer to </a:t>
            </a:r>
            <a:r>
              <a:rPr lang="en-US" dirty="0" smtClean="0"/>
              <a:t>documents</a:t>
            </a:r>
          </a:p>
          <a:p>
            <a:r>
              <a:rPr lang="en-US" dirty="0"/>
              <a:t>Do your job – Ask </a:t>
            </a:r>
            <a:r>
              <a:rPr lang="en-US" dirty="0" smtClean="0"/>
              <a:t>questions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Human Aspect… </a:t>
            </a:r>
            <a:r>
              <a:rPr lang="en-US" sz="7200" dirty="0"/>
              <a:t>		</a:t>
            </a:r>
            <a:r>
              <a:rPr lang="en-US" sz="7200" dirty="0" smtClean="0"/>
              <a:t>		</a:t>
            </a:r>
            <a:r>
              <a:rPr lang="en-US" sz="1300" dirty="0" smtClean="0"/>
              <a:t>Practical </a:t>
            </a:r>
            <a:r>
              <a:rPr lang="en-US" sz="1300" dirty="0"/>
              <a:t>Approach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90" y="5867399"/>
            <a:ext cx="1007704" cy="9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9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Lessons Learned </a:t>
            </a:r>
            <a:r>
              <a:rPr lang="en-US" dirty="0" smtClean="0">
                <a:sym typeface="Wingdings" pitchFamily="2" charset="2"/>
              </a:rPr>
              <a:t> KB </a:t>
            </a:r>
            <a:endParaRPr lang="en-US" dirty="0" smtClean="0"/>
          </a:p>
          <a:p>
            <a:pPr lvl="2"/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Quality of data</a:t>
            </a:r>
          </a:p>
          <a:p>
            <a:pPr lvl="2"/>
            <a:r>
              <a:rPr lang="en-US" dirty="0" smtClean="0"/>
              <a:t>Control points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Data… 						</a:t>
            </a:r>
            <a:r>
              <a:rPr lang="en-US" sz="1200" dirty="0" smtClean="0"/>
              <a:t>Practical Approaches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8600"/>
            <a:ext cx="2398594" cy="226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 the expert.</a:t>
            </a:r>
          </a:p>
          <a:p>
            <a:r>
              <a:rPr lang="en-US" dirty="0" smtClean="0"/>
              <a:t>Provide </a:t>
            </a:r>
            <a:r>
              <a:rPr lang="en-US" dirty="0"/>
              <a:t>information and then give them time and space</a:t>
            </a:r>
          </a:p>
          <a:p>
            <a:r>
              <a:rPr lang="en-US" dirty="0"/>
              <a:t>Short (multiple) sessions – no 6 hr. sessions</a:t>
            </a:r>
          </a:p>
          <a:p>
            <a:r>
              <a:rPr lang="en-US" dirty="0"/>
              <a:t>If  you do not have answers, go </a:t>
            </a:r>
            <a:r>
              <a:rPr lang="en-US" dirty="0" err="1"/>
              <a:t>get’em</a:t>
            </a:r>
            <a:r>
              <a:rPr lang="en-US" dirty="0"/>
              <a:t> </a:t>
            </a:r>
            <a:r>
              <a:rPr lang="en-US" dirty="0" smtClean="0"/>
              <a:t>!!!</a:t>
            </a:r>
          </a:p>
          <a:p>
            <a:r>
              <a:rPr lang="en-US" dirty="0"/>
              <a:t>Share the risks </a:t>
            </a:r>
          </a:p>
          <a:p>
            <a:r>
              <a:rPr lang="en-US" dirty="0"/>
              <a:t>Get ranges rather than absolute numbers</a:t>
            </a:r>
          </a:p>
          <a:p>
            <a:r>
              <a:rPr lang="en-US" dirty="0"/>
              <a:t>Don’t blame the person – concentrate on the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Tools &amp; Techniques… 			</a:t>
            </a:r>
            <a:r>
              <a:rPr lang="en-US" sz="1200" dirty="0" smtClean="0"/>
              <a:t>Practical Approaches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90" y="5867399"/>
            <a:ext cx="1007704" cy="9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Poker?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Techniques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 </a:t>
            </a:r>
          </a:p>
          <a:p>
            <a:r>
              <a:rPr lang="en-US" sz="1400" dirty="0" smtClean="0"/>
              <a:t>Document Assumptions, Document Requirements, </a:t>
            </a:r>
            <a:r>
              <a:rPr lang="en-US" sz="1400" dirty="0" err="1" smtClean="0"/>
              <a:t>Break’em</a:t>
            </a:r>
            <a:r>
              <a:rPr lang="en-US" sz="1400" dirty="0" smtClean="0"/>
              <a:t> down, Document Constraints, Change Mechanism, Information is for all </a:t>
            </a:r>
          </a:p>
          <a:p>
            <a:r>
              <a:rPr lang="en-US" dirty="0" smtClean="0"/>
              <a:t>Human Aspect</a:t>
            </a:r>
          </a:p>
          <a:p>
            <a:r>
              <a:rPr lang="en-US" sz="1400" dirty="0" smtClean="0"/>
              <a:t>Involve </a:t>
            </a:r>
            <a:r>
              <a:rPr lang="en-US" sz="1400" dirty="0"/>
              <a:t>them </a:t>
            </a:r>
            <a:r>
              <a:rPr lang="en-US" sz="1400" dirty="0" smtClean="0"/>
              <a:t>all,</a:t>
            </a:r>
            <a:r>
              <a:rPr lang="en-US" sz="1400" dirty="0"/>
              <a:t> Facilitate rather than </a:t>
            </a:r>
            <a:r>
              <a:rPr lang="en-US" sz="1400" dirty="0" smtClean="0"/>
              <a:t>dominate, Do </a:t>
            </a:r>
            <a:r>
              <a:rPr lang="en-US" sz="1400" dirty="0"/>
              <a:t>your job – Ask </a:t>
            </a:r>
            <a:r>
              <a:rPr lang="en-US" sz="1400" dirty="0" smtClean="0"/>
              <a:t>questions, </a:t>
            </a:r>
            <a:r>
              <a:rPr lang="en-US" sz="1400" dirty="0"/>
              <a:t>Don’t lose the </a:t>
            </a:r>
            <a:r>
              <a:rPr lang="en-US" sz="1400" dirty="0" smtClean="0"/>
              <a:t>big-picture</a:t>
            </a:r>
            <a:endParaRPr lang="en-US" sz="1400" dirty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sz="1400" dirty="0" smtClean="0"/>
              <a:t>KB, Process Improvements</a:t>
            </a:r>
          </a:p>
          <a:p>
            <a:r>
              <a:rPr lang="en-US" dirty="0" smtClean="0"/>
              <a:t>Tools &amp; Techniques</a:t>
            </a:r>
          </a:p>
          <a:p>
            <a:pPr lvl="1"/>
            <a:r>
              <a:rPr lang="en-US" sz="1400" dirty="0" smtClean="0"/>
              <a:t>Planning Poker, 3 Point Estimates etc.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 (revisited)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that we play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34298063"/>
              </p:ext>
            </p:extLst>
          </p:nvPr>
        </p:nvGraphicFramePr>
        <p:xfrm>
          <a:off x="685800" y="1143000"/>
          <a:ext cx="7924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0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Sectors that we belong to…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86595162"/>
              </p:ext>
            </p:extLst>
          </p:nvPr>
        </p:nvGraphicFramePr>
        <p:xfrm>
          <a:off x="838200" y="1143000"/>
          <a:ext cx="75438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We Manage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" y="1143000"/>
            <a:ext cx="8382001" cy="5334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1400" dirty="0" smtClean="0"/>
              <a:t>Number of successful projects from Last </a:t>
            </a:r>
            <a:r>
              <a:rPr lang="en-US" sz="1400" dirty="0" smtClean="0"/>
              <a:t>5 </a:t>
            </a:r>
            <a:r>
              <a:rPr lang="en-US" sz="1400" dirty="0" smtClean="0"/>
              <a:t>Projects?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87034588"/>
              </p:ext>
            </p:extLst>
          </p:nvPr>
        </p:nvGraphicFramePr>
        <p:xfrm>
          <a:off x="533400" y="1905000"/>
          <a:ext cx="8077200" cy="4322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87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to control scope, </a:t>
            </a:r>
            <a:endParaRPr lang="en-US" dirty="0" smtClean="0"/>
          </a:p>
          <a:p>
            <a:pPr lvl="1"/>
            <a:r>
              <a:rPr lang="en-US" dirty="0" smtClean="0"/>
              <a:t>Poor </a:t>
            </a:r>
            <a:r>
              <a:rPr lang="en-US" dirty="0"/>
              <a:t>architecture, </a:t>
            </a:r>
            <a:endParaRPr lang="en-US" dirty="0" smtClean="0"/>
          </a:p>
          <a:p>
            <a:pPr lvl="1"/>
            <a:r>
              <a:rPr lang="en-US" dirty="0" smtClean="0"/>
              <a:t>Requirements </a:t>
            </a:r>
            <a:r>
              <a:rPr lang="en-US" dirty="0"/>
              <a:t>volatility, </a:t>
            </a:r>
            <a:endParaRPr lang="en-US" dirty="0" smtClean="0"/>
          </a:p>
          <a:p>
            <a:pPr lvl="1"/>
            <a:r>
              <a:rPr lang="en-US" dirty="0" smtClean="0"/>
              <a:t>Unsystematic development process,</a:t>
            </a:r>
          </a:p>
          <a:p>
            <a:pPr lvl="1"/>
            <a:r>
              <a:rPr lang="en-US" dirty="0" smtClean="0"/>
              <a:t>Unreliable </a:t>
            </a:r>
            <a:r>
              <a:rPr lang="en-US" dirty="0"/>
              <a:t>estimates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9 out of 10 Projects have cost over runs </a:t>
            </a:r>
            <a:r>
              <a:rPr lang="en-US" sz="1200" dirty="0"/>
              <a:t>(Oxford Review of Economic Policy - PMI Network October 2011 – Estimating Errors)</a:t>
            </a:r>
            <a:endParaRPr lang="en-US" sz="48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Standish Group Report -2011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31283446"/>
              </p:ext>
            </p:extLst>
          </p:nvPr>
        </p:nvGraphicFramePr>
        <p:xfrm>
          <a:off x="4572000" y="685800"/>
          <a:ext cx="5334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Estimate.</a:t>
            </a:r>
            <a:r>
              <a:rPr lang="en-US" dirty="0"/>
              <a:t> An estimate is an </a:t>
            </a:r>
            <a:r>
              <a:rPr lang="en-US" i="1" dirty="0">
                <a:solidFill>
                  <a:srgbClr val="FF0000"/>
                </a:solidFill>
              </a:rPr>
              <a:t>informed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assessment of an uncertain event</a:t>
            </a:r>
            <a:r>
              <a:rPr lang="en-US" dirty="0" smtClean="0"/>
              <a:t>.</a:t>
            </a:r>
          </a:p>
          <a:p>
            <a:r>
              <a:rPr lang="en-US" b="1" i="1" dirty="0"/>
              <a:t>Guess</a:t>
            </a:r>
            <a:r>
              <a:rPr lang="en-US" dirty="0"/>
              <a:t>. A guess is a special kind of estimate—one where we do not have enough information to make an informed assessment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876800"/>
            <a:ext cx="243754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7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Pre-Requisites </a:t>
            </a:r>
          </a:p>
          <a:p>
            <a:endParaRPr lang="en-US" dirty="0" smtClean="0"/>
          </a:p>
          <a:p>
            <a:r>
              <a:rPr lang="en-US" dirty="0" smtClean="0"/>
              <a:t>Human Aspect</a:t>
            </a:r>
          </a:p>
          <a:p>
            <a:endParaRPr lang="en-US" dirty="0" smtClean="0"/>
          </a:p>
          <a:p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Tools &amp; Techniques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75" y="2179053"/>
            <a:ext cx="3048000" cy="467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WBS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Risk Management</a:t>
            </a:r>
          </a:p>
          <a:p>
            <a:endParaRPr lang="en-US" dirty="0"/>
          </a:p>
          <a:p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Change Management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The maverick</a:t>
            </a:r>
          </a:p>
          <a:p>
            <a:pPr lvl="1"/>
            <a:r>
              <a:rPr lang="en-US" dirty="0" smtClean="0"/>
              <a:t>The star in making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</a:t>
            </a:r>
            <a:endParaRPr lang="en-US" dirty="0"/>
          </a:p>
          <a:p>
            <a:pPr lvl="1"/>
            <a:r>
              <a:rPr lang="en-US" dirty="0" smtClean="0"/>
              <a:t>Been there, done that</a:t>
            </a:r>
          </a:p>
          <a:p>
            <a:pPr lvl="1"/>
            <a:r>
              <a:rPr lang="en-US" dirty="0" smtClean="0"/>
              <a:t>The new comer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Dictionary </a:t>
            </a:r>
            <a:r>
              <a:rPr lang="en-US" dirty="0" smtClean="0">
                <a:sym typeface="Wingdings" pitchFamily="2" charset="2"/>
              </a:rPr>
              <a:t> Glossary</a:t>
            </a: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Aspect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44773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9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2051</TotalTime>
  <Words>651</Words>
  <Application>Microsoft Office PowerPoint</Application>
  <PresentationFormat>On-screen Show (4:3)</PresentationFormat>
  <Paragraphs>162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Practical Approaches to Improving the Accuracy of Estimates on Projects</vt:lpstr>
      <vt:lpstr>Role that we play</vt:lpstr>
      <vt:lpstr>Sectors that we belong to…</vt:lpstr>
      <vt:lpstr>Projects We Manage</vt:lpstr>
      <vt:lpstr>Standish Group Report -2011</vt:lpstr>
      <vt:lpstr>Estimate</vt:lpstr>
      <vt:lpstr>The Foundation</vt:lpstr>
      <vt:lpstr>Pre Requisites</vt:lpstr>
      <vt:lpstr>Human Aspect</vt:lpstr>
      <vt:lpstr>Data</vt:lpstr>
      <vt:lpstr>Tools &amp; Techniques</vt:lpstr>
      <vt:lpstr>Practical Approaches</vt:lpstr>
      <vt:lpstr>Requirements / Scope / WBS  / Risks… Practical Approach</vt:lpstr>
      <vt:lpstr>Human Aspect…     Practical Approach</vt:lpstr>
      <vt:lpstr>Data…       Practical Approaches</vt:lpstr>
      <vt:lpstr>Tools &amp; Techniques…    Practical Approaches</vt:lpstr>
      <vt:lpstr>Tools &amp; Techniques … </vt:lpstr>
      <vt:lpstr>The Foundation (revisited)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Estimates</dc:title>
  <dc:creator>Ayaz Somjee (Ayaz)</dc:creator>
  <cp:lastModifiedBy>Ayaz Somjee (Ayaz)</cp:lastModifiedBy>
  <cp:revision>68</cp:revision>
  <dcterms:created xsi:type="dcterms:W3CDTF">2011-09-10T09:57:39Z</dcterms:created>
  <dcterms:modified xsi:type="dcterms:W3CDTF">2011-10-05T10:27:16Z</dcterms:modified>
</cp:coreProperties>
</file>