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2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60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84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3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4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0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0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4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8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9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6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4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4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9E9D92-E6C8-4F54-BF83-BE32D3402176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E12637-E1A1-4621-86D3-7EBD6DED5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96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tionalist_Congress_Party" TargetMode="External"/><Relationship Id="rId3" Type="http://schemas.openxmlformats.org/officeDocument/2006/relationships/hyperlink" Target="https://en.wikipedia.org/wiki/Government_of_Gujarat" TargetMode="External"/><Relationship Id="rId7" Type="http://schemas.openxmlformats.org/officeDocument/2006/relationships/hyperlink" Target="https://en.wikipedia.org/wiki/Bharatiya_Tribal_Par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dependent_politician" TargetMode="External"/><Relationship Id="rId5" Type="http://schemas.openxmlformats.org/officeDocument/2006/relationships/hyperlink" Target="https://en.wikipedia.org/wiki/Indian_National_Congress" TargetMode="External"/><Relationship Id="rId4" Type="http://schemas.openxmlformats.org/officeDocument/2006/relationships/hyperlink" Target="https://en.wikipedia.org/wiki/Bharatiya_Janata_Part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376-E753-8B05-415A-2DC1D2740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059" y="0"/>
            <a:ext cx="9485963" cy="2616199"/>
          </a:xfrm>
        </p:spPr>
        <p:txBody>
          <a:bodyPr/>
          <a:lstStyle/>
          <a:p>
            <a:r>
              <a:rPr lang="en-IN" dirty="0"/>
              <a:t>IN AN ELECTION WAR ROOM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6860B-2D09-4C09-0015-15C7382E5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Presented by-</a:t>
            </a:r>
          </a:p>
          <a:p>
            <a:r>
              <a:rPr lang="en-IN" dirty="0" err="1"/>
              <a:t>Shreyansh</a:t>
            </a:r>
            <a:r>
              <a:rPr lang="en-IN" dirty="0"/>
              <a:t> </a:t>
            </a:r>
            <a:r>
              <a:rPr lang="en-IN" dirty="0" err="1"/>
              <a:t>Kesharwani</a:t>
            </a:r>
            <a:endParaRPr lang="en-IN" dirty="0"/>
          </a:p>
          <a:p>
            <a:r>
              <a:rPr lang="en-IN" dirty="0"/>
              <a:t>Suman Das</a:t>
            </a:r>
          </a:p>
          <a:p>
            <a:r>
              <a:rPr lang="en-IN" dirty="0"/>
              <a:t>Sachin Meena</a:t>
            </a:r>
          </a:p>
        </p:txBody>
      </p:sp>
    </p:spTree>
    <p:extLst>
      <p:ext uri="{BB962C8B-B14F-4D97-AF65-F5344CB8AC3E}">
        <p14:creationId xmlns:p14="http://schemas.microsoft.com/office/powerpoint/2010/main" val="328540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6F3F-6AFF-8FA9-E3C9-C98F202C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AAP’s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D100-2B19-90E3-0B0C-FFD5D182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Joined hands with BTP</a:t>
            </a:r>
          </a:p>
          <a:p>
            <a:r>
              <a:rPr lang="en-IN" dirty="0"/>
              <a:t>Reaching out to Patidar community through roadshows and rallies</a:t>
            </a:r>
          </a:p>
          <a:p>
            <a:r>
              <a:rPr lang="en-IN" dirty="0"/>
              <a:t>In 2021 local body polls won 21% of votes in Gandhinagar</a:t>
            </a:r>
          </a:p>
          <a:p>
            <a:r>
              <a:rPr lang="en-IN" dirty="0"/>
              <a:t>Punjab’s sweep gives wings to AAP’s hopes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84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3A77-C268-3A39-EA4E-A9452BE3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should be AAP’s strategy?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5293-F18D-C25E-769F-8E8E172A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Focus on Politics of Infrastructure as they did Delhi and Punjab</a:t>
            </a:r>
          </a:p>
          <a:p>
            <a:r>
              <a:rPr lang="en-IN" dirty="0"/>
              <a:t>Focus on their strong issues i.e. Education and Healthcare</a:t>
            </a:r>
          </a:p>
          <a:p>
            <a:r>
              <a:rPr lang="en-IN" dirty="0"/>
              <a:t>Impactful political rallies, reaching out to people on ground </a:t>
            </a:r>
          </a:p>
          <a:p>
            <a:r>
              <a:rPr lang="en-IN" dirty="0"/>
              <a:t>Targeting the ruling and opposition parties on their failures</a:t>
            </a:r>
          </a:p>
        </p:txBody>
      </p:sp>
    </p:spTree>
    <p:extLst>
      <p:ext uri="{BB962C8B-B14F-4D97-AF65-F5344CB8AC3E}">
        <p14:creationId xmlns:p14="http://schemas.microsoft.com/office/powerpoint/2010/main" val="274621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E594-F906-97C0-52A0-F0D5E1D7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36CA-197A-F341-5152-FED4A9E2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Delhi Model</a:t>
            </a:r>
          </a:p>
          <a:p>
            <a:r>
              <a:rPr lang="en-IN" dirty="0"/>
              <a:t>Employment generation</a:t>
            </a:r>
          </a:p>
          <a:p>
            <a:r>
              <a:rPr lang="en-IN" dirty="0"/>
              <a:t>Corruption</a:t>
            </a:r>
          </a:p>
          <a:p>
            <a:r>
              <a:rPr lang="en-IN" dirty="0"/>
              <a:t>Inflation</a:t>
            </a:r>
          </a:p>
          <a:p>
            <a:r>
              <a:rPr lang="en-IN" dirty="0"/>
              <a:t>Basic necessities ( free water, electricity, </a:t>
            </a:r>
            <a:r>
              <a:rPr lang="en-IN" dirty="0" err="1"/>
              <a:t>wifi</a:t>
            </a:r>
            <a:r>
              <a:rPr lang="en-IN" dirty="0"/>
              <a:t>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48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0F0-5F78-DB48-CF07-E409B383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Voters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B7A1-9C19-14F0-EE67-A4DC00D3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BJP had around 40% vote share in 2017 assembly elections</a:t>
            </a:r>
          </a:p>
          <a:p>
            <a:r>
              <a:rPr lang="en-IN" dirty="0"/>
              <a:t>Should focus on lower and middle class urban voters </a:t>
            </a:r>
          </a:p>
          <a:p>
            <a:r>
              <a:rPr lang="en-IN" dirty="0"/>
              <a:t>INC’s major support consist of rural voters</a:t>
            </a:r>
          </a:p>
          <a:p>
            <a:r>
              <a:rPr lang="en-IN" dirty="0"/>
              <a:t>Avoiding</a:t>
            </a:r>
            <a:r>
              <a:rPr lang="en-US" dirty="0">
                <a:solidFill>
                  <a:srgbClr val="292929"/>
                </a:solidFill>
                <a:latin typeface="proxima-nova"/>
              </a:rPr>
              <a:t> </a:t>
            </a:r>
            <a:r>
              <a:rPr lang="en-IN" dirty="0"/>
              <a:t>caste / religion politics</a:t>
            </a:r>
          </a:p>
        </p:txBody>
      </p:sp>
    </p:spTree>
    <p:extLst>
      <p:ext uri="{BB962C8B-B14F-4D97-AF65-F5344CB8AC3E}">
        <p14:creationId xmlns:p14="http://schemas.microsoft.com/office/powerpoint/2010/main" val="243737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791C-5B8A-7779-8AFB-5CDC5570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Patidar and Tribal </a:t>
            </a:r>
            <a:r>
              <a:rPr lang="en-IN" dirty="0" err="1"/>
              <a:t>communitry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A330-8A50-33E4-5D7C-3C980BEB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BTA alliance with AAP</a:t>
            </a:r>
          </a:p>
          <a:p>
            <a:r>
              <a:rPr lang="en-IN" dirty="0"/>
              <a:t>Both BJP and Congress don’t have strong voters support from Patidar community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75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F94A-9D72-15BF-9E5D-6369BA27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be taken care by AAP to be the strong opposition by 2029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8C22-E779-E663-0261-7FF9713F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collaborate with state parties. Like BJD,TMC etc.</a:t>
            </a:r>
          </a:p>
          <a:p>
            <a:r>
              <a:rPr lang="en-US" dirty="0"/>
              <a:t>To have a good face for PM who have a high experiences and good personality.</a:t>
            </a:r>
          </a:p>
          <a:p>
            <a:r>
              <a:rPr lang="en-IN" dirty="0"/>
              <a:t>Public leaderships should be generated. </a:t>
            </a:r>
          </a:p>
          <a:p>
            <a:r>
              <a:rPr lang="en-IN" dirty="0"/>
              <a:t>They should have strong  local leaders in non Hindi spoken states .</a:t>
            </a:r>
          </a:p>
          <a:p>
            <a:r>
              <a:rPr lang="en-IN" dirty="0"/>
              <a:t>Making solutions for unemployment.</a:t>
            </a:r>
          </a:p>
          <a:p>
            <a:r>
              <a:rPr lang="en-IN" dirty="0"/>
              <a:t>More importance on Human </a:t>
            </a:r>
            <a:r>
              <a:rPr lang="en-IN"/>
              <a:t>Development Index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4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B622-07BF-3562-5D6B-37467129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100" y="2380129"/>
            <a:ext cx="10018713" cy="175259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728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8C3A-5773-8CBB-7112-FCC35DA0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AAM AADMI PARTY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1C72-D1F3-1D9B-CCAF-C39C3ABD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Fastest growing political party in India</a:t>
            </a:r>
          </a:p>
          <a:p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party after BJP, INC and CPI to have chief ministers in more than 1 states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41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EE8-A559-5CCE-17C1-F4550B93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Politics of Ideology vs Politics of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052A-4780-5597-4D22-4BD06540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makes AAP different from other political parties ?</a:t>
            </a:r>
          </a:p>
          <a:p>
            <a:r>
              <a:rPr lang="en-IN" dirty="0"/>
              <a:t>Why ideology is important ?</a:t>
            </a:r>
          </a:p>
          <a:p>
            <a:r>
              <a:rPr lang="en-IN" dirty="0"/>
              <a:t>How Politics of Infrastructure is beneficial for AAP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81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4E2F-790D-BC3D-DC54-BD2C96A7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Gujarat Politics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FA91-F678-DA7F-9186-50A87289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Bipolar (BJP and INC)</a:t>
            </a:r>
          </a:p>
          <a:p>
            <a:r>
              <a:rPr lang="en-IN" sz="3200" dirty="0"/>
              <a:t>BJP ruling since past 27 years</a:t>
            </a:r>
          </a:p>
          <a:p>
            <a:r>
              <a:rPr lang="en-IN" sz="3200" dirty="0"/>
              <a:t>While INC has maintained its position as opposition since then</a:t>
            </a:r>
          </a:p>
        </p:txBody>
      </p:sp>
    </p:spTree>
    <p:extLst>
      <p:ext uri="{BB962C8B-B14F-4D97-AF65-F5344CB8AC3E}">
        <p14:creationId xmlns:p14="http://schemas.microsoft.com/office/powerpoint/2010/main" val="214159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507-749D-B92B-0974-F6D9A6D7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F56AA-0E0A-3602-C5AA-4C30A451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0" b="6312"/>
          <a:stretch/>
        </p:blipFill>
        <p:spPr>
          <a:xfrm>
            <a:off x="688976" y="551329"/>
            <a:ext cx="10539318" cy="5889812"/>
          </a:xfrm>
        </p:spPr>
      </p:pic>
    </p:spTree>
    <p:extLst>
      <p:ext uri="{BB962C8B-B14F-4D97-AF65-F5344CB8AC3E}">
        <p14:creationId xmlns:p14="http://schemas.microsoft.com/office/powerpoint/2010/main" val="255776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FFCC-386E-4A4A-3084-A230D35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C4802-E500-1FE4-03DD-1C63D0DF7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9" b="6313"/>
          <a:stretch/>
        </p:blipFill>
        <p:spPr>
          <a:xfrm>
            <a:off x="645460" y="537881"/>
            <a:ext cx="10972800" cy="5849471"/>
          </a:xfrm>
        </p:spPr>
      </p:pic>
    </p:spTree>
    <p:extLst>
      <p:ext uri="{BB962C8B-B14F-4D97-AF65-F5344CB8AC3E}">
        <p14:creationId xmlns:p14="http://schemas.microsoft.com/office/powerpoint/2010/main" val="240912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F7CA-3F68-64CB-E297-626F99D3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29" y="4462182"/>
            <a:ext cx="10018713" cy="17525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54BDD-98A4-B8D2-BC15-37D5225866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610" y="363071"/>
            <a:ext cx="4034118" cy="20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6061E3-6DF3-1279-C824-967E98D1EA3E}"/>
              </a:ext>
            </a:extLst>
          </p:cNvPr>
          <p:cNvGraphicFramePr>
            <a:graphicFrameLocks noGrp="1"/>
          </p:cNvGraphicFramePr>
          <p:nvPr/>
        </p:nvGraphicFramePr>
        <p:xfrm>
          <a:off x="1484313" y="2811780"/>
          <a:ext cx="10018712" cy="2834640"/>
        </p:xfrm>
        <a:graphic>
          <a:graphicData uri="http://schemas.openxmlformats.org/drawingml/2006/table">
            <a:tbl>
              <a:tblPr/>
              <a:tblGrid>
                <a:gridCol w="10018712">
                  <a:extLst>
                    <a:ext uri="{9D8B030D-6E8A-4147-A177-3AD203B41FA5}">
                      <a16:colId xmlns:a16="http://schemas.microsoft.com/office/drawing/2014/main" val="4133030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br>
                        <a:rPr lang="en-US" b="1" u="none" strike="noStrike" dirty="0">
                          <a:solidFill>
                            <a:srgbClr val="0645AD"/>
                          </a:solidFill>
                          <a:effectLst/>
                          <a:hlinkClick r:id="rId3" tooltip="Government of Gujarat"/>
                        </a:rPr>
                      </a:br>
                      <a:r>
                        <a:rPr lang="en-US" b="1" u="none" strike="noStrike" dirty="0">
                          <a:solidFill>
                            <a:srgbClr val="0645AD"/>
                          </a:solidFill>
                          <a:effectLst/>
                          <a:hlinkClick r:id="rId3" tooltip="Government of Gujarat"/>
                        </a:rPr>
                        <a:t>Government</a:t>
                      </a:r>
                      <a:r>
                        <a:rPr lang="en-US" b="1" dirty="0">
                          <a:effectLst/>
                        </a:rPr>
                        <a:t> (111)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hlinkClick r:id="rId4" tooltip="Bharatiya Janata Party"/>
                        </a:rPr>
                        <a:t>BJP</a:t>
                      </a:r>
                      <a:r>
                        <a:rPr lang="en-US" dirty="0">
                          <a:effectLst/>
                        </a:rPr>
                        <a:t> (111)</a:t>
                      </a:r>
                    </a:p>
                    <a:p>
                      <a:pPr algn="l" fontAlgn="t"/>
                      <a:r>
                        <a:rPr lang="en-US" b="1" dirty="0">
                          <a:effectLst/>
                        </a:rPr>
                        <a:t>Opposition (64)</a:t>
                      </a:r>
                      <a:endParaRPr lang="en-US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hlinkClick r:id="rId5" tooltip="Indian National Congress"/>
                        </a:rPr>
                        <a:t>INC</a:t>
                      </a:r>
                      <a:r>
                        <a:rPr lang="en-US" dirty="0">
                          <a:effectLst/>
                        </a:rPr>
                        <a:t> (63)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hlinkClick r:id="rId6" tooltip="Independent politician"/>
                        </a:rPr>
                        <a:t>IND</a:t>
                      </a:r>
                      <a:r>
                        <a:rPr lang="en-US" dirty="0">
                          <a:effectLst/>
                        </a:rPr>
                        <a:t> (1)</a:t>
                      </a:r>
                    </a:p>
                    <a:p>
                      <a:pPr algn="l" fontAlgn="t"/>
                      <a:r>
                        <a:rPr lang="en-US" b="1" dirty="0">
                          <a:effectLst/>
                        </a:rPr>
                        <a:t>Others (3)</a:t>
                      </a:r>
                      <a:endParaRPr lang="en-US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hlinkClick r:id="rId7" tooltip="Bharatiya Tribal Party"/>
                        </a:rPr>
                        <a:t>BTP</a:t>
                      </a:r>
                      <a:r>
                        <a:rPr lang="en-US" dirty="0">
                          <a:effectLst/>
                        </a:rPr>
                        <a:t> (2)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hlinkClick r:id="rId8" tooltip="Nationalist Congress Party"/>
                        </a:rPr>
                        <a:t>NCP</a:t>
                      </a:r>
                      <a:r>
                        <a:rPr lang="en-US" dirty="0">
                          <a:effectLst/>
                        </a:rPr>
                        <a:t> (1)</a:t>
                      </a:r>
                    </a:p>
                    <a:p>
                      <a:pPr algn="l" fontAlgn="t"/>
                      <a:r>
                        <a:rPr lang="en-US" b="1" dirty="0">
                          <a:effectLst/>
                        </a:rPr>
                        <a:t>Vacant (4)</a:t>
                      </a:r>
                      <a:endParaRPr lang="en-US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dirty="0">
                          <a:effectLst/>
                        </a:rPr>
                        <a:t> Vacant (4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1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8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F23E-8828-ECA6-6E53-2984C717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BJP’s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C200-F0F2-4E29-F23B-F5515B09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PM’s frequent Gujarat visits</a:t>
            </a:r>
          </a:p>
          <a:p>
            <a:r>
              <a:rPr lang="en-IN" dirty="0"/>
              <a:t>Replacing Vijay </a:t>
            </a:r>
            <a:r>
              <a:rPr lang="en-IN" dirty="0" err="1"/>
              <a:t>Rupani</a:t>
            </a:r>
            <a:r>
              <a:rPr lang="en-IN" dirty="0"/>
              <a:t> by Bhupendra Patel</a:t>
            </a:r>
          </a:p>
          <a:p>
            <a:r>
              <a:rPr lang="en-IN" dirty="0"/>
              <a:t>Dependence on PM Modi’s image</a:t>
            </a:r>
          </a:p>
          <a:p>
            <a:r>
              <a:rPr lang="en-IN" dirty="0"/>
              <a:t>Focus on Tribal belt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76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F874-4144-9FA9-F800-2BC1A5B3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INC’s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080B-ED76-7EB0-554D-8D74A6C0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29636"/>
          </a:xfrm>
        </p:spPr>
        <p:txBody>
          <a:bodyPr/>
          <a:lstStyle/>
          <a:p>
            <a:r>
              <a:rPr lang="en-IN" dirty="0"/>
              <a:t>Lost by a narrow margin of 22 seats in 2017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proxima-nova"/>
              </a:rPr>
              <a:t>In 2021 local body polls majority only in one out of 81 municipalities and 18 out of 231 taluka panchayats.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proxima-nova"/>
              </a:rPr>
              <a:t> Departure of leaders like Hardik Patel and Alpesh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proxima-nova"/>
              </a:rPr>
              <a:t>Thakor</a:t>
            </a:r>
            <a:r>
              <a:rPr lang="en-US" b="0" i="0" dirty="0">
                <a:solidFill>
                  <a:srgbClr val="292929"/>
                </a:solidFill>
                <a:effectLst/>
                <a:latin typeface="proxima-nova"/>
              </a:rPr>
              <a:t>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proxima-nova"/>
              </a:rPr>
              <a:t>Dalits and Adivasis make up a sizeable chunk of Congress' support base in Gujarat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433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727</TotalTime>
  <Words>445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proxima-nova</vt:lpstr>
      <vt:lpstr>Parallax</vt:lpstr>
      <vt:lpstr>IN AN ELECTION WAR ROOM </vt:lpstr>
      <vt:lpstr>AAM AADMI PARTY</vt:lpstr>
      <vt:lpstr>Politics of Ideology vs Politics of Infrastructure</vt:lpstr>
      <vt:lpstr>Gujarat Politics</vt:lpstr>
      <vt:lpstr>PowerPoint Presentation</vt:lpstr>
      <vt:lpstr>PowerPoint Presentation</vt:lpstr>
      <vt:lpstr>PowerPoint Presentation</vt:lpstr>
      <vt:lpstr>BJP’s Steps</vt:lpstr>
      <vt:lpstr>INC’s Performance</vt:lpstr>
      <vt:lpstr>AAP’s Steps</vt:lpstr>
      <vt:lpstr>What should be AAP’s strategy?</vt:lpstr>
      <vt:lpstr>Main Agendas</vt:lpstr>
      <vt:lpstr>Target Voters</vt:lpstr>
      <vt:lpstr>Patidar and Tribal communitry</vt:lpstr>
      <vt:lpstr>Points to be taken care by AAP to be the strong opposition by 2029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shreyanshkk@outlook.com</dc:creator>
  <cp:lastModifiedBy>shreyanshkk@outlook.com</cp:lastModifiedBy>
  <cp:revision>4</cp:revision>
  <dcterms:created xsi:type="dcterms:W3CDTF">2022-07-15T05:44:49Z</dcterms:created>
  <dcterms:modified xsi:type="dcterms:W3CDTF">2022-07-15T18:45:06Z</dcterms:modified>
</cp:coreProperties>
</file>