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</p:sldMasterIdLst>
  <p:notesMasterIdLst>
    <p:notesMasterId r:id="rId17"/>
  </p:notesMasterIdLst>
  <p:sldIdLst>
    <p:sldId id="257" r:id="rId3"/>
    <p:sldId id="258" r:id="rId4"/>
    <p:sldId id="259" r:id="rId5"/>
    <p:sldId id="260" r:id="rId6"/>
    <p:sldId id="261" r:id="rId7"/>
    <p:sldId id="266" r:id="rId8"/>
    <p:sldId id="284" r:id="rId9"/>
    <p:sldId id="273" r:id="rId10"/>
    <p:sldId id="262" r:id="rId11"/>
    <p:sldId id="271" r:id="rId12"/>
    <p:sldId id="288" r:id="rId13"/>
    <p:sldId id="272" r:id="rId14"/>
    <p:sldId id="289" r:id="rId15"/>
    <p:sldId id="28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944D-801D-48DF-9FC2-A4641A088D44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8ED9-7DFA-47D8-AA4A-109AA5CA3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2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74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21F944-99F2-4AD0-A929-83833E9D27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2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77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21F944-99F2-4AD0-A929-83833E9D27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60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52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71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67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21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28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0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0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55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69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1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8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1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2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75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92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53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64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29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44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4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88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37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16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95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48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34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76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6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72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964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389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3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869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7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732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3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7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23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4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5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7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6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57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5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63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67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35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1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1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91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70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0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7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194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1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17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96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55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8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71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72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9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0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72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553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18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6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7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9" Type="http://schemas.openxmlformats.org/officeDocument/2006/relationships/slideLayout" Target="../slideLayouts/slideLayout59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58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41" Type="http://schemas.openxmlformats.org/officeDocument/2006/relationships/slideLayout" Target="../slideLayouts/slideLayout61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57.xml"/><Relationship Id="rId40" Type="http://schemas.openxmlformats.org/officeDocument/2006/relationships/slideLayout" Target="../slideLayouts/slideLayout60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8" r:id="rId17"/>
    <p:sldLayoutId id="2147483675" r:id="rId18"/>
    <p:sldLayoutId id="2147483686" r:id="rId19"/>
    <p:sldLayoutId id="214748368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69A1-A68D-406E-B5CA-5D4D158CCF77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7A0B-BFAB-4191-B692-C6B650A6D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5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229100" y="6170651"/>
            <a:ext cx="4016829" cy="4755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54094" y="550398"/>
            <a:ext cx="5883812" cy="5757205"/>
            <a:chOff x="5322280" y="390377"/>
            <a:chExt cx="5883812" cy="5757205"/>
          </a:xfrm>
          <a:effectLst/>
        </p:grpSpPr>
        <p:sp>
          <p:nvSpPr>
            <p:cNvPr id="5" name="椭圆 4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6" name="椭圆 5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0" name="矩形 9"/>
          <p:cNvSpPr/>
          <p:nvPr/>
        </p:nvSpPr>
        <p:spPr>
          <a:xfrm>
            <a:off x="4229100" y="2570736"/>
            <a:ext cx="3926075" cy="1446550"/>
          </a:xfrm>
          <a:prstGeom prst="rect">
            <a:avLst/>
          </a:prstGeom>
          <a:effectLst>
            <a:outerShdw blurRad="152400" dist="381000" dir="5400000" sx="94000" sy="94000" rotWithShape="0">
              <a:prstClr val="black">
                <a:alpha val="15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zh-CN" altLang="en-US" sz="8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虾皮</a:t>
            </a:r>
            <a:r>
              <a:rPr lang="en-US" altLang="zh-CN" sz="8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  <a:endParaRPr lang="zh-CN" altLang="en-US" sz="8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8887" y="5382937"/>
            <a:ext cx="27070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刘冰倩、庞梦璐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李   剑、余卓瑞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精心出品 必为精品</a:t>
            </a:r>
          </a:p>
        </p:txBody>
      </p:sp>
    </p:spTree>
    <p:extLst>
      <p:ext uri="{BB962C8B-B14F-4D97-AF65-F5344CB8AC3E}">
        <p14:creationId xmlns:p14="http://schemas.microsoft.com/office/powerpoint/2010/main" val="396360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3786188" y="0"/>
            <a:ext cx="0" cy="68580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252778" y="2956469"/>
            <a:ext cx="1050139" cy="1050139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0598" y="428409"/>
            <a:ext cx="22445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技术控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~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67538" y="1743533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高斯模糊算法</a:t>
            </a:r>
          </a:p>
        </p:txBody>
      </p:sp>
      <p:sp>
        <p:nvSpPr>
          <p:cNvPr id="13" name="矩形 12"/>
          <p:cNvSpPr/>
          <p:nvPr/>
        </p:nvSpPr>
        <p:spPr>
          <a:xfrm>
            <a:off x="1343773" y="3152469"/>
            <a:ext cx="19431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人脸识别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等线 Light" panose="020F0302020204030204"/>
                <a:ea typeface="等线" panose="02010600030101010101" pitchFamily="2" charset="-122"/>
              </a:rPr>
              <a:t>（百度</a:t>
            </a:r>
            <a:r>
              <a:rPr lang="en-US" altLang="zh-CN" sz="2000" b="1" dirty="0">
                <a:solidFill>
                  <a:prstClr val="black"/>
                </a:solidFill>
                <a:latin typeface="等线 Light" panose="020F0302020204030204"/>
                <a:ea typeface="等线" panose="02010600030101010101" pitchFamily="2" charset="-122"/>
              </a:rPr>
              <a:t>AI</a:t>
            </a:r>
            <a:r>
              <a:rPr lang="zh-CN" altLang="en-US" sz="2000" b="1" dirty="0">
                <a:solidFill>
                  <a:prstClr val="black"/>
                </a:solidFill>
                <a:latin typeface="等线 Light" panose="020F0302020204030204"/>
                <a:ea typeface="等线" panose="02010600030101010101" pitchFamily="2" charset="-122"/>
              </a:rPr>
              <a:t>平台）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81989" y="499148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选定框的位置</a:t>
            </a:r>
          </a:p>
        </p:txBody>
      </p:sp>
      <p:sp>
        <p:nvSpPr>
          <p:cNvPr id="16" name="椭圆 15"/>
          <p:cNvSpPr/>
          <p:nvPr/>
        </p:nvSpPr>
        <p:spPr>
          <a:xfrm>
            <a:off x="3464585" y="1531338"/>
            <a:ext cx="620270" cy="620270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254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421782" y="3165606"/>
            <a:ext cx="728812" cy="538114"/>
            <a:chOff x="7391401" y="3878263"/>
            <a:chExt cx="612775" cy="452438"/>
          </a:xfrm>
        </p:grpSpPr>
        <p:sp>
          <p:nvSpPr>
            <p:cNvPr id="18" name="Oval 73"/>
            <p:cNvSpPr>
              <a:spLocks noChangeArrowheads="1"/>
            </p:cNvSpPr>
            <p:nvPr/>
          </p:nvSpPr>
          <p:spPr bwMode="auto">
            <a:xfrm>
              <a:off x="7418388" y="4090988"/>
              <a:ext cx="239713" cy="239713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Oval 74"/>
            <p:cNvSpPr>
              <a:spLocks noChangeArrowheads="1"/>
            </p:cNvSpPr>
            <p:nvPr/>
          </p:nvSpPr>
          <p:spPr bwMode="auto">
            <a:xfrm>
              <a:off x="7737476" y="4090988"/>
              <a:ext cx="239713" cy="239713"/>
            </a:xfrm>
            <a:prstGeom prst="ellipse">
              <a:avLst/>
            </a:prstGeom>
            <a:noFill/>
            <a:ln w="254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Line 75"/>
            <p:cNvSpPr>
              <a:spLocks noChangeShapeType="1"/>
            </p:cNvSpPr>
            <p:nvPr/>
          </p:nvSpPr>
          <p:spPr bwMode="auto">
            <a:xfrm>
              <a:off x="7977188" y="4211638"/>
              <a:ext cx="26988" cy="0"/>
            </a:xfrm>
            <a:prstGeom prst="line">
              <a:avLst/>
            </a:prstGeom>
            <a:noFill/>
            <a:ln w="254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Freeform 76"/>
            <p:cNvSpPr>
              <a:spLocks/>
            </p:cNvSpPr>
            <p:nvPr/>
          </p:nvSpPr>
          <p:spPr bwMode="auto">
            <a:xfrm>
              <a:off x="7391401" y="3878263"/>
              <a:ext cx="106363" cy="333375"/>
            </a:xfrm>
            <a:custGeom>
              <a:avLst/>
              <a:gdLst>
                <a:gd name="T0" fmla="*/ 17 w 67"/>
                <a:gd name="T1" fmla="*/ 210 h 210"/>
                <a:gd name="T2" fmla="*/ 0 w 67"/>
                <a:gd name="T3" fmla="*/ 210 h 210"/>
                <a:gd name="T4" fmla="*/ 34 w 67"/>
                <a:gd name="T5" fmla="*/ 0 h 210"/>
                <a:gd name="T6" fmla="*/ 67 w 67"/>
                <a:gd name="T7" fmla="*/ 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10">
                  <a:moveTo>
                    <a:pt x="17" y="210"/>
                  </a:moveTo>
                  <a:lnTo>
                    <a:pt x="0" y="210"/>
                  </a:lnTo>
                  <a:lnTo>
                    <a:pt x="34" y="0"/>
                  </a:lnTo>
                  <a:lnTo>
                    <a:pt x="67" y="8"/>
                  </a:lnTo>
                </a:path>
              </a:pathLst>
            </a:custGeom>
            <a:noFill/>
            <a:ln w="254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Freeform 77"/>
            <p:cNvSpPr>
              <a:spLocks/>
            </p:cNvSpPr>
            <p:nvPr/>
          </p:nvSpPr>
          <p:spPr bwMode="auto">
            <a:xfrm>
              <a:off x="7897813" y="3878263"/>
              <a:ext cx="106363" cy="333375"/>
            </a:xfrm>
            <a:custGeom>
              <a:avLst/>
              <a:gdLst>
                <a:gd name="T0" fmla="*/ 67 w 67"/>
                <a:gd name="T1" fmla="*/ 210 h 210"/>
                <a:gd name="T2" fmla="*/ 33 w 67"/>
                <a:gd name="T3" fmla="*/ 0 h 210"/>
                <a:gd name="T4" fmla="*/ 0 w 67"/>
                <a:gd name="T5" fmla="*/ 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210">
                  <a:moveTo>
                    <a:pt x="67" y="210"/>
                  </a:moveTo>
                  <a:lnTo>
                    <a:pt x="33" y="0"/>
                  </a:lnTo>
                  <a:lnTo>
                    <a:pt x="0" y="8"/>
                  </a:lnTo>
                </a:path>
              </a:pathLst>
            </a:custGeom>
            <a:noFill/>
            <a:ln w="254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Freeform 78"/>
            <p:cNvSpPr>
              <a:spLocks/>
            </p:cNvSpPr>
            <p:nvPr/>
          </p:nvSpPr>
          <p:spPr bwMode="auto">
            <a:xfrm>
              <a:off x="7658101" y="4144963"/>
              <a:ext cx="79375" cy="39688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0 h 12"/>
                <a:gd name="T4" fmla="*/ 24 w 2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</a:path>
              </a:pathLst>
            </a:custGeom>
            <a:noFill/>
            <a:ln w="25400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3489848" y="4887149"/>
            <a:ext cx="620270" cy="620270"/>
          </a:xfrm>
          <a:prstGeom prst="ellipse">
            <a:avLst/>
          </a:prstGeom>
          <a:gradFill>
            <a:gsLst>
              <a:gs pos="0">
                <a:schemeClr val="bg1"/>
              </a:gs>
              <a:gs pos="76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254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620626" y="4991487"/>
            <a:ext cx="360756" cy="378976"/>
            <a:chOff x="8686800" y="1042988"/>
            <a:chExt cx="785813" cy="825500"/>
          </a:xfrm>
        </p:grpSpPr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8686800" y="1042988"/>
              <a:ext cx="425450" cy="825500"/>
            </a:xfrm>
            <a:custGeom>
              <a:avLst/>
              <a:gdLst>
                <a:gd name="T0" fmla="*/ 120 w 128"/>
                <a:gd name="T1" fmla="*/ 248 h 248"/>
                <a:gd name="T2" fmla="*/ 8 w 128"/>
                <a:gd name="T3" fmla="*/ 248 h 248"/>
                <a:gd name="T4" fmla="*/ 0 w 128"/>
                <a:gd name="T5" fmla="*/ 240 h 248"/>
                <a:gd name="T6" fmla="*/ 0 w 128"/>
                <a:gd name="T7" fmla="*/ 8 h 248"/>
                <a:gd name="T8" fmla="*/ 8 w 128"/>
                <a:gd name="T9" fmla="*/ 0 h 248"/>
                <a:gd name="T10" fmla="*/ 120 w 128"/>
                <a:gd name="T11" fmla="*/ 0 h 248"/>
                <a:gd name="T12" fmla="*/ 128 w 128"/>
                <a:gd name="T13" fmla="*/ 8 h 248"/>
                <a:gd name="T14" fmla="*/ 128 w 128"/>
                <a:gd name="T15" fmla="*/ 240 h 248"/>
                <a:gd name="T16" fmla="*/ 120 w 128"/>
                <a:gd name="T1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48">
                  <a:moveTo>
                    <a:pt x="120" y="248"/>
                  </a:moveTo>
                  <a:cubicBezTo>
                    <a:pt x="8" y="248"/>
                    <a:pt x="8" y="248"/>
                    <a:pt x="8" y="248"/>
                  </a:cubicBezTo>
                  <a:cubicBezTo>
                    <a:pt x="4" y="248"/>
                    <a:pt x="0" y="244"/>
                    <a:pt x="0" y="2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8" y="3"/>
                    <a:pt x="128" y="8"/>
                  </a:cubicBezTo>
                  <a:cubicBezTo>
                    <a:pt x="128" y="240"/>
                    <a:pt x="128" y="240"/>
                    <a:pt x="128" y="240"/>
                  </a:cubicBezTo>
                  <a:cubicBezTo>
                    <a:pt x="128" y="244"/>
                    <a:pt x="124" y="248"/>
                    <a:pt x="120" y="248"/>
                  </a:cubicBezTo>
                  <a:close/>
                </a:path>
              </a:pathLst>
            </a:cu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7" name="Line 57"/>
            <p:cNvSpPr>
              <a:spLocks noChangeShapeType="1"/>
            </p:cNvSpPr>
            <p:nvPr/>
          </p:nvSpPr>
          <p:spPr bwMode="auto">
            <a:xfrm>
              <a:off x="8847138" y="1096963"/>
              <a:ext cx="106363" cy="0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>
              <a:off x="8686800" y="1709738"/>
              <a:ext cx="425450" cy="0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>
              <a:off x="8686800" y="1150938"/>
              <a:ext cx="425450" cy="0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Oval 60"/>
            <p:cNvSpPr>
              <a:spLocks noChangeArrowheads="1"/>
            </p:cNvSpPr>
            <p:nvPr/>
          </p:nvSpPr>
          <p:spPr bwMode="auto">
            <a:xfrm>
              <a:off x="8872538" y="1762125"/>
              <a:ext cx="53975" cy="53975"/>
            </a:xfrm>
            <a:prstGeom prst="ellips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9148763" y="1290638"/>
              <a:ext cx="323850" cy="338137"/>
            </a:xfrm>
            <a:custGeom>
              <a:avLst/>
              <a:gdLst>
                <a:gd name="T0" fmla="*/ 1 w 97"/>
                <a:gd name="T1" fmla="*/ 0 h 102"/>
                <a:gd name="T2" fmla="*/ 90 w 97"/>
                <a:gd name="T3" fmla="*/ 0 h 102"/>
                <a:gd name="T4" fmla="*/ 97 w 97"/>
                <a:gd name="T5" fmla="*/ 7 h 102"/>
                <a:gd name="T6" fmla="*/ 97 w 97"/>
                <a:gd name="T7" fmla="*/ 95 h 102"/>
                <a:gd name="T8" fmla="*/ 90 w 97"/>
                <a:gd name="T9" fmla="*/ 102 h 102"/>
                <a:gd name="T10" fmla="*/ 0 w 97"/>
                <a:gd name="T1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102">
                  <a:moveTo>
                    <a:pt x="1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4" y="0"/>
                    <a:pt x="97" y="3"/>
                    <a:pt x="97" y="7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7" y="99"/>
                    <a:pt x="94" y="102"/>
                    <a:pt x="90" y="102"/>
                  </a:cubicBezTo>
                  <a:cubicBezTo>
                    <a:pt x="0" y="102"/>
                    <a:pt x="0" y="102"/>
                    <a:pt x="0" y="102"/>
                  </a:cubicBezTo>
                </a:path>
              </a:pathLst>
            </a:custGeom>
            <a:noFill/>
            <a:ln w="190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Line 62"/>
            <p:cNvSpPr>
              <a:spLocks noChangeShapeType="1"/>
            </p:cNvSpPr>
            <p:nvPr/>
          </p:nvSpPr>
          <p:spPr bwMode="auto">
            <a:xfrm>
              <a:off x="9151938" y="1333500"/>
              <a:ext cx="320675" cy="0"/>
            </a:xfrm>
            <a:prstGeom prst="line">
              <a:avLst/>
            </a:prstGeom>
            <a:noFill/>
            <a:ln w="190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Line 63"/>
            <p:cNvSpPr>
              <a:spLocks noChangeShapeType="1"/>
            </p:cNvSpPr>
            <p:nvPr/>
          </p:nvSpPr>
          <p:spPr bwMode="auto">
            <a:xfrm>
              <a:off x="9151938" y="1439863"/>
              <a:ext cx="320675" cy="0"/>
            </a:xfrm>
            <a:prstGeom prst="line">
              <a:avLst/>
            </a:prstGeom>
            <a:noFill/>
            <a:ln w="190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Line 64"/>
            <p:cNvSpPr>
              <a:spLocks noChangeShapeType="1"/>
            </p:cNvSpPr>
            <p:nvPr/>
          </p:nvSpPr>
          <p:spPr bwMode="auto">
            <a:xfrm flipH="1">
              <a:off x="9318625" y="1339850"/>
              <a:ext cx="57150" cy="93662"/>
            </a:xfrm>
            <a:prstGeom prst="line">
              <a:avLst/>
            </a:prstGeom>
            <a:noFill/>
            <a:ln w="190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Line 65"/>
            <p:cNvSpPr>
              <a:spLocks noChangeShapeType="1"/>
            </p:cNvSpPr>
            <p:nvPr/>
          </p:nvSpPr>
          <p:spPr bwMode="auto">
            <a:xfrm flipH="1">
              <a:off x="9361488" y="1333500"/>
              <a:ext cx="57150" cy="100012"/>
            </a:xfrm>
            <a:prstGeom prst="line">
              <a:avLst/>
            </a:prstGeom>
            <a:noFill/>
            <a:ln w="19050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Line 66"/>
            <p:cNvSpPr>
              <a:spLocks noChangeShapeType="1"/>
            </p:cNvSpPr>
            <p:nvPr/>
          </p:nvSpPr>
          <p:spPr bwMode="auto">
            <a:xfrm>
              <a:off x="9166225" y="1506538"/>
              <a:ext cx="26988" cy="0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542251" y="1674564"/>
            <a:ext cx="435948" cy="295103"/>
            <a:chOff x="5527675" y="2216150"/>
            <a:chExt cx="825500" cy="558800"/>
          </a:xfrm>
        </p:grpSpPr>
        <p:sp>
          <p:nvSpPr>
            <p:cNvPr id="6" name="Freeform 42"/>
            <p:cNvSpPr>
              <a:spLocks/>
            </p:cNvSpPr>
            <p:nvPr/>
          </p:nvSpPr>
          <p:spPr bwMode="auto">
            <a:xfrm>
              <a:off x="5527675" y="2216150"/>
              <a:ext cx="825500" cy="558800"/>
            </a:xfrm>
            <a:custGeom>
              <a:avLst/>
              <a:gdLst>
                <a:gd name="T0" fmla="*/ 176 w 248"/>
                <a:gd name="T1" fmla="*/ 35 h 168"/>
                <a:gd name="T2" fmla="*/ 152 w 248"/>
                <a:gd name="T3" fmla="*/ 5 h 168"/>
                <a:gd name="T4" fmla="*/ 141 w 248"/>
                <a:gd name="T5" fmla="*/ 0 h 168"/>
                <a:gd name="T6" fmla="*/ 107 w 248"/>
                <a:gd name="T7" fmla="*/ 0 h 168"/>
                <a:gd name="T8" fmla="*/ 96 w 248"/>
                <a:gd name="T9" fmla="*/ 5 h 168"/>
                <a:gd name="T10" fmla="*/ 72 w 248"/>
                <a:gd name="T11" fmla="*/ 35 h 168"/>
                <a:gd name="T12" fmla="*/ 61 w 248"/>
                <a:gd name="T13" fmla="*/ 40 h 168"/>
                <a:gd name="T14" fmla="*/ 14 w 248"/>
                <a:gd name="T15" fmla="*/ 40 h 168"/>
                <a:gd name="T16" fmla="*/ 0 w 248"/>
                <a:gd name="T17" fmla="*/ 54 h 168"/>
                <a:gd name="T18" fmla="*/ 0 w 248"/>
                <a:gd name="T19" fmla="*/ 154 h 168"/>
                <a:gd name="T20" fmla="*/ 14 w 248"/>
                <a:gd name="T21" fmla="*/ 168 h 168"/>
                <a:gd name="T22" fmla="*/ 234 w 248"/>
                <a:gd name="T23" fmla="*/ 168 h 168"/>
                <a:gd name="T24" fmla="*/ 248 w 248"/>
                <a:gd name="T25" fmla="*/ 154 h 168"/>
                <a:gd name="T26" fmla="*/ 248 w 248"/>
                <a:gd name="T27" fmla="*/ 54 h 168"/>
                <a:gd name="T28" fmla="*/ 234 w 248"/>
                <a:gd name="T29" fmla="*/ 40 h 168"/>
                <a:gd name="T30" fmla="*/ 187 w 248"/>
                <a:gd name="T31" fmla="*/ 40 h 168"/>
                <a:gd name="T32" fmla="*/ 176 w 248"/>
                <a:gd name="T33" fmla="*/ 3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8" h="168">
                  <a:moveTo>
                    <a:pt x="176" y="35"/>
                  </a:moveTo>
                  <a:cubicBezTo>
                    <a:pt x="152" y="5"/>
                    <a:pt x="152" y="5"/>
                    <a:pt x="152" y="5"/>
                  </a:cubicBezTo>
                  <a:cubicBezTo>
                    <a:pt x="150" y="2"/>
                    <a:pt x="146" y="0"/>
                    <a:pt x="141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2" y="0"/>
                    <a:pt x="98" y="2"/>
                    <a:pt x="96" y="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0" y="38"/>
                    <a:pt x="66" y="40"/>
                    <a:pt x="61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6" y="40"/>
                    <a:pt x="0" y="46"/>
                    <a:pt x="0" y="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2"/>
                    <a:pt x="6" y="168"/>
                    <a:pt x="14" y="168"/>
                  </a:cubicBezTo>
                  <a:cubicBezTo>
                    <a:pt x="234" y="168"/>
                    <a:pt x="234" y="168"/>
                    <a:pt x="234" y="168"/>
                  </a:cubicBezTo>
                  <a:cubicBezTo>
                    <a:pt x="242" y="168"/>
                    <a:pt x="248" y="162"/>
                    <a:pt x="248" y="154"/>
                  </a:cubicBezTo>
                  <a:cubicBezTo>
                    <a:pt x="248" y="54"/>
                    <a:pt x="248" y="54"/>
                    <a:pt x="248" y="54"/>
                  </a:cubicBezTo>
                  <a:cubicBezTo>
                    <a:pt x="248" y="46"/>
                    <a:pt x="242" y="40"/>
                    <a:pt x="234" y="40"/>
                  </a:cubicBezTo>
                  <a:cubicBezTo>
                    <a:pt x="187" y="40"/>
                    <a:pt x="187" y="40"/>
                    <a:pt x="187" y="40"/>
                  </a:cubicBezTo>
                  <a:cubicBezTo>
                    <a:pt x="182" y="40"/>
                    <a:pt x="178" y="38"/>
                    <a:pt x="176" y="35"/>
                  </a:cubicBezTo>
                  <a:close/>
                </a:path>
              </a:pathLst>
            </a:cu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Freeform 43"/>
            <p:cNvSpPr>
              <a:spLocks/>
            </p:cNvSpPr>
            <p:nvPr/>
          </p:nvSpPr>
          <p:spPr bwMode="auto">
            <a:xfrm>
              <a:off x="5821363" y="2443163"/>
              <a:ext cx="239713" cy="238125"/>
            </a:xfrm>
            <a:custGeom>
              <a:avLst/>
              <a:gdLst>
                <a:gd name="T0" fmla="*/ 67 w 72"/>
                <a:gd name="T1" fmla="*/ 42 h 72"/>
                <a:gd name="T2" fmla="*/ 30 w 72"/>
                <a:gd name="T3" fmla="*/ 5 h 72"/>
                <a:gd name="T4" fmla="*/ 5 w 72"/>
                <a:gd name="T5" fmla="*/ 30 h 72"/>
                <a:gd name="T6" fmla="*/ 42 w 72"/>
                <a:gd name="T7" fmla="*/ 67 h 72"/>
                <a:gd name="T8" fmla="*/ 67 w 72"/>
                <a:gd name="T9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7" y="42"/>
                  </a:moveTo>
                  <a:cubicBezTo>
                    <a:pt x="72" y="20"/>
                    <a:pt x="52" y="0"/>
                    <a:pt x="30" y="5"/>
                  </a:cubicBezTo>
                  <a:cubicBezTo>
                    <a:pt x="17" y="7"/>
                    <a:pt x="7" y="17"/>
                    <a:pt x="5" y="30"/>
                  </a:cubicBezTo>
                  <a:cubicBezTo>
                    <a:pt x="0" y="52"/>
                    <a:pt x="20" y="72"/>
                    <a:pt x="42" y="67"/>
                  </a:cubicBezTo>
                  <a:cubicBezTo>
                    <a:pt x="55" y="65"/>
                    <a:pt x="65" y="55"/>
                    <a:pt x="67" y="42"/>
                  </a:cubicBezTo>
                  <a:close/>
                </a:path>
              </a:pathLst>
            </a:cu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Line 44"/>
            <p:cNvSpPr>
              <a:spLocks noChangeShapeType="1"/>
            </p:cNvSpPr>
            <p:nvPr/>
          </p:nvSpPr>
          <p:spPr bwMode="auto">
            <a:xfrm>
              <a:off x="5634038" y="2349500"/>
              <a:ext cx="0" cy="425450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Line 45"/>
            <p:cNvSpPr>
              <a:spLocks noChangeShapeType="1"/>
            </p:cNvSpPr>
            <p:nvPr/>
          </p:nvSpPr>
          <p:spPr bwMode="auto">
            <a:xfrm>
              <a:off x="6234113" y="2455863"/>
              <a:ext cx="0" cy="0"/>
            </a:xfrm>
            <a:prstGeom prst="line">
              <a:avLst/>
            </a:prstGeom>
            <a:noFill/>
            <a:ln w="19050" cap="rnd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3" name="椭圆 42"/>
          <p:cNvSpPr/>
          <p:nvPr/>
        </p:nvSpPr>
        <p:spPr>
          <a:xfrm>
            <a:off x="-1237490" y="-1951016"/>
            <a:ext cx="10524367" cy="1076932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817355" y="215706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874908" y="318330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815402" y="42025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25368" y="2177121"/>
            <a:ext cx="2533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高斯函数的查阅和应用，联系数学知识</a:t>
            </a:r>
          </a:p>
        </p:txBody>
      </p:sp>
      <p:sp>
        <p:nvSpPr>
          <p:cNvPr id="48" name="矩形 47"/>
          <p:cNvSpPr/>
          <p:nvPr/>
        </p:nvSpPr>
        <p:spPr>
          <a:xfrm>
            <a:off x="9437228" y="3293763"/>
            <a:ext cx="2533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调用接口，联网操作</a:t>
            </a:r>
          </a:p>
        </p:txBody>
      </p:sp>
      <p:sp>
        <p:nvSpPr>
          <p:cNvPr id="49" name="矩形 48"/>
          <p:cNvSpPr/>
          <p:nvPr/>
        </p:nvSpPr>
        <p:spPr>
          <a:xfrm>
            <a:off x="9437228" y="4279510"/>
            <a:ext cx="25339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多次反复试验调整位置，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581" y="2234095"/>
            <a:ext cx="5128010" cy="32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8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01559" y="3177063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Chapter Four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30C16F-053A-4C09-BBEB-EDA5AECEADAB}"/>
              </a:ext>
            </a:extLst>
          </p:cNvPr>
          <p:cNvSpPr/>
          <p:nvPr/>
        </p:nvSpPr>
        <p:spPr>
          <a:xfrm>
            <a:off x="6726368" y="2407622"/>
            <a:ext cx="37907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我们的收获</a:t>
            </a:r>
          </a:p>
        </p:txBody>
      </p:sp>
    </p:spTree>
    <p:extLst>
      <p:ext uri="{BB962C8B-B14F-4D97-AF65-F5344CB8AC3E}">
        <p14:creationId xmlns:p14="http://schemas.microsoft.com/office/powerpoint/2010/main" val="258990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71662" y="1843088"/>
            <a:ext cx="5400675" cy="5400675"/>
            <a:chOff x="-1871662" y="1843088"/>
            <a:chExt cx="5400675" cy="5400675"/>
          </a:xfrm>
        </p:grpSpPr>
        <p:sp>
          <p:nvSpPr>
            <p:cNvPr id="3" name="椭圆 2"/>
            <p:cNvSpPr/>
            <p:nvPr/>
          </p:nvSpPr>
          <p:spPr>
            <a:xfrm>
              <a:off x="-1871662" y="1843088"/>
              <a:ext cx="5400675" cy="54006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43002" y="2704028"/>
              <a:ext cx="1655062" cy="52494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6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 Light" panose="020F0302020204030204"/>
                  <a:ea typeface="等线 Light" panose="02010600030101010101" pitchFamily="2" charset="-122"/>
                  <a:cs typeface="+mn-cs"/>
                </a:rPr>
                <a:t>No.4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7932" y="3346101"/>
              <a:ext cx="275563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400" dirty="0">
                  <a:solidFill>
                    <a:prstClr val="white">
                      <a:lumMod val="50000"/>
                    </a:prstClr>
                  </a:solidFill>
                </a:rPr>
                <a:t>对学过知识的总结和反馈，在项目中将理论化为实践，更好的掌握了所学，应用在项目中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85988" y="3843338"/>
            <a:ext cx="5400675" cy="5400675"/>
            <a:chOff x="2185988" y="3843338"/>
            <a:chExt cx="5400675" cy="5400675"/>
          </a:xfrm>
        </p:grpSpPr>
        <p:sp>
          <p:nvSpPr>
            <p:cNvPr id="4" name="椭圆 3"/>
            <p:cNvSpPr/>
            <p:nvPr/>
          </p:nvSpPr>
          <p:spPr>
            <a:xfrm>
              <a:off x="2185988" y="3843338"/>
              <a:ext cx="5400675" cy="5400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013224" y="4152676"/>
              <a:ext cx="2993589" cy="2454312"/>
              <a:chOff x="3013224" y="4152676"/>
              <a:chExt cx="2993589" cy="245431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013224" y="5037328"/>
                <a:ext cx="299358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prstClr val="white">
                        <a:lumMod val="50000"/>
                      </a:prstClr>
                    </a:solidFill>
                  </a:rPr>
                  <a:t>学习能力的提高，团队协作能力的培养，沟通的艺术感悟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3733699" y="4152676"/>
                <a:ext cx="2023309" cy="6295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76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 Light" panose="020F0302020204030204"/>
                    <a:ea typeface="等线 Light" panose="02010600030101010101" pitchFamily="2" charset="-122"/>
                    <a:cs typeface="+mn-cs"/>
                  </a:rPr>
                  <a:t>No.3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 Light" panose="020F0302020204030204"/>
                  <a:ea typeface="等线 Light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067424" y="2957512"/>
            <a:ext cx="5400675" cy="5400675"/>
            <a:chOff x="6067424" y="2957512"/>
            <a:chExt cx="5400675" cy="5400675"/>
          </a:xfrm>
        </p:grpSpPr>
        <p:sp>
          <p:nvSpPr>
            <p:cNvPr id="5" name="椭圆 4"/>
            <p:cNvSpPr/>
            <p:nvPr/>
          </p:nvSpPr>
          <p:spPr>
            <a:xfrm>
              <a:off x="6067424" y="2957512"/>
              <a:ext cx="5400675" cy="5400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349784" y="4537645"/>
              <a:ext cx="269534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学习了数字图像的处理，对外部调用有了一定了解和认识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026863" y="3783165"/>
              <a:ext cx="2014419" cy="6515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6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 Light" panose="020F0302020204030204"/>
                  <a:ea typeface="等线 Light" panose="02010600030101010101" pitchFamily="2" charset="-122"/>
                  <a:cs typeface="+mn-cs"/>
                </a:rPr>
                <a:t>No.2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41283" y="2060855"/>
            <a:ext cx="5400675" cy="5400675"/>
            <a:chOff x="9041283" y="2060855"/>
            <a:chExt cx="5400675" cy="5400675"/>
          </a:xfrm>
        </p:grpSpPr>
        <p:sp>
          <p:nvSpPr>
            <p:cNvPr id="6" name="椭圆 5"/>
            <p:cNvSpPr/>
            <p:nvPr/>
          </p:nvSpPr>
          <p:spPr>
            <a:xfrm>
              <a:off x="9041283" y="2060855"/>
              <a:ext cx="5400675" cy="54006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935839" y="3121819"/>
              <a:ext cx="1918229" cy="6613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6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 Light" panose="020F0302020204030204"/>
                  <a:ea typeface="等线 Light" panose="02010600030101010101" pitchFamily="2" charset="-122"/>
                  <a:cs typeface="+mn-cs"/>
                </a:rPr>
                <a:t>N</a:t>
              </a:r>
              <a:r>
                <a:rPr lang="en-US" altLang="zh-CN" sz="3200" b="1" dirty="0">
                  <a:solidFill>
                    <a:prstClr val="white"/>
                  </a:solidFill>
                  <a:latin typeface="等线 Light" panose="020F0302020204030204"/>
                  <a:ea typeface="等线 Light" panose="02010600030101010101" pitchFamily="2" charset="-122"/>
                </a:rPr>
                <a:t>o.1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537496" y="3900098"/>
              <a:ext cx="28113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dirty="0">
                  <a:solidFill>
                    <a:prstClr val="white">
                      <a:lumMod val="50000"/>
                    </a:prstClr>
                  </a:solidFill>
                  <a:latin typeface="等线" panose="020F0502020204030204"/>
                  <a:ea typeface="等线" panose="02010600030101010101" pitchFamily="2" charset="-122"/>
                </a:rPr>
                <a:t>协同合作开发，要做到分工明确，才能事半功倍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4064033" y="990843"/>
            <a:ext cx="40639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我们的收获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~~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08735" y="1976509"/>
            <a:ext cx="35961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小组合作终于结束啦，可爱的虾皮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也在我们的不懈努力下破壳而出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Freeform 16"/>
          <p:cNvSpPr>
            <a:spLocks/>
          </p:cNvSpPr>
          <p:nvPr/>
        </p:nvSpPr>
        <p:spPr bwMode="auto">
          <a:xfrm>
            <a:off x="0" y="1076702"/>
            <a:ext cx="12193588" cy="3227388"/>
          </a:xfrm>
          <a:custGeom>
            <a:avLst/>
            <a:gdLst>
              <a:gd name="T0" fmla="*/ 0 w 5440"/>
              <a:gd name="T1" fmla="*/ 392 h 1437"/>
              <a:gd name="T2" fmla="*/ 1569 w 5440"/>
              <a:gd name="T3" fmla="*/ 1392 h 1437"/>
              <a:gd name="T4" fmla="*/ 2862 w 5440"/>
              <a:gd name="T5" fmla="*/ 1437 h 1437"/>
              <a:gd name="T6" fmla="*/ 4278 w 5440"/>
              <a:gd name="T7" fmla="*/ 885 h 1437"/>
              <a:gd name="T8" fmla="*/ 5440 w 5440"/>
              <a:gd name="T9" fmla="*/ 434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40" h="1437">
                <a:moveTo>
                  <a:pt x="0" y="392"/>
                </a:moveTo>
                <a:cubicBezTo>
                  <a:pt x="0" y="392"/>
                  <a:pt x="1243" y="0"/>
                  <a:pt x="1569" y="1392"/>
                </a:cubicBezTo>
                <a:cubicBezTo>
                  <a:pt x="1569" y="1392"/>
                  <a:pt x="2174" y="992"/>
                  <a:pt x="2862" y="1437"/>
                </a:cubicBezTo>
                <a:cubicBezTo>
                  <a:pt x="2862" y="1437"/>
                  <a:pt x="3291" y="621"/>
                  <a:pt x="4278" y="885"/>
                </a:cubicBezTo>
                <a:cubicBezTo>
                  <a:pt x="4278" y="885"/>
                  <a:pt x="4695" y="304"/>
                  <a:pt x="5440" y="434"/>
                </a:cubicBezTo>
              </a:path>
            </a:pathLst>
          </a:cu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87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55449" y="3177063"/>
            <a:ext cx="18966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Last Words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6CE9A6-4631-40BD-A679-191E8D0FA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551" y="443859"/>
            <a:ext cx="3208898" cy="44402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37F2D1B-8528-4A86-82E5-F0FF730C58EE}"/>
              </a:ext>
            </a:extLst>
          </p:cNvPr>
          <p:cNvSpPr txBox="1"/>
          <p:nvPr/>
        </p:nvSpPr>
        <p:spPr>
          <a:xfrm>
            <a:off x="2208627" y="5243938"/>
            <a:ext cx="8757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晚祝福</a:t>
            </a:r>
            <a:r>
              <a:rPr lang="en-US" altLang="zh-CN" sz="40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——</a:t>
            </a:r>
            <a:r>
              <a:rPr lang="zh-CN" altLang="en-US" sz="40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祝大家圣诞快乐</a:t>
            </a:r>
            <a:r>
              <a:rPr lang="en-US" altLang="zh-CN" sz="40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~</a:t>
            </a:r>
          </a:p>
          <a:p>
            <a:pPr algn="ctr"/>
            <a:r>
              <a:rPr lang="zh-CN" altLang="en-US" sz="40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拜个早年</a:t>
            </a:r>
            <a:r>
              <a:rPr lang="en-US" altLang="zh-CN" sz="40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——</a:t>
            </a:r>
            <a:r>
              <a:rPr lang="zh-CN" altLang="en-US" sz="40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满绩鸭！新年快乐</a:t>
            </a:r>
            <a:r>
              <a:rPr lang="en-US" altLang="zh-CN" sz="40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~</a:t>
            </a:r>
            <a:endParaRPr lang="zh-CN" altLang="en-US" sz="4000" b="1" dirty="0">
              <a:latin typeface="方正喵呜体" panose="02010600010101010101" pitchFamily="2" charset="-122"/>
              <a:ea typeface="方正喵呜体" panose="0201060001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0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1" grpId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29100" y="5968769"/>
            <a:ext cx="4016829" cy="4755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55853" y="390377"/>
            <a:ext cx="5757205" cy="5757205"/>
          </a:xfrm>
          <a:prstGeom prst="ellipse">
            <a:avLst/>
          </a:prstGeom>
          <a:noFill/>
          <a:ln w="1174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6" name="椭圆 5"/>
          <p:cNvSpPr/>
          <p:nvPr/>
        </p:nvSpPr>
        <p:spPr>
          <a:xfrm>
            <a:off x="3212121" y="390377"/>
            <a:ext cx="5757205" cy="5757205"/>
          </a:xfrm>
          <a:prstGeom prst="ellipse">
            <a:avLst/>
          </a:prstGeom>
          <a:noFill/>
          <a:ln w="1174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7" name="椭圆 6"/>
          <p:cNvSpPr/>
          <p:nvPr/>
        </p:nvSpPr>
        <p:spPr>
          <a:xfrm>
            <a:off x="3282460" y="390377"/>
            <a:ext cx="5757205" cy="5757205"/>
          </a:xfrm>
          <a:prstGeom prst="ellipse">
            <a:avLst/>
          </a:prstGeom>
          <a:noFill/>
          <a:ln w="1174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10" name="矩形 9"/>
          <p:cNvSpPr/>
          <p:nvPr/>
        </p:nvSpPr>
        <p:spPr>
          <a:xfrm>
            <a:off x="3985134" y="2177222"/>
            <a:ext cx="4504759" cy="1446550"/>
          </a:xfrm>
          <a:prstGeom prst="rect">
            <a:avLst/>
          </a:prstGeom>
          <a:effectLst>
            <a:outerShdw blurRad="152400" dist="381000" dir="5400000" sx="94000" sy="94000" rotWithShape="0">
              <a:prstClr val="black">
                <a:alpha val="15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迷你简艺黑" panose="03000509000000000000" pitchFamily="65" charset="-122"/>
                <a:ea typeface="迷你简艺黑" panose="03000509000000000000" pitchFamily="65" charset="-122"/>
              </a:rPr>
              <a:t>THANKS FOR </a:t>
            </a:r>
          </a:p>
          <a:p>
            <a:pPr algn="ctr"/>
            <a:r>
              <a:rPr lang="en-US" altLang="zh-CN" sz="4400" b="1" dirty="0">
                <a:solidFill>
                  <a:schemeClr val="bg2">
                    <a:lumMod val="25000"/>
                  </a:schemeClr>
                </a:solidFill>
                <a:latin typeface="迷你简艺黑" panose="03000509000000000000" pitchFamily="65" charset="-122"/>
                <a:ea typeface="迷你简艺黑" panose="03000509000000000000" pitchFamily="65" charset="-122"/>
              </a:rPr>
              <a:t>YOUR ATTENTION</a:t>
            </a:r>
            <a:endParaRPr lang="zh-CN" altLang="en-US" sz="4400" b="1" dirty="0">
              <a:solidFill>
                <a:schemeClr val="bg2">
                  <a:lumMod val="25000"/>
                </a:schemeClr>
              </a:solidFill>
              <a:latin typeface="迷你简艺黑" panose="03000509000000000000" pitchFamily="65" charset="-122"/>
              <a:ea typeface="迷你简艺黑" panose="03000509000000000000" pitchFamily="65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38566" y="451634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By 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虾皮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PP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1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691326" y="-307200"/>
            <a:ext cx="7624689" cy="7460622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1517072" y="0"/>
            <a:ext cx="10610548" cy="6858000"/>
          </a:xfrm>
          <a:custGeom>
            <a:avLst/>
            <a:gdLst>
              <a:gd name="connsiteX0" fmla="*/ 1470088 w 10610548"/>
              <a:gd name="connsiteY0" fmla="*/ 0 h 6858000"/>
              <a:gd name="connsiteX1" fmla="*/ 9140460 w 10610548"/>
              <a:gd name="connsiteY1" fmla="*/ 0 h 6858000"/>
              <a:gd name="connsiteX2" fmla="*/ 9232334 w 10610548"/>
              <a:gd name="connsiteY2" fmla="*/ 96364 h 6858000"/>
              <a:gd name="connsiteX3" fmla="*/ 10610548 w 10610548"/>
              <a:gd name="connsiteY3" fmla="*/ 3663510 h 6858000"/>
              <a:gd name="connsiteX4" fmla="*/ 9556578 w 10610548"/>
              <a:gd name="connsiteY4" fmla="*/ 6837740 h 6858000"/>
              <a:gd name="connsiteX5" fmla="*/ 9540657 w 10610548"/>
              <a:gd name="connsiteY5" fmla="*/ 6858000 h 6858000"/>
              <a:gd name="connsiteX6" fmla="*/ 1069892 w 10610548"/>
              <a:gd name="connsiteY6" fmla="*/ 6858000 h 6858000"/>
              <a:gd name="connsiteX7" fmla="*/ 1053970 w 10610548"/>
              <a:gd name="connsiteY7" fmla="*/ 6837740 h 6858000"/>
              <a:gd name="connsiteX8" fmla="*/ 0 w 10610548"/>
              <a:gd name="connsiteY8" fmla="*/ 3663510 h 6858000"/>
              <a:gd name="connsiteX9" fmla="*/ 1378214 w 10610548"/>
              <a:gd name="connsiteY9" fmla="*/ 963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10548" h="6858000">
                <a:moveTo>
                  <a:pt x="1470088" y="0"/>
                </a:moveTo>
                <a:lnTo>
                  <a:pt x="9140460" y="0"/>
                </a:lnTo>
                <a:lnTo>
                  <a:pt x="9232334" y="96364"/>
                </a:lnTo>
                <a:cubicBezTo>
                  <a:pt x="10088642" y="1038512"/>
                  <a:pt x="10610548" y="2290062"/>
                  <a:pt x="10610548" y="3663510"/>
                </a:cubicBezTo>
                <a:cubicBezTo>
                  <a:pt x="10610548" y="4853832"/>
                  <a:pt x="10218539" y="5952594"/>
                  <a:pt x="9556578" y="6837740"/>
                </a:cubicBezTo>
                <a:lnTo>
                  <a:pt x="9540657" y="6858000"/>
                </a:lnTo>
                <a:lnTo>
                  <a:pt x="1069892" y="6858000"/>
                </a:lnTo>
                <a:lnTo>
                  <a:pt x="1053970" y="6837740"/>
                </a:lnTo>
                <a:cubicBezTo>
                  <a:pt x="392010" y="5952594"/>
                  <a:pt x="0" y="4853832"/>
                  <a:pt x="0" y="3663510"/>
                </a:cubicBezTo>
                <a:cubicBezTo>
                  <a:pt x="0" y="2290062"/>
                  <a:pt x="521906" y="1038512"/>
                  <a:pt x="1378214" y="96364"/>
                </a:cubicBezTo>
                <a:close/>
              </a:path>
            </a:pathLst>
          </a:custGeom>
          <a:blipFill dpi="0" rotWithShape="1">
            <a:blip r:embed="rId3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00510" y="3099945"/>
            <a:ext cx="184268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+mj-lt"/>
              </a:rPr>
              <a:t>PREFACE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4200" y="1853449"/>
            <a:ext cx="762468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7200" dirty="0"/>
              <a:t>你想随心</a:t>
            </a:r>
            <a:r>
              <a:rPr lang="en-US" altLang="zh-CN" sz="8800" b="1" dirty="0">
                <a:solidFill>
                  <a:srgbClr val="FF0000"/>
                </a:solidFill>
              </a:rPr>
              <a:t>P</a:t>
            </a:r>
            <a:r>
              <a:rPr lang="zh-CN" altLang="en-US" sz="8800" b="1" dirty="0">
                <a:solidFill>
                  <a:srgbClr val="FF0000"/>
                </a:solidFill>
              </a:rPr>
              <a:t>图</a:t>
            </a:r>
            <a:r>
              <a:rPr lang="zh-CN" altLang="en-US" sz="7200" dirty="0"/>
              <a:t>吗！</a:t>
            </a:r>
            <a:endParaRPr lang="en-US" altLang="zh-CN" sz="7200" dirty="0"/>
          </a:p>
          <a:p>
            <a:pPr algn="just"/>
            <a:r>
              <a:rPr lang="zh-CN" altLang="en-US" sz="3200" dirty="0"/>
              <a:t>你想试试</a:t>
            </a:r>
            <a:r>
              <a:rPr lang="zh-CN" altLang="en-US" sz="4000" b="1" dirty="0">
                <a:solidFill>
                  <a:srgbClr val="FF0000"/>
                </a:solidFill>
              </a:rPr>
              <a:t>傻瓜操作</a:t>
            </a:r>
            <a:r>
              <a:rPr lang="zh-CN" altLang="en-US" sz="3200" dirty="0"/>
              <a:t>吗！</a:t>
            </a:r>
            <a:endParaRPr lang="en-US" altLang="zh-CN" sz="3200" dirty="0"/>
          </a:p>
          <a:p>
            <a:pPr algn="just"/>
            <a:r>
              <a:rPr lang="zh-CN" altLang="en-US" sz="4400" dirty="0"/>
              <a:t>你对自己的</a:t>
            </a:r>
            <a:r>
              <a:rPr lang="zh-CN" altLang="en-US" sz="5400" b="1" dirty="0">
                <a:solidFill>
                  <a:srgbClr val="FF0000"/>
                </a:solidFill>
              </a:rPr>
              <a:t>颜值</a:t>
            </a:r>
            <a:r>
              <a:rPr lang="zh-CN" altLang="en-US" sz="4400" dirty="0"/>
              <a:t>自信吗！</a:t>
            </a:r>
            <a:endParaRPr lang="en-US" altLang="zh-CN" sz="4400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sz="3200" b="1" dirty="0">
                <a:solidFill>
                  <a:srgbClr val="FF0000"/>
                </a:solidFill>
              </a:rPr>
              <a:t>那请不要错过</a:t>
            </a:r>
            <a:r>
              <a:rPr lang="en-US" altLang="zh-CN" sz="3200" b="1" dirty="0">
                <a:solidFill>
                  <a:srgbClr val="FF0000"/>
                </a:solidFill>
              </a:rPr>
              <a:t>——</a:t>
            </a:r>
            <a:r>
              <a:rPr lang="zh-CN" altLang="en-US" sz="5400" b="1" dirty="0">
                <a:solidFill>
                  <a:srgbClr val="002060"/>
                </a:solidFill>
              </a:rPr>
              <a:t>虾皮</a:t>
            </a:r>
            <a:r>
              <a:rPr lang="en-US" altLang="zh-CN" sz="5400" b="1" dirty="0">
                <a:solidFill>
                  <a:srgbClr val="002060"/>
                </a:solidFill>
              </a:rPr>
              <a:t>PP </a:t>
            </a:r>
            <a:r>
              <a:rPr lang="zh-CN" altLang="en-US" sz="3200" b="1" dirty="0">
                <a:solidFill>
                  <a:srgbClr val="FF0000"/>
                </a:solidFill>
              </a:rPr>
              <a:t>！！！</a:t>
            </a:r>
          </a:p>
        </p:txBody>
      </p:sp>
    </p:spTree>
    <p:extLst>
      <p:ext uri="{BB962C8B-B14F-4D97-AF65-F5344CB8AC3E}">
        <p14:creationId xmlns:p14="http://schemas.microsoft.com/office/powerpoint/2010/main" val="8528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8053 0.000859 L 0 0 E" pathEditMode="relative" ptsTypes="">
                                      <p:cBhvr>
                                        <p:cTn id="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77168" y="7716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76620" y="1991761"/>
            <a:ext cx="3049754" cy="2984130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952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952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825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9" name="椭圆 8"/>
          <p:cNvSpPr/>
          <p:nvPr/>
        </p:nvSpPr>
        <p:spPr>
          <a:xfrm>
            <a:off x="1814976" y="623712"/>
            <a:ext cx="5674885" cy="5674885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9653" y="2865239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目录</a:t>
            </a:r>
          </a:p>
        </p:txBody>
      </p:sp>
      <p:sp>
        <p:nvSpPr>
          <p:cNvPr id="11" name="矩形 10"/>
          <p:cNvSpPr/>
          <p:nvPr/>
        </p:nvSpPr>
        <p:spPr>
          <a:xfrm>
            <a:off x="2293260" y="3701898"/>
            <a:ext cx="21508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</a:rPr>
              <a:t>contents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2" name="椭圆 11"/>
          <p:cNvSpPr/>
          <p:nvPr/>
        </p:nvSpPr>
        <p:spPr>
          <a:xfrm>
            <a:off x="6440147" y="964023"/>
            <a:ext cx="638746" cy="638746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76191" y="1017994"/>
            <a:ext cx="3603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虾皮</a:t>
            </a:r>
            <a:r>
              <a:rPr lang="en-US" altLang="zh-CN" sz="32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PP</a:t>
            </a:r>
            <a:r>
              <a:rPr lang="zh-CN" altLang="en-US" sz="32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的自我介绍</a:t>
            </a:r>
          </a:p>
        </p:txBody>
      </p:sp>
      <p:sp>
        <p:nvSpPr>
          <p:cNvPr id="14" name="椭圆 13"/>
          <p:cNvSpPr/>
          <p:nvPr/>
        </p:nvSpPr>
        <p:spPr>
          <a:xfrm>
            <a:off x="7089167" y="2298790"/>
            <a:ext cx="638746" cy="638746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57270" y="2327363"/>
            <a:ext cx="36038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虾皮</a:t>
            </a:r>
            <a:r>
              <a:rPr lang="en-US" altLang="zh-CN" sz="32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PP</a:t>
            </a:r>
            <a:r>
              <a:rPr lang="zh-CN" altLang="en-US" sz="32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的“自拍”</a:t>
            </a:r>
          </a:p>
        </p:txBody>
      </p:sp>
      <p:sp>
        <p:nvSpPr>
          <p:cNvPr id="16" name="椭圆 15"/>
          <p:cNvSpPr/>
          <p:nvPr/>
        </p:nvSpPr>
        <p:spPr>
          <a:xfrm>
            <a:off x="7078893" y="3652955"/>
            <a:ext cx="638746" cy="638746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57270" y="3753791"/>
            <a:ext cx="3603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虾皮</a:t>
            </a:r>
            <a:r>
              <a:rPr lang="en-US" altLang="zh-CN" sz="32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PP</a:t>
            </a:r>
            <a:r>
              <a:rPr lang="zh-CN" altLang="en-US" sz="32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的技术亮点</a:t>
            </a:r>
          </a:p>
        </p:txBody>
      </p:sp>
      <p:sp>
        <p:nvSpPr>
          <p:cNvPr id="18" name="椭圆 17"/>
          <p:cNvSpPr/>
          <p:nvPr/>
        </p:nvSpPr>
        <p:spPr>
          <a:xfrm>
            <a:off x="6360154" y="4853015"/>
            <a:ext cx="638746" cy="638746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38359" y="4987722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latin typeface="迷你简卡通" panose="03000509000000000000" pitchFamily="65" charset="-122"/>
                <a:ea typeface="迷你简卡通" panose="03000509000000000000" pitchFamily="65" charset="-122"/>
              </a:rPr>
              <a:t>我们的</a:t>
            </a:r>
            <a:r>
              <a:rPr lang="zh-CN" altLang="en-US" sz="32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收获</a:t>
            </a:r>
          </a:p>
        </p:txBody>
      </p:sp>
      <p:sp>
        <p:nvSpPr>
          <p:cNvPr id="20" name="矩形 19"/>
          <p:cNvSpPr/>
          <p:nvPr/>
        </p:nvSpPr>
        <p:spPr>
          <a:xfrm>
            <a:off x="6589441" y="105652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0551" y="240357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38359" y="37345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09448" y="492192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266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7047 -0.008853 L 0 0 E" pathEditMode="relative" ptsTypes="">
                                          <p:cBhvr>
                                            <p:cTn id="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  <p:from x="250010" y="25001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0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16200000">
                                          <p:cBhvr>
                                            <p:cTn id="22" dur="1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fill="hold" grpId="0" nodeType="withEffect" p14:presetBounceEnd="38000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91667E-6 2.96296E-6 L -0.09766 0.00208 " pathEditMode="relative" rAng="0" ptsTypes="AA" p14:bounceEnd="38000">
                                          <p:cBhvr>
                                            <p:cTn id="27" dur="5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5" presetClass="path" presetSubtype="0" fill="hold" grpId="1" nodeType="withEffect" p14:presetBounceEnd="38000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91667E-6 2.96296E-6 L -0.09766 0.00208 " pathEditMode="relative" rAng="0" ptsTypes="AA" p14:bounceEnd="38000">
                                          <p:cBhvr>
                                            <p:cTn id="56" dur="5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35" presetClass="path" presetSubtype="0" fill="hold" grpId="1" nodeType="withEffect" p14:presetBounceEnd="38000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2.91667E-6 2.96296E-6 L -0.09766 0.00208 " pathEditMode="relative" rAng="0" ptsTypes="AA" p14:bounceEnd="38000">
                                          <p:cBhvr>
                                            <p:cTn id="61" dur="5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5" presetClass="path" presetSubtype="0" fill="hold" grpId="1" nodeType="withEffect" p14:presetBounceEnd="38000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2.91667E-6 2.96296E-6 L -0.09766 0.00208 " pathEditMode="relative" rAng="0" ptsTypes="AA" p14:bounceEnd="38000">
                                          <p:cBhvr>
                                            <p:cTn id="66" dur="5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  <p:bldP spid="10" grpId="0"/>
          <p:bldP spid="11" grpId="0"/>
          <p:bldP spid="12" grpId="0" animBg="1"/>
          <p:bldP spid="12" grpId="1" animBg="1"/>
          <p:bldP spid="13" grpId="0"/>
          <p:bldP spid="14" grpId="0" animBg="1"/>
          <p:bldP spid="14" grpId="1" animBg="1"/>
          <p:bldP spid="15" grpId="0"/>
          <p:bldP spid="16" grpId="0" animBg="1"/>
          <p:bldP spid="16" grpId="1" animBg="1"/>
          <p:bldP spid="17" grpId="0"/>
          <p:bldP spid="18" grpId="0" animBg="1"/>
          <p:bldP spid="18" grpId="1" animBg="1"/>
          <p:bldP spid="19" grpId="0"/>
          <p:bldP spid="20" grpId="0"/>
          <p:bldP spid="21" grpId="0"/>
          <p:bldP spid="22" grpId="0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7047 -0.008853 L 0 0 E" pathEditMode="relative" ptsTypes="">
                                          <p:cBhvr>
                                            <p:cTn id="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  <p:from x="250010" y="25001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0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16200000">
                                          <p:cBhvr>
                                            <p:cTn id="22" dur="1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35" presetClass="path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91667E-6 2.96296E-6 L -0.09766 0.00208 " pathEditMode="relative" rAng="0" ptsTypes="AA">
                                          <p:cBhvr>
                                            <p:cTn id="27" dur="5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35" presetClass="pat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91667E-6 2.96296E-6 L -0.09766 0.00208 " pathEditMode="relative" rAng="0" ptsTypes="AA">
                                          <p:cBhvr>
                                            <p:cTn id="56" dur="5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35" presetClass="path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2.91667E-6 2.96296E-6 L -0.09766 0.00208 " pathEditMode="relative" rAng="0" ptsTypes="AA">
                                          <p:cBhvr>
                                            <p:cTn id="61" dur="5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5" presetClass="path" presetSubtype="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2.91667E-6 2.96296E-6 L -0.09766 0.00208 " pathEditMode="relative" rAng="0" ptsTypes="AA">
                                          <p:cBhvr>
                                            <p:cTn id="66" dur="5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  <p:bldP spid="10" grpId="0"/>
          <p:bldP spid="11" grpId="0"/>
          <p:bldP spid="12" grpId="0" animBg="1"/>
          <p:bldP spid="12" grpId="1" animBg="1"/>
          <p:bldP spid="13" grpId="0"/>
          <p:bldP spid="14" grpId="0" animBg="1"/>
          <p:bldP spid="14" grpId="1" animBg="1"/>
          <p:bldP spid="15" grpId="0"/>
          <p:bldP spid="16" grpId="0" animBg="1"/>
          <p:bldP spid="16" grpId="1" animBg="1"/>
          <p:bldP spid="17" grpId="0"/>
          <p:bldP spid="18" grpId="0" animBg="1"/>
          <p:bldP spid="18" grpId="1" animBg="1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758463" y="2407622"/>
            <a:ext cx="47500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虾皮</a:t>
            </a:r>
            <a:r>
              <a:rPr lang="en-US" altLang="zh-CN" sz="44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PP</a:t>
            </a:r>
            <a:r>
              <a:rPr lang="zh-CN" altLang="en-US" sz="4400" b="1" dirty="0">
                <a:latin typeface="方正喵呜体" panose="02010600010101010101" pitchFamily="2" charset="-122"/>
                <a:ea typeface="方正喵呜体" panose="02010600010101010101" pitchFamily="2" charset="-122"/>
              </a:rPr>
              <a:t>的自我介绍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97162" y="3177063"/>
            <a:ext cx="2013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Chapter One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23 -0.312862 L 0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8840" y="188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2918" y="1293211"/>
            <a:ext cx="3842437" cy="3842437"/>
            <a:chOff x="318368" y="1303800"/>
            <a:chExt cx="3842437" cy="3842437"/>
          </a:xfrm>
        </p:grpSpPr>
        <p:sp>
          <p:nvSpPr>
            <p:cNvPr id="6" name="椭圆 5"/>
            <p:cNvSpPr/>
            <p:nvPr/>
          </p:nvSpPr>
          <p:spPr>
            <a:xfrm>
              <a:off x="318368" y="1303800"/>
              <a:ext cx="3842437" cy="384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53493" y="2659160"/>
              <a:ext cx="3254580" cy="2185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虽然我叫虾皮，听起来就是瞎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P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，可是我也很厉害的</a:t>
              </a:r>
            </a:p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我文可反手一个“数学分析</a:t>
              </a:r>
            </a:p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（高斯函数很难啊啊啊啊）”武可做“七十二”般变化</a:t>
              </a:r>
            </a:p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（旋转裁剪得心应手）</a:t>
              </a:r>
            </a:p>
            <a:p>
              <a:pPr algn="ctr"/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189939" y="2438588"/>
              <a:ext cx="199526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4151016" y="2648571"/>
            <a:ext cx="3842437" cy="3842437"/>
            <a:chOff x="4151016" y="2648571"/>
            <a:chExt cx="3842437" cy="3842437"/>
          </a:xfrm>
        </p:grpSpPr>
        <p:sp>
          <p:nvSpPr>
            <p:cNvPr id="12" name="椭圆 11"/>
            <p:cNvSpPr/>
            <p:nvPr/>
          </p:nvSpPr>
          <p:spPr>
            <a:xfrm>
              <a:off x="4151016" y="2648571"/>
              <a:ext cx="3842437" cy="384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61119" y="4004372"/>
              <a:ext cx="324647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大家好！我是虾皮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我可是一款集美化图片，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</a:rPr>
                <a:t>识别人脸并作出分析的高智商软件.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5096739" y="3729211"/>
              <a:ext cx="199526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7960971" y="1060060"/>
            <a:ext cx="3842437" cy="3842437"/>
            <a:chOff x="7960971" y="1060060"/>
            <a:chExt cx="3842437" cy="3842437"/>
          </a:xfrm>
        </p:grpSpPr>
        <p:sp>
          <p:nvSpPr>
            <p:cNvPr id="17" name="椭圆 16"/>
            <p:cNvSpPr/>
            <p:nvPr/>
          </p:nvSpPr>
          <p:spPr>
            <a:xfrm>
              <a:off x="7960971" y="1060060"/>
              <a:ext cx="3842437" cy="384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599428" y="2383689"/>
              <a:ext cx="254413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我知道我的制作团队他们为了我超辛苦哒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他们就是“刘冰倩，庞梦璐，余卓瑞，李剑。每个人都为了我付出了心血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~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”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8873862" y="2206622"/>
              <a:ext cx="199526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椭圆 2"/>
          <p:cNvSpPr/>
          <p:nvPr/>
        </p:nvSpPr>
        <p:spPr>
          <a:xfrm>
            <a:off x="2476439" y="-3785936"/>
            <a:ext cx="7061981" cy="7061981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304394" y="1084508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+mj-lt"/>
              </a:rPr>
              <a:t>自我介绍</a:t>
            </a:r>
          </a:p>
        </p:txBody>
      </p:sp>
    </p:spTree>
    <p:extLst>
      <p:ext uri="{BB962C8B-B14F-4D97-AF65-F5344CB8AC3E}">
        <p14:creationId xmlns:p14="http://schemas.microsoft.com/office/powerpoint/2010/main" val="12025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0962 0.544615 L 0 0 E" pathEditMode="relative" ptsTypes="">
                                          <p:cBhvr>
                                            <p:cTn id="6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48008" y="48008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125E-6 -3.7037E-6 L -0.0017 -0.52592 " pathEditMode="relative" rAng="0" ptsTypes="AA" p14:bounceEnd="40000">
                                          <p:cBhvr>
                                            <p:cTn id="17" dur="5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1" y="-2629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0 L 0.29193 -0.36875 " pathEditMode="relative" rAng="0" ptsTypes="AA" p14:bounceEnd="40000">
                                          <p:cBhvr>
                                            <p:cTn id="23" dur="50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596" y="-1844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-0.30521 -0.34746 " pathEditMode="relative" rAng="0" ptsTypes="AA" p14:bounceEnd="40000">
                                          <p:cBhvr>
                                            <p:cTn id="29" dur="50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260" y="-173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0962 0.544615 L 0 0 E" pathEditMode="relative" ptsTypes="">
                                          <p:cBhvr>
                                            <p:cTn id="6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48008" y="48008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7.40741E-7 L -0.00169 -0.52593 " pathEditMode="relative" rAng="0" ptsTypes="AA">
                                          <p:cBhvr>
                                            <p:cTn id="20" dur="5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1" y="-2629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1.11111E-6 L 0.29193 -0.36875 " pathEditMode="relative" rAng="0" ptsTypes="AA">
                                          <p:cBhvr>
                                            <p:cTn id="26" dur="50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596" y="-1844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-0.30521 -0.34746 " pathEditMode="relative" rAng="0" ptsTypes="AA">
                                          <p:cBhvr>
                                            <p:cTn id="32" dur="50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260" y="-173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1" animBg="1"/>
          <p:bldP spid="3" grpId="2" animBg="1"/>
          <p:bldP spid="4" grpId="0"/>
          <p:bldP spid="5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97162" y="3177063"/>
            <a:ext cx="2013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Chapter Two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3D327C-ADA1-4D28-8D4F-1DCA31997BE3}"/>
              </a:ext>
            </a:extLst>
          </p:cNvPr>
          <p:cNvSpPr/>
          <p:nvPr/>
        </p:nvSpPr>
        <p:spPr>
          <a:xfrm>
            <a:off x="5971129" y="2407622"/>
            <a:ext cx="48830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虾皮</a:t>
            </a:r>
            <a:r>
              <a:rPr lang="en-US" altLang="zh-CN" sz="44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PP</a:t>
            </a:r>
            <a:r>
              <a:rPr lang="zh-CN" altLang="en-US" sz="44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的“自拍”</a:t>
            </a:r>
          </a:p>
        </p:txBody>
      </p:sp>
    </p:spTree>
    <p:extLst>
      <p:ext uri="{BB962C8B-B14F-4D97-AF65-F5344CB8AC3E}">
        <p14:creationId xmlns:p14="http://schemas.microsoft.com/office/powerpoint/2010/main" val="247706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192 -0.13208 L 0 0 E" pathEditMode="relative" ptsTypes="">
                                      <p:cBhvr>
                                        <p:cTn id="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39747" y="3974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8427" y="194594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lt"/>
              </a:rPr>
              <a:t>这就是美美的我了</a:t>
            </a:r>
            <a:r>
              <a:rPr lang="en-US" altLang="zh-CN" sz="2400" b="1" dirty="0">
                <a:latin typeface="+mj-lt"/>
              </a:rPr>
              <a:t>~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846363" y="5921405"/>
            <a:ext cx="6330462" cy="647113"/>
          </a:xfrm>
          <a:custGeom>
            <a:avLst/>
            <a:gdLst>
              <a:gd name="connsiteX0" fmla="*/ 6302326 w 6302326"/>
              <a:gd name="connsiteY0" fmla="*/ 443132 h 450166"/>
              <a:gd name="connsiteX1" fmla="*/ 6302326 w 6302326"/>
              <a:gd name="connsiteY1" fmla="*/ 450166 h 450166"/>
              <a:gd name="connsiteX2" fmla="*/ 6296740 w 6302326"/>
              <a:gd name="connsiteY2" fmla="*/ 450166 h 450166"/>
              <a:gd name="connsiteX3" fmla="*/ 0 w 6302326"/>
              <a:gd name="connsiteY3" fmla="*/ 0 h 450166"/>
              <a:gd name="connsiteX4" fmla="*/ 6302326 w 6302326"/>
              <a:gd name="connsiteY4" fmla="*/ 0 h 450166"/>
              <a:gd name="connsiteX5" fmla="*/ 6302326 w 6302326"/>
              <a:gd name="connsiteY5" fmla="*/ 443132 h 450166"/>
              <a:gd name="connsiteX6" fmla="*/ 3144129 w 6302326"/>
              <a:gd name="connsiteY6" fmla="*/ 42203 h 450166"/>
              <a:gd name="connsiteX7" fmla="*/ 50096 w 6302326"/>
              <a:gd name="connsiteY7" fmla="*/ 362331 h 450166"/>
              <a:gd name="connsiteX8" fmla="*/ 0 w 6302326"/>
              <a:gd name="connsiteY8" fmla="*/ 425416 h 450166"/>
              <a:gd name="connsiteX0" fmla="*/ 6302326 w 6302326"/>
              <a:gd name="connsiteY0" fmla="*/ 1062111 h 1069145"/>
              <a:gd name="connsiteX1" fmla="*/ 6302326 w 6302326"/>
              <a:gd name="connsiteY1" fmla="*/ 1069145 h 1069145"/>
              <a:gd name="connsiteX2" fmla="*/ 6296740 w 6302326"/>
              <a:gd name="connsiteY2" fmla="*/ 1069145 h 1069145"/>
              <a:gd name="connsiteX3" fmla="*/ 6302326 w 6302326"/>
              <a:gd name="connsiteY3" fmla="*/ 1062111 h 1069145"/>
              <a:gd name="connsiteX4" fmla="*/ 0 w 6302326"/>
              <a:gd name="connsiteY4" fmla="*/ 618979 h 1069145"/>
              <a:gd name="connsiteX5" fmla="*/ 6302326 w 6302326"/>
              <a:gd name="connsiteY5" fmla="*/ 0 h 1069145"/>
              <a:gd name="connsiteX6" fmla="*/ 6302326 w 6302326"/>
              <a:gd name="connsiteY6" fmla="*/ 1062111 h 1069145"/>
              <a:gd name="connsiteX7" fmla="*/ 3144129 w 6302326"/>
              <a:gd name="connsiteY7" fmla="*/ 661182 h 1069145"/>
              <a:gd name="connsiteX8" fmla="*/ 50096 w 6302326"/>
              <a:gd name="connsiteY8" fmla="*/ 981310 h 1069145"/>
              <a:gd name="connsiteX9" fmla="*/ 0 w 6302326"/>
              <a:gd name="connsiteY9" fmla="*/ 1044395 h 1069145"/>
              <a:gd name="connsiteX10" fmla="*/ 0 w 6302326"/>
              <a:gd name="connsiteY10" fmla="*/ 618979 h 1069145"/>
              <a:gd name="connsiteX0" fmla="*/ 6330462 w 6330462"/>
              <a:gd name="connsiteY0" fmla="*/ 1104313 h 1111347"/>
              <a:gd name="connsiteX1" fmla="*/ 6330462 w 6330462"/>
              <a:gd name="connsiteY1" fmla="*/ 1111347 h 1111347"/>
              <a:gd name="connsiteX2" fmla="*/ 6324876 w 6330462"/>
              <a:gd name="connsiteY2" fmla="*/ 1111347 h 1111347"/>
              <a:gd name="connsiteX3" fmla="*/ 6330462 w 6330462"/>
              <a:gd name="connsiteY3" fmla="*/ 1104313 h 1111347"/>
              <a:gd name="connsiteX4" fmla="*/ 0 w 6330462"/>
              <a:gd name="connsiteY4" fmla="*/ 0 h 1111347"/>
              <a:gd name="connsiteX5" fmla="*/ 6330462 w 6330462"/>
              <a:gd name="connsiteY5" fmla="*/ 42202 h 1111347"/>
              <a:gd name="connsiteX6" fmla="*/ 6330462 w 6330462"/>
              <a:gd name="connsiteY6" fmla="*/ 1104313 h 1111347"/>
              <a:gd name="connsiteX7" fmla="*/ 3172265 w 6330462"/>
              <a:gd name="connsiteY7" fmla="*/ 703384 h 1111347"/>
              <a:gd name="connsiteX8" fmla="*/ 78232 w 6330462"/>
              <a:gd name="connsiteY8" fmla="*/ 1023512 h 1111347"/>
              <a:gd name="connsiteX9" fmla="*/ 28136 w 6330462"/>
              <a:gd name="connsiteY9" fmla="*/ 1086597 h 1111347"/>
              <a:gd name="connsiteX10" fmla="*/ 0 w 6330462"/>
              <a:gd name="connsiteY10" fmla="*/ 0 h 111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0462" h="1111347">
                <a:moveTo>
                  <a:pt x="6330462" y="1104313"/>
                </a:moveTo>
                <a:lnTo>
                  <a:pt x="6330462" y="1111347"/>
                </a:lnTo>
                <a:lnTo>
                  <a:pt x="6324876" y="1111347"/>
                </a:lnTo>
                <a:lnTo>
                  <a:pt x="6330462" y="1104313"/>
                </a:lnTo>
                <a:close/>
                <a:moveTo>
                  <a:pt x="0" y="0"/>
                </a:moveTo>
                <a:lnTo>
                  <a:pt x="6330462" y="42202"/>
                </a:lnTo>
                <a:lnTo>
                  <a:pt x="6330462" y="1104313"/>
                </a:lnTo>
                <a:cubicBezTo>
                  <a:pt x="6330462" y="882886"/>
                  <a:pt x="4916489" y="703384"/>
                  <a:pt x="3172265" y="703384"/>
                </a:cubicBezTo>
                <a:cubicBezTo>
                  <a:pt x="1646069" y="703384"/>
                  <a:pt x="372722" y="840815"/>
                  <a:pt x="78232" y="1023512"/>
                </a:cubicBezTo>
                <a:lnTo>
                  <a:pt x="28136" y="10865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004684" y="6357912"/>
            <a:ext cx="84406" cy="8440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279298" y="6357912"/>
            <a:ext cx="84406" cy="84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638319" y="6357912"/>
            <a:ext cx="84406" cy="84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11594" y="6357912"/>
            <a:ext cx="84406" cy="844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59"/>
          <p:cNvSpPr>
            <a:spLocks/>
          </p:cNvSpPr>
          <p:nvPr/>
        </p:nvSpPr>
        <p:spPr bwMode="auto">
          <a:xfrm flipH="1">
            <a:off x="1216571" y="2781888"/>
            <a:ext cx="147331" cy="294080"/>
          </a:xfrm>
          <a:custGeom>
            <a:avLst/>
            <a:gdLst>
              <a:gd name="T0" fmla="*/ 0 w 253"/>
              <a:gd name="T1" fmla="*/ 505 h 505"/>
              <a:gd name="T2" fmla="*/ 253 w 253"/>
              <a:gd name="T3" fmla="*/ 251 h 505"/>
              <a:gd name="T4" fmla="*/ 0 w 253"/>
              <a:gd name="T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3" h="505">
                <a:moveTo>
                  <a:pt x="0" y="505"/>
                </a:moveTo>
                <a:lnTo>
                  <a:pt x="253" y="251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231F20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/>
          <p:cNvSpPr>
            <a:spLocks/>
          </p:cNvSpPr>
          <p:nvPr/>
        </p:nvSpPr>
        <p:spPr bwMode="auto">
          <a:xfrm flipH="1">
            <a:off x="11070779" y="2781888"/>
            <a:ext cx="147913" cy="294080"/>
          </a:xfrm>
          <a:custGeom>
            <a:avLst/>
            <a:gdLst>
              <a:gd name="T0" fmla="*/ 254 w 254"/>
              <a:gd name="T1" fmla="*/ 505 h 505"/>
              <a:gd name="T2" fmla="*/ 0 w 254"/>
              <a:gd name="T3" fmla="*/ 251 h 505"/>
              <a:gd name="T4" fmla="*/ 254 w 254"/>
              <a:gd name="T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" h="505">
                <a:moveTo>
                  <a:pt x="254" y="505"/>
                </a:moveTo>
                <a:lnTo>
                  <a:pt x="0" y="251"/>
                </a:lnTo>
                <a:lnTo>
                  <a:pt x="254" y="0"/>
                </a:lnTo>
              </a:path>
            </a:pathLst>
          </a:custGeom>
          <a:noFill/>
          <a:ln w="25400" cap="rnd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0B45A7-5534-4429-97F7-E9B277AFF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355" y="750285"/>
            <a:ext cx="8140884" cy="517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80367" y="3177063"/>
            <a:ext cx="2246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Chapter Three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30C16F-053A-4C09-BBEB-EDA5AECEADAB}"/>
              </a:ext>
            </a:extLst>
          </p:cNvPr>
          <p:cNvSpPr/>
          <p:nvPr/>
        </p:nvSpPr>
        <p:spPr>
          <a:xfrm>
            <a:off x="5785335" y="2407622"/>
            <a:ext cx="51608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虾皮</a:t>
            </a:r>
            <a:r>
              <a:rPr lang="en-US" altLang="zh-CN" sz="44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PP</a:t>
            </a:r>
            <a:r>
              <a:rPr lang="zh-CN" altLang="en-US" sz="4400" b="1" dirty="0">
                <a:latin typeface="迷你简卡通" panose="03000509000000000000" pitchFamily="65" charset="-122"/>
                <a:ea typeface="迷你简卡通" panose="03000509000000000000" pitchFamily="65" charset="-122"/>
              </a:rPr>
              <a:t>的技术亮点</a:t>
            </a:r>
          </a:p>
        </p:txBody>
      </p:sp>
    </p:spTree>
    <p:extLst>
      <p:ext uri="{BB962C8B-B14F-4D97-AF65-F5344CB8AC3E}">
        <p14:creationId xmlns:p14="http://schemas.microsoft.com/office/powerpoint/2010/main" val="267851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638301" y="1143000"/>
            <a:ext cx="3429000" cy="3429000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" name="椭圆 6"/>
          <p:cNvSpPr/>
          <p:nvPr/>
        </p:nvSpPr>
        <p:spPr>
          <a:xfrm>
            <a:off x="1406769" y="344657"/>
            <a:ext cx="6443004" cy="6443004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7322468" y="2882562"/>
            <a:ext cx="1037492" cy="1037492"/>
            <a:chOff x="7322468" y="2882562"/>
            <a:chExt cx="1037492" cy="1037492"/>
          </a:xfrm>
        </p:grpSpPr>
        <p:sp>
          <p:nvSpPr>
            <p:cNvPr id="8" name="Oval 7"/>
            <p:cNvSpPr/>
            <p:nvPr/>
          </p:nvSpPr>
          <p:spPr>
            <a:xfrm>
              <a:off x="7322468" y="2882562"/>
              <a:ext cx="1037492" cy="1037492"/>
            </a:xfrm>
            <a:prstGeom prst="ellipse">
              <a:avLst/>
            </a:prstGeom>
            <a:solidFill>
              <a:schemeClr val="bg1"/>
            </a:solidFill>
            <a:ln w="66675" cap="flat" cmpd="sng" algn="ctr">
              <a:solidFill>
                <a:srgbClr val="434F5A">
                  <a:alpha val="16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41755">
                <a:defRPr/>
              </a:pPr>
              <a:r>
                <a:rPr lang="en-US" sz="3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75</a:t>
              </a:r>
              <a:r>
                <a:rPr lang="en-US" sz="9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%</a:t>
              </a:r>
              <a:endParaRPr lang="en-US" sz="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endParaRPr>
            </a:p>
          </p:txBody>
        </p:sp>
        <p:sp>
          <p:nvSpPr>
            <p:cNvPr id="9" name="Arc 8"/>
            <p:cNvSpPr/>
            <p:nvPr/>
          </p:nvSpPr>
          <p:spPr>
            <a:xfrm>
              <a:off x="7322468" y="2882562"/>
              <a:ext cx="1037492" cy="1037492"/>
            </a:xfrm>
            <a:prstGeom prst="arc">
              <a:avLst>
                <a:gd name="adj1" fmla="val 16200000"/>
                <a:gd name="adj2" fmla="val 9217759"/>
              </a:avLst>
            </a:prstGeom>
            <a:noFill/>
            <a:ln w="66675" cap="rnd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41755">
                <a:defRPr/>
              </a:pPr>
              <a:endParaRPr lang="en-US" sz="1854" kern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31858" y="4895556"/>
            <a:ext cx="1037492" cy="1037492"/>
            <a:chOff x="6831858" y="4895556"/>
            <a:chExt cx="1037492" cy="1037492"/>
          </a:xfrm>
        </p:grpSpPr>
        <p:sp>
          <p:nvSpPr>
            <p:cNvPr id="10" name="Oval 7"/>
            <p:cNvSpPr/>
            <p:nvPr/>
          </p:nvSpPr>
          <p:spPr>
            <a:xfrm>
              <a:off x="6831858" y="4895556"/>
              <a:ext cx="1037492" cy="1037492"/>
            </a:xfrm>
            <a:prstGeom prst="ellipse">
              <a:avLst/>
            </a:prstGeom>
            <a:solidFill>
              <a:schemeClr val="bg1"/>
            </a:solidFill>
            <a:ln w="66675" cap="flat" cmpd="sng" algn="ctr">
              <a:solidFill>
                <a:srgbClr val="434F5A">
                  <a:alpha val="16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41755">
                <a:defRPr/>
              </a:pPr>
              <a:r>
                <a:rPr lang="en-US" sz="3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60</a:t>
              </a:r>
              <a:r>
                <a:rPr lang="en-US" sz="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%</a:t>
              </a:r>
            </a:p>
          </p:txBody>
        </p:sp>
        <p:sp>
          <p:nvSpPr>
            <p:cNvPr id="11" name="Arc 8"/>
            <p:cNvSpPr/>
            <p:nvPr/>
          </p:nvSpPr>
          <p:spPr>
            <a:xfrm>
              <a:off x="6831858" y="4895556"/>
              <a:ext cx="1037492" cy="1037492"/>
            </a:xfrm>
            <a:prstGeom prst="arc">
              <a:avLst>
                <a:gd name="adj1" fmla="val 16200000"/>
                <a:gd name="adj2" fmla="val 8064017"/>
              </a:avLst>
            </a:prstGeom>
            <a:noFill/>
            <a:ln w="66675" cap="rnd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41755">
                <a:defRPr/>
              </a:pPr>
              <a:endParaRPr lang="en-US" sz="1854" kern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648311" y="1158822"/>
            <a:ext cx="1037492" cy="1037492"/>
            <a:chOff x="6648311" y="1158822"/>
            <a:chExt cx="1037492" cy="1037492"/>
          </a:xfrm>
        </p:grpSpPr>
        <p:sp>
          <p:nvSpPr>
            <p:cNvPr id="12" name="Oval 7"/>
            <p:cNvSpPr/>
            <p:nvPr/>
          </p:nvSpPr>
          <p:spPr>
            <a:xfrm>
              <a:off x="6648311" y="1158822"/>
              <a:ext cx="1037492" cy="1037492"/>
            </a:xfrm>
            <a:prstGeom prst="ellipse">
              <a:avLst/>
            </a:prstGeom>
            <a:solidFill>
              <a:schemeClr val="bg1"/>
            </a:solidFill>
            <a:ln w="66675" cap="flat" cmpd="sng" algn="ctr">
              <a:solidFill>
                <a:srgbClr val="434F5A">
                  <a:alpha val="16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41755">
                <a:defRPr/>
              </a:pPr>
              <a:r>
                <a:rPr lang="en-US" sz="32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93</a:t>
              </a:r>
              <a:r>
                <a:rPr lang="en-US" sz="8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%</a:t>
              </a:r>
            </a:p>
          </p:txBody>
        </p:sp>
        <p:sp>
          <p:nvSpPr>
            <p:cNvPr id="13" name="Arc 8"/>
            <p:cNvSpPr/>
            <p:nvPr/>
          </p:nvSpPr>
          <p:spPr>
            <a:xfrm>
              <a:off x="6648311" y="1158822"/>
              <a:ext cx="1037492" cy="1037492"/>
            </a:xfrm>
            <a:prstGeom prst="arc">
              <a:avLst>
                <a:gd name="adj1" fmla="val 16200000"/>
                <a:gd name="adj2" fmla="val 14026373"/>
              </a:avLst>
            </a:prstGeom>
            <a:noFill/>
            <a:ln w="66675" cap="rnd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41755">
                <a:defRPr/>
              </a:pPr>
              <a:endParaRPr lang="en-US" sz="1854" kern="0">
                <a:solidFill>
                  <a:prstClr val="white"/>
                </a:solidFill>
                <a:latin typeface="Arial" panose="020B0604020202020204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756647" y="578834"/>
            <a:ext cx="416652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+mj-lt"/>
              </a:rPr>
              <a:t>人脸识别</a:t>
            </a:r>
            <a:endParaRPr lang="en-US" altLang="zh-CN" sz="4000" b="1" dirty="0">
              <a:latin typeface="+mj-lt"/>
            </a:endParaRPr>
          </a:p>
          <a:p>
            <a:r>
              <a:rPr lang="en-US" altLang="zh-CN" sz="2800" b="1" dirty="0">
                <a:latin typeface="+mj-lt"/>
              </a:rPr>
              <a:t>——</a:t>
            </a:r>
            <a:r>
              <a:rPr lang="zh-CN" altLang="en-US" sz="2800" b="1" dirty="0">
                <a:latin typeface="+mj-lt"/>
              </a:rPr>
              <a:t>颜值打分、人数分析</a:t>
            </a:r>
            <a:endParaRPr lang="en-US" altLang="zh-CN" sz="2800" b="1" dirty="0">
              <a:latin typeface="+mj-lt"/>
            </a:endParaRPr>
          </a:p>
          <a:p>
            <a:r>
              <a:rPr lang="zh-CN" altLang="en-US" sz="2800" b="1" dirty="0">
                <a:latin typeface="+mj-lt"/>
              </a:rPr>
              <a:t>    超萌圣诞帽，面部模糊</a:t>
            </a:r>
          </a:p>
        </p:txBody>
      </p:sp>
      <p:sp>
        <p:nvSpPr>
          <p:cNvPr id="16" name="矩形 15"/>
          <p:cNvSpPr/>
          <p:nvPr/>
        </p:nvSpPr>
        <p:spPr>
          <a:xfrm>
            <a:off x="8319127" y="2781329"/>
            <a:ext cx="30264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+mj-lt"/>
              </a:rPr>
              <a:t>（全局</a:t>
            </a:r>
            <a:r>
              <a:rPr lang="en-US" altLang="zh-CN" sz="3200" b="1" dirty="0">
                <a:latin typeface="+mj-lt"/>
              </a:rPr>
              <a:t>/</a:t>
            </a:r>
            <a:r>
              <a:rPr lang="zh-CN" altLang="en-US" sz="3200" b="1" dirty="0">
                <a:latin typeface="+mj-lt"/>
              </a:rPr>
              <a:t>局部）     高斯模糊</a:t>
            </a:r>
            <a:endParaRPr lang="en-US" altLang="zh-CN" sz="3200" b="1" dirty="0">
              <a:latin typeface="+mj-lt"/>
            </a:endParaRPr>
          </a:p>
          <a:p>
            <a:pPr algn="ctr"/>
            <a:r>
              <a:rPr lang="zh-CN" altLang="en-US" sz="3200" b="1" dirty="0">
                <a:latin typeface="+mj-lt"/>
              </a:rPr>
              <a:t>马赛克</a:t>
            </a:r>
            <a:endParaRPr lang="en-US" altLang="zh-CN" sz="3200" b="1" dirty="0"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75372" y="520575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+mj-lt"/>
              </a:rPr>
              <a:t>基础操作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62B92A5-6E9C-4EFC-9578-FACBC0D18CE8}"/>
              </a:ext>
            </a:extLst>
          </p:cNvPr>
          <p:cNvSpPr/>
          <p:nvPr/>
        </p:nvSpPr>
        <p:spPr>
          <a:xfrm>
            <a:off x="1852653" y="2473151"/>
            <a:ext cx="3790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虾皮</a:t>
            </a:r>
            <a:r>
              <a:rPr lang="en-US" altLang="zh-CN" sz="3600" b="1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PP</a:t>
            </a:r>
            <a:r>
              <a:rPr lang="zh-CN" altLang="en-US" sz="3600" b="1" dirty="0">
                <a:solidFill>
                  <a:schemeClr val="bg1"/>
                </a:solidFill>
                <a:latin typeface="迷你简卡通" panose="03000509000000000000" pitchFamily="65" charset="-122"/>
                <a:ea typeface="迷你简卡通" panose="03000509000000000000" pitchFamily="65" charset="-122"/>
              </a:rPr>
              <a:t>的亮点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D6C2D2E-4EB9-4806-A1FC-56903E33A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33" y="3195488"/>
            <a:ext cx="2592032" cy="194650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234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154 -0.461282 L 0 0 E" pathEditMode="relative" ptsTypes="">
                                      <p:cBhvr>
                                        <p:cTn id="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205949" y="20594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600000">
                                      <p:cBhvr>
                                        <p:cTn id="1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14" grpId="0"/>
      <p:bldP spid="16" grpId="0"/>
      <p:bldP spid="18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428</Words>
  <Application>Microsoft Office PowerPoint</Application>
  <PresentationFormat>宽屏</PresentationFormat>
  <Paragraphs>90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方正喵呜体</vt:lpstr>
      <vt:lpstr>迷你简卡通</vt:lpstr>
      <vt:lpstr>迷你简艺黑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PML</cp:lastModifiedBy>
  <cp:revision>25</cp:revision>
  <dcterms:created xsi:type="dcterms:W3CDTF">2017-06-09T12:18:06Z</dcterms:created>
  <dcterms:modified xsi:type="dcterms:W3CDTF">2018-12-29T08:24:33Z</dcterms:modified>
</cp:coreProperties>
</file>