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theme/theme10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67" r:id="rId1"/>
    <p:sldMasterId id="2147483743" r:id="rId2"/>
    <p:sldMasterId id="2147483755" r:id="rId3"/>
    <p:sldMasterId id="2147484327" r:id="rId4"/>
    <p:sldMasterId id="2147484446" r:id="rId5"/>
    <p:sldMasterId id="2147484904" r:id="rId6"/>
    <p:sldMasterId id="2147484906" r:id="rId7"/>
    <p:sldMasterId id="2147484908" r:id="rId8"/>
    <p:sldMasterId id="2147484910" r:id="rId9"/>
    <p:sldMasterId id="2147484942" r:id="rId10"/>
    <p:sldMasterId id="2147484968" r:id="rId11"/>
  </p:sldMasterIdLst>
  <p:notesMasterIdLst>
    <p:notesMasterId r:id="rId34"/>
  </p:notesMasterIdLst>
  <p:handoutMasterIdLst>
    <p:handoutMasterId r:id="rId35"/>
  </p:handoutMasterIdLst>
  <p:sldIdLst>
    <p:sldId id="992" r:id="rId12"/>
    <p:sldId id="993" r:id="rId13"/>
    <p:sldId id="973" r:id="rId14"/>
    <p:sldId id="972" r:id="rId15"/>
    <p:sldId id="945" r:id="rId16"/>
    <p:sldId id="980" r:id="rId17"/>
    <p:sldId id="975" r:id="rId18"/>
    <p:sldId id="946" r:id="rId19"/>
    <p:sldId id="976" r:id="rId20"/>
    <p:sldId id="987" r:id="rId21"/>
    <p:sldId id="988" r:id="rId22"/>
    <p:sldId id="989" r:id="rId23"/>
    <p:sldId id="971" r:id="rId24"/>
    <p:sldId id="979" r:id="rId25"/>
    <p:sldId id="923" r:id="rId26"/>
    <p:sldId id="1002" r:id="rId27"/>
    <p:sldId id="1006" r:id="rId28"/>
    <p:sldId id="1004" r:id="rId29"/>
    <p:sldId id="1005" r:id="rId30"/>
    <p:sldId id="1000" r:id="rId31"/>
    <p:sldId id="1001" r:id="rId32"/>
    <p:sldId id="924" r:id="rId33"/>
  </p:sldIdLst>
  <p:sldSz cx="12192000" cy="6858000"/>
  <p:notesSz cx="6858000" cy="9144000"/>
  <p:embeddedFontLst>
    <p:embeddedFont>
      <p:font typeface="MS PGothic" panose="020B0600070205080204" pitchFamily="34" charset="-128"/>
      <p:regular r:id="rId36"/>
    </p:embeddedFont>
    <p:embeddedFont>
      <p:font typeface="Swis721 Cn BT" panose="020B0506020202030204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  <p:embeddedFont>
      <p:font typeface="MS PGothic" panose="020B0600070205080204" pitchFamily="34" charset="-128"/>
      <p:regular r:id="rId36"/>
    </p:embeddedFont>
    <p:embeddedFont>
      <p:font typeface="Calibri Light" panose="020F0302020204030204" pitchFamily="34" charset="0"/>
      <p:regular r:id="rId49"/>
      <p:italic r:id="rId5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  <p:extLst>
    <p:ext uri="{521415D9-36F7-43E2-AB2F-B90AF26B5E84}">
      <p14:sectionLst xmlns:p14="http://schemas.microsoft.com/office/powerpoint/2010/main">
        <p14:section name="Default Section" id="{1C9E3873-A9B7-C947-BF40-3681A9C55AFA}">
          <p14:sldIdLst>
            <p14:sldId id="992"/>
            <p14:sldId id="993"/>
          </p14:sldIdLst>
        </p14:section>
        <p14:section name="Optum" id="{BC9347D6-14FD-44E1-A0D0-71C0F59B6001}">
          <p14:sldIdLst>
            <p14:sldId id="973"/>
            <p14:sldId id="972"/>
          </p14:sldIdLst>
        </p14:section>
        <p14:section name="Kotak Bank" id="{F2829B27-4508-4AAD-95F4-15328F9EBCB5}">
          <p14:sldIdLst>
            <p14:sldId id="945"/>
            <p14:sldId id="980"/>
          </p14:sldIdLst>
        </p14:section>
        <p14:section name="Oman Arab Bank" id="{FE4E3031-D2EA-4234-BC11-299B8A35927E}">
          <p14:sldIdLst>
            <p14:sldId id="975"/>
            <p14:sldId id="946"/>
            <p14:sldId id="976"/>
          </p14:sldIdLst>
        </p14:section>
        <p14:section name="FADV" id="{6D1CF073-4B67-4200-BE2C-EF2E1EFA0F0E}">
          <p14:sldIdLst>
            <p14:sldId id="987"/>
            <p14:sldId id="988"/>
            <p14:sldId id="989"/>
          </p14:sldIdLst>
        </p14:section>
        <p14:section name="AM Bank" id="{B2410D03-B988-4303-8B7A-6155B45A9FFF}">
          <p14:sldIdLst>
            <p14:sldId id="971"/>
            <p14:sldId id="979"/>
          </p14:sldIdLst>
        </p14:section>
        <p14:section name="Billing vs Achieved" id="{EA221195-00F3-4DFB-8F0D-8CFAD2B60629}">
          <p14:sldIdLst>
            <p14:sldId id="923"/>
          </p14:sldIdLst>
        </p14:section>
        <p14:section name="Resource Goverance" id="{52429B50-174C-419B-AA17-69D745B437AD}">
          <p14:sldIdLst>
            <p14:sldId id="1002"/>
            <p14:sldId id="1006"/>
            <p14:sldId id="1004"/>
            <p14:sldId id="1005"/>
          </p14:sldIdLst>
        </p14:section>
        <p14:section name="Handover Session" id="{21B888A6-3931-4222-8B51-9D81BE5355AC}">
          <p14:sldIdLst>
            <p14:sldId id="1000"/>
            <p14:sldId id="1001"/>
          </p14:sldIdLst>
        </p14:section>
        <p14:section name="Thanks" id="{7B67CD62-1B0C-46FA-B9FE-9C950A006DFD}">
          <p14:sldIdLst>
            <p14:sldId id="9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 Tripathi" initials="I" lastIdx="0" clrIdx="0">
    <p:extLst>
      <p:ext uri="{19B8F6BF-5375-455C-9EA6-DF929625EA0E}">
        <p15:presenceInfo xmlns:p15="http://schemas.microsoft.com/office/powerpoint/2012/main" userId="Ish Tripat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28A00"/>
    <a:srgbClr val="FF0000"/>
    <a:srgbClr val="DB5503"/>
    <a:srgbClr val="FFC000"/>
    <a:srgbClr val="CE6D0C"/>
    <a:srgbClr val="FFCC66"/>
    <a:srgbClr val="FF9900"/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4434" autoAdjust="0"/>
  </p:normalViewPr>
  <p:slideViewPr>
    <p:cSldViewPr>
      <p:cViewPr varScale="1">
        <p:scale>
          <a:sx n="70" d="100"/>
          <a:sy n="70" d="100"/>
        </p:scale>
        <p:origin x="87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>
        <p:scale>
          <a:sx n="70" d="100"/>
          <a:sy n="70" d="100"/>
        </p:scale>
        <p:origin x="-2202" y="2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font" Target="fonts/font4.fntdata"/><Relationship Id="rId21" Type="http://schemas.openxmlformats.org/officeDocument/2006/relationships/slide" Target="slides/slide1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Master" Target="slideMasters/slideMaster8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9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C80D7471-8ACC-4CDE-BEAB-080D81425A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921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9A288B29-009F-461B-8885-7BEE963E8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66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97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7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71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0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56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05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00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245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29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52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55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9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94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9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92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9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4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09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15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14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7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5EF23-BD7A-4716-9733-50FD1D9188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6227-2D65-40F3-88FE-436D48FA25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7BBC1-1523-4FB4-85E1-9D22FF2231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B4185-07C6-4DB6-8AF3-092D8F853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3773E-1C0A-4C1A-B82F-1DEC4F4B7D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1E59-C227-404D-B2E4-1F2DBE20E8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A70D8-FF42-4E7F-B65D-4402469AAC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7196C-433D-465E-B1E7-6DCAC3FB0C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" y="274638"/>
            <a:ext cx="10972800" cy="582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0EEFC-6585-4820-B2E1-157E973031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B6892-2D6D-4836-BD19-CAE8F64D32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A8BDA-8021-424C-B68E-76C7829BBF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" y="274638"/>
            <a:ext cx="10972800" cy="582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TextBox 64"/>
          <p:cNvSpPr txBox="1">
            <a:spLocks noChangeArrowheads="1"/>
          </p:cNvSpPr>
          <p:nvPr userDrawn="1"/>
        </p:nvSpPr>
        <p:spPr bwMode="auto">
          <a:xfrm>
            <a:off x="239349" y="6433592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PH" sz="1400" b="1" u="none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4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2456" y="6084239"/>
            <a:ext cx="1899085" cy="6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43" y="274638"/>
            <a:ext cx="10972800" cy="582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 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D7210F-AF1C-4502-A1EE-DA2FDF46D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51954" y="6500835"/>
            <a:ext cx="4679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 smtClean="0">
                <a:solidFill>
                  <a:srgbClr val="C00000"/>
                </a:solidFill>
                <a:latin typeface="Swis721 Cn BT" panose="020B0506020202030204" pitchFamily="34" charset="0"/>
                <a:ea typeface="ＭＳ Ｐゴシック"/>
                <a:cs typeface="Times New Roman" pitchFamily="18" charset="0"/>
              </a:rPr>
              <a:t>simply perform as you expect</a:t>
            </a:r>
            <a:endParaRPr lang="en-US" sz="1400" dirty="0">
              <a:solidFill>
                <a:srgbClr val="C00000"/>
              </a:solidFill>
              <a:latin typeface="Swis721 Cn BT" panose="020B0506020202030204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3598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77908-CBED-46C4-BA25-2C76FAE773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818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2852" y="6084889"/>
            <a:ext cx="1898649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" y="274638"/>
            <a:ext cx="10972800" cy="582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32252-FC20-48BA-B628-F225BEF667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4"/>
          <p:cNvSpPr txBox="1">
            <a:spLocks noChangeArrowheads="1"/>
          </p:cNvSpPr>
          <p:nvPr userDrawn="1"/>
        </p:nvSpPr>
        <p:spPr bwMode="auto">
          <a:xfrm>
            <a:off x="190459" y="6357958"/>
            <a:ext cx="4502149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PH" sz="1600" b="1" u="sng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716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91B2F-083B-4F16-AAE4-718283025A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40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A0FC1-714F-4E93-AE6F-3CDDECBC08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74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1307B-3431-45DD-9EFB-EFDC66D4C8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5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0973B-3E3A-4814-AC07-26796FD410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635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C1D1C-1580-4A95-9B83-CEE4644475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479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81ABC-1FB0-40F8-B2FA-52101E229A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131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7E625-03F3-4936-96AF-0CA9A42406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5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5E309-7501-48CF-B58F-25CC53379E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351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4F125-1D86-4DB8-A547-64A7790B0B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19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86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516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613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860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496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958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72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218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914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847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5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64"/>
          <p:cNvSpPr txBox="1">
            <a:spLocks noChangeArrowheads="1"/>
          </p:cNvSpPr>
          <p:nvPr userDrawn="1"/>
        </p:nvSpPr>
        <p:spPr bwMode="auto">
          <a:xfrm>
            <a:off x="239349" y="6433592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PH" sz="1400" b="1" u="none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400" u="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7" r:id="rId1"/>
    <p:sldLayoutId id="2147484901" r:id="rId2"/>
    <p:sldLayoutId id="2147484878" r:id="rId3"/>
    <p:sldLayoutId id="2147484879" r:id="rId4"/>
    <p:sldLayoutId id="2147484880" r:id="rId5"/>
    <p:sldLayoutId id="2147484881" r:id="rId6"/>
    <p:sldLayoutId id="2147484882" r:id="rId7"/>
    <p:sldLayoutId id="2147484883" r:id="rId8"/>
    <p:sldLayoutId id="2147484884" r:id="rId9"/>
    <p:sldLayoutId id="2147484885" r:id="rId10"/>
    <p:sldLayoutId id="214748488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1B84670F-5086-4E3D-8EDE-01A0B6D922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326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3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9" r:id="rId1"/>
    <p:sldLayoutId id="2147484970" r:id="rId2"/>
    <p:sldLayoutId id="2147484971" r:id="rId3"/>
    <p:sldLayoutId id="2147484972" r:id="rId4"/>
    <p:sldLayoutId id="2147484973" r:id="rId5"/>
    <p:sldLayoutId id="2147484974" r:id="rId6"/>
    <p:sldLayoutId id="2147484975" r:id="rId7"/>
    <p:sldLayoutId id="2147484976" r:id="rId8"/>
    <p:sldLayoutId id="2147484977" r:id="rId9"/>
    <p:sldLayoutId id="2147484978" r:id="rId10"/>
    <p:sldLayoutId id="21474849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97518F62-987F-401A-AF24-663B5A7837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7" r:id="rId1"/>
    <p:sldLayoutId id="2147484888" r:id="rId2"/>
    <p:sldLayoutId id="2147484889" r:id="rId3"/>
    <p:sldLayoutId id="2147484890" r:id="rId4"/>
    <p:sldLayoutId id="2147484891" r:id="rId5"/>
    <p:sldLayoutId id="2147484892" r:id="rId6"/>
    <p:sldLayoutId id="2147484893" r:id="rId7"/>
    <p:sldLayoutId id="2147484894" r:id="rId8"/>
    <p:sldLayoutId id="2147484895" r:id="rId9"/>
    <p:sldLayoutId id="2147484896" r:id="rId10"/>
    <p:sldLayoutId id="214748489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C55057C2-5139-4F01-9D60-FBE2F7D9CA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64"/>
          <p:cNvSpPr txBox="1">
            <a:spLocks noChangeArrowheads="1"/>
          </p:cNvSpPr>
          <p:nvPr userDrawn="1"/>
        </p:nvSpPr>
        <p:spPr bwMode="auto">
          <a:xfrm>
            <a:off x="239349" y="6433592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PH" sz="1400" b="1" u="none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400" u="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64"/>
          <p:cNvSpPr txBox="1">
            <a:spLocks noChangeArrowheads="1"/>
          </p:cNvSpPr>
          <p:nvPr userDrawn="1"/>
        </p:nvSpPr>
        <p:spPr bwMode="auto">
          <a:xfrm>
            <a:off x="335360" y="6433592"/>
            <a:ext cx="36484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PH" sz="1400" b="1" u="none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400" u="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2502B3EC-3DAE-457D-91D7-A45D088452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2502B3EC-3DAE-457D-91D7-A45D088452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1B84670F-5086-4E3D-8EDE-01A0B6D922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22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2502B3EC-3DAE-457D-91D7-A45D088452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882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11" r:id="rId1"/>
    <p:sldLayoutId id="2147484912" r:id="rId2"/>
    <p:sldLayoutId id="2147484913" r:id="rId3"/>
    <p:sldLayoutId id="2147484914" r:id="rId4"/>
    <p:sldLayoutId id="2147484915" r:id="rId5"/>
    <p:sldLayoutId id="2147484916" r:id="rId6"/>
    <p:sldLayoutId id="2147484917" r:id="rId7"/>
    <p:sldLayoutId id="2147484918" r:id="rId8"/>
    <p:sldLayoutId id="2147484919" r:id="rId9"/>
    <p:sldLayoutId id="2147484920" r:id="rId10"/>
    <p:sldLayoutId id="214748492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Excel_Worksheet4.xlsx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92" y="-8792"/>
            <a:ext cx="4572000" cy="6857999"/>
          </a:xfrm>
          <a:prstGeom prst="rect">
            <a:avLst/>
          </a:prstGeom>
          <a:solidFill>
            <a:srgbClr val="FF8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7823522" y="3789041"/>
            <a:ext cx="39811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GIC Delivery Update</a:t>
            </a:r>
          </a:p>
          <a:p>
            <a:pPr eaLnBrk="0" hangingPunct="0"/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23</a:t>
            </a:r>
            <a:r>
              <a:rPr lang="en-US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rd</a:t>
            </a:r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Feb 2018</a:t>
            </a: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9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7928" y="3789040"/>
            <a:ext cx="208756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7749926" y="3776660"/>
            <a:ext cx="0" cy="948485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6968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344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solidFill>
                  <a:prstClr val="black"/>
                </a:solidFill>
                <a:cs typeface="Arial" panose="020B0604020202020204" pitchFamily="34" charset="0"/>
              </a:rPr>
              <a:t>RPA Project Status </a:t>
            </a: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– FADV</a:t>
            </a:r>
            <a:endParaRPr 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4988"/>
              </p:ext>
            </p:extLst>
          </p:nvPr>
        </p:nvGraphicFramePr>
        <p:xfrm>
          <a:off x="971122" y="1073650"/>
          <a:ext cx="10669494" cy="1709480"/>
        </p:xfrm>
        <a:graphic>
          <a:graphicData uri="http://schemas.openxmlformats.org/drawingml/2006/table">
            <a:tbl>
              <a:tblPr/>
              <a:tblGrid>
                <a:gridCol w="1247343"/>
                <a:gridCol w="850232"/>
                <a:gridCol w="1509092"/>
                <a:gridCol w="1287673"/>
                <a:gridCol w="953443"/>
                <a:gridCol w="889880"/>
                <a:gridCol w="1051511"/>
                <a:gridCol w="576064"/>
                <a:gridCol w="55730"/>
                <a:gridCol w="520334"/>
                <a:gridCol w="936104"/>
                <a:gridCol w="792088"/>
              </a:tblGrid>
              <a:tr h="318049">
                <a:tc gridSpan="12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FADV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7052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PHASE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PHASE</a:t>
                      </a: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COMPLETION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OVERALL PROJECT COMPLETION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START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(PLANNED)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(PLANNED)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(ESTIMATED)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VARIANCE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185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RESOURCE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SCHEDULE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COST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185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Planned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80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DQFE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Live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16-Mar-18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4Sept-17</a:t>
                      </a: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16-Mar-18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16-Mar-18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0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CSPi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Discovery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3392" y="3212976"/>
            <a:ext cx="11017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Summary</a:t>
            </a:r>
            <a:endParaRPr lang="en-US" sz="1400" dirty="0">
              <a:solidFill>
                <a:srgbClr val="000000"/>
              </a:solidFill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</a:rPr>
              <a:t>FedEx and </a:t>
            </a:r>
            <a:r>
              <a:rPr lang="en-US" sz="1400" dirty="0" err="1" smtClean="0">
                <a:solidFill>
                  <a:srgbClr val="000000"/>
                </a:solidFill>
              </a:rPr>
              <a:t>Mclane</a:t>
            </a:r>
            <a:r>
              <a:rPr lang="en-US" sz="1400" dirty="0" smtClean="0">
                <a:solidFill>
                  <a:srgbClr val="000000"/>
                </a:solidFill>
              </a:rPr>
              <a:t>  Go live on 8</a:t>
            </a:r>
            <a:r>
              <a:rPr lang="en-US" sz="1400" baseline="30000" dirty="0" smtClean="0">
                <a:solidFill>
                  <a:srgbClr val="000000"/>
                </a:solidFill>
              </a:rPr>
              <a:t>th</a:t>
            </a:r>
            <a:r>
              <a:rPr lang="en-US" sz="1400" dirty="0" smtClean="0">
                <a:solidFill>
                  <a:srgbClr val="000000"/>
                </a:solidFill>
              </a:rPr>
              <a:t> Feb</a:t>
            </a:r>
            <a:endParaRPr lang="en-US" sz="1400" dirty="0">
              <a:solidFill>
                <a:srgbClr val="000000"/>
              </a:solidFill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</a:rPr>
              <a:t>CED and Reddy Ice Go live on 16</a:t>
            </a:r>
            <a:r>
              <a:rPr lang="en-US" sz="1400" baseline="30000" dirty="0" smtClean="0">
                <a:solidFill>
                  <a:srgbClr val="000000"/>
                </a:solidFill>
              </a:rPr>
              <a:t>th</a:t>
            </a:r>
            <a:r>
              <a:rPr lang="en-US" sz="1400" dirty="0" smtClean="0">
                <a:solidFill>
                  <a:srgbClr val="000000"/>
                </a:solidFill>
              </a:rPr>
              <a:t> Feb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</a:rPr>
              <a:t>Generic tabular form Development is completed. Testing in </a:t>
            </a:r>
            <a:r>
              <a:rPr lang="en-US" sz="1400" dirty="0" smtClean="0">
                <a:solidFill>
                  <a:prstClr val="black"/>
                </a:solidFill>
              </a:rPr>
              <a:t>progress in QC environment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prstClr val="black"/>
                </a:solidFill>
              </a:rPr>
              <a:t>Development of new flows for remaining 49 clients.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prstClr val="black"/>
              </a:solidFill>
            </a:endParaRPr>
          </a:p>
          <a:p>
            <a:pPr lvl="3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392" y="4813414"/>
            <a:ext cx="11017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Challenges</a:t>
            </a:r>
            <a:endParaRPr lang="en-US" sz="1400" dirty="0">
              <a:solidFill>
                <a:srgbClr val="000000"/>
              </a:solidFill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Very frequent changes in </a:t>
            </a:r>
            <a:r>
              <a:rPr lang="en-US" sz="1400" dirty="0" smtClean="0">
                <a:solidFill>
                  <a:srgbClr val="000000"/>
                </a:solidFill>
              </a:rPr>
              <a:t>requirements causing instability of solution.</a:t>
            </a:r>
            <a:endParaRPr lang="en-US" sz="1400" dirty="0">
              <a:solidFill>
                <a:srgbClr val="000000"/>
              </a:solidFill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Skills gaps </a:t>
            </a:r>
            <a:r>
              <a:rPr lang="en-US" sz="1400" dirty="0" smtClean="0">
                <a:solidFill>
                  <a:srgbClr val="000000"/>
                </a:solidFill>
              </a:rPr>
              <a:t>of developers burns lots of efforts in review and rework.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44225"/>
              </p:ext>
            </p:extLst>
          </p:nvPr>
        </p:nvGraphicFramePr>
        <p:xfrm>
          <a:off x="623392" y="1196752"/>
          <a:ext cx="10829976" cy="1457160"/>
        </p:xfrm>
        <a:graphic>
          <a:graphicData uri="http://schemas.openxmlformats.org/drawingml/2006/table">
            <a:tbl>
              <a:tblPr/>
              <a:tblGrid>
                <a:gridCol w="1249975"/>
                <a:gridCol w="1249975"/>
                <a:gridCol w="1046688"/>
                <a:gridCol w="1059496"/>
                <a:gridCol w="4822507"/>
                <a:gridCol w="1401335"/>
              </a:tblGrid>
              <a:tr h="318049">
                <a:tc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FADV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6723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MODULE / ARTIFACT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OWNER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ISSUES DESCRIPTION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180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DQFE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Go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live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Ravi kanth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-228600" algn="l" defTabSz="914400" rtl="0" eaLnBrk="1" fontAlgn="ctr" latinLnBrk="0" hangingPunct="1">
                        <a:buAutoNum type="arabicPeriod"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Frequent changes in  requirement</a:t>
                      </a:r>
                    </a:p>
                    <a:p>
                      <a:pPr marL="0" indent="-228600" algn="l" defTabSz="914400" rtl="0" eaLnBrk="1" fontAlgn="ctr" latinLnBrk="0" hangingPunct="1">
                        <a:buAutoNum type="arabicPeriod"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Few knowledgeable resources</a:t>
                      </a:r>
                    </a:p>
                    <a:p>
                      <a:pPr marL="0" indent="0" algn="l" defTabSz="914400" rtl="0" eaLnBrk="1" fontAlgn="ctr" latinLnBrk="0" hangingPunct="1">
                        <a:buNone/>
                      </a:pPr>
                      <a:endParaRPr lang="en-US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1344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FADV Quality Report - WIP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solidFill>
                  <a:prstClr val="black"/>
                </a:solidFill>
                <a:cs typeface="Arial" panose="020B0604020202020204" pitchFamily="34" charset="0"/>
              </a:rPr>
              <a:t>RPA Project </a:t>
            </a: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Financials– FADV</a:t>
            </a:r>
            <a:endParaRPr 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0446"/>
              </p:ext>
            </p:extLst>
          </p:nvPr>
        </p:nvGraphicFramePr>
        <p:xfrm>
          <a:off x="551384" y="1196752"/>
          <a:ext cx="10801200" cy="2274168"/>
        </p:xfrm>
        <a:graphic>
          <a:graphicData uri="http://schemas.openxmlformats.org/drawingml/2006/table">
            <a:tbl>
              <a:tblPr/>
              <a:tblGrid>
                <a:gridCol w="1020468"/>
                <a:gridCol w="1682177"/>
                <a:gridCol w="903539"/>
                <a:gridCol w="903539"/>
                <a:gridCol w="967319"/>
                <a:gridCol w="1105505"/>
                <a:gridCol w="786611"/>
                <a:gridCol w="786611"/>
                <a:gridCol w="786611"/>
                <a:gridCol w="786611"/>
                <a:gridCol w="1072209"/>
              </a:tblGrid>
              <a:tr h="86992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CODE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PROJECT  COMPLETION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PHASE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CURRENT PHASE COMPLETION DATE (EXPECTED)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 VALUE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DONE TILL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PENDING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REVENUE ACHIEVED (%)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FEB BILLING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STATUS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642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(FEB - 18)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Achieved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(FEB - 18)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483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CCO/0058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DQF Express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95%</a:t>
                      </a:r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Go</a:t>
                      </a:r>
                      <a:r>
                        <a:rPr lang="en-US" sz="1000" b="1" i="0" u="none" strike="noStrike" baseline="0" dirty="0" smtClean="0">
                          <a:effectLst/>
                          <a:latin typeface="Arial" panose="020B0604020202020204" pitchFamily="34" charset="0"/>
                        </a:rPr>
                        <a:t> live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16-Mar-18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2,22,00,000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1,44,00,000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78,00,000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 smtClean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1000" b="1" i="0" u="none" strike="noStrike" dirty="0" smtClean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1000" b="1" i="0" u="none" strike="noStrike" dirty="0" smtClean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1000" b="1" i="0" u="none" strike="noStrike" dirty="0" smtClean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0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Project Status – AM BANK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173821"/>
              </p:ext>
            </p:extLst>
          </p:nvPr>
        </p:nvGraphicFramePr>
        <p:xfrm>
          <a:off x="971122" y="1073650"/>
          <a:ext cx="10669494" cy="3147439"/>
        </p:xfrm>
        <a:graphic>
          <a:graphicData uri="http://schemas.openxmlformats.org/drawingml/2006/table">
            <a:tbl>
              <a:tblPr/>
              <a:tblGrid>
                <a:gridCol w="1247343"/>
                <a:gridCol w="850232"/>
                <a:gridCol w="1509092"/>
                <a:gridCol w="1287673"/>
                <a:gridCol w="953443"/>
                <a:gridCol w="889880"/>
                <a:gridCol w="1051511"/>
                <a:gridCol w="631794"/>
                <a:gridCol w="520334"/>
                <a:gridCol w="936104"/>
                <a:gridCol w="792088"/>
              </a:tblGrid>
              <a:tr h="501235">
                <a:tc gridSpan="11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AM BANK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58393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PHASE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PHASE</a:t>
                      </a: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COMPLETION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OVERALL PROJECT COMPLETION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START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(PLANNED)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(PLANNED)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(ESTIMATED)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VARIANCE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032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RESOURCE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SCHEDULE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COST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032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Planned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12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Autopay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3-Mar-18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23-Jan-18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26-Mar-18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26-Mar-18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123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e-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AmBiz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Onboarding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BRD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Sign off</a:t>
                      </a:r>
                      <a:endParaRPr 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23-Feb-17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26-Jan-18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9-Apr-18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9-Apr-18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3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IBG Recon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BRD Creation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23-Feb-17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13-Feb-18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23-Apr-18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23-Apr-18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1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solidFill>
                  <a:prstClr val="black"/>
                </a:solidFill>
                <a:cs typeface="Arial" panose="020B0604020202020204" pitchFamily="34" charset="0"/>
              </a:rPr>
              <a:t>RPA Project </a:t>
            </a: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Financials– AM BANK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53279"/>
              </p:ext>
            </p:extLst>
          </p:nvPr>
        </p:nvGraphicFramePr>
        <p:xfrm>
          <a:off x="767408" y="1124743"/>
          <a:ext cx="10369154" cy="2577727"/>
        </p:xfrm>
        <a:graphic>
          <a:graphicData uri="http://schemas.openxmlformats.org/drawingml/2006/table">
            <a:tbl>
              <a:tblPr/>
              <a:tblGrid>
                <a:gridCol w="1837020"/>
                <a:gridCol w="986709"/>
                <a:gridCol w="986709"/>
                <a:gridCol w="1056359"/>
                <a:gridCol w="1207267"/>
                <a:gridCol w="859018"/>
                <a:gridCol w="859018"/>
                <a:gridCol w="859018"/>
                <a:gridCol w="859018"/>
                <a:gridCol w="859018"/>
              </a:tblGrid>
              <a:tr h="76635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PROJECT  COMPLETION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PHASE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CURRENT PHASE COMPLETION DATE (EXPECTED)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 VALUE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DONE TILL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PENDING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REVENUE ACHIEVED (%)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FEB BILLING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STATUS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2473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(FEB - 18)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Achieved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(FEB - 18)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5021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AutoPay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27%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3-Mar-18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24,90,000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1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e-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AmBiz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Onboarding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BRD</a:t>
                      </a:r>
                      <a:r>
                        <a:rPr lang="en-US" sz="1000" b="1" i="0" u="none" strike="noStrike" baseline="0" dirty="0" smtClean="0">
                          <a:effectLst/>
                          <a:latin typeface="Arial" panose="020B0604020202020204" pitchFamily="34" charset="0"/>
                        </a:rPr>
                        <a:t> Sign off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23-Feb-18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21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IBG Recon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17%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BRD</a:t>
                      </a:r>
                      <a:r>
                        <a:rPr lang="en-US" sz="1000" b="1" i="0" u="none" strike="noStrike" baseline="0" dirty="0" smtClean="0">
                          <a:effectLst/>
                          <a:latin typeface="Arial" panose="020B0604020202020204" pitchFamily="34" charset="0"/>
                        </a:rPr>
                        <a:t> creation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23-Feb-18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344" y="260648"/>
            <a:ext cx="10441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0" dirty="0">
                <a:solidFill>
                  <a:prstClr val="black"/>
                </a:solidFill>
              </a:rPr>
              <a:t>Billing </a:t>
            </a:r>
            <a:r>
              <a:rPr lang="en-US" sz="3200" b="1" kern="0" dirty="0" smtClean="0">
                <a:solidFill>
                  <a:prstClr val="black"/>
                </a:solidFill>
              </a:rPr>
              <a:t>Planned </a:t>
            </a:r>
            <a:r>
              <a:rPr lang="en-US" sz="3200" b="1" kern="0" dirty="0">
                <a:solidFill>
                  <a:prstClr val="black"/>
                </a:solidFill>
              </a:rPr>
              <a:t>&amp; Achievement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0611"/>
              </p:ext>
            </p:extLst>
          </p:nvPr>
        </p:nvGraphicFramePr>
        <p:xfrm>
          <a:off x="839416" y="1340764"/>
          <a:ext cx="10513168" cy="3724674"/>
        </p:xfrm>
        <a:graphic>
          <a:graphicData uri="http://schemas.openxmlformats.org/drawingml/2006/table">
            <a:tbl>
              <a:tblPr/>
              <a:tblGrid>
                <a:gridCol w="3145610"/>
                <a:gridCol w="1048537"/>
                <a:gridCol w="1080310"/>
                <a:gridCol w="1080310"/>
                <a:gridCol w="953215"/>
                <a:gridCol w="1084283"/>
                <a:gridCol w="941300"/>
                <a:gridCol w="1179603"/>
              </a:tblGrid>
              <a:tr h="8223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MONTH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WK1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WK2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WK3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WK4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WK5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(IN LAKHS)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</a:tr>
              <a:tr h="4837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4,200,000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2,421,443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1,068,175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4,561,116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638,500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12,889,234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7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200,000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1,273,500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7,34,400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22,07,900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837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5,417,800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6,448,716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2,396,500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2,123,200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2,373,417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18,759,633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7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5,218,000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5,411,880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1,948,716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12,578,596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83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Planned (In Lakhs)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31,648,867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Achieved (In Lakhs)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14,786,496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9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344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RESOURCE PRODUCTIVITY </a:t>
            </a:r>
            <a:r>
              <a:rPr lang="en-US" sz="1800" b="1" i="1" kern="0" dirty="0">
                <a:solidFill>
                  <a:prstClr val="black"/>
                </a:solidFill>
                <a:cs typeface="Arial" panose="020B0604020202020204" pitchFamily="34" charset="0"/>
              </a:rPr>
              <a:t>(</a:t>
            </a:r>
            <a:r>
              <a:rPr lang="en-US" sz="1800" b="1" i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sample data)</a:t>
            </a:r>
            <a:endParaRPr lang="en-US" sz="20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5400" y="1052736"/>
          <a:ext cx="10729198" cy="4208398"/>
        </p:xfrm>
        <a:graphic>
          <a:graphicData uri="http://schemas.openxmlformats.org/drawingml/2006/table">
            <a:tbl>
              <a:tblPr/>
              <a:tblGrid>
                <a:gridCol w="1800200"/>
                <a:gridCol w="2088232"/>
                <a:gridCol w="1296144"/>
                <a:gridCol w="1296144"/>
                <a:gridCol w="1150406"/>
                <a:gridCol w="1009834"/>
                <a:gridCol w="936109"/>
                <a:gridCol w="1152129"/>
              </a:tblGrid>
              <a:tr h="8223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ACCOUNT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RESOURCE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COUNT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MONTHLY CAPACITY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(HRs)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EFFORTS (HRS)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EFFORTS (HRS)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EFFORT VARIANCE(HRs)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UTILIZATION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RESOURCE REQUIREMENT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</a:tr>
              <a:tr h="4837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OPTUM - UHG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837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KOTAK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-140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37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OMAN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7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FADV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837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AM BANK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7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TCL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724"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1424" y="558924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1424" y="558924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25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344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RA Details</a:t>
            </a:r>
            <a:endParaRPr lang="en-US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307126"/>
              </p:ext>
            </p:extLst>
          </p:nvPr>
        </p:nvGraphicFramePr>
        <p:xfrm>
          <a:off x="623392" y="546578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3392" y="546578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08039"/>
              </p:ext>
            </p:extLst>
          </p:nvPr>
        </p:nvGraphicFramePr>
        <p:xfrm>
          <a:off x="623392" y="980728"/>
          <a:ext cx="10515598" cy="4032448"/>
        </p:xfrm>
        <a:graphic>
          <a:graphicData uri="http://schemas.openxmlformats.org/drawingml/2006/table">
            <a:tbl>
              <a:tblPr/>
              <a:tblGrid>
                <a:gridCol w="791733"/>
                <a:gridCol w="703763"/>
                <a:gridCol w="816867"/>
                <a:gridCol w="744607"/>
                <a:gridCol w="590658"/>
                <a:gridCol w="590658"/>
                <a:gridCol w="703763"/>
                <a:gridCol w="766599"/>
                <a:gridCol w="716330"/>
                <a:gridCol w="820009"/>
                <a:gridCol w="678628"/>
                <a:gridCol w="854569"/>
                <a:gridCol w="518396"/>
                <a:gridCol w="590658"/>
                <a:gridCol w="628360"/>
              </a:tblGrid>
              <a:tr h="8015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 Status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Account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Billing </a:t>
                      </a:r>
                      <a:b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Duration </a:t>
                      </a:r>
                      <a:b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 Months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Of </a:t>
                      </a:r>
                      <a:b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Positions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Of</a:t>
                      </a:r>
                      <a:b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Profile Shared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of Interview(s) </a:t>
                      </a:r>
                      <a:b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Conducted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Candidate Selected By Client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Monthly 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Deal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Request</a:t>
                      </a:r>
                      <a:b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Status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Feb'18</a:t>
                      </a:r>
                    </a:p>
                  </a:txBody>
                  <a:tcPr marL="0" marR="0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Mar'18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Apr'18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</a:tr>
              <a:tr h="73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6100"/>
                          </a:solidFill>
                          <a:effectLst/>
                          <a:latin typeface="ArialMT"/>
                        </a:rPr>
                        <a:t>Received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Genpact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Hyderabad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31-Jan-18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$36,960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Deployed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$6,160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$6,160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6100"/>
                          </a:solidFill>
                          <a:effectLst/>
                          <a:latin typeface="ArialMT"/>
                        </a:rPr>
                        <a:t>Received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Gurgaon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12-Feb-18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$26,400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Deployed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$13,200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54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6100"/>
                          </a:solidFill>
                          <a:effectLst/>
                          <a:latin typeface="ArialMT"/>
                        </a:rPr>
                        <a:t>Received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1-Jan-18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$3,333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$240,000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Deployed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$60,000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$60,000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$13,893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$303,360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$13,200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$66,160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$66,160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344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POC’s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1425" y="980728"/>
          <a:ext cx="10585176" cy="4248473"/>
        </p:xfrm>
        <a:graphic>
          <a:graphicData uri="http://schemas.openxmlformats.org/drawingml/2006/table">
            <a:tbl>
              <a:tblPr/>
              <a:tblGrid>
                <a:gridCol w="957453"/>
                <a:gridCol w="851069"/>
                <a:gridCol w="987848"/>
                <a:gridCol w="900462"/>
                <a:gridCol w="714291"/>
                <a:gridCol w="714291"/>
                <a:gridCol w="851069"/>
                <a:gridCol w="896662"/>
                <a:gridCol w="866267"/>
                <a:gridCol w="991647"/>
                <a:gridCol w="820675"/>
                <a:gridCol w="1033442"/>
              </a:tblGrid>
              <a:tr h="673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 Status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Account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Billing </a:t>
                      </a:r>
                      <a:b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Duration </a:t>
                      </a:r>
                      <a:b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 Months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Of </a:t>
                      </a:r>
                      <a:b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Positions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Of</a:t>
                      </a:r>
                      <a:b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Profile Shared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of Interview(s) </a:t>
                      </a:r>
                      <a:b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Conducted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Candidate Selected By Client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Monthly 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Deal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Request</a:t>
                      </a:r>
                      <a:b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Status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</a:tr>
              <a:tr h="714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Cebuana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Lhuiller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28-Jan-18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Daimler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714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MayBank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Gurgaon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30-Jan-18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714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Bangalore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714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India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Gurgaon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83432" y="560980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3432" y="560980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5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344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Resource tracking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3640" t="28396" r="1862" b="11030"/>
          <a:stretch/>
        </p:blipFill>
        <p:spPr>
          <a:xfrm>
            <a:off x="623392" y="740871"/>
            <a:ext cx="10513879" cy="5256584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508230"/>
              </p:ext>
            </p:extLst>
          </p:nvPr>
        </p:nvGraphicFramePr>
        <p:xfrm>
          <a:off x="623392" y="605101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392" y="605101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7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6446" y="44624"/>
            <a:ext cx="4572000" cy="6858000"/>
          </a:xfrm>
          <a:prstGeom prst="rect">
            <a:avLst/>
          </a:prstGeom>
          <a:solidFill>
            <a:srgbClr val="FF852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0" name="Text Placeholder 3"/>
          <p:cNvSpPr txBox="1">
            <a:spLocks/>
          </p:cNvSpPr>
          <p:nvPr/>
        </p:nvSpPr>
        <p:spPr>
          <a:xfrm>
            <a:off x="314326" y="260648"/>
            <a:ext cx="3943349" cy="6463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354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4200" b="1" dirty="0" smtClean="0">
                <a:solidFill>
                  <a:prstClr val="white"/>
                </a:solidFill>
                <a:ea typeface="+mn-ea"/>
                <a:cs typeface="Arial" panose="020B0604020202020204" pitchFamily="34" charset="0"/>
              </a:rPr>
              <a:t>AGENDA</a:t>
            </a:r>
            <a:endParaRPr lang="en-US" sz="4200" b="1" dirty="0">
              <a:solidFill>
                <a:prstClr val="white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43507" y="1031760"/>
            <a:ext cx="1344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354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01</a:t>
            </a:r>
            <a:endParaRPr lang="en-US" sz="1800" b="1" dirty="0">
              <a:solidFill>
                <a:prstClr val="white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843507" y="1500946"/>
            <a:ext cx="1344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354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02</a:t>
            </a:r>
            <a:endParaRPr lang="en-US" sz="1800" b="1" dirty="0">
              <a:solidFill>
                <a:prstClr val="white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43507" y="1970132"/>
            <a:ext cx="1344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354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03</a:t>
            </a:r>
            <a:endParaRPr lang="en-US" sz="1800" b="1" dirty="0">
              <a:solidFill>
                <a:prstClr val="white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43507" y="2439318"/>
            <a:ext cx="1344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354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04</a:t>
            </a:r>
            <a:endParaRPr lang="en-US" sz="1800" b="1" dirty="0">
              <a:solidFill>
                <a:prstClr val="white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843506" y="2870243"/>
            <a:ext cx="1344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354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05</a:t>
            </a:r>
            <a:endParaRPr lang="en-US" sz="1800" b="1" dirty="0">
              <a:solidFill>
                <a:prstClr val="white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843506" y="3383554"/>
            <a:ext cx="1344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354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06</a:t>
            </a:r>
            <a:endParaRPr lang="en-US" sz="1800" b="1" dirty="0">
              <a:solidFill>
                <a:prstClr val="white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843505" y="3896865"/>
            <a:ext cx="1344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354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07</a:t>
            </a:r>
            <a:endParaRPr lang="en-US" sz="1800" b="1" dirty="0">
              <a:solidFill>
                <a:prstClr val="white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876183" y="2388286"/>
            <a:ext cx="6912768" cy="4713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tlCol="0" anchor="ctr"/>
          <a:lstStyle/>
          <a:p>
            <a:pPr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4B2C50">
                  <a:lumMod val="75000"/>
                </a:srgbClr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3431705" y="1452125"/>
            <a:ext cx="6192688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</a:ln>
          <a:effectLst/>
        </p:spPr>
      </p:cxnSp>
      <p:cxnSp>
        <p:nvCxnSpPr>
          <p:cNvPr id="139" name="Straight Connector 138"/>
          <p:cNvCxnSpPr/>
          <p:nvPr/>
        </p:nvCxnSpPr>
        <p:spPr>
          <a:xfrm>
            <a:off x="3431705" y="1921361"/>
            <a:ext cx="6192688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</a:ln>
          <a:effectLst/>
        </p:spPr>
      </p:cxnSp>
      <p:cxnSp>
        <p:nvCxnSpPr>
          <p:cNvPr id="140" name="Straight Connector 139"/>
          <p:cNvCxnSpPr/>
          <p:nvPr/>
        </p:nvCxnSpPr>
        <p:spPr>
          <a:xfrm>
            <a:off x="3431705" y="2390597"/>
            <a:ext cx="6192688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</a:ln>
          <a:effectLst/>
        </p:spPr>
      </p:cxnSp>
      <p:cxnSp>
        <p:nvCxnSpPr>
          <p:cNvPr id="143" name="Straight Connector 142"/>
          <p:cNvCxnSpPr/>
          <p:nvPr/>
        </p:nvCxnSpPr>
        <p:spPr>
          <a:xfrm>
            <a:off x="3431705" y="2891688"/>
            <a:ext cx="6192688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</a:ln>
          <a:effectLst/>
        </p:spPr>
      </p:cxnSp>
      <p:cxnSp>
        <p:nvCxnSpPr>
          <p:cNvPr id="144" name="Straight Connector 143"/>
          <p:cNvCxnSpPr/>
          <p:nvPr/>
        </p:nvCxnSpPr>
        <p:spPr>
          <a:xfrm>
            <a:off x="3431705" y="3361274"/>
            <a:ext cx="6192688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2843505" y="4444353"/>
            <a:ext cx="1344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354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08</a:t>
            </a:r>
            <a:endParaRPr lang="en-US" sz="1800" b="1" dirty="0">
              <a:solidFill>
                <a:prstClr val="white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3515664" y="3861762"/>
            <a:ext cx="6192688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2843505" y="5010313"/>
            <a:ext cx="1344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354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09</a:t>
            </a:r>
            <a:endParaRPr lang="en-US" sz="1800" b="1" dirty="0">
              <a:solidFill>
                <a:prstClr val="white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3515664" y="4372935"/>
            <a:ext cx="6192688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</a:ln>
          <a:effectLst/>
        </p:spPr>
      </p:cxnSp>
      <p:sp>
        <p:nvSpPr>
          <p:cNvPr id="181" name="TextBox 180"/>
          <p:cNvSpPr txBox="1"/>
          <p:nvPr/>
        </p:nvSpPr>
        <p:spPr>
          <a:xfrm>
            <a:off x="2843505" y="5545506"/>
            <a:ext cx="1344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354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10</a:t>
            </a:r>
            <a:endParaRPr lang="en-US" sz="1800" b="1" dirty="0">
              <a:solidFill>
                <a:prstClr val="white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3515664" y="4924679"/>
            <a:ext cx="6192688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</a:ln>
          <a:effectLst/>
        </p:spPr>
      </p:cxnSp>
      <p:cxnSp>
        <p:nvCxnSpPr>
          <p:cNvPr id="189" name="Straight Connector 188"/>
          <p:cNvCxnSpPr/>
          <p:nvPr/>
        </p:nvCxnSpPr>
        <p:spPr>
          <a:xfrm>
            <a:off x="3647728" y="5489133"/>
            <a:ext cx="6192688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4758604" y="1062540"/>
            <a:ext cx="6912768" cy="3895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B2C50">
                    <a:lumMod val="75000"/>
                  </a:srgbClr>
                </a:solidFill>
                <a:effectLst/>
                <a:uLnTx/>
                <a:uFillTx/>
                <a:ea typeface="Open Sans" panose="020B0606030504020204" pitchFamily="34" charset="0"/>
                <a:cs typeface="Arial" panose="020B0604020202020204" pitchFamily="34" charset="0"/>
              </a:rPr>
              <a:t>Optum - UHG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B2C50">
                  <a:lumMod val="75000"/>
                </a:srgbClr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58604" y="1490820"/>
            <a:ext cx="6912768" cy="4713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tlCol="0" anchor="ctr"/>
          <a:lstStyle/>
          <a:p>
            <a:r>
              <a:rPr lang="en-US" sz="1800" kern="0" dirty="0" smtClean="0">
                <a:solidFill>
                  <a:srgbClr val="4B2C50">
                    <a:lumMod val="7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Kotak Bank  </a:t>
            </a:r>
            <a:endParaRPr lang="en-US" sz="1800" kern="0" dirty="0">
              <a:solidFill>
                <a:srgbClr val="4B2C50">
                  <a:lumMod val="75000"/>
                </a:srgbClr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58604" y="1960006"/>
            <a:ext cx="6912768" cy="4713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rgbClr val="4B2C50">
                    <a:lumMod val="7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Oman Arab Bank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B2C50">
                  <a:lumMod val="75000"/>
                </a:srgbClr>
              </a:solidFill>
              <a:effectLst/>
              <a:uLnTx/>
              <a:uFillTx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58604" y="2461197"/>
            <a:ext cx="6912768" cy="4713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rgbClr val="4B2C50">
                    <a:lumMod val="7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AM Bank</a:t>
            </a:r>
            <a:endParaRPr lang="en-US" sz="1800" kern="0" dirty="0">
              <a:solidFill>
                <a:srgbClr val="4B2C50">
                  <a:lumMod val="75000"/>
                </a:srgbClr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58604" y="2962287"/>
            <a:ext cx="6912768" cy="4713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rgbClr val="4B2C50">
                    <a:lumMod val="7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FADV</a:t>
            </a:r>
            <a:endParaRPr lang="en-US" sz="1800" kern="0" dirty="0">
              <a:solidFill>
                <a:srgbClr val="4B2C50">
                  <a:lumMod val="75000"/>
                </a:srgbClr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58604" y="3431271"/>
            <a:ext cx="6912768" cy="4713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noProof="0" dirty="0" smtClean="0">
                <a:solidFill>
                  <a:srgbClr val="4B2C50">
                    <a:lumMod val="7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Quarterly Billing </a:t>
            </a:r>
            <a:r>
              <a:rPr lang="en-US" sz="1800" kern="0" noProof="0" dirty="0" err="1" smtClean="0">
                <a:solidFill>
                  <a:srgbClr val="4B2C50">
                    <a:lumMod val="7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vs</a:t>
            </a:r>
            <a:r>
              <a:rPr lang="en-US" sz="1800" kern="0" noProof="0" dirty="0" smtClean="0">
                <a:solidFill>
                  <a:srgbClr val="4B2C50">
                    <a:lumMod val="7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Achieved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B2C50">
                  <a:lumMod val="75000"/>
                </a:srgbClr>
              </a:solidFill>
              <a:effectLst/>
              <a:uLnTx/>
              <a:uFillTx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54966" y="3942444"/>
            <a:ext cx="6912768" cy="4713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rgbClr val="4B2C50">
                    <a:lumMod val="7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Resource Productivity</a:t>
            </a:r>
            <a:endParaRPr lang="en-US" sz="1800" kern="0" dirty="0">
              <a:solidFill>
                <a:srgbClr val="4B2C50">
                  <a:lumMod val="75000"/>
                </a:srgbClr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54966" y="4494188"/>
            <a:ext cx="6912768" cy="4713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rgbClr val="4B2C50">
                    <a:lumMod val="7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RA Details</a:t>
            </a:r>
            <a:endParaRPr lang="en-US" sz="1800" kern="0" dirty="0">
              <a:solidFill>
                <a:srgbClr val="4B2C50">
                  <a:lumMod val="75000"/>
                </a:srgbClr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54966" y="5058642"/>
            <a:ext cx="6916406" cy="4713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rgbClr val="4B2C50">
                    <a:lumMod val="7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POC’s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B2C50">
                  <a:lumMod val="75000"/>
                </a:srgbClr>
              </a:solidFill>
              <a:effectLst/>
              <a:uLnTx/>
              <a:uFillTx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54966" y="5610386"/>
            <a:ext cx="6912768" cy="4713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rgbClr val="4B2C50">
                    <a:lumMod val="75000"/>
                  </a:srgb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Resource Tracking</a:t>
            </a:r>
            <a:endParaRPr lang="en-US" sz="1800" kern="0" dirty="0">
              <a:solidFill>
                <a:srgbClr val="4B2C50">
                  <a:lumMod val="75000"/>
                </a:srgbClr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26064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Handover Session from Sales to Delivery</a:t>
            </a:r>
            <a:endParaRPr 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51384" y="845423"/>
          <a:ext cx="10169149" cy="5359307"/>
        </p:xfrm>
        <a:graphic>
          <a:graphicData uri="http://schemas.openxmlformats.org/drawingml/2006/table">
            <a:tbl>
              <a:tblPr/>
              <a:tblGrid>
                <a:gridCol w="6552728"/>
                <a:gridCol w="2104253"/>
                <a:gridCol w="1512168"/>
              </a:tblGrid>
              <a:tr h="640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Actionable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Owner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</a:tr>
              <a:tr h="376865">
                <a:tc>
                  <a:txBody>
                    <a:bodyPr/>
                    <a:lstStyle/>
                    <a:p>
                      <a:r>
                        <a:rPr lang="en-GB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Account overview</a:t>
                      </a:r>
                      <a:r>
                        <a:rPr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Why is the project important to the client?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What is the significance of the project milestones and/or due dates?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Who are the key players?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contracted engagement and commercial terms.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Who are the key players?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Client expectations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Sales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60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Min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Hand over of project initiation documentation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Pre-Sales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60 Min 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Details of client development environment (technical or practical dependencies, Architecture )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Pre-Sales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120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Min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Solution Design walk through 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Pre-Sales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120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Min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Code handover (in case of existing POC’s)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Pre-Sales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240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Min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Discussion on project Estimates,  High level project plans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Pre-Sales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60 Min 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SOW walk though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Pre-Sales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 Min 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 introduction of Delivery team with Customer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Sales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 min 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41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26064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</a:rPr>
              <a:t>Required Attendees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1268760"/>
            <a:ext cx="4824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Account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Manager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Team Leads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Project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Manager’s/ Technical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Solution Architect (Delivery)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BA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447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55640" y="2780928"/>
            <a:ext cx="5829300" cy="8572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15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344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Project </a:t>
            </a:r>
            <a:r>
              <a:rPr lang="en-US" sz="3200" b="1" kern="0" dirty="0">
                <a:solidFill>
                  <a:prstClr val="black"/>
                </a:solidFill>
                <a:cs typeface="Arial" panose="020B0604020202020204" pitchFamily="34" charset="0"/>
              </a:rPr>
              <a:t>Status </a:t>
            </a: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– OPTUM (UHG)</a:t>
            </a:r>
            <a:endParaRPr 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93060"/>
              </p:ext>
            </p:extLst>
          </p:nvPr>
        </p:nvGraphicFramePr>
        <p:xfrm>
          <a:off x="767408" y="980728"/>
          <a:ext cx="10939982" cy="2860144"/>
        </p:xfrm>
        <a:graphic>
          <a:graphicData uri="http://schemas.openxmlformats.org/drawingml/2006/table">
            <a:tbl>
              <a:tblPr/>
              <a:tblGrid>
                <a:gridCol w="1271159"/>
                <a:gridCol w="866466"/>
                <a:gridCol w="1537905"/>
                <a:gridCol w="1167739"/>
                <a:gridCol w="1027360"/>
                <a:gridCol w="995677"/>
                <a:gridCol w="1126582"/>
                <a:gridCol w="655637"/>
                <a:gridCol w="707281"/>
                <a:gridCol w="864096"/>
                <a:gridCol w="720080"/>
              </a:tblGrid>
              <a:tr h="318049">
                <a:tc gridSpan="11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OPTUM</a:t>
                      </a:r>
                      <a:r>
                        <a:rPr lang="en-US" sz="2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- UHG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7052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PHASE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PHASE</a:t>
                      </a: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COMPLETION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OVERALL PROJECT COMPLETION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START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(PLANNED)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(PLANNED)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(ESTIMATED)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VARIANCE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185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RESOURCE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SCHEDULE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COST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185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Planned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PNSO-GLO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Go-Live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31-Mar-2018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15-Jul-16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31-Mar-2018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PNSO- ID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Creation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Go-Live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15-Mar-2018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22-Jul-16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15-Mar-2018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M&amp;R Claims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Go-Live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31-Mar-2018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16-Jan-17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31-Mar-2018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E&amp;I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Go-Live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31-Mar-2018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16-Jan-17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31-Mar-2018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Billing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Go-Live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15-Mar-2018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14-Aug-17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15-Mar-2018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Chiro</a:t>
                      </a: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 Rehab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Go-Live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28-Feb-2018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21-Sep-17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28-Feb-2018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3392" y="4221088"/>
            <a:ext cx="11017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Summary</a:t>
            </a:r>
            <a:endParaRPr lang="en-US" sz="1400" dirty="0">
              <a:solidFill>
                <a:srgbClr val="000000"/>
              </a:solidFill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UAT sign off received for M&amp;R, E&amp;I and GLO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Go live sign off awaited for E&amp;I, M&amp;R, GLO and ID Cards.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Effort estimations to be submitted for </a:t>
            </a:r>
            <a:r>
              <a:rPr lang="en-US" sz="1400" dirty="0" err="1">
                <a:solidFill>
                  <a:srgbClr val="000000"/>
                </a:solidFill>
              </a:rPr>
              <a:t>RxCCR</a:t>
            </a:r>
            <a:endParaRPr lang="en-US" sz="1400" dirty="0">
              <a:solidFill>
                <a:srgbClr val="000000"/>
              </a:solidFill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BRD completed for Prime Plan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TOPS project to </a:t>
            </a:r>
            <a:r>
              <a:rPr lang="en-US" sz="1400" dirty="0" smtClean="0">
                <a:solidFill>
                  <a:srgbClr val="000000"/>
                </a:solidFill>
              </a:rPr>
              <a:t>re-initiate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392" y="5733256"/>
            <a:ext cx="11017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Challenges</a:t>
            </a:r>
            <a:endParaRPr lang="en-US" sz="1400" dirty="0">
              <a:solidFill>
                <a:srgbClr val="000000"/>
              </a:solidFill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ANOTA </a:t>
            </a:r>
            <a:r>
              <a:rPr lang="en-US" sz="1400" dirty="0" smtClean="0">
                <a:solidFill>
                  <a:srgbClr val="000000"/>
                </a:solidFill>
              </a:rPr>
              <a:t>demo required</a:t>
            </a:r>
            <a:endParaRPr lang="en-US" sz="1400" dirty="0">
              <a:solidFill>
                <a:srgbClr val="000000"/>
              </a:solidFill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Closure of support contract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000000"/>
                </a:solidFill>
              </a:rPr>
              <a:t>UiPath</a:t>
            </a:r>
            <a:r>
              <a:rPr lang="en-US" sz="1400" dirty="0">
                <a:solidFill>
                  <a:srgbClr val="000000"/>
                </a:solidFill>
              </a:rPr>
              <a:t> resources for </a:t>
            </a:r>
            <a:r>
              <a:rPr lang="en-US" sz="1400" dirty="0" err="1">
                <a:solidFill>
                  <a:srgbClr val="000000"/>
                </a:solidFill>
              </a:rPr>
              <a:t>CoE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352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solidFill>
                  <a:prstClr val="black"/>
                </a:solidFill>
                <a:cs typeface="Arial" panose="020B0604020202020204" pitchFamily="34" charset="0"/>
              </a:rPr>
              <a:t>RPA Project </a:t>
            </a: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Financials – OPTUM (UHG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  <a:endParaRPr 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69077"/>
              </p:ext>
            </p:extLst>
          </p:nvPr>
        </p:nvGraphicFramePr>
        <p:xfrm>
          <a:off x="623390" y="980728"/>
          <a:ext cx="10801200" cy="4464496"/>
        </p:xfrm>
        <a:graphic>
          <a:graphicData uri="http://schemas.openxmlformats.org/drawingml/2006/table">
            <a:tbl>
              <a:tblPr/>
              <a:tblGrid>
                <a:gridCol w="1928676"/>
                <a:gridCol w="1035940"/>
                <a:gridCol w="1035940"/>
                <a:gridCol w="1023752"/>
                <a:gridCol w="1168382"/>
                <a:gridCol w="1000998"/>
                <a:gridCol w="901878"/>
                <a:gridCol w="901878"/>
                <a:gridCol w="901878"/>
                <a:gridCol w="901878"/>
              </a:tblGrid>
              <a:tr h="6439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PROJECT  COMPLETION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PHASE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CURRENT PHASE COMPLETION DATE (EXPECTED)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 VALUE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DONE TILL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PENDING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REVENUE ACHIEVED (%)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MONTHLY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STATUS 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643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Projected (FEB - 18)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Achieved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(FEB - 18)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206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PNSO - CCI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Completed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Completed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94,65,600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82,49,760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12,15,840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9,11,880</a:t>
                      </a:r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9,11,880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PNSO - GLO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95%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Go Live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31-Mar-18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PNSO - Author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Completed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Completed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PNSO-MPQ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Completed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Completed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 Creation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15-Mar-18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14,96,000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11,96,800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2,99,200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2,99,200</a:t>
                      </a:r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UMR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On Hold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Hold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33,72,030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16,86,015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16,86,015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M&amp;R Claims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Go Live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31-Mar-18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29,76,735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20,83,715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8,93,020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en-US" sz="1000" b="1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lang="en-US" sz="1000" b="1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20,83,715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11,90,694</a:t>
                      </a:r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E&amp;I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Go Live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31-Mar-18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18,95,055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13,26,539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5,68,516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en-US" sz="1000" b="1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lang="en-US" sz="1000" b="1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13,26,539</a:t>
                      </a:r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7,58,022</a:t>
                      </a:r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M&amp;R UBH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On Hold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Hold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38,80,556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11,64,167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27,16,389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E&amp;I Support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On Hold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Hold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61,20,000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40,80,000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20,40,000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SMS Missing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On Hold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Hold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44,47,200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31,13,040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13,34,160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Billing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Go Live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15-Jan-18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18,36,000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12,85,200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5,50,800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en-US" sz="1000" b="1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lang="en-US" sz="1000" b="1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5,50,800</a:t>
                      </a:r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Chiro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Completed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28-Feb-18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10,20,000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10,20,000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TOPs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Hold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35,70,000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10,71,000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24,99,000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982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4,00,79,176</a:t>
                      </a:r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2,62,76,236</a:t>
                      </a: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1,38,02,940</a:t>
                      </a: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51,72,134</a:t>
                      </a: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28,60,596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solidFill>
                  <a:prstClr val="black"/>
                </a:solidFill>
                <a:cs typeface="Arial" panose="020B0604020202020204" pitchFamily="34" charset="0"/>
              </a:rPr>
              <a:t>RPA Project Status – KOTAK </a:t>
            </a: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BANK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95400" y="4941168"/>
            <a:ext cx="11017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Challenges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D</a:t>
            </a:r>
            <a:r>
              <a:rPr lang="en-US" sz="1400" dirty="0" smtClean="0">
                <a:solidFill>
                  <a:srgbClr val="000000"/>
                </a:solidFill>
              </a:rPr>
              <a:t>ata availability is the challenges for all the 4 processes (</a:t>
            </a:r>
            <a:r>
              <a:rPr lang="en-US" sz="1400" dirty="0">
                <a:solidFill>
                  <a:srgbClr val="000000"/>
                </a:solidFill>
              </a:rPr>
              <a:t>UPI &amp; </a:t>
            </a:r>
            <a:r>
              <a:rPr lang="en-US" sz="1400" dirty="0" smtClean="0">
                <a:solidFill>
                  <a:srgbClr val="000000"/>
                </a:solidFill>
              </a:rPr>
              <a:t>IMPS, ATM Recon, ATM, POS Complaints) to complete the development and testing.</a:t>
            </a:r>
            <a:endParaRPr lang="en-US" sz="1400" dirty="0" smtClean="0">
              <a:solidFill>
                <a:srgbClr val="000000"/>
              </a:solidFill>
              <a:latin typeface="Arial" pitchFamily="34" charset="0"/>
              <a:ea typeface="ＭＳ Ｐゴシック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</a:rPr>
              <a:t>CRN </a:t>
            </a:r>
            <a:r>
              <a:rPr lang="en-US" sz="1400" dirty="0" err="1">
                <a:solidFill>
                  <a:srgbClr val="000000"/>
                </a:solidFill>
              </a:rPr>
              <a:t>Insta</a:t>
            </a:r>
            <a:r>
              <a:rPr lang="en-US" sz="1400" dirty="0">
                <a:solidFill>
                  <a:srgbClr val="000000"/>
                </a:solidFill>
              </a:rPr>
              <a:t> Kits – It was put on Hold since the month of </a:t>
            </a:r>
            <a:r>
              <a:rPr lang="en-US" sz="1400" dirty="0" smtClean="0">
                <a:solidFill>
                  <a:srgbClr val="000000"/>
                </a:solidFill>
              </a:rPr>
              <a:t>Oct, 17. </a:t>
            </a:r>
            <a:r>
              <a:rPr lang="en-US" sz="1400" dirty="0">
                <a:solidFill>
                  <a:srgbClr val="000000"/>
                </a:solidFill>
              </a:rPr>
              <a:t>Billing pending for the BRD </a:t>
            </a:r>
            <a:r>
              <a:rPr lang="en-US" sz="1400" dirty="0" smtClean="0">
                <a:solidFill>
                  <a:srgbClr val="000000"/>
                </a:solidFill>
              </a:rPr>
              <a:t>creation as PO is unavailable.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</a:rPr>
              <a:t>EEFC &amp; Nostro – This is cancelled by client at Go live stage and billing pending for it.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</a:rPr>
              <a:t>Salary processing – Multi </a:t>
            </a:r>
            <a:r>
              <a:rPr lang="en-US" sz="1400" dirty="0" err="1" smtClean="0">
                <a:solidFill>
                  <a:srgbClr val="000000"/>
                </a:solidFill>
              </a:rPr>
              <a:t>Robo</a:t>
            </a:r>
            <a:r>
              <a:rPr lang="en-US" sz="1400" dirty="0" smtClean="0">
                <a:solidFill>
                  <a:srgbClr val="000000"/>
                </a:solidFill>
              </a:rPr>
              <a:t> changes are in UAT. </a:t>
            </a:r>
            <a:endParaRPr 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32717"/>
              </p:ext>
            </p:extLst>
          </p:nvPr>
        </p:nvGraphicFramePr>
        <p:xfrm>
          <a:off x="767408" y="882454"/>
          <a:ext cx="10719138" cy="3986706"/>
        </p:xfrm>
        <a:graphic>
          <a:graphicData uri="http://schemas.openxmlformats.org/drawingml/2006/table">
            <a:tbl>
              <a:tblPr/>
              <a:tblGrid>
                <a:gridCol w="1296987"/>
                <a:gridCol w="850232"/>
                <a:gridCol w="1509092"/>
                <a:gridCol w="1287673"/>
                <a:gridCol w="953443"/>
                <a:gridCol w="889880"/>
                <a:gridCol w="1061565"/>
                <a:gridCol w="621740"/>
                <a:gridCol w="520334"/>
                <a:gridCol w="936104"/>
                <a:gridCol w="792088"/>
              </a:tblGrid>
              <a:tr h="318049">
                <a:tc gridSpan="11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KOTAK BANK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7052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PHASE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PHASE</a:t>
                      </a: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COMPLETION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OVERALL PROJECT COMPLETION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START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(PLANNED)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(PLANNED)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(Actual / Estimated)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VARIANCE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2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RESOURCE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SCHEDULE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COST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2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Planned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UPI</a:t>
                      </a:r>
                      <a:r>
                        <a:rPr lang="en-US" sz="1000" b="1" i="0" u="none" strike="noStrike" baseline="0" dirty="0" smtClean="0">
                          <a:effectLst/>
                          <a:latin typeface="Arial" panose="020B0604020202020204" pitchFamily="34" charset="0"/>
                        </a:rPr>
                        <a:t> &amp; </a:t>
                      </a:r>
                      <a:r>
                        <a:rPr 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IMPS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9-Mar-2018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11-Sept-17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24-Jan-2018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15-Mar-2018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ATM Complaints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15-Mar-2018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12-Sept-17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29-Jan-2018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31-Mar-2018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ATM Recon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9-Mar-2018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11-Sept-17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11-Nov-2018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31-Mar-2018</a:t>
                      </a:r>
                      <a:endParaRPr 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100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POS Complaints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15-Mar-2018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11-Sept-17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16-Mar-2018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31-Mar-2018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Salary Processing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UAT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28-Feb-18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14-Feb-17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31-Mar-17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28-Feb-18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186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Payment Gateway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Prod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support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 Feb 19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Ongoing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6-Feb18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6-Feb-19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6-Feb-19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157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EEFC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Cancelled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 19</a:t>
                      </a:r>
                      <a:r>
                        <a:rPr lang="en-US" sz="1000" b="1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</a:t>
                      </a: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Jan 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21-Feb-17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31-Mar-17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19-Jan-18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211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Nostro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Cancelled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 19</a:t>
                      </a:r>
                      <a:r>
                        <a:rPr lang="en-US" sz="1000" b="1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</a:t>
                      </a: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Jan 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21-Feb-17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31-Mar-17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19-Jan-18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211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CRN </a:t>
                      </a:r>
                      <a:r>
                        <a:rPr lang="en-US" sz="1000" b="1" i="0" u="none" strike="noStrike" dirty="0" err="1">
                          <a:effectLst/>
                          <a:latin typeface="Arial" panose="020B0604020202020204" pitchFamily="34" charset="0"/>
                        </a:rPr>
                        <a:t>Insta</a:t>
                      </a:r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 Kits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Hold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Hold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since Oct 17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8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188640"/>
            <a:ext cx="105131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solidFill>
                  <a:prstClr val="black"/>
                </a:solidFill>
                <a:cs typeface="Arial" panose="020B0604020202020204" pitchFamily="34" charset="0"/>
              </a:rPr>
              <a:t>RPA Project </a:t>
            </a: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Financials </a:t>
            </a:r>
            <a:r>
              <a:rPr lang="en-US" sz="3200" b="1" kern="0" dirty="0">
                <a:solidFill>
                  <a:prstClr val="black"/>
                </a:solidFill>
                <a:cs typeface="Arial" panose="020B0604020202020204" pitchFamily="34" charset="0"/>
              </a:rPr>
              <a:t>– KOTAK </a:t>
            </a: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BANK</a:t>
            </a:r>
          </a:p>
          <a:p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11258"/>
              </p:ext>
            </p:extLst>
          </p:nvPr>
        </p:nvGraphicFramePr>
        <p:xfrm>
          <a:off x="839416" y="1124745"/>
          <a:ext cx="9937106" cy="4402179"/>
        </p:xfrm>
        <a:graphic>
          <a:graphicData uri="http://schemas.openxmlformats.org/drawingml/2006/table">
            <a:tbl>
              <a:tblPr/>
              <a:tblGrid>
                <a:gridCol w="1760478"/>
                <a:gridCol w="945597"/>
                <a:gridCol w="945597"/>
                <a:gridCol w="1012344"/>
                <a:gridCol w="1156965"/>
                <a:gridCol w="823225"/>
                <a:gridCol w="823225"/>
                <a:gridCol w="823225"/>
                <a:gridCol w="823225"/>
                <a:gridCol w="823225"/>
              </a:tblGrid>
              <a:tr h="91837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PROJECT  COMPLETION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PHASE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CURRENT PHASE COMPLETION DATE (EXPECTED)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 VALUE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DONE TILL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PENDING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REVENUE ACHIEVED (%)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FEB BILLING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STATUS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295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(FEB - 18)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Achieved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(FEB - 18)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Payment Gateway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Completed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6-Nov-17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11,86,800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11,86,800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Salary Processing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Completed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15-Dec-17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9,68,760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9,68,760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EEFC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Cancelled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19-Jan-18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11,04,000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7,72,800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3,31,200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Nostro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Cancelled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19-Jan-18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8,12,475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5,68,733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2,43,742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IMPS and UPI Comp.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Dev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7-Mar-18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7,80,000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3,12,000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4,68,000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ATM Complaints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Dev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12-Mar-18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10,40,000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4,16,000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6,24,000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ATM Recon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effectLst/>
                          <a:latin typeface="Arial" panose="020B0604020202020204" pitchFamily="34" charset="0"/>
                        </a:rPr>
                        <a:t>Dev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23-Mar-18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PO Awaited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POS Complaints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Dev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16-Mar-18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PO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Awaited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CRN </a:t>
                      </a:r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Insta</a:t>
                      </a:r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Kits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On Hold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13-Oct-17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0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18,20,000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7,28,000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10,92,000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7408" y="5661248"/>
            <a:ext cx="11017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Notes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PO received of 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Rs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 60,493/- for the Phase I change requests (Salary processing &amp; Payment Gateway) and </a:t>
            </a:r>
            <a:r>
              <a:rPr lang="en-US" sz="1400" dirty="0" smtClean="0">
                <a:solidFill>
                  <a:srgbClr val="000000"/>
                </a:solidFill>
              </a:rPr>
              <a:t>of </a:t>
            </a:r>
            <a:r>
              <a:rPr lang="en-US" sz="1400" dirty="0" err="1" smtClean="0">
                <a:solidFill>
                  <a:srgbClr val="000000"/>
                </a:solidFill>
              </a:rPr>
              <a:t>Rs</a:t>
            </a:r>
            <a:r>
              <a:rPr lang="en-US" sz="1400" dirty="0" smtClean="0">
                <a:solidFill>
                  <a:srgbClr val="000000"/>
                </a:solidFill>
              </a:rPr>
              <a:t> 21,723/- for Payment Gateway support contract (for 2 moths of this financial year).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PO awaited of 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Rs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 2,73,000/- for Salary processing multi 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Robo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 implementation (LIC &amp; PS) &amp; 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Rs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 2,59,200/- for Phase II CRs.</a:t>
            </a:r>
          </a:p>
        </p:txBody>
      </p:sp>
    </p:spTree>
    <p:extLst>
      <p:ext uri="{BB962C8B-B14F-4D97-AF65-F5344CB8AC3E}">
        <p14:creationId xmlns:p14="http://schemas.microsoft.com/office/powerpoint/2010/main" val="27365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344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Project </a:t>
            </a:r>
            <a:r>
              <a:rPr lang="en-US" sz="3200" b="1" kern="0" dirty="0">
                <a:solidFill>
                  <a:prstClr val="black"/>
                </a:solidFill>
                <a:cs typeface="Arial" panose="020B0604020202020204" pitchFamily="34" charset="0"/>
              </a:rPr>
              <a:t>Status </a:t>
            </a: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– OMAN ARAB BANK</a:t>
            </a:r>
            <a:endParaRPr 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83703"/>
              </p:ext>
            </p:extLst>
          </p:nvPr>
        </p:nvGraphicFramePr>
        <p:xfrm>
          <a:off x="971122" y="1073650"/>
          <a:ext cx="10669494" cy="2448223"/>
        </p:xfrm>
        <a:graphic>
          <a:graphicData uri="http://schemas.openxmlformats.org/drawingml/2006/table">
            <a:tbl>
              <a:tblPr/>
              <a:tblGrid>
                <a:gridCol w="1247343"/>
                <a:gridCol w="850232"/>
                <a:gridCol w="1509092"/>
                <a:gridCol w="1287673"/>
                <a:gridCol w="953443"/>
                <a:gridCol w="889880"/>
                <a:gridCol w="1051511"/>
                <a:gridCol w="631794"/>
                <a:gridCol w="520334"/>
                <a:gridCol w="936104"/>
                <a:gridCol w="792088"/>
              </a:tblGrid>
              <a:tr h="397462">
                <a:tc gridSpan="11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OMAN ARAB BANK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463038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PHASE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PHASE</a:t>
                      </a: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COMPLETION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OVERALL PROJECT COMPLETION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START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(PLANNED)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(PLANNED)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DATE</a:t>
                      </a:r>
                      <a:endParaRPr lang="en-U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(ESTIMATED)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VARIANCE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231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RESOURCE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SCHEDULE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COST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231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Planned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US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74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ATM Reconciliation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Go-Live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28-Feb-2018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15-Nov-17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17-Dec-2017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28-Feb-2018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9,58,274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3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Outgoing Chargeback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Go-Live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28-Feb-2018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19-Nov-17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25-Dec-2017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28-Feb-2018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Incoming Chargeback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Go-Live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28-Feb-2018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21-Nov-17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30-Jan-2018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28-Feb-2018</a:t>
                      </a:r>
                      <a:endParaRPr 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392" y="4149080"/>
            <a:ext cx="110172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Summary</a:t>
            </a:r>
            <a:endParaRPr lang="en-US" sz="1400" dirty="0">
              <a:solidFill>
                <a:srgbClr val="000000"/>
              </a:solidFill>
              <a:latin typeface="Arial" pitchFamily="34" charset="0"/>
              <a:ea typeface="ＭＳ Ｐゴシック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BRD sign off received for ATM Recon, Outgoing &amp; Incoming but UAT and Go-live sign off pending.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Outgoing &amp; Incoming Chargeback – The solution is running </a:t>
            </a:r>
            <a:r>
              <a:rPr lang="en-US" sz="1400" dirty="0" smtClean="0">
                <a:solidFill>
                  <a:srgbClr val="000000"/>
                </a:solidFill>
              </a:rPr>
              <a:t>in live. Application (CBO) </a:t>
            </a:r>
            <a:r>
              <a:rPr lang="en-US" sz="1400" dirty="0" err="1" smtClean="0">
                <a:solidFill>
                  <a:srgbClr val="000000"/>
                </a:solidFill>
              </a:rPr>
              <a:t>url</a:t>
            </a:r>
            <a:r>
              <a:rPr lang="en-US" sz="1400" dirty="0" smtClean="0">
                <a:solidFill>
                  <a:srgbClr val="000000"/>
                </a:solidFill>
              </a:rPr>
              <a:t> changed causing some issues which highlighted to client. Also developers are fixing any defects raised by client.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ＭＳ Ｐゴシック"/>
              </a:rPr>
              <a:t>Change in requirements – Client has already raised CR of 29 days and still giving requirements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around new scenarios.</a:t>
            </a:r>
            <a:endParaRPr lang="en-US" sz="1400" dirty="0" smtClean="0">
              <a:solidFill>
                <a:srgbClr val="000000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7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Project Financials </a:t>
            </a:r>
            <a:r>
              <a:rPr lang="en-US" sz="3200" b="1" kern="0" dirty="0">
                <a:solidFill>
                  <a:prstClr val="black"/>
                </a:solidFill>
                <a:cs typeface="Arial" panose="020B0604020202020204" pitchFamily="34" charset="0"/>
              </a:rPr>
              <a:t>– </a:t>
            </a:r>
            <a:r>
              <a:rPr lang="en-US" sz="3200" b="1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OMAN ARAB </a:t>
            </a:r>
            <a:r>
              <a:rPr lang="en-US" sz="3200" b="1" kern="0" dirty="0">
                <a:solidFill>
                  <a:prstClr val="black"/>
                </a:solidFill>
                <a:cs typeface="Arial" panose="020B0604020202020204" pitchFamily="34" charset="0"/>
              </a:rPr>
              <a:t>BANK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061096"/>
              </p:ext>
            </p:extLst>
          </p:nvPr>
        </p:nvGraphicFramePr>
        <p:xfrm>
          <a:off x="767408" y="1124743"/>
          <a:ext cx="10369154" cy="2589033"/>
        </p:xfrm>
        <a:graphic>
          <a:graphicData uri="http://schemas.openxmlformats.org/drawingml/2006/table">
            <a:tbl>
              <a:tblPr/>
              <a:tblGrid>
                <a:gridCol w="1837020"/>
                <a:gridCol w="986709"/>
                <a:gridCol w="986709"/>
                <a:gridCol w="1056359"/>
                <a:gridCol w="1207267"/>
                <a:gridCol w="859018"/>
                <a:gridCol w="859018"/>
                <a:gridCol w="859018"/>
                <a:gridCol w="859018"/>
                <a:gridCol w="859018"/>
              </a:tblGrid>
              <a:tr h="109054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PROJECT  COMPLETION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PHASE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CURRENT PHASE COMPLETION DATE (EXPECTED)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 VALUE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DONE TILL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BILLING PENDING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REVENUE ACHIEVED (%)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FEB BILLING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STATUS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65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(FEB - 18)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Achieved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(FEB - 18)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774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ATM Reconciliation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Go-Live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8-Feb-18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45,60,000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18,24,000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27,36,000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27,36,000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4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Outgoing Chargeback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Go-Live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8-Feb-18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74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Incoming Chargeback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Go-Live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8-Feb-18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6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344" y="188640"/>
            <a:ext cx="10513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solidFill>
                  <a:prstClr val="black"/>
                </a:solidFill>
                <a:cs typeface="Arial" panose="020B0604020202020204" pitchFamily="34" charset="0"/>
              </a:rPr>
              <a:t>QUALITY REPORT - OMAN ARAB BANK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47913"/>
              </p:ext>
            </p:extLst>
          </p:nvPr>
        </p:nvGraphicFramePr>
        <p:xfrm>
          <a:off x="623392" y="1196752"/>
          <a:ext cx="10829976" cy="1923885"/>
        </p:xfrm>
        <a:graphic>
          <a:graphicData uri="http://schemas.openxmlformats.org/drawingml/2006/table">
            <a:tbl>
              <a:tblPr/>
              <a:tblGrid>
                <a:gridCol w="1249975"/>
                <a:gridCol w="1249975"/>
                <a:gridCol w="1046688"/>
                <a:gridCol w="1059496"/>
                <a:gridCol w="6223842"/>
              </a:tblGrid>
              <a:tr h="318049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OMAN ARAB BANK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23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MODULE / ARTIFACT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OWNER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ISSUES DESCRIPTION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3180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Outgoing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&amp; Incoming Chargeback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Go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Live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Ish Tripathi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Open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228600" algn="l" defTabSz="914400" rtl="0" eaLnBrk="1" fontAlgn="ctr" latinLnBrk="0" hangingPunct="1">
                        <a:buAutoNum type="arabicPeriod"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 is changes in application URL which Is throwing connectivity issues.</a:t>
                      </a:r>
                    </a:p>
                    <a:p>
                      <a:pPr marL="0" indent="-228600" algn="l" defTabSz="914400" rtl="0" eaLnBrk="1" fontAlgn="ctr" latinLnBrk="0" hangingPunct="1">
                        <a:buAutoNum type="arabicPeriod"/>
                      </a:pPr>
                      <a:r>
                        <a:rPr lang="en-US" sz="10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There are 1 selectors issues which need to be fixed.</a:t>
                      </a:r>
                      <a:endParaRPr lang="en-US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ctr" latinLnBrk="0" hangingPunct="1">
                        <a:buNone/>
                      </a:pPr>
                      <a:endParaRPr lang="en-US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Outgoing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&amp; Incoming Chargeback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Sol Design Documen</a:t>
                      </a: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</a:t>
                      </a:r>
                      <a:endParaRPr lang="en-US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Dinesh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Open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None/>
                      </a:pPr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Solution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Design document still not ready for outgoing &amp; Incoming chargeback</a:t>
                      </a:r>
                      <a:endParaRPr lang="en-US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 TEMPLATE</Template>
  <TotalTime>75861</TotalTime>
  <Words>1956</Words>
  <Application>Microsoft Office PowerPoint</Application>
  <PresentationFormat>Widescreen</PresentationFormat>
  <Paragraphs>951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45" baseType="lpstr">
      <vt:lpstr>MS PGothic</vt:lpstr>
      <vt:lpstr>Open Sans</vt:lpstr>
      <vt:lpstr>ArialMT</vt:lpstr>
      <vt:lpstr>Swis721 Cn BT</vt:lpstr>
      <vt:lpstr>Calibri</vt:lpstr>
      <vt:lpstr>Verdana</vt:lpstr>
      <vt:lpstr>MS PGothic</vt:lpstr>
      <vt:lpstr>Wingdings</vt:lpstr>
      <vt:lpstr>Times New Roman</vt:lpstr>
      <vt:lpstr>Arial</vt:lpstr>
      <vt:lpstr>Calibri Light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Profile</dc:title>
  <dc:subject>Company Profile</dc:subject>
  <dc:creator>Amit Mishra</dc:creator>
  <cp:lastModifiedBy>Ish Tripathi</cp:lastModifiedBy>
  <cp:revision>1478</cp:revision>
  <dcterms:created xsi:type="dcterms:W3CDTF">2009-03-27T14:52:00Z</dcterms:created>
  <dcterms:modified xsi:type="dcterms:W3CDTF">2018-02-22T12:42:30Z</dcterms:modified>
</cp:coreProperties>
</file>