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theme/theme10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67" r:id="rId1"/>
    <p:sldMasterId id="2147483743" r:id="rId2"/>
    <p:sldMasterId id="2147483755" r:id="rId3"/>
    <p:sldMasterId id="2147484327" r:id="rId4"/>
    <p:sldMasterId id="2147484446" r:id="rId5"/>
    <p:sldMasterId id="2147484904" r:id="rId6"/>
    <p:sldMasterId id="2147484906" r:id="rId7"/>
    <p:sldMasterId id="2147484908" r:id="rId8"/>
    <p:sldMasterId id="2147484910" r:id="rId9"/>
    <p:sldMasterId id="2147484942" r:id="rId10"/>
    <p:sldMasterId id="2147484968" r:id="rId11"/>
  </p:sldMasterIdLst>
  <p:notesMasterIdLst>
    <p:notesMasterId r:id="rId29"/>
  </p:notesMasterIdLst>
  <p:handoutMasterIdLst>
    <p:handoutMasterId r:id="rId30"/>
  </p:handoutMasterIdLst>
  <p:sldIdLst>
    <p:sldId id="868" r:id="rId12"/>
    <p:sldId id="869" r:id="rId13"/>
    <p:sldId id="899" r:id="rId14"/>
    <p:sldId id="916" r:id="rId15"/>
    <p:sldId id="915" r:id="rId16"/>
    <p:sldId id="902" r:id="rId17"/>
    <p:sldId id="904" r:id="rId18"/>
    <p:sldId id="905" r:id="rId19"/>
    <p:sldId id="903" r:id="rId20"/>
    <p:sldId id="917" r:id="rId21"/>
    <p:sldId id="918" r:id="rId22"/>
    <p:sldId id="919" r:id="rId23"/>
    <p:sldId id="920" r:id="rId24"/>
    <p:sldId id="921" r:id="rId25"/>
    <p:sldId id="922" r:id="rId26"/>
    <p:sldId id="923" r:id="rId27"/>
    <p:sldId id="924" r:id="rId28"/>
  </p:sldIdLst>
  <p:sldSz cx="12192000" cy="6858000"/>
  <p:notesSz cx="6858000" cy="9144000"/>
  <p:embeddedFontLst>
    <p:embeddedFont>
      <p:font typeface="MS PGothic" panose="020B0600070205080204" pitchFamily="34" charset="-128"/>
      <p:regular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MS PGothic" panose="020B0600070205080204" pitchFamily="34" charset="-128"/>
      <p:regular r:id="rId31"/>
    </p:embeddedFont>
    <p:embeddedFont>
      <p:font typeface="Swis721 Cn BT" panose="020B0506020202030204" pitchFamily="3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521415D9-36F7-43E2-AB2F-B90AF26B5E84}">
      <p14:sectionLst xmlns:p14="http://schemas.microsoft.com/office/powerpoint/2010/main">
        <p14:section name="Default Section" id="{1C9E3873-A9B7-C947-BF40-3681A9C55AFA}">
          <p14:sldIdLst>
            <p14:sldId id="868"/>
            <p14:sldId id="869"/>
          </p14:sldIdLst>
        </p14:section>
        <p14:section name="RPA External Projects" id="{BC9347D6-14FD-44E1-A0D0-71C0F59B6001}">
          <p14:sldIdLst>
            <p14:sldId id="899"/>
            <p14:sldId id="916"/>
            <p14:sldId id="915"/>
            <p14:sldId id="902"/>
            <p14:sldId id="904"/>
            <p14:sldId id="905"/>
            <p14:sldId id="903"/>
          </p14:sldIdLst>
        </p14:section>
        <p14:section name="EMS External Projects" id="{80607F75-67B3-4B5D-B522-108B2BC77654}">
          <p14:sldIdLst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</p14:sldIdLst>
        </p14:section>
        <p14:section name="Untitled Section" id="{29E77CFD-B88D-584F-8CE3-21E7E5501ED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 Tripathi" initials="I" lastIdx="0" clrIdx="0">
    <p:extLst>
      <p:ext uri="{19B8F6BF-5375-455C-9EA6-DF929625EA0E}">
        <p15:presenceInfo xmlns:p15="http://schemas.microsoft.com/office/powerpoint/2012/main" userId="Ish Tripat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6C0A"/>
    <a:srgbClr val="DB5503"/>
    <a:srgbClr val="F28A00"/>
    <a:srgbClr val="FFC000"/>
    <a:srgbClr val="CE6D0C"/>
    <a:srgbClr val="FFCC66"/>
    <a:srgbClr val="FF9900"/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4434" autoAdjust="0"/>
  </p:normalViewPr>
  <p:slideViewPr>
    <p:cSldViewPr>
      <p:cViewPr varScale="1">
        <p:scale>
          <a:sx n="71" d="100"/>
          <a:sy n="71" d="100"/>
        </p:scale>
        <p:origin x="81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>
        <p:scale>
          <a:sx n="70" d="100"/>
          <a:sy n="70" d="100"/>
        </p:scale>
        <p:origin x="-2202" y="2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9.fntdata"/><Relationship Id="rId21" Type="http://schemas.openxmlformats.org/officeDocument/2006/relationships/slide" Target="slides/slide10.xml"/><Relationship Id="rId34" Type="http://schemas.openxmlformats.org/officeDocument/2006/relationships/font" Target="fonts/font4.fntdata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font" Target="fonts/font6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9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80D7471-8ACC-4CDE-BEAB-080D81425A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92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9A288B29-009F-461B-8885-7BEE963E8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66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49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4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56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78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6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46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00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9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6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8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7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4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2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2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66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0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EF23-BD7A-4716-9733-50FD1D918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6227-2D65-40F3-88FE-436D48FA25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7BBC1-1523-4FB4-85E1-9D22FF2231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B4185-07C6-4DB6-8AF3-092D8F853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3773E-1C0A-4C1A-B82F-1DEC4F4B7D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1E59-C227-404D-B2E4-1F2DBE20E8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A70D8-FF42-4E7F-B65D-4402469AA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7196C-433D-465E-B1E7-6DCAC3FB0C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0EEFC-6585-4820-B2E1-157E973031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B6892-2D6D-4836-BD19-CAE8F64D3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A8BDA-8021-424C-B68E-76C7829BB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TextBox 64"/>
          <p:cNvSpPr txBox="1">
            <a:spLocks noChangeArrowheads="1"/>
          </p:cNvSpPr>
          <p:nvPr userDrawn="1"/>
        </p:nvSpPr>
        <p:spPr bwMode="auto">
          <a:xfrm>
            <a:off x="239349" y="6433592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2456" y="6084239"/>
            <a:ext cx="1899085" cy="6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D7210F-AF1C-4502-A1EE-DA2FDF46D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51954" y="6500835"/>
            <a:ext cx="4679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 smtClean="0">
                <a:solidFill>
                  <a:srgbClr val="C00000"/>
                </a:solidFill>
                <a:latin typeface="Swis721 Cn BT" panose="020B0506020202030204" pitchFamily="34" charset="0"/>
                <a:ea typeface="ＭＳ Ｐゴシック"/>
                <a:cs typeface="Times New Roman" pitchFamily="18" charset="0"/>
              </a:rPr>
              <a:t>simply perform as you expect</a:t>
            </a:r>
            <a:endParaRPr lang="en-US" sz="1400" dirty="0">
              <a:solidFill>
                <a:srgbClr val="C00000"/>
              </a:solidFill>
              <a:latin typeface="Swis721 Cn BT" panose="020B0506020202030204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3598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77908-CBED-46C4-BA25-2C76FAE773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18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2852" y="6084889"/>
            <a:ext cx="1898649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32252-FC20-48BA-B628-F225BEF667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4"/>
          <p:cNvSpPr txBox="1">
            <a:spLocks noChangeArrowheads="1"/>
          </p:cNvSpPr>
          <p:nvPr userDrawn="1"/>
        </p:nvSpPr>
        <p:spPr bwMode="auto">
          <a:xfrm>
            <a:off x="190459" y="6357958"/>
            <a:ext cx="4502149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PH" sz="1600" b="1" u="sng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71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91B2F-083B-4F16-AAE4-718283025A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40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0FC1-714F-4E93-AE6F-3CDDECBC08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74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1307B-3431-45DD-9EFB-EFDC66D4C8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5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0973B-3E3A-4814-AC07-26796FD410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3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C1D1C-1580-4A95-9B83-CEE4644475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479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81ABC-1FB0-40F8-B2FA-52101E229A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131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7E625-03F3-4936-96AF-0CA9A42406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E309-7501-48CF-B58F-25CC53379E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351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4F125-1D86-4DB8-A547-64A7790B0B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19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86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51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613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86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49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95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72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218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914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84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5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64"/>
          <p:cNvSpPr txBox="1">
            <a:spLocks noChangeArrowheads="1"/>
          </p:cNvSpPr>
          <p:nvPr userDrawn="1"/>
        </p:nvSpPr>
        <p:spPr bwMode="auto">
          <a:xfrm>
            <a:off x="239349" y="6433592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901" r:id="rId2"/>
    <p:sldLayoutId id="2147484878" r:id="rId3"/>
    <p:sldLayoutId id="2147484879" r:id="rId4"/>
    <p:sldLayoutId id="2147484880" r:id="rId5"/>
    <p:sldLayoutId id="2147484881" r:id="rId6"/>
    <p:sldLayoutId id="2147484882" r:id="rId7"/>
    <p:sldLayoutId id="2147484883" r:id="rId8"/>
    <p:sldLayoutId id="2147484884" r:id="rId9"/>
    <p:sldLayoutId id="2147484885" r:id="rId10"/>
    <p:sldLayoutId id="214748488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1B84670F-5086-4E3D-8EDE-01A0B6D922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326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9" r:id="rId1"/>
    <p:sldLayoutId id="2147484970" r:id="rId2"/>
    <p:sldLayoutId id="2147484971" r:id="rId3"/>
    <p:sldLayoutId id="2147484972" r:id="rId4"/>
    <p:sldLayoutId id="2147484973" r:id="rId5"/>
    <p:sldLayoutId id="2147484974" r:id="rId6"/>
    <p:sldLayoutId id="2147484975" r:id="rId7"/>
    <p:sldLayoutId id="2147484976" r:id="rId8"/>
    <p:sldLayoutId id="2147484977" r:id="rId9"/>
    <p:sldLayoutId id="2147484978" r:id="rId10"/>
    <p:sldLayoutId id="21474849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97518F62-987F-401A-AF24-663B5A7837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7" r:id="rId1"/>
    <p:sldLayoutId id="2147484888" r:id="rId2"/>
    <p:sldLayoutId id="2147484889" r:id="rId3"/>
    <p:sldLayoutId id="2147484890" r:id="rId4"/>
    <p:sldLayoutId id="2147484891" r:id="rId5"/>
    <p:sldLayoutId id="2147484892" r:id="rId6"/>
    <p:sldLayoutId id="2147484893" r:id="rId7"/>
    <p:sldLayoutId id="2147484894" r:id="rId8"/>
    <p:sldLayoutId id="2147484895" r:id="rId9"/>
    <p:sldLayoutId id="2147484896" r:id="rId10"/>
    <p:sldLayoutId id="214748489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55057C2-5139-4F01-9D60-FBE2F7D9C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64"/>
          <p:cNvSpPr txBox="1">
            <a:spLocks noChangeArrowheads="1"/>
          </p:cNvSpPr>
          <p:nvPr userDrawn="1"/>
        </p:nvSpPr>
        <p:spPr bwMode="auto">
          <a:xfrm>
            <a:off x="239349" y="6433592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64"/>
          <p:cNvSpPr txBox="1">
            <a:spLocks noChangeArrowheads="1"/>
          </p:cNvSpPr>
          <p:nvPr userDrawn="1"/>
        </p:nvSpPr>
        <p:spPr bwMode="auto">
          <a:xfrm>
            <a:off x="335360" y="6433592"/>
            <a:ext cx="36484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2502B3EC-3DAE-457D-91D7-A45D088452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2502B3EC-3DAE-457D-91D7-A45D088452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1B84670F-5086-4E3D-8EDE-01A0B6D922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22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2502B3EC-3DAE-457D-91D7-A45D088452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88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13" r:id="rId3"/>
    <p:sldLayoutId id="2147484914" r:id="rId4"/>
    <p:sldLayoutId id="2147484915" r:id="rId5"/>
    <p:sldLayoutId id="2147484916" r:id="rId6"/>
    <p:sldLayoutId id="2147484917" r:id="rId7"/>
    <p:sldLayoutId id="2147484918" r:id="rId8"/>
    <p:sldLayoutId id="2147484919" r:id="rId9"/>
    <p:sldLayoutId id="2147484920" r:id="rId10"/>
    <p:sldLayoutId id="214748492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6168008" y="4005065"/>
            <a:ext cx="39811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GIC Delivery Update</a:t>
            </a:r>
          </a:p>
          <a:p>
            <a:pPr eaLnBrk="0" hangingPunct="0"/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  <a:r>
              <a:rPr lang="en-US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JAN 2017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9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414" y="4005064"/>
            <a:ext cx="20875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6094412" y="3992684"/>
            <a:ext cx="0" cy="948485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7328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344" y="260648"/>
            <a:ext cx="10441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Project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Status - DCN</a:t>
            </a:r>
            <a:endParaRPr lang="en-US" sz="3200" b="1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392" y="845423"/>
            <a:ext cx="10945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Project Updates - SA integration with share point is in progress. SA integration with cisco wave and cisco prime pending. </a:t>
            </a:r>
            <a:r>
              <a:rPr lang="en-US" sz="14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Secops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 configuration is in progress by RSA.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Anuranjan Kumar and Mudit Singh are working with RSA PS for configuration of SecOps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Billing Status – Project will be closed by Jan-17 due technical delays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Delay/ Challenges - Parser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creation stuck due to inconsistent delimiter in logs,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escalated to RSA (Support &amp; Channel </a:t>
            </a:r>
            <a:r>
              <a:rPr lang="en-US" sz="14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Mgr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) to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look in this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issue. </a:t>
            </a:r>
            <a:endParaRPr 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08931" y="2233866"/>
          <a:ext cx="10945216" cy="1550182"/>
        </p:xfrm>
        <a:graphic>
          <a:graphicData uri="http://schemas.openxmlformats.org/drawingml/2006/table">
            <a:tbl>
              <a:tblPr/>
              <a:tblGrid>
                <a:gridCol w="1571422"/>
                <a:gridCol w="1266175"/>
                <a:gridCol w="1626899"/>
                <a:gridCol w="1296144"/>
                <a:gridCol w="1224135"/>
                <a:gridCol w="1656184"/>
                <a:gridCol w="2304257"/>
              </a:tblGrid>
              <a:tr h="9669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 COMPLETION %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COMPLETION DATE (EXPECTED)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 VALUE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DONE TILL DATE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ACHIEVED (%)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BILLING STATUS – JAN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583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DCN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sng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31-Dec-16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31-Jan-17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72,00,000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43,20,000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28,80,000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3392" y="4293096"/>
          <a:ext cx="10945220" cy="1584176"/>
        </p:xfrm>
        <a:graphic>
          <a:graphicData uri="http://schemas.openxmlformats.org/drawingml/2006/table">
            <a:tbl>
              <a:tblPr/>
              <a:tblGrid>
                <a:gridCol w="1001523"/>
                <a:gridCol w="1073061"/>
                <a:gridCol w="854207"/>
                <a:gridCol w="1251679"/>
                <a:gridCol w="970221"/>
                <a:gridCol w="998985"/>
                <a:gridCol w="995125"/>
                <a:gridCol w="988109"/>
                <a:gridCol w="988110"/>
                <a:gridCol w="912100"/>
                <a:gridCol w="912100"/>
              </a:tblGrid>
              <a:tr h="1265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EFFORT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EFFORT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BURNT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RESOURCE UTILIZATION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OVERHEAD COST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OVERHEAD COST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 (PLANNED)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 (ACTUAL)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 (PLANNED) 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 (ACTUAL) 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STATUS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186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DCN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198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62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12,524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62,022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59,99,476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67,66,458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8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344" y="260648"/>
            <a:ext cx="1051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Project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Status - IFB</a:t>
            </a:r>
            <a:endParaRPr lang="en-US" sz="3200" b="1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384" y="980728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Project Update - </a:t>
            </a:r>
            <a:r>
              <a:rPr lang="en-US" sz="14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Munnar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call center trial run is in progress and requested EY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for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UAT and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sign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off.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Billing Status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– Project will be closed by Jan-17</a:t>
            </a:r>
            <a:endParaRPr 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51383" y="2060848"/>
          <a:ext cx="11017225" cy="1550182"/>
        </p:xfrm>
        <a:graphic>
          <a:graphicData uri="http://schemas.openxmlformats.org/drawingml/2006/table">
            <a:tbl>
              <a:tblPr/>
              <a:tblGrid>
                <a:gridCol w="1866245"/>
                <a:gridCol w="1503727"/>
                <a:gridCol w="1555373"/>
                <a:gridCol w="1425760"/>
                <a:gridCol w="1425760"/>
                <a:gridCol w="1270393"/>
                <a:gridCol w="1969967"/>
              </a:tblGrid>
              <a:tr h="9669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 COMPLETION %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COMPLETION DATE (EXPECTED)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 VALUE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DONE TILL DATE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ACHIEVED (%)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BILLING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STATUS – JAN</a:t>
                      </a:r>
                      <a:endParaRPr lang="en-US" sz="14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583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IFB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30-Jan-17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37,58,000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17,50,500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20,07,500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3387" y="3933056"/>
          <a:ext cx="10945221" cy="1584176"/>
        </p:xfrm>
        <a:graphic>
          <a:graphicData uri="http://schemas.openxmlformats.org/drawingml/2006/table">
            <a:tbl>
              <a:tblPr/>
              <a:tblGrid>
                <a:gridCol w="1444161"/>
                <a:gridCol w="912102"/>
                <a:gridCol w="912102"/>
                <a:gridCol w="912102"/>
                <a:gridCol w="912102"/>
                <a:gridCol w="988111"/>
                <a:gridCol w="1064118"/>
                <a:gridCol w="988110"/>
                <a:gridCol w="988111"/>
                <a:gridCol w="912101"/>
                <a:gridCol w="912101"/>
              </a:tblGrid>
              <a:tr h="1265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EFFORT</a:t>
                      </a:r>
                      <a:b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(MAN DAYS) with CR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EFFORT BURNT</a:t>
                      </a:r>
                      <a:b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(MAN DAYS)-OVERALL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RESOURCE UTILIZATION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OVERHEAD COST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OVERHEAD COST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(PLANNED)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(ACTUAL)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(PLANNED) 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(ACTUAL) 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STATUS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186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IFB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21,750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1,73,642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33,46,250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32,95,878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88%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6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31956"/>
              </p:ext>
            </p:extLst>
          </p:nvPr>
        </p:nvGraphicFramePr>
        <p:xfrm>
          <a:off x="623394" y="2087193"/>
          <a:ext cx="10945214" cy="1327751"/>
        </p:xfrm>
        <a:graphic>
          <a:graphicData uri="http://schemas.openxmlformats.org/drawingml/2006/table">
            <a:tbl>
              <a:tblPr/>
              <a:tblGrid>
                <a:gridCol w="1244999"/>
                <a:gridCol w="1244999"/>
                <a:gridCol w="1149230"/>
                <a:gridCol w="1053460"/>
                <a:gridCol w="1053460"/>
                <a:gridCol w="1053460"/>
                <a:gridCol w="1340768"/>
                <a:gridCol w="1436539"/>
                <a:gridCol w="1368299"/>
              </a:tblGrid>
              <a:tr h="933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 COMPLETION %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COMPLETION DATE (EXPECTED)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 VALUE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DONE TILL DATE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ACHIEVED (%)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EFFORT</a:t>
                      </a:r>
                      <a:b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(MAN DAYS) with CR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EFFORT BURNT</a:t>
                      </a:r>
                      <a:b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(MAN DAYS)-OVERALL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RESOURCE UTILIZATION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9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HCLi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21-Feb-17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15,00,000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88555"/>
              </p:ext>
            </p:extLst>
          </p:nvPr>
        </p:nvGraphicFramePr>
        <p:xfrm>
          <a:off x="623391" y="3879609"/>
          <a:ext cx="10945217" cy="1493607"/>
        </p:xfrm>
        <a:graphic>
          <a:graphicData uri="http://schemas.openxmlformats.org/drawingml/2006/table">
            <a:tbl>
              <a:tblPr/>
              <a:tblGrid>
                <a:gridCol w="1925546"/>
                <a:gridCol w="1216137"/>
                <a:gridCol w="1317481"/>
                <a:gridCol w="1418824"/>
                <a:gridCol w="1317478"/>
                <a:gridCol w="1317481"/>
                <a:gridCol w="1216135"/>
                <a:gridCol w="1216135"/>
              </a:tblGrid>
              <a:tr h="12270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OVERHEAD COST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OVERHEAD COST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(PLANNED)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(ACTUAL)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(PLANNED) 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(ACTUAL) 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STATUS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66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HCL--APDRP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10,000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14,420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4,10,000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10,55,020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WIP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1384" y="980728"/>
            <a:ext cx="11017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Project Update - 2 CA IM resource working on this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Challenges/Delays – Escalation received due to unavailability of a resource for 20 days, working to mitigate the risk</a:t>
            </a:r>
            <a:endParaRPr 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Billing Status -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T&amp;M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based project and expected to be closed by 21-Feb-17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344" y="260648"/>
            <a:ext cx="1051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Project Status – </a:t>
            </a:r>
            <a:r>
              <a:rPr lang="en-US" sz="3200" b="1" kern="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HCLi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-APDRP</a:t>
            </a:r>
            <a:endParaRPr lang="en-US" sz="3200" b="1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14546"/>
              </p:ext>
            </p:extLst>
          </p:nvPr>
        </p:nvGraphicFramePr>
        <p:xfrm>
          <a:off x="695401" y="2060848"/>
          <a:ext cx="10873207" cy="1550182"/>
        </p:xfrm>
        <a:graphic>
          <a:graphicData uri="http://schemas.openxmlformats.org/drawingml/2006/table">
            <a:tbl>
              <a:tblPr/>
              <a:tblGrid>
                <a:gridCol w="1841849"/>
                <a:gridCol w="1484071"/>
                <a:gridCol w="1535041"/>
                <a:gridCol w="1407122"/>
                <a:gridCol w="1407122"/>
                <a:gridCol w="1253787"/>
                <a:gridCol w="1944215"/>
              </a:tblGrid>
              <a:tr h="9669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 COMPLETION %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COMPLETION DATE (EXPECTED)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 VALUE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DONE TILL DATE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ACHIEVED (%)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BILLING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STATUS-JAN</a:t>
                      </a:r>
                      <a:endParaRPr lang="en-US" sz="14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583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Verinon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-SEBI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400" b="1" i="0" u="none" strike="sng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6-Jan-17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TBD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3,65,000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5400" y="4293096"/>
          <a:ext cx="10945221" cy="1720123"/>
        </p:xfrm>
        <a:graphic>
          <a:graphicData uri="http://schemas.openxmlformats.org/drawingml/2006/table">
            <a:tbl>
              <a:tblPr/>
              <a:tblGrid>
                <a:gridCol w="1444161"/>
                <a:gridCol w="912102"/>
                <a:gridCol w="912102"/>
                <a:gridCol w="912102"/>
                <a:gridCol w="912102"/>
                <a:gridCol w="988111"/>
                <a:gridCol w="1064118"/>
                <a:gridCol w="988110"/>
                <a:gridCol w="988111"/>
                <a:gridCol w="912101"/>
                <a:gridCol w="912101"/>
              </a:tblGrid>
              <a:tr h="1265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EFFORT</a:t>
                      </a:r>
                      <a:b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(MAN DAYS) with CR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EFFORT BURNT</a:t>
                      </a:r>
                      <a:b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(MAN DAYS)-OVERALL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RESOURCE UTILIZATION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OVERHEAD COST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OVERHEAD COST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(PLANNED)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(ACTUAL)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(PLANNED) 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(ACTUAL) 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STATUS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1862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2FA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Implementation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2,931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2,71,000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2,78,069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WIP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3392" y="980728"/>
            <a:ext cx="109452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Project Update - Project is on track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Challenges/Delays –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Customer not available, 1 week of development pending post customer availability.</a:t>
            </a:r>
            <a:endParaRPr 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Billing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Status – Project will be completed and billing will be done by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Jan-17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344" y="260648"/>
            <a:ext cx="1051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Project Status – VERINON-SEBI</a:t>
            </a:r>
            <a:endParaRPr lang="en-US" sz="3200" b="1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3392" y="1700808"/>
          <a:ext cx="10945218" cy="1550182"/>
        </p:xfrm>
        <a:graphic>
          <a:graphicData uri="http://schemas.openxmlformats.org/drawingml/2006/table">
            <a:tbl>
              <a:tblPr/>
              <a:tblGrid>
                <a:gridCol w="1378926"/>
                <a:gridCol w="1111071"/>
                <a:gridCol w="1149230"/>
                <a:gridCol w="1053462"/>
                <a:gridCol w="1053462"/>
                <a:gridCol w="1053462"/>
                <a:gridCol w="1340768"/>
                <a:gridCol w="1436537"/>
                <a:gridCol w="1368300"/>
              </a:tblGrid>
              <a:tr h="9669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 COMPLETION %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COMPLETION DATE (EXPECTED)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 VALUE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DONE TILL DATE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ACHIEVED (%)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EFFORT</a:t>
                      </a:r>
                      <a:b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(MAN DAYS) with CR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EFFORT BURNT</a:t>
                      </a:r>
                      <a:b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(MAN DAYS)-OVERALL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RESOURCE UTILIZATION</a:t>
                      </a:r>
                    </a:p>
                  </a:txBody>
                  <a:tcPr marL="6099" marR="6099" marT="60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583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Solusi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Technologies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31-Dec-16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39,73,266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6,06,375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3391" y="3861048"/>
          <a:ext cx="10945217" cy="1584176"/>
        </p:xfrm>
        <a:graphic>
          <a:graphicData uri="http://schemas.openxmlformats.org/drawingml/2006/table">
            <a:tbl>
              <a:tblPr/>
              <a:tblGrid>
                <a:gridCol w="1925548"/>
                <a:gridCol w="1216135"/>
                <a:gridCol w="1317481"/>
                <a:gridCol w="1418824"/>
                <a:gridCol w="1317480"/>
                <a:gridCol w="1317481"/>
                <a:gridCol w="1216134"/>
                <a:gridCol w="1216134"/>
              </a:tblGrid>
              <a:tr h="1265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OVERHEAD COST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OVERHEAD COST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(PLANNED)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(ACTUAL)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(PLANNED) 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(ACTUAL) %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STATUS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186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Solusi Technologies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6,57,870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1,75,524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26,79,396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smtClean="0">
                          <a:effectLst/>
                          <a:latin typeface="Arial" panose="020B0604020202020204" pitchFamily="34" charset="0"/>
                        </a:rPr>
                        <a:t>36,07,542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91%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3392" y="980728"/>
            <a:ext cx="10945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Project Update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– On Demand Basis</a:t>
            </a:r>
            <a:endParaRPr 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Billing Status –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As per the work done</a:t>
            </a:r>
            <a:endParaRPr 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344" y="260648"/>
            <a:ext cx="1051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Project Status – </a:t>
            </a:r>
            <a:r>
              <a:rPr lang="en-US" sz="3200" b="1" kern="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Solusi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 Technologies</a:t>
            </a:r>
            <a:endParaRPr lang="en-US" sz="3200" b="1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51384" y="1124744"/>
          <a:ext cx="11017223" cy="4759688"/>
        </p:xfrm>
        <a:graphic>
          <a:graphicData uri="http://schemas.openxmlformats.org/drawingml/2006/table">
            <a:tbl>
              <a:tblPr/>
              <a:tblGrid>
                <a:gridCol w="3832384"/>
                <a:gridCol w="2572698"/>
                <a:gridCol w="2100818"/>
                <a:gridCol w="2511323"/>
              </a:tblGrid>
              <a:tr h="8084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RESOURCE WISE UTILIZATION </a:t>
                      </a:r>
                      <a:b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(FROM 30 DEC 2016 TO 05 JAN 2016)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2" marR="4862" marT="4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RESOURCE NAME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2" marR="4862" marT="4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AVAILABLE HOURS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2" marR="4862" marT="48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BILLABLE UTILIZATION 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2" marR="4862" marT="48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PRODUCTIVE UTILIZATION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2" marR="4862" marT="48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Anuj Choudhary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34.18</a:t>
                      </a: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31.21%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Anuranjan Kumar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0.44%</a:t>
                      </a:r>
                      <a:endParaRPr lang="en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18.75%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Balram Singh Deswal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660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9.5%</a:t>
                      </a:r>
                      <a:endParaRPr lang="en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57.86%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Kamal Manchanda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59.17</a:t>
                      </a: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32.06</a:t>
                      </a: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Ketan Kharbanda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16.59%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31.33%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Mayur Malhotra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7.30</a:t>
                      </a: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45.80</a:t>
                      </a: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Mudit Singh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14.47%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34.28%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Nabeel Asif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13.33%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40.98%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Pradeep Kumar Pandey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9.32%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51.82%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Sumeet Hooda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15.27%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34.92%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Vinay Chaudhary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12.58%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43.90%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Winkle Khurana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25.61%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26.97%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Hridyesh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Srivastava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56.97%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11.21%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Kushagra Sharma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51.52%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Saba Iqbal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29.24%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10460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25.19</a:t>
                      </a: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35.56%</a:t>
                      </a:r>
                      <a:endParaRPr lang="en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344" y="260648"/>
            <a:ext cx="10441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EMS </a:t>
            </a:r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and Info Sec Team Utilization</a:t>
            </a:r>
          </a:p>
        </p:txBody>
      </p:sp>
    </p:spTree>
    <p:extLst>
      <p:ext uri="{BB962C8B-B14F-4D97-AF65-F5344CB8AC3E}">
        <p14:creationId xmlns:p14="http://schemas.microsoft.com/office/powerpoint/2010/main" val="39851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344" y="260648"/>
            <a:ext cx="10441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>
                <a:solidFill>
                  <a:prstClr val="black"/>
                </a:solidFill>
              </a:rPr>
              <a:t>Billing Plan &amp; Achievement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3392" y="1124744"/>
          <a:ext cx="10945214" cy="3647907"/>
        </p:xfrm>
        <a:graphic>
          <a:graphicData uri="http://schemas.openxmlformats.org/drawingml/2006/table">
            <a:tbl>
              <a:tblPr/>
              <a:tblGrid>
                <a:gridCol w="3221050"/>
                <a:gridCol w="1017174"/>
                <a:gridCol w="1064854"/>
                <a:gridCol w="1017174"/>
                <a:gridCol w="1017174"/>
                <a:gridCol w="1017174"/>
                <a:gridCol w="1017174"/>
                <a:gridCol w="1573440"/>
              </a:tblGrid>
              <a:tr h="5300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WK1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WK2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WK3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WK4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WK5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(IN LAKHS)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</a:tr>
              <a:tr h="311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1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22.85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1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17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(Q3)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Achieved (Q3)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be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Achieved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– Dec’16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To be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Achieved – Jan’17 (pending Q3)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215.77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1384" y="5065439"/>
            <a:ext cx="10945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Above billing doesn’t include ~90Lacs for Scope RA, COM &amp; UHG-UMR project advance</a:t>
            </a:r>
            <a:endParaRPr lang="en-US" sz="14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5640" y="2780928"/>
            <a:ext cx="5829300" cy="8572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15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87488" y="1340768"/>
            <a:ext cx="9145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RPA Project Status /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EMS External Project Status /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Billing Plan &amp; Achievement</a:t>
            </a: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191344" y="26064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cs typeface="Arial" panose="020B0604020202020204" pitchFamily="34" charset="0"/>
              </a:rPr>
              <a:t>Agenda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52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980728"/>
            <a:ext cx="109351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</a:rPr>
              <a:t>Project </a:t>
            </a:r>
            <a:r>
              <a:rPr lang="en-US" sz="1400" b="1" dirty="0" smtClean="0">
                <a:solidFill>
                  <a:srgbClr val="000000"/>
                </a:solidFill>
              </a:rPr>
              <a:t>Status – </a:t>
            </a:r>
            <a:r>
              <a:rPr lang="en-US" sz="1400" b="1" i="1" dirty="0" smtClean="0">
                <a:solidFill>
                  <a:srgbClr val="000000"/>
                </a:solidFill>
              </a:rPr>
              <a:t>On target, with minimum delays</a:t>
            </a:r>
            <a:endParaRPr lang="en-US" sz="1400" b="1" i="1" dirty="0">
              <a:solidFill>
                <a:srgbClr val="000000"/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Awaited Go </a:t>
            </a:r>
            <a:r>
              <a:rPr lang="en-US" sz="1400" dirty="0">
                <a:solidFill>
                  <a:srgbClr val="000000"/>
                </a:solidFill>
              </a:rPr>
              <a:t>live signoff for </a:t>
            </a:r>
            <a:r>
              <a:rPr lang="en-US" sz="1400" dirty="0" smtClean="0">
                <a:solidFill>
                  <a:srgbClr val="000000"/>
                </a:solidFill>
              </a:rPr>
              <a:t>CCI, UHCG, Author </a:t>
            </a:r>
            <a:r>
              <a:rPr lang="en-US" sz="1400" dirty="0">
                <a:solidFill>
                  <a:srgbClr val="000000"/>
                </a:solidFill>
              </a:rPr>
              <a:t>&amp; SBC.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MPQ development pushed </a:t>
            </a:r>
            <a:r>
              <a:rPr lang="en-US" sz="1400" dirty="0">
                <a:solidFill>
                  <a:srgbClr val="000000"/>
                </a:solidFill>
              </a:rPr>
              <a:t>further to 23rd Jan due to SME </a:t>
            </a:r>
            <a:r>
              <a:rPr lang="en-US" sz="1400" dirty="0" smtClean="0">
                <a:solidFill>
                  <a:srgbClr val="000000"/>
                </a:solidFill>
              </a:rPr>
              <a:t>unavailability.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GLO - During </a:t>
            </a:r>
            <a:r>
              <a:rPr lang="en-US" sz="1400" dirty="0">
                <a:solidFill>
                  <a:srgbClr val="000000"/>
                </a:solidFill>
              </a:rPr>
              <a:t>UAT, </a:t>
            </a:r>
            <a:r>
              <a:rPr lang="en-US" sz="1400" dirty="0" smtClean="0">
                <a:solidFill>
                  <a:srgbClr val="000000"/>
                </a:solidFill>
              </a:rPr>
              <a:t>Issues identified got </a:t>
            </a:r>
            <a:r>
              <a:rPr lang="en-US" sz="1400" dirty="0">
                <a:solidFill>
                  <a:srgbClr val="000000"/>
                </a:solidFill>
              </a:rPr>
              <a:t>fixed by 30th Dec, yet to be verified by the SME. </a:t>
            </a:r>
            <a:r>
              <a:rPr lang="en-US" sz="1400" dirty="0" smtClean="0">
                <a:solidFill>
                  <a:srgbClr val="000000"/>
                </a:solidFill>
              </a:rPr>
              <a:t>Template changed, requires </a:t>
            </a:r>
            <a:r>
              <a:rPr lang="en-US" sz="1400" dirty="0">
                <a:solidFill>
                  <a:srgbClr val="000000"/>
                </a:solidFill>
              </a:rPr>
              <a:t>the effort to be part of the CR </a:t>
            </a:r>
            <a:r>
              <a:rPr lang="en-US" sz="1400" dirty="0" smtClean="0">
                <a:solidFill>
                  <a:srgbClr val="000000"/>
                </a:solidFill>
              </a:rPr>
              <a:t>process.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ID </a:t>
            </a:r>
            <a:r>
              <a:rPr lang="en-US" sz="1400" dirty="0">
                <a:solidFill>
                  <a:srgbClr val="000000"/>
                </a:solidFill>
              </a:rPr>
              <a:t>Creation – Received a go ahead to start the testing after 4 months </a:t>
            </a:r>
            <a:r>
              <a:rPr lang="en-US" sz="1400" dirty="0" smtClean="0">
                <a:solidFill>
                  <a:srgbClr val="000000"/>
                </a:solidFill>
              </a:rPr>
              <a:t>on </a:t>
            </a:r>
            <a:r>
              <a:rPr lang="en-US" sz="1400" b="1" dirty="0" smtClean="0">
                <a:solidFill>
                  <a:srgbClr val="000000"/>
                </a:solidFill>
              </a:rPr>
              <a:t>Hold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Rx-CCR - Awaiting payment confirmation / </a:t>
            </a:r>
            <a:r>
              <a:rPr lang="en-US" sz="1400" dirty="0" smtClean="0">
                <a:solidFill>
                  <a:srgbClr val="000000"/>
                </a:solidFill>
              </a:rPr>
              <a:t>signoff. </a:t>
            </a:r>
          </a:p>
          <a:p>
            <a:pPr marL="228600"/>
            <a:endParaRPr lang="en-US" sz="1400" b="1" dirty="0">
              <a:solidFill>
                <a:srgbClr val="00000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</a:rPr>
              <a:t>Billing </a:t>
            </a:r>
            <a:r>
              <a:rPr lang="en-US" sz="1400" b="1" dirty="0" smtClean="0">
                <a:solidFill>
                  <a:srgbClr val="000000"/>
                </a:solidFill>
              </a:rPr>
              <a:t>Status – </a:t>
            </a:r>
            <a:r>
              <a:rPr lang="en-US" sz="1400" b="1" i="1" dirty="0" smtClean="0">
                <a:solidFill>
                  <a:srgbClr val="000000"/>
                </a:solidFill>
              </a:rPr>
              <a:t>70% Closure, 30% moved to Jan</a:t>
            </a:r>
            <a:endParaRPr lang="en-US" sz="1400" b="1" i="1" dirty="0">
              <a:solidFill>
                <a:srgbClr val="000000"/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Target billing for Dec-16 </a:t>
            </a:r>
            <a:r>
              <a:rPr lang="en-US" sz="1400" dirty="0" smtClean="0">
                <a:solidFill>
                  <a:srgbClr val="000000"/>
                </a:solidFill>
              </a:rPr>
              <a:t>delayed – </a:t>
            </a:r>
            <a:r>
              <a:rPr lang="en-US" sz="1400" dirty="0">
                <a:solidFill>
                  <a:srgbClr val="000000"/>
                </a:solidFill>
              </a:rPr>
              <a:t>INR 35.43 </a:t>
            </a:r>
            <a:r>
              <a:rPr lang="en-US" sz="1400" dirty="0" err="1" smtClean="0">
                <a:solidFill>
                  <a:srgbClr val="000000"/>
                </a:solidFill>
              </a:rPr>
              <a:t>Lacs</a:t>
            </a:r>
            <a:r>
              <a:rPr lang="en-US" sz="1400" dirty="0">
                <a:solidFill>
                  <a:srgbClr val="000000"/>
                </a:solidFill>
              </a:rPr>
              <a:t>, Expected </a:t>
            </a:r>
            <a:r>
              <a:rPr lang="en-US" sz="1400" dirty="0" smtClean="0">
                <a:solidFill>
                  <a:srgbClr val="000000"/>
                </a:solidFill>
              </a:rPr>
              <a:t>closure – </a:t>
            </a:r>
            <a:r>
              <a:rPr lang="en-US" sz="1400" dirty="0">
                <a:solidFill>
                  <a:srgbClr val="000000"/>
                </a:solidFill>
              </a:rPr>
              <a:t>INR </a:t>
            </a:r>
            <a:r>
              <a:rPr lang="en-US" sz="1400" dirty="0" smtClean="0">
                <a:solidFill>
                  <a:srgbClr val="000000"/>
                </a:solidFill>
              </a:rPr>
              <a:t>25.37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Jan-17 </a:t>
            </a:r>
            <a:r>
              <a:rPr lang="en-US" sz="1400" dirty="0">
                <a:solidFill>
                  <a:srgbClr val="000000"/>
                </a:solidFill>
              </a:rPr>
              <a:t>– INR </a:t>
            </a:r>
            <a:r>
              <a:rPr lang="en-US" sz="1400" dirty="0" smtClean="0">
                <a:solidFill>
                  <a:srgbClr val="000000"/>
                </a:solidFill>
              </a:rPr>
              <a:t>76.68 </a:t>
            </a:r>
            <a:r>
              <a:rPr lang="en-US" sz="1400" dirty="0" err="1" smtClean="0">
                <a:solidFill>
                  <a:srgbClr val="000000"/>
                </a:solidFill>
              </a:rPr>
              <a:t>Lacs</a:t>
            </a:r>
            <a:r>
              <a:rPr lang="en-US" sz="1400" dirty="0" smtClean="0">
                <a:solidFill>
                  <a:srgbClr val="000000"/>
                </a:solidFill>
              </a:rPr>
              <a:t> – On Target, with minimum change due to delay in MPQ</a:t>
            </a:r>
            <a:endParaRPr lang="en-US" sz="1400" dirty="0">
              <a:solidFill>
                <a:srgbClr val="00000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00000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000000"/>
                </a:solidFill>
              </a:rPr>
              <a:t>Challenges </a:t>
            </a:r>
            <a:r>
              <a:rPr lang="en-US" sz="1400" b="1" dirty="0">
                <a:solidFill>
                  <a:srgbClr val="000000"/>
                </a:solidFill>
              </a:rPr>
              <a:t>/ Delays / Action </a:t>
            </a:r>
            <a:r>
              <a:rPr lang="en-US" sz="1400" b="1" dirty="0" smtClean="0">
                <a:solidFill>
                  <a:srgbClr val="000000"/>
                </a:solidFill>
              </a:rPr>
              <a:t>Items – </a:t>
            </a:r>
            <a:r>
              <a:rPr lang="en-US" sz="1400" b="1" i="1" dirty="0" smtClean="0">
                <a:solidFill>
                  <a:srgbClr val="000000"/>
                </a:solidFill>
              </a:rPr>
              <a:t>To be discussed with UHG team (6</a:t>
            </a:r>
            <a:r>
              <a:rPr lang="en-US" sz="1400" b="1" i="1" baseline="30000" dirty="0" smtClean="0">
                <a:solidFill>
                  <a:srgbClr val="000000"/>
                </a:solidFill>
              </a:rPr>
              <a:t>th</a:t>
            </a:r>
            <a:r>
              <a:rPr lang="en-US" sz="1400" b="1" i="1" dirty="0" smtClean="0">
                <a:solidFill>
                  <a:srgbClr val="000000"/>
                </a:solidFill>
              </a:rPr>
              <a:t> Jan 17)</a:t>
            </a:r>
            <a:endParaRPr lang="en-US" sz="1400" b="1" i="1" dirty="0">
              <a:solidFill>
                <a:srgbClr val="000000"/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CCI, UHCG, Author &amp; SBC </a:t>
            </a:r>
            <a:r>
              <a:rPr lang="en-US" sz="1400" dirty="0">
                <a:solidFill>
                  <a:srgbClr val="000000"/>
                </a:solidFill>
              </a:rPr>
              <a:t>– Go live signoff is pending for more then a week.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GLO </a:t>
            </a:r>
            <a:r>
              <a:rPr lang="en-US" sz="1400" dirty="0">
                <a:solidFill>
                  <a:srgbClr val="000000"/>
                </a:solidFill>
              </a:rPr>
              <a:t>– Template changed, which required additional development ( 20 days + UAT/Sign-off). </a:t>
            </a:r>
            <a:r>
              <a:rPr lang="en-US" sz="1400" dirty="0" smtClean="0">
                <a:solidFill>
                  <a:srgbClr val="000000"/>
                </a:solidFill>
              </a:rPr>
              <a:t>CR process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need to be raised.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1345" y="260649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cs typeface="Arial" panose="020B0604020202020204" pitchFamily="34" charset="0"/>
              </a:rPr>
              <a:t>RPA Project </a:t>
            </a:r>
            <a:r>
              <a:rPr lang="en-US" sz="3200" b="1" kern="0" dirty="0" smtClean="0">
                <a:cs typeface="Arial" panose="020B0604020202020204" pitchFamily="34" charset="0"/>
              </a:rPr>
              <a:t>Status – OPTUM-UHG</a:t>
            </a:r>
          </a:p>
        </p:txBody>
      </p:sp>
    </p:spTree>
    <p:extLst>
      <p:ext uri="{BB962C8B-B14F-4D97-AF65-F5344CB8AC3E}">
        <p14:creationId xmlns:p14="http://schemas.microsoft.com/office/powerpoint/2010/main" val="36673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cs typeface="Arial" panose="020B0604020202020204" pitchFamily="34" charset="0"/>
              </a:rPr>
              <a:t>RPA Project </a:t>
            </a:r>
            <a:r>
              <a:rPr lang="en-US" sz="3200" b="1" kern="0" dirty="0" smtClean="0">
                <a:cs typeface="Arial" panose="020B0604020202020204" pitchFamily="34" charset="0"/>
              </a:rPr>
              <a:t>Status – OPTUM-UHG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7709"/>
              </p:ext>
            </p:extLst>
          </p:nvPr>
        </p:nvGraphicFramePr>
        <p:xfrm>
          <a:off x="623392" y="980728"/>
          <a:ext cx="10945217" cy="2887178"/>
        </p:xfrm>
        <a:graphic>
          <a:graphicData uri="http://schemas.openxmlformats.org/drawingml/2006/table">
            <a:tbl>
              <a:tblPr/>
              <a:tblGrid>
                <a:gridCol w="1403234"/>
                <a:gridCol w="1262910"/>
                <a:gridCol w="1248495"/>
                <a:gridCol w="1207162"/>
                <a:gridCol w="1262910"/>
                <a:gridCol w="1192747"/>
                <a:gridCol w="1192747"/>
                <a:gridCol w="980877"/>
                <a:gridCol w="1194135"/>
              </a:tblGrid>
              <a:tr h="196074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PROCESS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PROJECT  COMPLETION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COMPLETION DATE (EXPECTED)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BILLING DONE TILL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BILLING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 ACHIEVED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STATUS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9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DEC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JAN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07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PNSO - CCI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30-Dec-16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94,65,600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28,39,680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66,25,920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19,56,360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4,669,560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PNSO - GLO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TBD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PNSO - Author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30-Dec-16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PNSO-MPQ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TBD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Creation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15-JAN-17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14,96,000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11,96,800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2,99,200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UHCG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30-Dec-16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33,86,400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16,93,200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16,93,200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1,693,200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SBC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30-Dec-16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25,16,000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15,09,600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10,06,400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sng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10,06,400</a:t>
                      </a:r>
                      <a:endParaRPr lang="en-US" sz="1200" b="0" i="0" u="none" strike="sng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10,06,400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Rx-CCR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Hold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/Closed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19,35,630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5,80,689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5,80,689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5,80,689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10-FEB-17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33,72,030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10,11,609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23,60,421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07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2,21,71,660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88,31,578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1,25,65,830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25,37,049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76,68,360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53548"/>
              </p:ext>
            </p:extLst>
          </p:nvPr>
        </p:nvGraphicFramePr>
        <p:xfrm>
          <a:off x="623392" y="4023697"/>
          <a:ext cx="10945216" cy="2573655"/>
        </p:xfrm>
        <a:graphic>
          <a:graphicData uri="http://schemas.openxmlformats.org/drawingml/2006/table">
            <a:tbl>
              <a:tblPr/>
              <a:tblGrid>
                <a:gridCol w="1114093"/>
                <a:gridCol w="1114094"/>
                <a:gridCol w="961147"/>
                <a:gridCol w="1014789"/>
                <a:gridCol w="1014788"/>
                <a:gridCol w="1014788"/>
                <a:gridCol w="1232242"/>
                <a:gridCol w="1304727"/>
                <a:gridCol w="1087273"/>
                <a:gridCol w="1087275"/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EFFORT</a:t>
                      </a:r>
                      <a:b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(MAN DAYS)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EFFORT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(MAN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DAYS)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RESOURCE UTILIZATION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OVERHEAD COST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OVERHEAD COST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MARGIN (ACTUAL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(ACTUAL)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PNSO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6,670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71,55,600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62,68,730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PNSO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GLO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PNSO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PNSO-MPQ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Creation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10,60,350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UHCG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28,41,400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24,72,400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SBC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4,128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19,71,000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12,15,172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Rx-CCR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15,15,630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14,25,526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2,25,650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26,97,030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31,46,380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16,494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1,73,71,660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1,53, 84,466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9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26064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cs typeface="Arial" panose="020B0604020202020204" pitchFamily="34" charset="0"/>
              </a:rPr>
              <a:t>RPA Project Status</a:t>
            </a:r>
            <a:r>
              <a:rPr lang="en-US" sz="3200" b="1" dirty="0"/>
              <a:t> </a:t>
            </a:r>
            <a:r>
              <a:rPr lang="en-US" sz="3200" b="1" dirty="0" smtClean="0"/>
              <a:t>– SCOPE INTERNATIONAL</a:t>
            </a:r>
            <a:endParaRPr lang="en-US" sz="32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25495"/>
              </p:ext>
            </p:extLst>
          </p:nvPr>
        </p:nvGraphicFramePr>
        <p:xfrm>
          <a:off x="551382" y="4293096"/>
          <a:ext cx="11017227" cy="1770036"/>
        </p:xfrm>
        <a:graphic>
          <a:graphicData uri="http://schemas.openxmlformats.org/drawingml/2006/table">
            <a:tbl>
              <a:tblPr/>
              <a:tblGrid>
                <a:gridCol w="1328316"/>
                <a:gridCol w="1063581"/>
                <a:gridCol w="1232189"/>
                <a:gridCol w="1159708"/>
                <a:gridCol w="1159708"/>
                <a:gridCol w="1087226"/>
                <a:gridCol w="1095460"/>
                <a:gridCol w="937633"/>
                <a:gridCol w="1015773"/>
                <a:gridCol w="937633"/>
              </a:tblGrid>
              <a:tr h="8548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EFFORT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EFFORT BURNT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RESOURCE UTILIZATION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OVERHEAD COST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OVERHEAD COST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 (ACTUAL)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 (PLANNED)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 (ACTUAL)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402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Com-ACC Maintenance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12,72,100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61,808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33,14,900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56,03,754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88%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7908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Com-Off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Boarding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739">
                <a:tc v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50,638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98262"/>
              </p:ext>
            </p:extLst>
          </p:nvPr>
        </p:nvGraphicFramePr>
        <p:xfrm>
          <a:off x="551382" y="2492896"/>
          <a:ext cx="11017226" cy="1368152"/>
        </p:xfrm>
        <a:graphic>
          <a:graphicData uri="http://schemas.openxmlformats.org/drawingml/2006/table">
            <a:tbl>
              <a:tblPr/>
              <a:tblGrid>
                <a:gridCol w="1432819"/>
                <a:gridCol w="1645809"/>
                <a:gridCol w="1626445"/>
                <a:gridCol w="2013696"/>
                <a:gridCol w="1432819"/>
                <a:gridCol w="1432819"/>
                <a:gridCol w="1432819"/>
              </a:tblGrid>
              <a:tr h="594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 COMPLETION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COMPLETION DATE (EXPECTED)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DONE TILL 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PENDING BILLING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ACHIEVED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930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Com-ACC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40%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1-Feb-17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63,87,000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63,87,000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Com-Off Boarding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45%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8-Feb-17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1384" y="868888"/>
            <a:ext cx="110172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COM </a:t>
            </a:r>
            <a:r>
              <a:rPr lang="en-US" sz="1400" b="1" dirty="0">
                <a:solidFill>
                  <a:srgbClr val="000000"/>
                </a:solidFill>
              </a:rPr>
              <a:t>Processes </a:t>
            </a:r>
            <a:r>
              <a:rPr lang="en-US" sz="1400" b="1" dirty="0" smtClean="0">
                <a:solidFill>
                  <a:srgbClr val="000000"/>
                </a:solidFill>
              </a:rPr>
              <a:t>(A/C </a:t>
            </a:r>
            <a:r>
              <a:rPr lang="en-US" sz="1400" b="1" dirty="0">
                <a:solidFill>
                  <a:srgbClr val="000000"/>
                </a:solidFill>
              </a:rPr>
              <a:t>Maintenance &amp; Off Boarding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Project Updates - BRD </a:t>
            </a:r>
            <a:r>
              <a:rPr lang="en-US" sz="1400" dirty="0">
                <a:solidFill>
                  <a:srgbClr val="000000"/>
                </a:solidFill>
              </a:rPr>
              <a:t>Sign off </a:t>
            </a:r>
            <a:r>
              <a:rPr lang="en-US" sz="1400" dirty="0" smtClean="0">
                <a:solidFill>
                  <a:srgbClr val="000000"/>
                </a:solidFill>
              </a:rPr>
              <a:t>awaited.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Billing Status - </a:t>
            </a:r>
            <a:r>
              <a:rPr lang="en-US" sz="1400" dirty="0">
                <a:solidFill>
                  <a:srgbClr val="FF0000"/>
                </a:solidFill>
              </a:rPr>
              <a:t>PO is pending, escalated, expecting it early next week 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Challenges / Delays – Development is delayed on Non-FM A/C Maintenance because of Application access and User availability. Maximizing our efforts to be on target.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260648"/>
            <a:ext cx="104411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cs typeface="Arial" panose="020B0604020202020204" pitchFamily="34" charset="0"/>
              </a:rPr>
              <a:t>RPA Project </a:t>
            </a:r>
            <a:r>
              <a:rPr lang="en-US" sz="3200" b="1" kern="0" dirty="0" smtClean="0">
                <a:cs typeface="Arial" panose="020B0604020202020204" pitchFamily="34" charset="0"/>
              </a:rPr>
              <a:t>Status – SCOPE AUGMENTATION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08734"/>
              </p:ext>
            </p:extLst>
          </p:nvPr>
        </p:nvGraphicFramePr>
        <p:xfrm>
          <a:off x="623392" y="2125077"/>
          <a:ext cx="10945216" cy="3376936"/>
        </p:xfrm>
        <a:graphic>
          <a:graphicData uri="http://schemas.openxmlformats.org/drawingml/2006/table">
            <a:tbl>
              <a:tblPr/>
              <a:tblGrid>
                <a:gridCol w="2258536"/>
                <a:gridCol w="2171670"/>
                <a:gridCol w="1216135"/>
                <a:gridCol w="1303002"/>
                <a:gridCol w="3995873"/>
              </a:tblGrid>
              <a:tr h="271498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STATUS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196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RESOURCE NAME</a:t>
                      </a:r>
                      <a:endParaRPr lang="en-US" sz="14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PROJECT ASSIGNMENT</a:t>
                      </a:r>
                      <a:endParaRPr lang="en-US" sz="14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START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US" sz="14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US" sz="14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COMMENTS</a:t>
                      </a:r>
                      <a:endParaRPr lang="en-US" sz="14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70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Dimple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Julyani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21-Dec-16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21-Mar-17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 on1</a:t>
                      </a:r>
                      <a:r>
                        <a:rPr lang="en-US" sz="14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release started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42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Manoj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Singh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GSSC-SCI-II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28-Nov-16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23-Jan-17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on target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42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Mahesh Babu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RBI-PR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17-Nov-16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23-Dec-16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 completed on target date and UAT is in progress. Team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started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with next release.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42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Subhrajit Sahoo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6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Prince Makhija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HRSSC- EHF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16-Nov-16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23-Dec-16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completed and UAT is in progress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6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Rahul Sharma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GSSCI-CSG – BCA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28-Nov-16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16-Jan-17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on but few requirement changed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7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Sahil Bhandari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Support Devices-ARC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8-Dec-16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6-Feb-17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 on1</a:t>
                      </a:r>
                      <a:r>
                        <a:rPr lang="en-US" sz="14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release started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7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Yuvraju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Madiraju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6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Nitesh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Raj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21-Dec-16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21-Mar-17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 on1</a:t>
                      </a:r>
                      <a:r>
                        <a:rPr lang="en-US" sz="14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release started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7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Ansuya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Kala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Charges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21-Dec-16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15-Jan-17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on target for 2</a:t>
                      </a:r>
                      <a:r>
                        <a:rPr lang="en-US" sz="14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release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6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Sarbeswar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6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M. Rafi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21-Dec-16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21-Mar-17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 on1</a:t>
                      </a:r>
                      <a:r>
                        <a:rPr lang="en-US" sz="14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release started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51384" y="870029"/>
            <a:ext cx="110172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Project </a:t>
            </a:r>
            <a:r>
              <a:rPr lang="en-US" sz="1400" dirty="0">
                <a:solidFill>
                  <a:srgbClr val="000000"/>
                </a:solidFill>
              </a:rPr>
              <a:t>Updates </a:t>
            </a:r>
            <a:r>
              <a:rPr lang="en-US" sz="1400" dirty="0" smtClean="0">
                <a:solidFill>
                  <a:srgbClr val="000000"/>
                </a:solidFill>
              </a:rPr>
              <a:t>– </a:t>
            </a:r>
            <a:r>
              <a:rPr lang="en-US" sz="1400" dirty="0" smtClean="0"/>
              <a:t>Out of 7 processes, development completed for 2 (PR &amp; EHF) and rest are on-going as per plan.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Billing status - </a:t>
            </a:r>
            <a:r>
              <a:rPr lang="en-US" sz="1400" dirty="0" smtClean="0">
                <a:solidFill>
                  <a:srgbClr val="FF0000"/>
                </a:solidFill>
              </a:rPr>
              <a:t>PO </a:t>
            </a:r>
            <a:r>
              <a:rPr lang="en-US" sz="1400" dirty="0">
                <a:solidFill>
                  <a:srgbClr val="FF0000"/>
                </a:solidFill>
              </a:rPr>
              <a:t>is </a:t>
            </a:r>
            <a:r>
              <a:rPr lang="en-US" sz="1400" dirty="0" smtClean="0">
                <a:solidFill>
                  <a:srgbClr val="FF0000"/>
                </a:solidFill>
              </a:rPr>
              <a:t>pending, escalated, expecting it early next week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Additional Q4 requirement – Client is yet to confirm on additional resource requirement, 5 / every month, resources available in pool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Challenges / Delays - </a:t>
            </a:r>
            <a:r>
              <a:rPr lang="en-US" sz="1400" dirty="0" smtClean="0"/>
              <a:t>Resource replacement identified, hiring plan initiated. Client is not willing to replace, to be discussed. The total resource replacement required is 4 by End Jan/early Feb out of 12 resources. </a:t>
            </a:r>
            <a:r>
              <a:rPr lang="en-US" sz="1400" dirty="0" smtClean="0">
                <a:solidFill>
                  <a:srgbClr val="FF0000"/>
                </a:solidFill>
              </a:rPr>
              <a:t>Required Management help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260648"/>
            <a:ext cx="104411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cs typeface="Arial" panose="020B0604020202020204" pitchFamily="34" charset="0"/>
              </a:rPr>
              <a:t>RPA Project </a:t>
            </a:r>
            <a:r>
              <a:rPr lang="en-US" sz="3200" b="1" kern="0" dirty="0" smtClean="0">
                <a:cs typeface="Arial" panose="020B0604020202020204" pitchFamily="34" charset="0"/>
              </a:rPr>
              <a:t>Status – ICICI BANK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51384" y="845423"/>
            <a:ext cx="11017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Updates – Complete sign-off/Email Confirmation by 11-Jan-17. 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Billing Status –Client in-principal confirmation awaited (</a:t>
            </a:r>
            <a:r>
              <a:rPr lang="en-US" sz="1400" b="1" dirty="0" smtClean="0"/>
              <a:t>target 6 Jan</a:t>
            </a:r>
            <a:r>
              <a:rPr lang="en-US" sz="1400" dirty="0" smtClean="0"/>
              <a:t>) to submit the invoice while the email sign-off is in progress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Resources – Moved 1 resource to Mumbai. Hyderabad resource will continue to support (PS Support contract awaited)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81841"/>
              </p:ext>
            </p:extLst>
          </p:nvPr>
        </p:nvGraphicFramePr>
        <p:xfrm>
          <a:off x="551384" y="1628800"/>
          <a:ext cx="11017226" cy="5131975"/>
        </p:xfrm>
        <a:graphic>
          <a:graphicData uri="http://schemas.openxmlformats.org/drawingml/2006/table">
            <a:tbl>
              <a:tblPr/>
              <a:tblGrid>
                <a:gridCol w="1328318"/>
                <a:gridCol w="1230833"/>
                <a:gridCol w="1352003"/>
                <a:gridCol w="1618478"/>
                <a:gridCol w="1246484"/>
                <a:gridCol w="1191052"/>
                <a:gridCol w="1191052"/>
                <a:gridCol w="1859006"/>
              </a:tblGrid>
              <a:tr h="21125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 COMPLETION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COMPLETION DATE (EXPECTED)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DONE TILL 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PENDING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ACHIEVED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STATUS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606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JAN (1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Week)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63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ATM Dispute 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72,07,200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18,01,800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44,84,945 </a:t>
                      </a:r>
                    </a:p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(incl. revision on CMS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44,84,945</a:t>
                      </a:r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4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Charge Reversal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1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Charge Back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1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ECS Debit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4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Fund Authorization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23-Dec-16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1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FCRM Loan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95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23-Dec-16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4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CMS Master Setup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Closed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26,79,227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6,69,807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20,09,420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20,09,420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CORP-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4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Reversal of Charges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23-Dec-16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4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 Console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30-Dec-16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Billing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2-Jan-17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1,08,10,800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86,48,60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21,62,160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80%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21,62,160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86,56,526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9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260648"/>
            <a:ext cx="104411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cs typeface="Arial" panose="020B0604020202020204" pitchFamily="34" charset="0"/>
              </a:rPr>
              <a:t>RPA Project </a:t>
            </a:r>
            <a:r>
              <a:rPr lang="en-US" sz="3200" b="1" kern="0" dirty="0" smtClean="0">
                <a:cs typeface="Arial" panose="020B0604020202020204" pitchFamily="34" charset="0"/>
              </a:rPr>
              <a:t>Status – ICICI BANK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624470"/>
              </p:ext>
            </p:extLst>
          </p:nvPr>
        </p:nvGraphicFramePr>
        <p:xfrm>
          <a:off x="623392" y="1124744"/>
          <a:ext cx="10945218" cy="4102568"/>
        </p:xfrm>
        <a:graphic>
          <a:graphicData uri="http://schemas.openxmlformats.org/drawingml/2006/table">
            <a:tbl>
              <a:tblPr/>
              <a:tblGrid>
                <a:gridCol w="3087113"/>
                <a:gridCol w="1403232"/>
                <a:gridCol w="1309685"/>
                <a:gridCol w="1403231"/>
                <a:gridCol w="1309685"/>
                <a:gridCol w="1216136"/>
                <a:gridCol w="1216136"/>
              </a:tblGrid>
              <a:tr h="102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BUDGETED OVERHEAD COST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OVERHEAD COST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(PLANNED)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(ACTUAL)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(PLANNED)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OVERALL MARGIN (ACTUAL)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737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ATM Dispute 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3,27,500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7,99,644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22,39,700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1,906,194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7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Charge Reversal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Charge Back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8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ECS Debit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Fund Authorization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7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FCRM Loan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7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CMS Master Setup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7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CORP-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Reversal of Charges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 Console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ATM Dispute 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9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26064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cs typeface="Arial" panose="020B0604020202020204" pitchFamily="34" charset="0"/>
              </a:rPr>
              <a:t>RPA Project </a:t>
            </a:r>
            <a:r>
              <a:rPr lang="en-US" sz="3200" b="1" kern="0" dirty="0" smtClean="0">
                <a:cs typeface="Arial" panose="020B0604020202020204" pitchFamily="34" charset="0"/>
              </a:rPr>
              <a:t>Status – CELCOM NETWORKS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07368" y="939199"/>
            <a:ext cx="11377264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 err="1" smtClean="0">
                <a:solidFill>
                  <a:srgbClr val="000000"/>
                </a:solidFill>
              </a:rPr>
              <a:t>Celcom</a:t>
            </a:r>
            <a:r>
              <a:rPr lang="en-US" sz="1400" b="1" u="sng" dirty="0" smtClean="0">
                <a:solidFill>
                  <a:srgbClr val="000000"/>
                </a:solidFill>
              </a:rPr>
              <a:t> Support</a:t>
            </a:r>
          </a:p>
          <a:p>
            <a:pPr>
              <a:lnSpc>
                <a:spcPct val="150000"/>
              </a:lnSpc>
            </a:pPr>
            <a:endParaRPr lang="en-US" sz="1000" b="1" dirty="0" smtClean="0">
              <a:solidFill>
                <a:srgbClr val="000000"/>
              </a:solidFill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Workflow Issue </a:t>
            </a:r>
            <a:r>
              <a:rPr lang="en-US" sz="1400" dirty="0">
                <a:solidFill>
                  <a:srgbClr val="000000"/>
                </a:solidFill>
              </a:rPr>
              <a:t>raised by </a:t>
            </a:r>
            <a:r>
              <a:rPr lang="en-US" sz="1400" dirty="0" smtClean="0">
                <a:solidFill>
                  <a:srgbClr val="000000"/>
                </a:solidFill>
              </a:rPr>
              <a:t>BU, </a:t>
            </a:r>
            <a:r>
              <a:rPr lang="en-US" sz="1400" dirty="0">
                <a:solidFill>
                  <a:srgbClr val="000000"/>
                </a:solidFill>
              </a:rPr>
              <a:t>Team is testing and making </a:t>
            </a:r>
            <a:r>
              <a:rPr lang="en-US" sz="1400" dirty="0" smtClean="0">
                <a:solidFill>
                  <a:srgbClr val="000000"/>
                </a:solidFill>
              </a:rPr>
              <a:t>all the required changes. </a:t>
            </a:r>
            <a:endParaRPr lang="en-US" sz="1400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Billing Status – </a:t>
            </a:r>
            <a:r>
              <a:rPr lang="en-US" sz="1400" dirty="0" smtClean="0">
                <a:solidFill>
                  <a:srgbClr val="000000"/>
                </a:solidFill>
              </a:rPr>
              <a:t>Pending submission of the report as per the format suggested. Target to submit by 9-Jan. </a:t>
            </a:r>
            <a:endParaRPr lang="en-US" sz="1400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Challenges/Delays </a:t>
            </a:r>
            <a:r>
              <a:rPr lang="en-US" sz="1400" dirty="0">
                <a:solidFill>
                  <a:srgbClr val="000000"/>
                </a:solidFill>
              </a:rPr>
              <a:t>–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CPU utilization of NPS robot too high, Live RSIM API Awaited from TCS team.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Requirements still not finalized and available to us which would impact the development completion date. </a:t>
            </a:r>
          </a:p>
          <a:p>
            <a:pPr>
              <a:lnSpc>
                <a:spcPct val="150000"/>
              </a:lnSpc>
            </a:pPr>
            <a:endParaRPr lang="en-US" sz="1000" b="1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u="sng" dirty="0" smtClean="0">
                <a:solidFill>
                  <a:srgbClr val="000000"/>
                </a:solidFill>
              </a:rPr>
              <a:t>CBS Migration Project Update</a:t>
            </a:r>
            <a:endParaRPr lang="en-US" sz="1400" b="1" u="sng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Pending </a:t>
            </a:r>
            <a:r>
              <a:rPr lang="en-US" sz="1400" dirty="0">
                <a:solidFill>
                  <a:srgbClr val="000000"/>
                </a:solidFill>
              </a:rPr>
              <a:t>additional justification requested by TCS and Huawei seeking clarification on the efforts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Post the meeting on 5</a:t>
            </a:r>
            <a:r>
              <a:rPr lang="en-US" sz="1400" baseline="30000" dirty="0">
                <a:solidFill>
                  <a:srgbClr val="000000"/>
                </a:solidFill>
              </a:rPr>
              <a:t>th</a:t>
            </a:r>
            <a:r>
              <a:rPr lang="en-US" sz="1400" dirty="0">
                <a:solidFill>
                  <a:srgbClr val="000000"/>
                </a:solidFill>
              </a:rPr>
              <a:t> Jan 17, revised efforts with justification to be submitted by </a:t>
            </a:r>
            <a:r>
              <a:rPr lang="en-US" sz="1400" dirty="0" smtClean="0">
                <a:solidFill>
                  <a:srgbClr val="000000"/>
                </a:solidFill>
              </a:rPr>
              <a:t>6-Jan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Challenges/Delays </a:t>
            </a:r>
            <a:r>
              <a:rPr lang="en-US" sz="1400" dirty="0" smtClean="0">
                <a:solidFill>
                  <a:srgbClr val="000000"/>
                </a:solidFill>
              </a:rPr>
              <a:t>–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Finalized SIT Screens not available to development team, expecting delays from Client (TCS &amp; Huawei)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Impact assessment not finalized,  as per earlier plan the development was supposed to start on SIT 7, moved to SIT 5 and then to Production, new change is exclude SIT 5 from development considering delays on go live and efforts.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Rework on impact assessment document, to be shared by 6-Jan and expecting sign-off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Due to change, the go-live is expected around </a:t>
            </a:r>
            <a:r>
              <a:rPr lang="en-US" sz="1400" dirty="0" smtClean="0">
                <a:solidFill>
                  <a:srgbClr val="FF0000"/>
                </a:solidFill>
              </a:rPr>
              <a:t>12-Feb</a:t>
            </a:r>
            <a:r>
              <a:rPr lang="en-US" sz="1400" dirty="0" smtClean="0">
                <a:solidFill>
                  <a:srgbClr val="000000"/>
                </a:solidFill>
              </a:rPr>
              <a:t>, the same will be communicated today along with revised efforts</a:t>
            </a:r>
          </a:p>
        </p:txBody>
      </p:sp>
    </p:spTree>
    <p:extLst>
      <p:ext uri="{BB962C8B-B14F-4D97-AF65-F5344CB8AC3E}">
        <p14:creationId xmlns:p14="http://schemas.microsoft.com/office/powerpoint/2010/main" val="7288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 TEMPLATE</Template>
  <TotalTime>73051</TotalTime>
  <Words>2283</Words>
  <Application>Microsoft Office PowerPoint</Application>
  <PresentationFormat>Widescreen</PresentationFormat>
  <Paragraphs>773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17</vt:i4>
      </vt:variant>
    </vt:vector>
  </HeadingPairs>
  <TitlesOfParts>
    <vt:vector size="36" baseType="lpstr">
      <vt:lpstr>MS PGothic</vt:lpstr>
      <vt:lpstr>Calibri Light</vt:lpstr>
      <vt:lpstr>MS PGothic</vt:lpstr>
      <vt:lpstr>Swis721 Cn BT</vt:lpstr>
      <vt:lpstr>Calibri</vt:lpstr>
      <vt:lpstr>Wingdings</vt:lpstr>
      <vt:lpstr>Times New Roman</vt:lpstr>
      <vt:lpstr>Arial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Profile</dc:title>
  <dc:subject>Company Profile</dc:subject>
  <dc:creator>Amit Mishra</dc:creator>
  <cp:lastModifiedBy>Heena_Grid</cp:lastModifiedBy>
  <cp:revision>1370</cp:revision>
  <dcterms:created xsi:type="dcterms:W3CDTF">2009-03-27T14:52:00Z</dcterms:created>
  <dcterms:modified xsi:type="dcterms:W3CDTF">2017-01-09T04:19:56Z</dcterms:modified>
</cp:coreProperties>
</file>