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7876D-151F-416F-9485-29A7A331DD4D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03994-5D75-4202-8B57-8FAF1EB94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08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E65DA-6CE1-EC4B-8CA3-6854FD59A6B1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408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E65DA-6CE1-EC4B-8CA3-6854FD59A6B1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83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45DA-6050-48AF-8398-22B1557F9A9D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F5-3D23-4E4A-AA86-9BE883FB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9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45DA-6050-48AF-8398-22B1557F9A9D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F5-3D23-4E4A-AA86-9BE883FB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45DA-6050-48AF-8398-22B1557F9A9D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F5-3D23-4E4A-AA86-9BE883FB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4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45DA-6050-48AF-8398-22B1557F9A9D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F5-3D23-4E4A-AA86-9BE883FB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9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45DA-6050-48AF-8398-22B1557F9A9D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F5-3D23-4E4A-AA86-9BE883FB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3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45DA-6050-48AF-8398-22B1557F9A9D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F5-3D23-4E4A-AA86-9BE883FB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2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45DA-6050-48AF-8398-22B1557F9A9D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F5-3D23-4E4A-AA86-9BE883FB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1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45DA-6050-48AF-8398-22B1557F9A9D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F5-3D23-4E4A-AA86-9BE883FB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6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45DA-6050-48AF-8398-22B1557F9A9D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F5-3D23-4E4A-AA86-9BE883FB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6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45DA-6050-48AF-8398-22B1557F9A9D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F5-3D23-4E4A-AA86-9BE883FB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8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45DA-6050-48AF-8398-22B1557F9A9D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F5-3D23-4E4A-AA86-9BE883FB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3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045DA-6050-48AF-8398-22B1557F9A9D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D98F5-3D23-4E4A-AA86-9BE883FB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4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344" y="188640"/>
            <a:ext cx="105131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kern="0" dirty="0">
                <a:solidFill>
                  <a:prstClr val="black"/>
                </a:solidFill>
                <a:cs typeface="Arial" panose="020B0604020202020204" pitchFamily="34" charset="0"/>
              </a:rPr>
              <a:t>RPA Project Status </a:t>
            </a:r>
            <a:r>
              <a:rPr lang="en-US" sz="3200" b="1" kern="0" dirty="0" smtClean="0">
                <a:solidFill>
                  <a:prstClr val="black"/>
                </a:solidFill>
                <a:cs typeface="Arial" panose="020B0604020202020204" pitchFamily="34" charset="0"/>
              </a:rPr>
              <a:t>– </a:t>
            </a:r>
            <a:r>
              <a:rPr lang="en-US" sz="3200" b="1" i="1" kern="0" dirty="0" smtClean="0">
                <a:solidFill>
                  <a:prstClr val="black"/>
                </a:solidFill>
                <a:cs typeface="Arial" panose="020B0604020202020204" pitchFamily="34" charset="0"/>
              </a:rPr>
              <a:t>Client’s Name</a:t>
            </a:r>
            <a:endParaRPr lang="en-US" sz="3200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287337"/>
              </p:ext>
            </p:extLst>
          </p:nvPr>
        </p:nvGraphicFramePr>
        <p:xfrm>
          <a:off x="623392" y="1022134"/>
          <a:ext cx="9632202" cy="2270524"/>
        </p:xfrm>
        <a:graphic>
          <a:graphicData uri="http://schemas.openxmlformats.org/drawingml/2006/table">
            <a:tbl>
              <a:tblPr/>
              <a:tblGrid>
                <a:gridCol w="1235426"/>
                <a:gridCol w="842108"/>
                <a:gridCol w="1494674"/>
                <a:gridCol w="1275370"/>
                <a:gridCol w="944333"/>
                <a:gridCol w="881378"/>
                <a:gridCol w="1151860"/>
                <a:gridCol w="734096"/>
                <a:gridCol w="1072957"/>
              </a:tblGrid>
              <a:tr h="318049">
                <a:tc gridSpan="8">
                  <a:txBody>
                    <a:bodyPr/>
                    <a:lstStyle/>
                    <a:p>
                      <a:pPr algn="ctr" rtl="0" fontAlgn="ctr"/>
                      <a:r>
                        <a:rPr lang="en-US" sz="2000" b="1" i="1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PROJECT</a:t>
                      </a:r>
                      <a:r>
                        <a:rPr lang="en-US" sz="2000" b="1" i="1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NAME</a:t>
                      </a:r>
                      <a:endParaRPr lang="en-US" sz="2000" b="1" i="1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</a:tr>
              <a:tr h="6723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PROCESS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NAME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CURRENT PHASE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CURRENT PHASE</a:t>
                      </a:r>
                    </a:p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COMPLETION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DATE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OVERALL PROJECT COMPLETION </a:t>
                      </a: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START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DATE</a:t>
                      </a:r>
                      <a:endParaRPr lang="en-US" sz="1200" b="1" i="0" u="none" strike="noStrike" dirty="0" smtClean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(PLANNED)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END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DATE</a:t>
                      </a:r>
                      <a:endParaRPr lang="en-US" sz="1200" b="1" i="0" u="none" strike="noStrike" dirty="0" smtClean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(PLANNED)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END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DATE</a:t>
                      </a:r>
                      <a:endParaRPr lang="en-US" sz="1200" b="1" i="0" u="none" strike="noStrike" dirty="0" smtClean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(ESTIMATED)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RESOURCE</a:t>
                      </a:r>
                      <a:r>
                        <a:rPr lang="en-US" sz="1200" b="1" i="0" u="none" strike="noStrike" kern="1200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(PLANNED)</a:t>
                      </a:r>
                      <a:endParaRPr lang="en-US" sz="12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RESOURCE</a:t>
                      </a:r>
                      <a:r>
                        <a:rPr lang="en-US" sz="1200" b="1" i="0" u="none" strike="noStrike" kern="1200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i="0" u="none" strike="noStrike" kern="1200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(ACTUAL)</a:t>
                      </a:r>
                      <a:endParaRPr lang="en-US" sz="12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</a:tr>
              <a:tr h="3180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Payment Gateway</a:t>
                      </a:r>
                      <a:endParaRPr lang="en-US" sz="1000" b="1" i="1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BRD Creation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6-Nov-17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000" b="0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14-Feb-17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31-Mar-17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6-Nov-17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0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Salary Processing</a:t>
                      </a:r>
                      <a:endParaRPr lang="en-US" sz="1000" b="1" i="1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Design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6-Dec-17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0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13-Feb-17</a:t>
                      </a:r>
                      <a:endParaRPr lang="en-US" sz="1000" b="0" i="1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31-Mar-17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6-Dec-17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66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EEFC</a:t>
                      </a:r>
                      <a:endParaRPr lang="en-US" sz="1000" b="1" i="1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Development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1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1" u="none" strike="noStrike" kern="12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1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1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1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66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Nostro</a:t>
                      </a:r>
                      <a:endParaRPr lang="en-US" sz="1000" b="1" i="1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UAT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1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1" u="none" strike="noStrike" kern="12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3392" y="3513747"/>
            <a:ext cx="110172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ea typeface="ＭＳ Ｐゴシック"/>
              </a:rPr>
              <a:t>Summary</a:t>
            </a:r>
            <a:endParaRPr lang="en-US" sz="1400" dirty="0">
              <a:solidFill>
                <a:srgbClr val="000000"/>
              </a:solidFill>
              <a:latin typeface="Arial" pitchFamily="34" charset="0"/>
              <a:ea typeface="ＭＳ Ｐゴシック"/>
            </a:endParaRP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ＭＳ Ｐゴシック"/>
              </a:rPr>
              <a:t>Payment Gateway – 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ＭＳ Ｐゴシック"/>
              </a:rPr>
              <a:t>Go live sign off received </a:t>
            </a: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ＭＳ Ｐゴシック"/>
              </a:rPr>
              <a:t>on 6</a:t>
            </a:r>
            <a:r>
              <a:rPr lang="en-US" sz="1400" baseline="30000" dirty="0">
                <a:solidFill>
                  <a:srgbClr val="000000"/>
                </a:solidFill>
                <a:latin typeface="Arial" pitchFamily="34" charset="0"/>
                <a:ea typeface="ＭＳ Ｐゴシック"/>
              </a:rPr>
              <a:t>th</a:t>
            </a: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ＭＳ Ｐゴシック"/>
              </a:rPr>
              <a:t> Nov 17 and complete billing was done.</a:t>
            </a: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ＭＳ Ｐゴシック"/>
              </a:rPr>
              <a:t>Salary Processing – Go live sign off received and complete billing was done. Working in progress for change request and awaiting the for approval. Total cost of Change Request is </a:t>
            </a:r>
            <a:r>
              <a:rPr lang="en-US" sz="1400" dirty="0" err="1" smtClean="0">
                <a:solidFill>
                  <a:srgbClr val="000000"/>
                </a:solidFill>
                <a:latin typeface="Arial" pitchFamily="34" charset="0"/>
                <a:ea typeface="ＭＳ Ｐゴシック"/>
              </a:rPr>
              <a:t>Rs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ＭＳ Ｐゴシック"/>
              </a:rPr>
              <a:t> 5,30,400 /-. </a:t>
            </a: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ＭＳ Ｐゴシック"/>
              </a:rPr>
              <a:t>Nostro &amp; EEFC – UAT sign off received and billing done for both the processes. Go live sign off billing pending for both and Targeting to be achieved by 31</a:t>
            </a:r>
            <a:r>
              <a:rPr lang="en-US" sz="1400" baseline="30000" dirty="0" smtClean="0">
                <a:solidFill>
                  <a:srgbClr val="000000"/>
                </a:solidFill>
                <a:latin typeface="Arial" pitchFamily="34" charset="0"/>
                <a:ea typeface="ＭＳ Ｐゴシック"/>
              </a:rPr>
              <a:t>th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ＭＳ Ｐゴシック"/>
              </a:rPr>
              <a:t> Dec.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3392" y="4960157"/>
            <a:ext cx="110172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ea typeface="ＭＳ Ｐゴシック"/>
              </a:rPr>
              <a:t>Challenges</a:t>
            </a:r>
            <a:endParaRPr lang="en-US" sz="1400" dirty="0">
              <a:solidFill>
                <a:srgbClr val="000000"/>
              </a:solidFill>
              <a:latin typeface="Arial" pitchFamily="34" charset="0"/>
              <a:ea typeface="ＭＳ Ｐゴシック"/>
            </a:endParaRP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ＭＳ Ｐゴシック"/>
              </a:rPr>
              <a:t>Salary Processing – Implementation of multiple Robo and solution optimization will required additional efforts and cost and awaiting for Client approval on Change request.</a:t>
            </a: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ＭＳ Ｐゴシック"/>
              </a:rPr>
              <a:t>EEFC – 20 defects are raised in UAT. Out of 20, 10 are defects and need to fixed by 20</a:t>
            </a:r>
            <a:r>
              <a:rPr lang="en-US" sz="1400" baseline="30000" dirty="0" smtClean="0">
                <a:solidFill>
                  <a:srgbClr val="000000"/>
                </a:solidFill>
                <a:latin typeface="Arial" pitchFamily="34" charset="0"/>
                <a:ea typeface="ＭＳ Ｐゴシック"/>
              </a:rPr>
              <a:t>th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ＭＳ Ｐゴシック"/>
              </a:rPr>
              <a:t> Feb. 5 are new business scenarios where CR need to raised. 5 are not the defects.</a:t>
            </a: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1400" dirty="0" err="1" smtClean="0">
                <a:solidFill>
                  <a:srgbClr val="000000"/>
                </a:solidFill>
                <a:latin typeface="Arial" pitchFamily="34" charset="0"/>
                <a:ea typeface="ＭＳ Ｐゴシック"/>
              </a:rPr>
              <a:t>Nostro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ＭＳ Ｐゴシック"/>
              </a:rPr>
              <a:t> – 4 CRs raised and waiting for the approval before startin</a:t>
            </a:r>
            <a:r>
              <a:rPr lang="en-US" sz="1400" dirty="0" smtClean="0">
                <a:solidFill>
                  <a:srgbClr val="000000"/>
                </a:solidFill>
              </a:rPr>
              <a:t>g the development.</a:t>
            </a:r>
            <a:endParaRPr lang="en-US" sz="1400" dirty="0" smtClean="0">
              <a:solidFill>
                <a:srgbClr val="000000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418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344" y="188640"/>
            <a:ext cx="105131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kern="0" dirty="0">
                <a:solidFill>
                  <a:prstClr val="black"/>
                </a:solidFill>
                <a:cs typeface="Arial" panose="020B0604020202020204" pitchFamily="34" charset="0"/>
              </a:rPr>
              <a:t>RPA Project Status </a:t>
            </a:r>
            <a:r>
              <a:rPr lang="en-US" sz="3200" b="1" kern="0" dirty="0" smtClean="0">
                <a:solidFill>
                  <a:prstClr val="black"/>
                </a:solidFill>
                <a:cs typeface="Arial" panose="020B0604020202020204" pitchFamily="34" charset="0"/>
              </a:rPr>
              <a:t>– </a:t>
            </a:r>
            <a:r>
              <a:rPr lang="en-US" sz="3200" b="1" i="1" kern="0" dirty="0" smtClean="0">
                <a:solidFill>
                  <a:prstClr val="black"/>
                </a:solidFill>
                <a:cs typeface="Arial" panose="020B0604020202020204" pitchFamily="34" charset="0"/>
              </a:rPr>
              <a:t>UAT Report</a:t>
            </a:r>
            <a:endParaRPr lang="en-US" sz="3200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372309"/>
              </p:ext>
            </p:extLst>
          </p:nvPr>
        </p:nvGraphicFramePr>
        <p:xfrm>
          <a:off x="623392" y="1022134"/>
          <a:ext cx="10829974" cy="2198141"/>
        </p:xfrm>
        <a:graphic>
          <a:graphicData uri="http://schemas.openxmlformats.org/drawingml/2006/table">
            <a:tbl>
              <a:tblPr/>
              <a:tblGrid>
                <a:gridCol w="1413069"/>
                <a:gridCol w="1183257"/>
                <a:gridCol w="1197736"/>
                <a:gridCol w="1287887"/>
                <a:gridCol w="1355535"/>
                <a:gridCol w="1084503"/>
                <a:gridCol w="931721"/>
                <a:gridCol w="792088"/>
                <a:gridCol w="1584178"/>
              </a:tblGrid>
              <a:tr h="318049">
                <a:tc gridSpan="8">
                  <a:txBody>
                    <a:bodyPr/>
                    <a:lstStyle/>
                    <a:p>
                      <a:pPr algn="ctr" rtl="0" fontAlgn="ctr"/>
                      <a:r>
                        <a:rPr lang="en-US" sz="2000" b="1" i="1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PROCESS</a:t>
                      </a:r>
                      <a:r>
                        <a:rPr lang="en-US" sz="2000" b="1" i="1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NAME</a:t>
                      </a:r>
                      <a:endParaRPr lang="en-US" sz="2000" b="1" i="1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</a:tr>
              <a:tr h="6723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MODULE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NAME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DEVELOEPER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TESTER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DEFECTS DESCRIPTION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DEFECTS 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DATE IDENTIFIED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RESOLUTION DATE</a:t>
                      </a:r>
                      <a:endParaRPr lang="en-US" sz="1200" b="1" i="0" u="none" strike="noStrike" dirty="0" smtClean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CHALLENGES</a:t>
                      </a:r>
                      <a:endParaRPr lang="en-US" sz="12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</a:tr>
              <a:tr h="3180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Payment Gateway</a:t>
                      </a:r>
                      <a:endParaRPr lang="en-US" sz="1000" b="1" i="1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Aqib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Sachin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Dev</a:t>
                      </a:r>
                      <a:r>
                        <a:rPr lang="en-US" sz="1000" b="0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Defect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000" b="0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14-Feb-17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31-Mar-17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OPEN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SME unavailable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636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Salary Processing</a:t>
                      </a:r>
                      <a:endParaRPr lang="en-US" sz="1000" b="1" i="1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0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sz="1000" b="0" i="1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req</a:t>
                      </a:r>
                      <a:endParaRPr lang="en-US" sz="1000" b="0" i="1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0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13-Feb-17</a:t>
                      </a:r>
                      <a:endParaRPr lang="en-US" sz="1000" b="0" i="1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31-Mar-17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CLOSED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Multi</a:t>
                      </a:r>
                      <a:r>
                        <a:rPr lang="en-US" sz="1000" b="0" i="1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000" b="0" i="1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Robo</a:t>
                      </a:r>
                      <a:r>
                        <a:rPr lang="en-US" sz="1000" b="0" i="1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approach need to finalize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66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EEFC</a:t>
                      </a:r>
                      <a:endParaRPr lang="en-US" sz="1000" b="1" i="1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1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1" u="none" strike="noStrike" kern="12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1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1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1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Defects in UAT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66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Nostro</a:t>
                      </a:r>
                      <a:endParaRPr lang="en-US" sz="1000" b="1" i="1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1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1" u="none" strike="noStrike" kern="12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 in UAT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80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293</Words>
  <Application>Microsoft Office PowerPoint</Application>
  <PresentationFormat>Widescreen</PresentationFormat>
  <Paragraphs>76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MS PGothic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 Tripathi</dc:creator>
  <cp:lastModifiedBy>Ish Tripathi</cp:lastModifiedBy>
  <cp:revision>5</cp:revision>
  <dcterms:created xsi:type="dcterms:W3CDTF">2018-02-19T06:05:51Z</dcterms:created>
  <dcterms:modified xsi:type="dcterms:W3CDTF">2018-02-20T07:23:09Z</dcterms:modified>
</cp:coreProperties>
</file>